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5050"/>
    <a:srgbClr val="9933FF"/>
    <a:srgbClr val="55B71F"/>
    <a:srgbClr val="FF6600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093AC-951D-43E2-AC5E-C000F9E88A4B}" type="datetimeFigureOut">
              <a:rPr lang="es-PA" smtClean="0"/>
              <a:pPr/>
              <a:t>11/20/2010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2BFF4-F32F-405A-92EE-3A55C656C448}" type="slidenum">
              <a:rPr lang="es-PA" smtClean="0"/>
              <a:pPr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32BFF4-F32F-405A-92EE-3A55C656C448}" type="slidenum">
              <a:rPr lang="es-PA" smtClean="0"/>
              <a:pPr/>
              <a:t>17</a:t>
            </a:fld>
            <a:endParaRPr lang="es-P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20/11/2010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imgres?imgurl=http://www.grsistemas.com.ar/images/grsistemas1.gif&amp;imgrefurl=http://tecnicasdedecisionequipouno.wordpress.com/2007/11/20/procesos-administrativos-y-planificacion/&amp;usg=__a-xGNz0C6JijDMTa9-1npISDJmQ=&amp;h=163&amp;w=153&amp;sz=10&amp;hl=es&amp;start=10&amp;zoom=1&amp;itbs=1&amp;tbnid=i0oXmG73IVvSfM:&amp;tbnh=98&amp;tbnw=92&amp;prev=/images?q=proceso+administrativos+de+planificaci%C3%B3n&amp;hl=es&amp;sa=G&amp;gbv=2&amp;tbs=isch: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/imgres?imgurl=http://www.represensa.com/imagenes/consultoria.gif&amp;imgrefurl=http://www.represensa.com/paginas/servicios.php&amp;usg=__tIqCWIcIJi11fHE3DbZBHcNiQHg=&amp;h=336&amp;w=300&amp;sz=68&amp;hl=es&amp;start=24&amp;zoom=1&amp;um=1&amp;itbs=1&amp;tbnid=vt2gAFznUxYQLM:&amp;tbnh=119&amp;tbnw=106&amp;prev=/images?q=imamagenes+de+procesos+de+funciones+de+planeaci%C3%B3n+en+la+administraci%C3%B3n&amp;start=20&amp;um=1&amp;hl=es&amp;sa=N&amp;ndsp=20&amp;tbs=isch: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/imgres?imgurl=http://www.casanare.gov.co/recursos_user/imagenes//planeacion/DNP_PLANEACION.jpg&amp;imgrefurl=http://www.casanare.gov.co/?idcategoria=10819&amp;usg=__UUzVeGIhSmGNNosobxnvy4GcZ_0=&amp;h=944&amp;w=1417&amp;sz=274&amp;hl=es&amp;start=33&amp;zoom=1&amp;um=1&amp;itbs=1&amp;tbnid=7YNV18crJPRaiM:&amp;tbnh=100&amp;tbnw=150&amp;prev=/images?q=imamagenes+de+procesos+de+funciones+de+planeaci%C3%B3n+en+la+administraci%C3%B3n&amp;start=20&amp;um=1&amp;hl=es&amp;sa=N&amp;ndsp=20&amp;tbs=isch: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/imgres?imgurl=http://desarrollogerencial.files.wordpress.com/2010/09/director-rrhh.jpg&amp;imgrefurl=http://desarrollogerencial.wordpress.com/tag/contabilidad/&amp;usg=__WW01NL2O2xn29IuQNlb1IYWzris=&amp;h=307&amp;w=430&amp;sz=34&amp;hl=es&amp;start=50&amp;zoom=1&amp;um=1&amp;itbs=1&amp;tbnid=j-SdMzamj6uq2M:&amp;tbnh=90&amp;tbnw=126&amp;prev=/images?q=imamagenes+de+procesos+de+funciones+de+planeaci%C3%B3n+en+la+administraci%C3%B3n&amp;start=40&amp;um=1&amp;hl=es&amp;sa=N&amp;ndsp=20&amp;tbs=isch: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/imgres?imgurl=http://www.casanare.gov.co/tools/microsThumb.php?src=recursos_user/imagenes//SECRETARIA_GENERAL/Talento_Humano/para_publicar.JPG&amp;w=470&amp;imgrefurl=http://www.casanare.gov.co/?idcategoria=3174&amp;usg=__K3BbB5dFpNp6yR-FZyfj6g5fre8=&amp;h=353&amp;w=470&amp;sz=23&amp;hl=es&amp;start=63&amp;zoom=1&amp;um=1&amp;itbs=1&amp;tbnid=rBPF0I7x3BA6IM:&amp;tbnh=97&amp;tbnw=129&amp;prev=/images?q=imamagenes+de+procesos+de+funciones+de+planeaci%C3%B3n+en+la+administraci%C3%B3n&amp;start=60&amp;um=1&amp;hl=es&amp;sa=N&amp;ndsp=20&amp;tbs=isch: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m/imgres?imgurl=http://www.urosario.edu.co/Administracion/imagenes/propias/alexander&amp;imgrefurl=http://www.urosario.edu.co/Administracion/ur/Servicios-Academicos/Secretaria-Postgrados/&amp;usg=__N4zRYzlbNQyJf0LRAfoIA0XCRGQ=&amp;h=160&amp;w=200&amp;sz=9&amp;hl=es&amp;start=76&amp;zoom=0&amp;um=1&amp;itbs=1&amp;tbnid=bpVRx7PIMy6-tM:&amp;tbnh=83&amp;tbnw=104&amp;prev=/images?q=imamagenes+de+procesos+de+funciones+de+planeaci%C3%B3n+en+la+administraci%C3%B3n&amp;start=60&amp;um=1&amp;hl=es&amp;sa=N&amp;ndsp=20&amp;tbs=isch: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www.boyaca.gov.co/recursos_user/imagenes//noticias/2010/Abril/2/SDC10180.JPG&amp;imgrefurl=http://www.boyaca.gov.co/index.php?idcategoria=11838&amp;usg=__4D7BPVFTDuYK-1LUJ3kdSAusxBo=&amp;h=461&amp;w=614&amp;sz=95&amp;hl=es&amp;start=78&amp;zoom=1&amp;um=1&amp;itbs=1&amp;tbnid=8GxFfxwSiIMggM:&amp;tbnh=102&amp;tbnw=136&amp;prev=/images?q=imamagenes+de+procesos+de+funciones+de+planeaci%C3%B3n+en+la+administraci%C3%B3n&amp;start=60&amp;um=1&amp;hl=es&amp;sa=N&amp;ndsp=20&amp;tbs=isch:1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www.monografias.com/trabajos12/cofas/Image21.gif&amp;imgrefurl=http://www.monografias.com/trabajos12/cofas/cofas.shtml&amp;usg=__LjX7zSXw_SImnS_BbRFNP89LtJI=&amp;h=333&amp;w=423&amp;sz=11&amp;hl=es&amp;start=7&amp;zoom=1&amp;itbs=1&amp;tbnid=agFX2wsUmpitVM:&amp;tbnh=99&amp;tbnw=126&amp;prev=/images?q=proceso+administrativos+de+planificaci%C3%B3n&amp;hl=es&amp;sa=G&amp;gbv=2&amp;tbs=isch:1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s-PA" dirty="0" smtClean="0"/>
              <a:t>Tema la planeación </a:t>
            </a: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7848872" cy="3888432"/>
          </a:xfrm>
        </p:spPr>
        <p:txBody>
          <a:bodyPr/>
          <a:lstStyle/>
          <a:p>
            <a:pPr algn="r"/>
            <a:r>
              <a:rPr lang="es-PA" b="1" dirty="0" smtClean="0">
                <a:solidFill>
                  <a:schemeClr val="tx1"/>
                </a:solidFill>
              </a:rPr>
              <a:t>profa: Briseida Sánchez </a:t>
            </a:r>
            <a:endParaRPr lang="es-PA" b="1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411760" y="2852936"/>
            <a:ext cx="5256584" cy="35283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63490" name="Picture 2" descr="http://i1.ytimg.com/vi/Ha7N8E0Cq5k/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068960"/>
            <a:ext cx="3888432" cy="273630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s-PA" dirty="0" smtClean="0"/>
              <a:t> pasos de la planeación </a:t>
            </a:r>
            <a:endParaRPr lang="es-PA" dirty="0"/>
          </a:p>
        </p:txBody>
      </p:sp>
      <p:sp>
        <p:nvSpPr>
          <p:cNvPr id="8" name="7 Estrella de 7 puntas"/>
          <p:cNvSpPr/>
          <p:nvPr/>
        </p:nvSpPr>
        <p:spPr>
          <a:xfrm>
            <a:off x="3779912" y="1916832"/>
            <a:ext cx="5364088" cy="4941168"/>
          </a:xfrm>
          <a:prstGeom prst="star7">
            <a:avLst/>
          </a:prstGeom>
          <a:solidFill>
            <a:srgbClr val="FF5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81922" name="Picture 2" descr="http://t3.gstatic.com/images?q=tbn:i0oXmG73IVvSfM:http://www.grsistemas.com.ar/images/grsistemas1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780928"/>
            <a:ext cx="3528392" cy="2808312"/>
          </a:xfrm>
          <a:prstGeom prst="rect">
            <a:avLst/>
          </a:prstGeom>
          <a:solidFill>
            <a:srgbClr val="FF66FF"/>
          </a:solidFill>
        </p:spPr>
      </p:pic>
      <p:sp>
        <p:nvSpPr>
          <p:cNvPr id="10" name="9 Llamada de flecha a la derecha"/>
          <p:cNvSpPr/>
          <p:nvPr/>
        </p:nvSpPr>
        <p:spPr>
          <a:xfrm>
            <a:off x="539552" y="2780928"/>
            <a:ext cx="3528392" cy="2880320"/>
          </a:xfrm>
          <a:prstGeom prst="rightArrowCallout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sz="2400" dirty="0" smtClean="0"/>
              <a:t>Objetivos y metas </a:t>
            </a:r>
          </a:p>
          <a:p>
            <a:pPr algn="ctr"/>
            <a:r>
              <a:rPr lang="es-PA" sz="2400" dirty="0" smtClean="0"/>
              <a:t>Responde a las preguntas  y se elaboran por jerarquización</a:t>
            </a:r>
            <a:endParaRPr lang="es-PA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lecha derecha"/>
          <p:cNvSpPr/>
          <p:nvPr/>
        </p:nvSpPr>
        <p:spPr>
          <a:xfrm>
            <a:off x="0" y="1844824"/>
            <a:ext cx="4032448" cy="3960440"/>
          </a:xfrm>
          <a:prstGeom prst="rightArrow">
            <a:avLst>
              <a:gd name="adj1" fmla="val 50000"/>
              <a:gd name="adj2" fmla="val 40798"/>
            </a:avLst>
          </a:prstGeom>
          <a:solidFill>
            <a:srgbClr val="FF66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sz="2800" b="1" i="1" dirty="0" smtClean="0"/>
              <a:t>Desarrollo de premisas: surgen los pronostico y los volumen de ventas </a:t>
            </a:r>
            <a:endParaRPr lang="es-PA" sz="2800" b="1" i="1" dirty="0"/>
          </a:p>
        </p:txBody>
      </p:sp>
      <p:sp>
        <p:nvSpPr>
          <p:cNvPr id="5" name="4 Estrella de 7 puntas"/>
          <p:cNvSpPr/>
          <p:nvPr/>
        </p:nvSpPr>
        <p:spPr>
          <a:xfrm>
            <a:off x="4103440" y="620688"/>
            <a:ext cx="5040560" cy="5112568"/>
          </a:xfrm>
          <a:prstGeom prst="star7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84994" name="Picture 2" descr="http://t0.gstatic.com/images?q=tbn:vt2gAFznUxYQLM:http://www.represensa.com/imagenes/consultoria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772816"/>
            <a:ext cx="3312368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pPr algn="ctr"/>
            <a:r>
              <a:rPr lang="es-PA" dirty="0" smtClean="0"/>
              <a:t>Identificar los recursos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Rectángulo redondeado"/>
          <p:cNvSpPr/>
          <p:nvPr/>
        </p:nvSpPr>
        <p:spPr>
          <a:xfrm>
            <a:off x="755576" y="2564904"/>
            <a:ext cx="2714600" cy="324036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sz="2800" dirty="0" smtClean="0"/>
              <a:t>identificar las mejores alternativas .</a:t>
            </a:r>
          </a:p>
          <a:p>
            <a:pPr algn="ctr"/>
            <a:r>
              <a:rPr lang="es-PA" sz="2800" dirty="0" smtClean="0"/>
              <a:t>Examinar  sus ventajas y desventajas </a:t>
            </a:r>
            <a:endParaRPr lang="es-PA" sz="28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4283968" y="2420888"/>
            <a:ext cx="4104456" cy="3384376"/>
          </a:xfrm>
          <a:prstGeom prst="roundRect">
            <a:avLst/>
          </a:prstGeom>
          <a:solidFill>
            <a:srgbClr val="55B71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86018" name="Picture 2" descr="http://t1.gstatic.com/images?q=tbn:7YNV18crJPRaiM:http://www.casanare.gov.co/recursos_user/imagenes//planeacion/DNP_PLANEACIO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3564396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s-PA" dirty="0" smtClean="0"/>
              <a:t>  </a:t>
            </a:r>
            <a:endParaRPr lang="es-PA" dirty="0"/>
          </a:p>
        </p:txBody>
      </p:sp>
      <p:sp>
        <p:nvSpPr>
          <p:cNvPr id="4" name="3 Cinta curvada hacia arriba"/>
          <p:cNvSpPr/>
          <p:nvPr/>
        </p:nvSpPr>
        <p:spPr>
          <a:xfrm>
            <a:off x="899592" y="476672"/>
            <a:ext cx="7416824" cy="1368152"/>
          </a:xfrm>
          <a:prstGeom prst="ellipseRibbon2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sz="3200" dirty="0" smtClean="0"/>
              <a:t>Alternativas</a:t>
            </a:r>
            <a:endParaRPr lang="es-PA" sz="3200" dirty="0"/>
          </a:p>
        </p:txBody>
      </p:sp>
      <p:sp>
        <p:nvSpPr>
          <p:cNvPr id="5" name="4 Elipse"/>
          <p:cNvSpPr/>
          <p:nvPr/>
        </p:nvSpPr>
        <p:spPr>
          <a:xfrm>
            <a:off x="251520" y="2348880"/>
            <a:ext cx="3816424" cy="367240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sz="2800" dirty="0" smtClean="0"/>
              <a:t>Evaluar los distintos cursos de alternativas</a:t>
            </a:r>
          </a:p>
          <a:p>
            <a:pPr algn="ctr"/>
            <a:r>
              <a:rPr lang="es-PA" sz="2800" dirty="0" smtClean="0"/>
              <a:t>Las premisas , las metas, los acuerdos  </a:t>
            </a:r>
            <a:endParaRPr lang="es-PA" sz="2800" dirty="0"/>
          </a:p>
        </p:txBody>
      </p:sp>
      <p:sp>
        <p:nvSpPr>
          <p:cNvPr id="6" name="5 Proceso"/>
          <p:cNvSpPr/>
          <p:nvPr/>
        </p:nvSpPr>
        <p:spPr>
          <a:xfrm>
            <a:off x="4572000" y="2780928"/>
            <a:ext cx="3528392" cy="295232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87042" name="Picture 2" descr="http://t1.gstatic.com/images?q=tbn:j-SdMzamj6uq2M:http://desarrollogerencial.files.wordpress.com/2010/09/director-rrhh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08920"/>
            <a:ext cx="3744416" cy="295232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844824"/>
            <a:ext cx="8964488" cy="4824536"/>
          </a:xfrm>
          <a:solidFill>
            <a:srgbClr val="FF66FF"/>
          </a:solidFill>
        </p:spPr>
        <p:txBody>
          <a:bodyPr/>
          <a:lstStyle/>
          <a:p>
            <a:r>
              <a:rPr lang="es-PA" dirty="0" smtClean="0"/>
              <a:t>   </a:t>
            </a:r>
            <a:endParaRPr lang="es-PA" dirty="0"/>
          </a:p>
        </p:txBody>
      </p:sp>
      <p:sp>
        <p:nvSpPr>
          <p:cNvPr id="4" name="3 Doble onda"/>
          <p:cNvSpPr/>
          <p:nvPr/>
        </p:nvSpPr>
        <p:spPr>
          <a:xfrm>
            <a:off x="755576" y="476672"/>
            <a:ext cx="7632848" cy="1224136"/>
          </a:xfrm>
          <a:prstGeom prst="doubleWave">
            <a:avLst/>
          </a:prstGeom>
          <a:solidFill>
            <a:srgbClr val="9933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sz="3200" dirty="0" smtClean="0"/>
              <a:t>Curso de acción </a:t>
            </a:r>
            <a:endParaRPr lang="es-PA" sz="3200" dirty="0"/>
          </a:p>
        </p:txBody>
      </p:sp>
      <p:sp>
        <p:nvSpPr>
          <p:cNvPr id="5" name="4 Triángulo isósceles"/>
          <p:cNvSpPr/>
          <p:nvPr/>
        </p:nvSpPr>
        <p:spPr>
          <a:xfrm>
            <a:off x="0" y="1772816"/>
            <a:ext cx="5004048" cy="4824536"/>
          </a:xfrm>
          <a:prstGeom prst="triangle">
            <a:avLst>
              <a:gd name="adj" fmla="val 49508"/>
            </a:avLst>
          </a:prstGeom>
          <a:solidFill>
            <a:srgbClr val="FF66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sz="2800" dirty="0" smtClean="0"/>
              <a:t>Se toma una decisión </a:t>
            </a:r>
          </a:p>
          <a:p>
            <a:pPr algn="ctr"/>
            <a:r>
              <a:rPr lang="es-PA" sz="2800" dirty="0" smtClean="0"/>
              <a:t>Se elige el mejor curso de acción</a:t>
            </a:r>
            <a:endParaRPr lang="es-PA" sz="2800" dirty="0"/>
          </a:p>
        </p:txBody>
      </p:sp>
      <p:sp>
        <p:nvSpPr>
          <p:cNvPr id="6" name="5 Hexágono"/>
          <p:cNvSpPr/>
          <p:nvPr/>
        </p:nvSpPr>
        <p:spPr>
          <a:xfrm>
            <a:off x="4139952" y="1844824"/>
            <a:ext cx="4464496" cy="4608512"/>
          </a:xfrm>
          <a:prstGeom prst="hexago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88066" name="Picture 2" descr="http://t1.gstatic.com/images?q=tbn:rBPF0I7x3BA6IM:http://www.casanare.gov.co/tools/microsThumb.php%3Fsrc%3Drecursos_user/imagenes//SECRETARIA_GENERAL/Talento_Humano/para_publicar.JPG%26w%3D47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348880"/>
            <a:ext cx="2592288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pPr algn="ctr"/>
            <a:r>
              <a:rPr lang="es-PA" dirty="0" smtClean="0"/>
              <a:t>Planes de apoyo 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rgbClr val="FF5050"/>
          </a:solidFill>
        </p:spPr>
        <p:txBody>
          <a:bodyPr/>
          <a:lstStyle/>
          <a:p>
            <a:r>
              <a:rPr lang="es-PA" dirty="0" smtClean="0"/>
              <a:t>   </a:t>
            </a:r>
            <a:endParaRPr lang="es-PA" dirty="0"/>
          </a:p>
        </p:txBody>
      </p:sp>
      <p:sp>
        <p:nvSpPr>
          <p:cNvPr id="4" name="3 Proceso"/>
          <p:cNvSpPr/>
          <p:nvPr/>
        </p:nvSpPr>
        <p:spPr>
          <a:xfrm>
            <a:off x="683568" y="2276872"/>
            <a:ext cx="4320480" cy="3456384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2800" b="1" dirty="0" smtClean="0">
                <a:solidFill>
                  <a:schemeClr val="tx1"/>
                </a:solidFill>
              </a:rPr>
              <a:t>Planes de apoyo al plan básico.</a:t>
            </a:r>
          </a:p>
          <a:p>
            <a:pPr algn="ctr"/>
            <a:r>
              <a:rPr lang="es-PA" sz="2800" b="1" dirty="0" smtClean="0">
                <a:solidFill>
                  <a:schemeClr val="tx1"/>
                </a:solidFill>
              </a:rPr>
              <a:t>Ejemplo : plan de compra de equipo, de materiales , y plan de capacitación </a:t>
            </a:r>
          </a:p>
          <a:p>
            <a:pPr algn="ctr"/>
            <a:endParaRPr lang="es-PA" sz="2800" b="1" dirty="0">
              <a:solidFill>
                <a:schemeClr val="tx1"/>
              </a:solidFill>
            </a:endParaRPr>
          </a:p>
        </p:txBody>
      </p:sp>
      <p:sp>
        <p:nvSpPr>
          <p:cNvPr id="5" name="4 Proceso"/>
          <p:cNvSpPr/>
          <p:nvPr/>
        </p:nvSpPr>
        <p:spPr>
          <a:xfrm>
            <a:off x="5004048" y="2204864"/>
            <a:ext cx="3672408" cy="3528392"/>
          </a:xfrm>
          <a:prstGeom prst="flowChartProcess">
            <a:avLst/>
          </a:prstGeom>
          <a:solidFill>
            <a:srgbClr val="00206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89090" name="Picture 2" descr="http://t1.gstatic.com/images?q=tbn:bpVRx7PIMy6-tM:http://www.urosario.edu.co/Administracion/imagenes/propias/alexand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492896"/>
            <a:ext cx="3384376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55B71F"/>
          </a:solidFill>
        </p:spPr>
        <p:txBody>
          <a:bodyPr/>
          <a:lstStyle/>
          <a:p>
            <a:pPr algn="ctr"/>
            <a:r>
              <a:rPr lang="es-PA" dirty="0" smtClean="0"/>
              <a:t>presupuestos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es-PA" dirty="0" smtClean="0"/>
              <a:t>     </a:t>
            </a:r>
            <a:endParaRPr lang="es-PA" dirty="0"/>
          </a:p>
        </p:txBody>
      </p:sp>
      <p:sp>
        <p:nvSpPr>
          <p:cNvPr id="4" name="3 Llamada de nube"/>
          <p:cNvSpPr/>
          <p:nvPr/>
        </p:nvSpPr>
        <p:spPr>
          <a:xfrm>
            <a:off x="683568" y="1844824"/>
            <a:ext cx="4536504" cy="4032448"/>
          </a:xfrm>
          <a:prstGeom prst="cloudCallou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sz="2800" dirty="0" smtClean="0"/>
              <a:t>Los planes se trasladan a cifras de presupuestos </a:t>
            </a:r>
          </a:p>
          <a:p>
            <a:pPr algn="ctr"/>
            <a:r>
              <a:rPr lang="es-PA" sz="2800" dirty="0" smtClean="0"/>
              <a:t>Presupuestos de : ventas , de gastos, </a:t>
            </a:r>
          </a:p>
          <a:p>
            <a:pPr algn="ctr"/>
            <a:r>
              <a:rPr lang="es-PA" sz="2800" dirty="0" smtClean="0"/>
              <a:t>De operaciones de efectivos etc.</a:t>
            </a:r>
            <a:endParaRPr lang="es-PA" sz="2800" dirty="0"/>
          </a:p>
        </p:txBody>
      </p:sp>
      <p:sp>
        <p:nvSpPr>
          <p:cNvPr id="5" name="4 Llamada de flecha a la izquierda"/>
          <p:cNvSpPr/>
          <p:nvPr/>
        </p:nvSpPr>
        <p:spPr>
          <a:xfrm>
            <a:off x="5148064" y="2564904"/>
            <a:ext cx="3528392" cy="3168352"/>
          </a:xfrm>
          <a:prstGeom prst="leftArrowCallout">
            <a:avLst/>
          </a:prstGeom>
          <a:solidFill>
            <a:srgbClr val="9933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90114" name="Picture 2" descr="http://t1.gstatic.com/images?q=tbn:8GxFfxwSiIMggM:http://www.boyaca.gov.co/recursos_user/imagenes//noticias/2010/Abril/2/SDC1018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2708920"/>
            <a:ext cx="2088232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>
              <a:buNone/>
            </a:pPr>
            <a:endParaRPr lang="es-PA" b="1" dirty="0"/>
          </a:p>
        </p:txBody>
      </p:sp>
      <p:sp>
        <p:nvSpPr>
          <p:cNvPr id="4" name="3 Proceso"/>
          <p:cNvSpPr/>
          <p:nvPr/>
        </p:nvSpPr>
        <p:spPr>
          <a:xfrm>
            <a:off x="467544" y="2060848"/>
            <a:ext cx="8208912" cy="4248472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91138" name="Picture 2" descr="http://imagenes.sebuscaimagenes.com/img/graficos/imagenes/e/el_estudiante-1108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8568952" cy="6070054"/>
          </a:xfrm>
          <a:prstGeom prst="rect">
            <a:avLst/>
          </a:prstGeom>
          <a:solidFill>
            <a:srgbClr val="FF5050"/>
          </a:solidFill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6" name="5 Rectángulo"/>
          <p:cNvSpPr/>
          <p:nvPr/>
        </p:nvSpPr>
        <p:spPr>
          <a:xfrm>
            <a:off x="608035" y="2967334"/>
            <a:ext cx="79279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Gracias por tu  atención 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r>
              <a:rPr lang="es-PA" dirty="0" smtClean="0"/>
              <a:t>Reflexión 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PA" dirty="0" smtClean="0"/>
              <a:t>Estás conduciendo tu coche en una noche de tormenta terrible. Pasas por una parada de autobús donde se encuentran tres personas esperando: 1. Una anciana que parece a punto de morir. </a:t>
            </a:r>
            <a:br>
              <a:rPr lang="es-PA" dirty="0" smtClean="0"/>
            </a:br>
            <a:r>
              <a:rPr lang="es-PA" dirty="0" smtClean="0"/>
              <a:t>2. Un viejo amigo que te salvó la vida una vez. </a:t>
            </a:r>
            <a:br>
              <a:rPr lang="es-PA" dirty="0" smtClean="0"/>
            </a:br>
            <a:r>
              <a:rPr lang="es-PA" dirty="0" smtClean="0"/>
              <a:t>3. El hombre perfecto o la mujer de tus sueños. </a:t>
            </a:r>
            <a:br>
              <a:rPr lang="es-PA" dirty="0" smtClean="0"/>
            </a:br>
            <a:r>
              <a:rPr lang="es-PA" dirty="0" smtClean="0"/>
              <a:t>¿A cuál llevarías en el coche, habida cuenta que sólo tienes sitio para un pasajero? </a:t>
            </a:r>
            <a:br>
              <a:rPr lang="es-PA" dirty="0" smtClean="0"/>
            </a:br>
            <a:r>
              <a:rPr lang="es-PA" dirty="0" smtClean="0"/>
              <a:t>Este es un dilema ético-moral que una vez se utilizó en una entrevista de trabajo. Podrías llevar a la anciana, porque va a morir y por lo tanto deberías salvarla primero; o podrías llevar al amigo, ya que el te salvó la vida una vez y estas en deuda con él. Sin embargo, tal vez nunca vuelvas a encontrar al amante perfecto de tus sueños. </a:t>
            </a:r>
            <a:br>
              <a:rPr lang="es-PA" dirty="0" smtClean="0"/>
            </a:br>
            <a:r>
              <a:rPr lang="es-PA" dirty="0" smtClean="0"/>
              <a:t>El aspirante que fue contratado (de entre 200 aspirantes) no dudó al dar su respuesta. Me encanta, y espero poder utilizarlo alguna vez en alguna entrevista. ¿QUÉ DIJO? Simplemente contestó: "Le daría las llaves del coche a mi amigo, y le pediría que llevara a la anciana al hospital, mientras yo me quedaría esperando el autobús con la mujer </a:t>
            </a:r>
            <a:br>
              <a:rPr lang="es-PA" dirty="0" smtClean="0"/>
            </a:br>
            <a:r>
              <a:rPr lang="es-PA" dirty="0" smtClean="0"/>
              <a:t>de mis sueños." </a:t>
            </a:r>
            <a:br>
              <a:rPr lang="es-PA" dirty="0" smtClean="0"/>
            </a:br>
            <a:r>
              <a:rPr lang="es-PA" dirty="0" smtClean="0"/>
              <a:t>Moraleja: Debemos superar las aparentes limitaciones que nos plantean los problemas, y aprender a pensar creativamente.</a:t>
            </a:r>
            <a:endParaRPr lang="es-P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s-PA" dirty="0" smtClean="0"/>
              <a:t>Presentación 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s-CR" dirty="0" smtClean="0"/>
              <a:t>La planeación es de gran importancia ya que </a:t>
            </a:r>
          </a:p>
          <a:p>
            <a:pPr>
              <a:buNone/>
              <a:defRPr/>
            </a:pPr>
            <a:r>
              <a:rPr lang="es-CR" dirty="0" smtClean="0"/>
              <a:t>Implica </a:t>
            </a:r>
            <a:r>
              <a:rPr lang="es-CR" dirty="0"/>
              <a:t>determinar misiones y objetivos</a:t>
            </a:r>
          </a:p>
          <a:p>
            <a:pPr>
              <a:defRPr/>
            </a:pPr>
            <a:r>
              <a:rPr lang="es-CR" dirty="0"/>
              <a:t>Determinar las acciones necesarias para alcanzar los objetivos</a:t>
            </a:r>
          </a:p>
          <a:p>
            <a:pPr>
              <a:defRPr/>
            </a:pPr>
            <a:r>
              <a:rPr lang="es-CR" dirty="0"/>
              <a:t>Requiere la toma de decisiones</a:t>
            </a:r>
          </a:p>
          <a:p>
            <a:pPr>
              <a:defRPr/>
            </a:pPr>
            <a:r>
              <a:rPr lang="es-CR" dirty="0" smtClean="0"/>
              <a:t>Tiende a ser  </a:t>
            </a:r>
            <a:r>
              <a:rPr lang="es-CR" dirty="0"/>
              <a:t>el puente entre el punto donde se está y el punto hacia donde se desea ir</a:t>
            </a:r>
          </a:p>
          <a:p>
            <a:pPr>
              <a:defRPr/>
            </a:pPr>
            <a:r>
              <a:rPr lang="es-CR" dirty="0"/>
              <a:t>Planeación y control son inseparables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s-PA" dirty="0" smtClean="0"/>
              <a:t>Objetivos generales 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rgbClr val="FF5050"/>
          </a:solidFill>
        </p:spPr>
        <p:txBody>
          <a:bodyPr/>
          <a:lstStyle/>
          <a:p>
            <a:pPr>
              <a:buNone/>
            </a:pPr>
            <a:endParaRPr lang="es-PA" dirty="0" smtClean="0"/>
          </a:p>
          <a:p>
            <a:pPr marL="742950" lvl="1" indent="-285750" fontAlgn="base">
              <a:lnSpc>
                <a:spcPct val="90000"/>
              </a:lnSpc>
              <a:spcAft>
                <a:spcPct val="0"/>
              </a:spcAft>
              <a:buClr>
                <a:srgbClr val="FF0000"/>
              </a:buClr>
              <a:buSzPct val="55000"/>
              <a:buNone/>
            </a:pPr>
            <a:endParaRPr lang="es-PA" dirty="0" smtClean="0"/>
          </a:p>
          <a:p>
            <a:pPr marL="742950" lvl="1" indent="-285750" fontAlgn="base">
              <a:lnSpc>
                <a:spcPct val="90000"/>
              </a:lnSpc>
              <a:spcAft>
                <a:spcPct val="0"/>
              </a:spcAft>
              <a:buClr>
                <a:srgbClr val="FF0000"/>
              </a:buClr>
              <a:buSzPct val="55000"/>
              <a:buNone/>
            </a:pPr>
            <a:r>
              <a:rPr lang="es-PA" dirty="0" smtClean="0"/>
              <a:t>Formar recursos humanos que sean capaces de planificar el desarrollo de objetivos empresariales  que  busquen  la forma como lograr que esos objetivos se realicen , monitoreándolo para que se desarrollen en los parámetros normales , si es necesario corregir lo que en un momento parezca ir en contra de que se cumplan los objetivos que tiene la empresa.</a:t>
            </a:r>
            <a:endParaRPr lang="es-P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oble onda"/>
          <p:cNvSpPr/>
          <p:nvPr/>
        </p:nvSpPr>
        <p:spPr>
          <a:xfrm>
            <a:off x="1043608" y="764704"/>
            <a:ext cx="7560840" cy="1152128"/>
          </a:xfrm>
          <a:prstGeom prst="doubleWave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4400" dirty="0" smtClean="0"/>
              <a:t>Objetivos  específicos </a:t>
            </a:r>
            <a:endParaRPr lang="es-PA" sz="4400" dirty="0"/>
          </a:p>
        </p:txBody>
      </p:sp>
      <p:sp>
        <p:nvSpPr>
          <p:cNvPr id="6" name="5 Estrella de 7 puntas"/>
          <p:cNvSpPr/>
          <p:nvPr/>
        </p:nvSpPr>
        <p:spPr>
          <a:xfrm>
            <a:off x="1115616" y="2492896"/>
            <a:ext cx="6912768" cy="3744416"/>
          </a:xfrm>
          <a:prstGeom prst="star7">
            <a:avLst/>
          </a:prstGeom>
          <a:solidFill>
            <a:schemeClr val="bg2">
              <a:lumMod val="75000"/>
            </a:schemeClr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2400" dirty="0" smtClean="0">
                <a:solidFill>
                  <a:schemeClr val="tx1"/>
                </a:solidFill>
              </a:rPr>
              <a:t>Formar profesionales que sean capaces planificar y de corregir  los objetivos que pretende lograr sea desde el ámbito personal como empresarial</a:t>
            </a:r>
            <a:endParaRPr lang="es-P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ergamino horizontal"/>
          <p:cNvSpPr/>
          <p:nvPr/>
        </p:nvSpPr>
        <p:spPr>
          <a:xfrm>
            <a:off x="1619672" y="1196752"/>
            <a:ext cx="6120680" cy="4392488"/>
          </a:xfrm>
          <a:prstGeom prst="horizontalScroll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b="1" dirty="0" smtClean="0"/>
              <a:t>¿</a:t>
            </a:r>
            <a:r>
              <a:rPr lang="es-PA" sz="2400" b="1" dirty="0" smtClean="0"/>
              <a:t>Cual es la importancia tiene la planificación en los proceso administrativo</a:t>
            </a:r>
            <a:r>
              <a:rPr lang="es-PA" dirty="0" smtClean="0"/>
              <a:t>s  </a:t>
            </a:r>
            <a:r>
              <a:rPr lang="es-PA" b="1" dirty="0" smtClean="0"/>
              <a:t>?</a:t>
            </a:r>
          </a:p>
          <a:p>
            <a:pPr algn="ctr"/>
            <a:endParaRPr lang="es-PA" b="1" dirty="0" smtClean="0"/>
          </a:p>
          <a:p>
            <a:pPr algn="ctr"/>
            <a:r>
              <a:rPr lang="es-PA" b="1" dirty="0" smtClean="0"/>
              <a:t>¿</a:t>
            </a:r>
            <a:r>
              <a:rPr lang="es-PA" sz="2000" b="1" dirty="0" smtClean="0"/>
              <a:t>Que es la administración ?</a:t>
            </a:r>
            <a:endParaRPr lang="es-PA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> </a:t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/>
            </a:r>
            <a:br>
              <a:rPr lang="es-PA" dirty="0" smtClean="0"/>
            </a:br>
            <a:r>
              <a:rPr lang="es-PA" dirty="0" smtClean="0"/>
              <a:t> Función de planificación en los procesos administrativos.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/>
          <a:lstStyle/>
          <a:p>
            <a:endParaRPr lang="es-PA" dirty="0" smtClean="0"/>
          </a:p>
          <a:p>
            <a:r>
              <a:rPr lang="es-PA" dirty="0" smtClean="0"/>
              <a:t>Definición .</a:t>
            </a:r>
          </a:p>
          <a:p>
            <a:r>
              <a:rPr lang="es-PA" dirty="0" smtClean="0"/>
              <a:t>La planificación es el </a:t>
            </a:r>
          </a:p>
          <a:p>
            <a:r>
              <a:rPr lang="es-PA" dirty="0" smtClean="0"/>
              <a:t>Proceso de desarrollar</a:t>
            </a:r>
          </a:p>
          <a:p>
            <a:r>
              <a:rPr lang="es-PA" dirty="0" smtClean="0"/>
              <a:t>Objetivos empresariales </a:t>
            </a:r>
          </a:p>
          <a:p>
            <a:r>
              <a:rPr lang="es-PA" dirty="0" smtClean="0"/>
              <a:t>y elegir un futuro curso</a:t>
            </a:r>
          </a:p>
          <a:p>
            <a:r>
              <a:rPr lang="es-PA" dirty="0" smtClean="0"/>
              <a:t> de acción para lograrlo</a:t>
            </a:r>
            <a:endParaRPr lang="es-PA" dirty="0"/>
          </a:p>
        </p:txBody>
      </p:sp>
      <p:sp>
        <p:nvSpPr>
          <p:cNvPr id="4" name="3 Hexágono"/>
          <p:cNvSpPr/>
          <p:nvPr/>
        </p:nvSpPr>
        <p:spPr>
          <a:xfrm>
            <a:off x="4355976" y="1916832"/>
            <a:ext cx="4536504" cy="4104456"/>
          </a:xfrm>
          <a:prstGeom prst="hexagon">
            <a:avLst/>
          </a:prstGeom>
          <a:solidFill>
            <a:srgbClr val="00B05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64514" name="Picture 2" descr="http://t3.gstatic.com/images?q=tbn:agFX2wsUmpitVM:http://www.monografias.com/trabajos12/cofas/Image21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636912"/>
            <a:ext cx="2736304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roceso"/>
          <p:cNvSpPr/>
          <p:nvPr/>
        </p:nvSpPr>
        <p:spPr>
          <a:xfrm>
            <a:off x="0" y="2420888"/>
            <a:ext cx="2267744" cy="936104"/>
          </a:xfrm>
          <a:prstGeom prst="flowChartProcess">
            <a:avLst/>
          </a:prstGeom>
          <a:solidFill>
            <a:srgbClr val="FF66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Análisis  situacional</a:t>
            </a:r>
            <a:endParaRPr lang="es-PA" dirty="0"/>
          </a:p>
        </p:txBody>
      </p:sp>
      <p:sp>
        <p:nvSpPr>
          <p:cNvPr id="5" name="4 Proceso"/>
          <p:cNvSpPr/>
          <p:nvPr/>
        </p:nvSpPr>
        <p:spPr>
          <a:xfrm>
            <a:off x="0" y="3933056"/>
            <a:ext cx="2195736" cy="936104"/>
          </a:xfrm>
          <a:prstGeom prst="flowChartProcess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Objetivos y metas </a:t>
            </a:r>
            <a:endParaRPr lang="es-PA" dirty="0"/>
          </a:p>
        </p:txBody>
      </p:sp>
      <p:sp>
        <p:nvSpPr>
          <p:cNvPr id="6" name="5 Proceso"/>
          <p:cNvSpPr/>
          <p:nvPr/>
        </p:nvSpPr>
        <p:spPr>
          <a:xfrm>
            <a:off x="0" y="5661248"/>
            <a:ext cx="2339752" cy="936104"/>
          </a:xfrm>
          <a:prstGeom prst="flowChartProcess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Desarrollo de premisa</a:t>
            </a:r>
            <a:endParaRPr lang="es-PA" dirty="0"/>
          </a:p>
        </p:txBody>
      </p:sp>
      <p:sp>
        <p:nvSpPr>
          <p:cNvPr id="7" name="6 Proceso"/>
          <p:cNvSpPr/>
          <p:nvPr/>
        </p:nvSpPr>
        <p:spPr>
          <a:xfrm>
            <a:off x="2915816" y="2564904"/>
            <a:ext cx="1800200" cy="86409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Identificar los recursos</a:t>
            </a:r>
            <a:endParaRPr lang="es-PA" dirty="0"/>
          </a:p>
        </p:txBody>
      </p:sp>
      <p:sp>
        <p:nvSpPr>
          <p:cNvPr id="8" name="7 Proceso"/>
          <p:cNvSpPr/>
          <p:nvPr/>
        </p:nvSpPr>
        <p:spPr>
          <a:xfrm>
            <a:off x="2915816" y="4077072"/>
            <a:ext cx="1872208" cy="792088"/>
          </a:xfrm>
          <a:prstGeom prst="flowChartProcess">
            <a:avLst/>
          </a:prstGeom>
          <a:solidFill>
            <a:srgbClr val="55B71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Alternativas </a:t>
            </a:r>
            <a:endParaRPr lang="es-PA" dirty="0"/>
          </a:p>
        </p:txBody>
      </p:sp>
      <p:sp>
        <p:nvSpPr>
          <p:cNvPr id="9" name="8 Rectángulo redondeado"/>
          <p:cNvSpPr/>
          <p:nvPr/>
        </p:nvSpPr>
        <p:spPr>
          <a:xfrm>
            <a:off x="6012160" y="2204864"/>
            <a:ext cx="2520280" cy="79208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Planes de apoyo</a:t>
            </a:r>
            <a:endParaRPr lang="es-PA" dirty="0"/>
          </a:p>
        </p:txBody>
      </p:sp>
      <p:sp>
        <p:nvSpPr>
          <p:cNvPr id="10" name="9 Rectángulo redondeado"/>
          <p:cNvSpPr/>
          <p:nvPr/>
        </p:nvSpPr>
        <p:spPr>
          <a:xfrm>
            <a:off x="2987824" y="5517232"/>
            <a:ext cx="2160240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Curso de acción</a:t>
            </a:r>
            <a:endParaRPr lang="es-PA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6300192" y="3717032"/>
            <a:ext cx="2592288" cy="72008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dirty="0" smtClean="0"/>
              <a:t>presupuesto</a:t>
            </a:r>
            <a:endParaRPr lang="es-PA" dirty="0"/>
          </a:p>
        </p:txBody>
      </p:sp>
      <p:sp>
        <p:nvSpPr>
          <p:cNvPr id="15" name="14 Proceso"/>
          <p:cNvSpPr/>
          <p:nvPr/>
        </p:nvSpPr>
        <p:spPr>
          <a:xfrm>
            <a:off x="2051720" y="980728"/>
            <a:ext cx="5112568" cy="7920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3600" dirty="0" smtClean="0"/>
              <a:t>Pasos de la planeación </a:t>
            </a:r>
            <a:endParaRPr lang="es-PA" sz="3600" dirty="0"/>
          </a:p>
        </p:txBody>
      </p:sp>
      <p:cxnSp>
        <p:nvCxnSpPr>
          <p:cNvPr id="19" name="18 Conector recto"/>
          <p:cNvCxnSpPr/>
          <p:nvPr/>
        </p:nvCxnSpPr>
        <p:spPr>
          <a:xfrm rot="16200000" flipH="1">
            <a:off x="359532" y="4113076"/>
            <a:ext cx="460851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5" idx="3"/>
          </p:cNvCxnSpPr>
          <p:nvPr/>
        </p:nvCxnSpPr>
        <p:spPr>
          <a:xfrm>
            <a:off x="2195736" y="4401108"/>
            <a:ext cx="432048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4" idx="3"/>
          </p:cNvCxnSpPr>
          <p:nvPr/>
        </p:nvCxnSpPr>
        <p:spPr>
          <a:xfrm>
            <a:off x="2267744" y="2888940"/>
            <a:ext cx="36004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6" idx="3"/>
          </p:cNvCxnSpPr>
          <p:nvPr/>
        </p:nvCxnSpPr>
        <p:spPr>
          <a:xfrm flipV="1">
            <a:off x="2339752" y="5733256"/>
            <a:ext cx="288032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rot="5400000">
            <a:off x="3347864" y="4005064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8" idx="3"/>
          </p:cNvCxnSpPr>
          <p:nvPr/>
        </p:nvCxnSpPr>
        <p:spPr>
          <a:xfrm flipV="1">
            <a:off x="4788024" y="4437112"/>
            <a:ext cx="648072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>
            <a:stCxn id="10" idx="3"/>
          </p:cNvCxnSpPr>
          <p:nvPr/>
        </p:nvCxnSpPr>
        <p:spPr>
          <a:xfrm flipV="1">
            <a:off x="5148064" y="5589240"/>
            <a:ext cx="432048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>
            <a:stCxn id="7" idx="3"/>
          </p:cNvCxnSpPr>
          <p:nvPr/>
        </p:nvCxnSpPr>
        <p:spPr>
          <a:xfrm>
            <a:off x="4716016" y="2996952"/>
            <a:ext cx="72008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 rot="16200000" flipH="1">
            <a:off x="6696236" y="1952836"/>
            <a:ext cx="28803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curvado"/>
          <p:cNvCxnSpPr>
            <a:endCxn id="11" idx="1"/>
          </p:cNvCxnSpPr>
          <p:nvPr/>
        </p:nvCxnSpPr>
        <p:spPr>
          <a:xfrm rot="16200000" flipH="1">
            <a:off x="4896036" y="2672916"/>
            <a:ext cx="2304256" cy="504056"/>
          </a:xfrm>
          <a:prstGeom prst="curved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lecha izquierda y derecha"/>
          <p:cNvSpPr/>
          <p:nvPr/>
        </p:nvSpPr>
        <p:spPr>
          <a:xfrm>
            <a:off x="1115616" y="404664"/>
            <a:ext cx="6912768" cy="1872208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4000" b="1" i="1" dirty="0" smtClean="0">
                <a:solidFill>
                  <a:schemeClr val="tx1"/>
                </a:solidFill>
              </a:rPr>
              <a:t>Pasos de la planeación </a:t>
            </a:r>
            <a:endParaRPr lang="es-PA" sz="4000" b="1" i="1" dirty="0">
              <a:solidFill>
                <a:schemeClr val="tx1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179512" y="3068960"/>
            <a:ext cx="3384376" cy="2160240"/>
          </a:xfrm>
          <a:prstGeom prst="rightArrow">
            <a:avLst/>
          </a:prstGeom>
          <a:solidFill>
            <a:srgbClr val="55B71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A" sz="3200" dirty="0" smtClean="0"/>
              <a:t>Análisis situacional</a:t>
            </a:r>
            <a:endParaRPr lang="es-PA" sz="3200" dirty="0"/>
          </a:p>
        </p:txBody>
      </p:sp>
      <p:sp>
        <p:nvSpPr>
          <p:cNvPr id="7" name="6 Llamada de nube"/>
          <p:cNvSpPr/>
          <p:nvPr/>
        </p:nvSpPr>
        <p:spPr>
          <a:xfrm>
            <a:off x="4139952" y="2276872"/>
            <a:ext cx="4104456" cy="3744416"/>
          </a:xfrm>
          <a:prstGeom prst="cloudCallout">
            <a:avLst/>
          </a:prstGeom>
          <a:solidFill>
            <a:srgbClr val="FF66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Ø"/>
            </a:pPr>
            <a:r>
              <a:rPr lang="es-PA" dirty="0" smtClean="0"/>
              <a:t>Ambiente interno</a:t>
            </a:r>
          </a:p>
          <a:p>
            <a:pPr algn="ctr"/>
            <a:r>
              <a:rPr lang="es-PA" dirty="0" smtClean="0"/>
              <a:t>Fortalezas, debilidades </a:t>
            </a:r>
          </a:p>
          <a:p>
            <a:pPr algn="ctr"/>
            <a:endParaRPr lang="es-PA" dirty="0" smtClean="0"/>
          </a:p>
          <a:p>
            <a:pPr algn="ctr"/>
            <a:r>
              <a:rPr lang="es-PA" dirty="0" smtClean="0"/>
              <a:t>Ambiente externo</a:t>
            </a:r>
          </a:p>
          <a:p>
            <a:pPr algn="ctr"/>
            <a:r>
              <a:rPr lang="es-PA" dirty="0" smtClean="0"/>
              <a:t>Oportunidades , amenazas</a:t>
            </a:r>
            <a:endParaRPr lang="es-P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417</TotalTime>
  <Words>385</Words>
  <Application>Microsoft Office PowerPoint</Application>
  <PresentationFormat>Presentación en pantalla (4:3)</PresentationFormat>
  <Paragraphs>70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Flujo</vt:lpstr>
      <vt:lpstr>Tema la planeación </vt:lpstr>
      <vt:lpstr>Reflexión </vt:lpstr>
      <vt:lpstr>Presentación </vt:lpstr>
      <vt:lpstr>Objetivos generales </vt:lpstr>
      <vt:lpstr>Diapositiva 5</vt:lpstr>
      <vt:lpstr>Diapositiva 6</vt:lpstr>
      <vt:lpstr>                 Función de planificación en los procesos administrativos.</vt:lpstr>
      <vt:lpstr>Diapositiva 8</vt:lpstr>
      <vt:lpstr>Diapositiva 9</vt:lpstr>
      <vt:lpstr> pasos de la planeación </vt:lpstr>
      <vt:lpstr>Diapositiva 11</vt:lpstr>
      <vt:lpstr>Identificar los recursos</vt:lpstr>
      <vt:lpstr>Diapositiva 13</vt:lpstr>
      <vt:lpstr>Diapositiva 14</vt:lpstr>
      <vt:lpstr>Planes de apoyo </vt:lpstr>
      <vt:lpstr>presupuestos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la planeación</dc:title>
  <dc:creator>briseida sánchez</dc:creator>
  <cp:lastModifiedBy>EDITH CASTILLO</cp:lastModifiedBy>
  <cp:revision>44</cp:revision>
  <dcterms:created xsi:type="dcterms:W3CDTF">2010-11-13T08:47:51Z</dcterms:created>
  <dcterms:modified xsi:type="dcterms:W3CDTF">2010-11-20T17:59:23Z</dcterms:modified>
</cp:coreProperties>
</file>