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9" r:id="rId4"/>
    <p:sldId id="284" r:id="rId5"/>
    <p:sldId id="288" r:id="rId6"/>
    <p:sldId id="290" r:id="rId7"/>
    <p:sldId id="291" r:id="rId8"/>
    <p:sldId id="292" r:id="rId9"/>
    <p:sldId id="293" r:id="rId10"/>
    <p:sldId id="287" r:id="rId11"/>
    <p:sldId id="278" r:id="rId12"/>
    <p:sldId id="294" r:id="rId13"/>
    <p:sldId id="295" r:id="rId14"/>
    <p:sldId id="283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B616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7527" autoAdjust="0"/>
  </p:normalViewPr>
  <p:slideViewPr>
    <p:cSldViewPr>
      <p:cViewPr>
        <p:scale>
          <a:sx n="55" d="100"/>
          <a:sy n="55" d="100"/>
        </p:scale>
        <p:origin x="-93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9414C-A42D-450F-BF88-C19524906BFC}" type="datetimeFigureOut">
              <a:rPr lang="es-MX" smtClean="0"/>
              <a:pPr/>
              <a:t>09/12/2010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53D6D-E8C0-40CD-9A9B-FB2B75FCE6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53D6D-E8C0-40CD-9A9B-FB2B75FCE6D6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B61609"/>
              </a:gs>
              <a:gs pos="50000">
                <a:srgbClr val="C00000"/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6 Imagen" descr="logo-UV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9482" y="285728"/>
            <a:ext cx="4095750" cy="9334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32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6F83E0-8415-4062-801C-3618A22985E2}" type="datetime1">
              <a:rPr lang="es-MX" smtClean="0"/>
              <a:pPr/>
              <a:t>09/12/2010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75F9-DC5D-4BBF-BA89-3C3BD2DEA06E}" type="datetime1">
              <a:rPr lang="es-MX" smtClean="0"/>
              <a:pPr/>
              <a:t>09/12/2010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9277-0BAB-4DD2-8BAB-F4D30F5F2A47}" type="datetime1">
              <a:rPr lang="es-MX" smtClean="0"/>
              <a:pPr/>
              <a:t>09/12/2010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835E-9D6B-4C2F-B64F-2FB0D66724E0}" type="datetime1">
              <a:rPr lang="es-MX" smtClean="0"/>
              <a:pPr/>
              <a:t>09/12/2010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lang="es-MX" sz="32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7B2C-ADB2-4A71-92C2-9AD65B1AC1A7}" type="datetime1">
              <a:rPr lang="es-MX" smtClean="0"/>
              <a:pPr/>
              <a:t>09/12/2010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2F0D-9B2B-42A3-B586-3F59E80C7F8D}" type="datetime1">
              <a:rPr lang="es-MX" smtClean="0"/>
              <a:pPr/>
              <a:t>09/12/2010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40B-273C-4DDE-970A-F2782E98E8F6}" type="datetime1">
              <a:rPr lang="es-MX" smtClean="0"/>
              <a:pPr/>
              <a:t>09/12/2010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FAD1-3A27-4802-B031-CFB23F233E7C}" type="datetime1">
              <a:rPr lang="es-MX" smtClean="0"/>
              <a:pPr/>
              <a:t>09/12/2010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11A4-CD3D-4FCB-9458-052E438E549C}" type="datetime1">
              <a:rPr lang="es-MX" smtClean="0"/>
              <a:pPr/>
              <a:t>09/12/2010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4 Rectángulo"/>
          <p:cNvSpPr/>
          <p:nvPr userDrawn="1"/>
        </p:nvSpPr>
        <p:spPr>
          <a:xfrm>
            <a:off x="7000892" y="0"/>
            <a:ext cx="2143108" cy="185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just">
              <a:defRPr sz="1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994A-83FD-4D5D-927B-AF0B03100ED8}" type="datetime1">
              <a:rPr lang="es-MX" smtClean="0"/>
              <a:pPr/>
              <a:t>09/12/2010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B843-D864-4805-A07D-B5FFED1ED332}" type="datetime1">
              <a:rPr lang="es-MX" smtClean="0"/>
              <a:pPr/>
              <a:t>09/12/2010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B61609"/>
              </a:gs>
              <a:gs pos="50000">
                <a:srgbClr val="C00000"/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0E13F3-A99C-4DF4-AD6D-0E9169926C2C}" type="datetime1">
              <a:rPr lang="es-MX" smtClean="0"/>
              <a:pPr/>
              <a:t>09/12/2010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 descr="logo_UVM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215206" y="285728"/>
            <a:ext cx="1428760" cy="10715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s-MX" sz="2800" b="1" kern="1200" cap="all" dirty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chemeClr val="tx1"/>
          </a:soli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IMPLEMENTACIÓN DE LAS   5 S </a:t>
            </a:r>
            <a:endParaRPr lang="es-MX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872208"/>
          </a:xfr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r>
              <a:rPr lang="es-MX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INTEGRANTES EQUIPO 3</a:t>
            </a:r>
          </a:p>
          <a:p>
            <a:endParaRPr lang="es-MX" sz="3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AIDELUBIA ALCUDIA PEREGRINO </a:t>
            </a:r>
          </a:p>
          <a:p>
            <a:r>
              <a:rPr lang="es-MX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FABIOLA MARIA CASTAÑEDA VIDAL</a:t>
            </a:r>
          </a:p>
          <a:p>
            <a:r>
              <a:rPr lang="es-MX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JORGE ALBERTO ALEJANDRO MENDEZ</a:t>
            </a:r>
          </a:p>
          <a:p>
            <a:r>
              <a:rPr lang="es-MX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LUIS ANGEL HERNANDEZ RODRIGUEZ</a:t>
            </a:r>
            <a:endParaRPr lang="es-MX" sz="3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86 Tabla"/>
          <p:cNvGraphicFramePr>
            <a:graphicFrameLocks noGrp="1"/>
          </p:cNvGraphicFramePr>
          <p:nvPr/>
        </p:nvGraphicFramePr>
        <p:xfrm>
          <a:off x="827584" y="1772816"/>
          <a:ext cx="7056784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944216"/>
                <a:gridCol w="1961828"/>
                <a:gridCol w="1638572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AREA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  <a:endParaRPr lang="es-E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RESPONSABLES</a:t>
                      </a:r>
                      <a:endParaRPr lang="es-E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FRECUENCIA</a:t>
                      </a:r>
                      <a:endParaRPr lang="es-E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es-MX" sz="1600" b="1" dirty="0" smtClean="0"/>
                    </a:p>
                    <a:p>
                      <a:pPr algn="ctr"/>
                      <a:endParaRPr lang="es-MX" sz="1600" b="1" dirty="0" smtClean="0"/>
                    </a:p>
                    <a:p>
                      <a:pPr algn="ctr"/>
                      <a:endParaRPr lang="es-MX" sz="1600" b="1" dirty="0" smtClean="0"/>
                    </a:p>
                    <a:p>
                      <a:pPr algn="ctr"/>
                      <a:endParaRPr lang="es-MX" sz="1600" b="1" dirty="0" smtClean="0"/>
                    </a:p>
                    <a:p>
                      <a:pPr algn="ctr"/>
                      <a:endParaRPr lang="es-MX" sz="1600" b="1" dirty="0" smtClean="0"/>
                    </a:p>
                    <a:p>
                      <a:pPr algn="ctr"/>
                      <a:r>
                        <a:rPr lang="es-MX" sz="1600" b="1" dirty="0" smtClean="0"/>
                        <a:t>Gerencia</a:t>
                      </a:r>
                      <a:r>
                        <a:rPr lang="es-MX" sz="1600" b="1" baseline="0" dirty="0" smtClean="0"/>
                        <a:t> de Construcción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Limpieza</a:t>
                      </a:r>
                      <a:r>
                        <a:rPr lang="es-MX" baseline="0" dirty="0" smtClean="0"/>
                        <a:t> del depto.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Personal de limpieza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diario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Limpieza en</a:t>
                      </a:r>
                      <a:r>
                        <a:rPr lang="es-MX" baseline="0" dirty="0" smtClean="0"/>
                        <a:t> oficinas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Cada empleado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diario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Revisión</a:t>
                      </a:r>
                      <a:r>
                        <a:rPr lang="es-MX" baseline="0" dirty="0" smtClean="0"/>
                        <a:t> de orden en estantes, libreros y pasillos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Equipo</a:t>
                      </a:r>
                      <a:r>
                        <a:rPr lang="es-MX" baseline="0" dirty="0" smtClean="0"/>
                        <a:t> de 3 personas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diario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Revisión de estado de artículos, muebles y aparatos de oficina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Equipo</a:t>
                      </a:r>
                      <a:r>
                        <a:rPr lang="es-MX" baseline="0" dirty="0" smtClean="0"/>
                        <a:t> de 3 personas</a:t>
                      </a:r>
                      <a:endParaRPr lang="es-ES" dirty="0" smtClean="0"/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1</a:t>
                      </a:r>
                      <a:r>
                        <a:rPr lang="es-MX" baseline="0" dirty="0" smtClean="0"/>
                        <a:t> vez por semana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8" name="87 CuadroTexto"/>
          <p:cNvSpPr txBox="1"/>
          <p:nvPr/>
        </p:nvSpPr>
        <p:spPr>
          <a:xfrm>
            <a:off x="827584" y="126876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PROGRAMA DE LIMPIEZA</a:t>
            </a:r>
            <a:endParaRPr lang="es-ES" b="1" dirty="0"/>
          </a:p>
        </p:txBody>
      </p:sp>
      <p:sp>
        <p:nvSpPr>
          <p:cNvPr id="89" name="88 CuadroTexto"/>
          <p:cNvSpPr txBox="1"/>
          <p:nvPr/>
        </p:nvSpPr>
        <p:spPr>
          <a:xfrm>
            <a:off x="827584" y="314653"/>
            <a:ext cx="5616624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Seiso</a:t>
            </a:r>
            <a:r>
              <a:rPr lang="es-MX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- limpiar</a:t>
            </a:r>
          </a:p>
        </p:txBody>
      </p:sp>
      <p:sp>
        <p:nvSpPr>
          <p:cNvPr id="90" name="89 CuadroTexto"/>
          <p:cNvSpPr txBox="1"/>
          <p:nvPr/>
        </p:nvSpPr>
        <p:spPr>
          <a:xfrm>
            <a:off x="827584" y="58052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Nota: </a:t>
            </a:r>
            <a:r>
              <a:rPr lang="es-MX" dirty="0" smtClean="0"/>
              <a:t>L</a:t>
            </a:r>
            <a:r>
              <a:rPr lang="es-MX" dirty="0" smtClean="0"/>
              <a:t>os equipo de tres personas cambiaran por semana.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476672"/>
            <a:ext cx="5616624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Seiketsu</a:t>
            </a:r>
            <a:r>
              <a:rPr lang="es-MX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- ESTANDARIZAR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1484784"/>
            <a:ext cx="79296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P</a:t>
            </a:r>
            <a:r>
              <a:rPr lang="es-MX" sz="2600" dirty="0" smtClean="0">
                <a:latin typeface="Heineken" pitchFamily="2" charset="0"/>
              </a:rPr>
              <a:t>ara realizar las actividades de limpieza se formaran equipos de tres personas los cuales se rotaran por semana.</a:t>
            </a:r>
          </a:p>
          <a:p>
            <a:endParaRPr lang="es-MX" sz="2600" dirty="0" smtClean="0">
              <a:latin typeface="Heineke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El Supervisor de calidad estará  encargado de realizar mensualmente auditoria en las áreas de </a:t>
            </a:r>
            <a:r>
              <a:rPr lang="es-MX" sz="2600" dirty="0" smtClean="0">
                <a:latin typeface="Heineken" pitchFamily="2" charset="0"/>
              </a:rPr>
              <a:t>trabajo.</a:t>
            </a:r>
          </a:p>
          <a:p>
            <a:endParaRPr lang="es-MX" sz="2600" dirty="0" smtClean="0">
              <a:latin typeface="Heineke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 buscará la Mejora continua en el área laboral en lo que respecta a la limpieza.</a:t>
            </a:r>
          </a:p>
          <a:p>
            <a:endParaRPr lang="es-MX" sz="2600" dirty="0" smtClean="0">
              <a:latin typeface="Heineke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 </a:t>
            </a:r>
            <a:r>
              <a:rPr lang="es-MX" sz="2600" dirty="0" smtClean="0">
                <a:latin typeface="Heineken" pitchFamily="2" charset="0"/>
              </a:rPr>
              <a:t>documentaran los procesos que se lleven a cabo para el conocimiento del personal de esta área.</a:t>
            </a:r>
            <a:endParaRPr lang="es-MX" sz="2600" dirty="0" smtClean="0">
              <a:latin typeface="Heinek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1" y="1694155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Impartir platicas </a:t>
            </a:r>
            <a:r>
              <a:rPr lang="es-MX" sz="2600" dirty="0" smtClean="0">
                <a:latin typeface="Heineken" pitchFamily="2" charset="0"/>
              </a:rPr>
              <a:t>acerca de la metodología 5 S para conocimiento de los subordinados</a:t>
            </a:r>
            <a:r>
              <a:rPr lang="es-MX" sz="2600" dirty="0" smtClean="0">
                <a:latin typeface="Heineken" pitchFamily="2" charset="0"/>
              </a:rPr>
              <a:t>.</a:t>
            </a:r>
          </a:p>
          <a:p>
            <a:pPr algn="just"/>
            <a:endParaRPr lang="es-MX" sz="2600" dirty="0" smtClean="0">
              <a:latin typeface="Heineke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Difusión de la metodología tanto en el departamento como en toda la empresa, para que esta se aplique en todas las áreas.</a:t>
            </a:r>
          </a:p>
          <a:p>
            <a:pPr algn="just"/>
            <a:endParaRPr lang="es-MX" sz="2600" dirty="0" smtClean="0">
              <a:latin typeface="Heineke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Capacitar al personal y motivarlos a través de las platicas.</a:t>
            </a:r>
          </a:p>
          <a:p>
            <a:pPr algn="just"/>
            <a:endParaRPr lang="es-MX" sz="2600" dirty="0" smtClean="0">
              <a:latin typeface="Heineke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Fomentar la unión y el trabajo en equipo para realizar las     actividades y tareas.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404664"/>
            <a:ext cx="5616624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Shitsuke</a:t>
            </a:r>
            <a:r>
              <a:rPr lang="es-MX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- SEGUIMIENTO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692696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Crear el hábito en el personal</a:t>
            </a:r>
            <a:r>
              <a:rPr lang="es-MX" sz="2600" dirty="0" smtClean="0">
                <a:latin typeface="Heineken" pitchFamily="2" charset="0"/>
              </a:rPr>
              <a:t>.</a:t>
            </a:r>
          </a:p>
          <a:p>
            <a:pPr algn="just"/>
            <a:endParaRPr lang="es-MX" sz="2600" dirty="0" smtClean="0">
              <a:latin typeface="Heineke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Reglas y estándares de limpieza dentro de la empresa</a:t>
            </a:r>
            <a:r>
              <a:rPr lang="es-MX" sz="2600" dirty="0" smtClean="0">
                <a:latin typeface="Heineken" pitchFamily="2" charset="0"/>
              </a:rPr>
              <a:t>.</a:t>
            </a:r>
          </a:p>
          <a:p>
            <a:pPr algn="just"/>
            <a:endParaRPr lang="es-MX" sz="2600" dirty="0" smtClean="0">
              <a:latin typeface="Heineke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S</a:t>
            </a:r>
            <a:r>
              <a:rPr lang="es-MX" sz="2600" dirty="0" smtClean="0">
                <a:latin typeface="Heineken" pitchFamily="2" charset="0"/>
              </a:rPr>
              <a:t>uministro de los </a:t>
            </a:r>
            <a:r>
              <a:rPr lang="es-MX" sz="2600" dirty="0" smtClean="0">
                <a:latin typeface="Heineken" pitchFamily="2" charset="0"/>
              </a:rPr>
              <a:t>Recursos </a:t>
            </a:r>
            <a:r>
              <a:rPr lang="es-MX" sz="2600" dirty="0" smtClean="0">
                <a:latin typeface="Heineken" pitchFamily="2" charset="0"/>
              </a:rPr>
              <a:t>necesarios para realizar las actividades y tareas.</a:t>
            </a:r>
          </a:p>
          <a:p>
            <a:pPr algn="just"/>
            <a:endParaRPr lang="es-MX" sz="2600" dirty="0" smtClean="0">
              <a:latin typeface="Heineke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Realizar reuniones mensuales para compartir experiencias y mostrar el progreso de cada área.</a:t>
            </a:r>
          </a:p>
        </p:txBody>
      </p:sp>
      <p:pic>
        <p:nvPicPr>
          <p:cNvPr id="6" name="Picture 2" descr="E:\fotos\P8310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933056"/>
            <a:ext cx="1530170" cy="2040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611560" y="1124744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600" dirty="0" smtClean="0">
                <a:latin typeface="Heineken" pitchFamily="2" charset="0"/>
              </a:rPr>
              <a:t>Con la implementación de esta metodología se lograra mejorar: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La </a:t>
            </a:r>
            <a:r>
              <a:rPr lang="es-MX" sz="2600" dirty="0" smtClean="0">
                <a:latin typeface="Heineken" pitchFamily="2" charset="0"/>
              </a:rPr>
              <a:t>organización del </a:t>
            </a:r>
            <a:r>
              <a:rPr lang="es-MX" sz="2600" dirty="0" smtClean="0">
                <a:latin typeface="Heineken" pitchFamily="2" charset="0"/>
              </a:rPr>
              <a:t>departamento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La </a:t>
            </a:r>
            <a:r>
              <a:rPr lang="es-MX" sz="2600" dirty="0" smtClean="0">
                <a:latin typeface="Heineken" pitchFamily="2" charset="0"/>
              </a:rPr>
              <a:t>Productividad en el </a:t>
            </a:r>
            <a:r>
              <a:rPr lang="es-MX" sz="2600" dirty="0" smtClean="0">
                <a:latin typeface="Heineken" pitchFamily="2" charset="0"/>
              </a:rPr>
              <a:t>personal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El </a:t>
            </a:r>
            <a:r>
              <a:rPr lang="es-MX" sz="2600" dirty="0" smtClean="0">
                <a:latin typeface="Heineken" pitchFamily="2" charset="0"/>
              </a:rPr>
              <a:t>servicio al cliente </a:t>
            </a:r>
            <a:endParaRPr lang="es-MX" sz="2600" dirty="0" smtClean="0">
              <a:latin typeface="Heineken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La calidad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Tiempos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La disciplina en el personal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la unión como equipo de trabajo</a:t>
            </a:r>
            <a:endParaRPr lang="es-MX" sz="2600" dirty="0" smtClean="0">
              <a:latin typeface="Heinek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ortada curriculim elvic sgi"/>
          <p:cNvPicPr>
            <a:picLocks noChangeAspect="1" noChangeArrowheads="1"/>
          </p:cNvPicPr>
          <p:nvPr/>
        </p:nvPicPr>
        <p:blipFill>
          <a:blip r:embed="rId2" cstate="print"/>
          <a:srcRect l="7143"/>
          <a:stretch>
            <a:fillRect/>
          </a:stretch>
        </p:blipFill>
        <p:spPr bwMode="auto">
          <a:xfrm>
            <a:off x="285720" y="220701"/>
            <a:ext cx="3357554" cy="599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85728"/>
            <a:ext cx="5034371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texto"/>
          <p:cNvSpPr>
            <a:spLocks noGrp="1"/>
          </p:cNvSpPr>
          <p:nvPr>
            <p:ph type="body" idx="1"/>
          </p:nvPr>
        </p:nvSpPr>
        <p:spPr>
          <a:xfrm>
            <a:off x="1331640" y="4797152"/>
            <a:ext cx="6404248" cy="6178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 EN LA CONSTRUCTORA ELVIC</a:t>
            </a:r>
            <a:endParaRPr lang="es-MX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F@BYTA\Documents\DIRECCIÓN DE LA PRODUCTIVIDAD\elv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980728"/>
            <a:ext cx="3384376" cy="354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292762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Al realizar el análisis del estado actual de la Constructora se detectaron los siguientes puntos: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Las carpetas se encuentran desordenadas y no todas están clasificadas.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Cuentan con </a:t>
            </a:r>
            <a:r>
              <a:rPr lang="es-MX" dirty="0" smtClean="0"/>
              <a:t>una </a:t>
            </a:r>
            <a:r>
              <a:rPr lang="es-MX" dirty="0" smtClean="0"/>
              <a:t>bodega en desorden en donde archivan las carpetas de los proyectos cerrados (archivo muerto).</a:t>
            </a:r>
          </a:p>
          <a:p>
            <a:pPr algn="just"/>
            <a:endParaRPr lang="es-MX" dirty="0" smtClean="0"/>
          </a:p>
        </p:txBody>
      </p:sp>
      <p:pic>
        <p:nvPicPr>
          <p:cNvPr id="9" name="Picture 2" descr="H:\DCIM\107MEDIA\IMG_1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13042"/>
            <a:ext cx="3143272" cy="2357454"/>
          </a:xfrm>
          <a:prstGeom prst="rect">
            <a:avLst/>
          </a:prstGeom>
          <a:noFill/>
        </p:spPr>
      </p:pic>
      <p:pic>
        <p:nvPicPr>
          <p:cNvPr id="10" name="Picture 3" descr="H:\DCIM\107MEDIA\IMG_1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08137" y="3801041"/>
            <a:ext cx="2784309" cy="208823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3528" y="3813042"/>
            <a:ext cx="144016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Tarjeta roja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148064" y="3635732"/>
            <a:ext cx="144016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Tarjeta roja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188640"/>
            <a:ext cx="5616624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seiri</a:t>
            </a:r>
            <a:r>
              <a:rPr lang="es-MX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- seleccionar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62068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 smtClean="0"/>
              <a:t>Se  encontró una impresora fuera del departamento de construcción y una guillotina que no se utiliza.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Se detectaron objetos en el pasillo que estorban a los empleados y proveedores que transitan.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En los cubículos u oficinas existen objetos innecesarios.</a:t>
            </a:r>
          </a:p>
        </p:txBody>
      </p:sp>
      <p:pic>
        <p:nvPicPr>
          <p:cNvPr id="3" name="Picture 4" descr="H:\DCIM\107MEDIA\IMG_1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52020" y="872716"/>
            <a:ext cx="2592288" cy="1944216"/>
          </a:xfrm>
          <a:prstGeom prst="rect">
            <a:avLst/>
          </a:prstGeom>
          <a:noFill/>
        </p:spPr>
      </p:pic>
      <p:pic>
        <p:nvPicPr>
          <p:cNvPr id="4" name="Picture 6" descr="H:\DCIM\107MEDIA\IMG_1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2736304" cy="2052228"/>
          </a:xfrm>
          <a:prstGeom prst="rect">
            <a:avLst/>
          </a:prstGeom>
          <a:noFill/>
        </p:spPr>
      </p:pic>
      <p:pic>
        <p:nvPicPr>
          <p:cNvPr id="6" name="Picture 2" descr="E:\fotos\PB250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91019"/>
            <a:ext cx="2664296" cy="1998221"/>
          </a:xfrm>
          <a:prstGeom prst="rect">
            <a:avLst/>
          </a:prstGeom>
          <a:noFill/>
        </p:spPr>
      </p:pic>
      <p:pic>
        <p:nvPicPr>
          <p:cNvPr id="7" name="Picture 3" descr="E:\fotos\PB250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573016"/>
            <a:ext cx="26883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6206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OBJETOS SELECCIONADOS NO NECESARIOS</a:t>
            </a:r>
            <a:endParaRPr lang="es-ES" b="1" dirty="0"/>
          </a:p>
        </p:txBody>
      </p:sp>
      <p:pic>
        <p:nvPicPr>
          <p:cNvPr id="6" name="Picture 4" descr="H:\DCIM\107MEDIA\IMG_1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8973" y="2065443"/>
            <a:ext cx="2854670" cy="2557447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11560" y="14847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CPU que no funciona.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563888" y="1988840"/>
            <a:ext cx="144016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Tarjeta roja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5158933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Mandar a repararlos para ser utilizado por algún usuario, enviarlo a la bodega ó desecharlo.</a:t>
            </a:r>
            <a:endParaRPr lang="es-ES" dirty="0"/>
          </a:p>
        </p:txBody>
      </p:sp>
      <p:pic>
        <p:nvPicPr>
          <p:cNvPr id="11" name="Picture 4" descr="H:\DCIM\107MEDIA\IMG_1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6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DCIM\107MEDIA\IMG_1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250872" y="3478320"/>
            <a:ext cx="2330567" cy="208791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899592" y="40466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AREAS DE OPORTUNIDAD</a:t>
            </a:r>
            <a:endParaRPr lang="es-ES" b="1" dirty="0"/>
          </a:p>
        </p:txBody>
      </p:sp>
      <p:pic>
        <p:nvPicPr>
          <p:cNvPr id="7" name="Picture 2" descr="H:\DCIM\107MEDIA\IMG_1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53526" y="2105853"/>
            <a:ext cx="3240361" cy="2430270"/>
          </a:xfrm>
          <a:prstGeom prst="rect">
            <a:avLst/>
          </a:prstGeom>
          <a:noFill/>
        </p:spPr>
      </p:pic>
      <p:pic>
        <p:nvPicPr>
          <p:cNvPr id="8" name="Picture 3" descr="H:\DCIM\107MEDIA\IMG_1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96752"/>
            <a:ext cx="2463776" cy="1847832"/>
          </a:xfrm>
          <a:prstGeom prst="rect">
            <a:avLst/>
          </a:prstGeom>
          <a:noFill/>
        </p:spPr>
      </p:pic>
      <p:pic>
        <p:nvPicPr>
          <p:cNvPr id="9" name="Picture 5" descr="H:\DCIM\107MEDIA\IMG_16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645024"/>
            <a:ext cx="2471848" cy="185388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940152" y="191683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Estantes, libreros y lugares desocupados, que servirán para colocar carpetas, expedientes y papelería.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1015563"/>
            <a:ext cx="79296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600" b="1" dirty="0" smtClean="0">
                <a:latin typeface="Heineken" pitchFamily="2" charset="0"/>
              </a:rPr>
              <a:t>ACUERDOS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Alternativas para ordenar las carpetas:</a:t>
            </a:r>
          </a:p>
          <a:p>
            <a:r>
              <a:rPr lang="es-MX" sz="2600" dirty="0" smtClean="0">
                <a:latin typeface="Heineken" pitchFamily="2" charset="0"/>
              </a:rPr>
              <a:t>Proyecto</a:t>
            </a:r>
            <a:endParaRPr lang="es-MX" sz="2600" dirty="0" smtClean="0">
              <a:latin typeface="Heineken" pitchFamily="2" charset="0"/>
            </a:endParaRPr>
          </a:p>
          <a:p>
            <a:r>
              <a:rPr lang="es-MX" sz="2600" dirty="0" smtClean="0">
                <a:latin typeface="Heineken" pitchFamily="2" charset="0"/>
              </a:rPr>
              <a:t>Por contrato</a:t>
            </a:r>
          </a:p>
          <a:p>
            <a:r>
              <a:rPr lang="es-MX" sz="2600" dirty="0" smtClean="0">
                <a:latin typeface="Heineken" pitchFamily="2" charset="0"/>
              </a:rPr>
              <a:t>Por estimación</a:t>
            </a:r>
          </a:p>
          <a:p>
            <a:r>
              <a:rPr lang="es-MX" sz="2600" dirty="0" smtClean="0">
                <a:latin typeface="Heineken" pitchFamily="2" charset="0"/>
              </a:rPr>
              <a:t>Por ordenes de trabajo</a:t>
            </a:r>
          </a:p>
          <a:p>
            <a:r>
              <a:rPr lang="es-MX" sz="2600" dirty="0" smtClean="0">
                <a:latin typeface="Heineken" pitchFamily="2" charset="0"/>
              </a:rPr>
              <a:t>Por adendas.</a:t>
            </a:r>
          </a:p>
          <a:p>
            <a:r>
              <a:rPr lang="es-MX" sz="2600" dirty="0" smtClean="0">
                <a:latin typeface="Heineken" pitchFamily="2" charset="0"/>
              </a:rPr>
              <a:t>Acomodarlas en las áreas de oportunidad identificadas (libreros estantes),con </a:t>
            </a:r>
            <a:r>
              <a:rPr lang="es-MX" sz="2600" dirty="0" smtClean="0">
                <a:latin typeface="Heineken" pitchFamily="2" charset="0"/>
              </a:rPr>
              <a:t>el objetivo de facilitar la búsqueda en el momento en que sean requeridas</a:t>
            </a:r>
            <a:r>
              <a:rPr lang="es-MX" sz="2600" dirty="0" smtClean="0">
                <a:latin typeface="Heineken" pitchFamily="2" charset="0"/>
              </a:rPr>
              <a:t>.</a:t>
            </a:r>
            <a:endParaRPr lang="es-MX" sz="2600" dirty="0" smtClean="0">
              <a:latin typeface="Heineke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Cada subordinado ordenara su cubículo u oficina y se encargara de eliminar los objetos innecesarios</a:t>
            </a:r>
            <a:r>
              <a:rPr lang="es-MX" sz="2600" dirty="0" smtClean="0">
                <a:latin typeface="Heineken" pitchFamily="2" charset="0"/>
              </a:rPr>
              <a:t>.</a:t>
            </a:r>
            <a:endParaRPr lang="es-MX" sz="2600" dirty="0" smtClean="0">
              <a:latin typeface="Heineken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71600" y="188640"/>
            <a:ext cx="5616624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Seiton</a:t>
            </a:r>
            <a:r>
              <a:rPr lang="es-MX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- organizar</a:t>
            </a:r>
          </a:p>
        </p:txBody>
      </p:sp>
      <p:pic>
        <p:nvPicPr>
          <p:cNvPr id="9" name="Picture 2" descr="E:\fotos\PB25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348880"/>
            <a:ext cx="1896211" cy="1422158"/>
          </a:xfrm>
          <a:prstGeom prst="rect">
            <a:avLst/>
          </a:prstGeom>
          <a:noFill/>
        </p:spPr>
      </p:pic>
      <p:pic>
        <p:nvPicPr>
          <p:cNvPr id="11" name="Picture 2" descr="E:\fotos\PB250105.JPG"/>
          <p:cNvPicPr>
            <a:picLocks noChangeAspect="1" noChangeArrowheads="1"/>
          </p:cNvPicPr>
          <p:nvPr/>
        </p:nvPicPr>
        <p:blipFill>
          <a:blip r:embed="rId3" cstate="print"/>
          <a:srcRect b="29919"/>
          <a:stretch>
            <a:fillRect/>
          </a:stretch>
        </p:blipFill>
        <p:spPr bwMode="auto">
          <a:xfrm>
            <a:off x="6084168" y="2348880"/>
            <a:ext cx="2673430" cy="1478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39552" y="908720"/>
            <a:ext cx="792961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600" b="1" dirty="0" smtClean="0">
                <a:latin typeface="Heineken" pitchFamily="2" charset="0"/>
              </a:rPr>
              <a:t>ACUERDOS</a:t>
            </a:r>
          </a:p>
          <a:p>
            <a:pPr algn="just"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La bodega destinada para archivo muerto se ordenara de acuerdo las alternativas otorgadas mencionadas en el punto uno.</a:t>
            </a:r>
          </a:p>
          <a:p>
            <a:pPr algn="just">
              <a:buFont typeface="Wingdings" pitchFamily="2" charset="2"/>
              <a:buChar char="v"/>
            </a:pPr>
            <a:endParaRPr lang="es-MX" sz="2600" dirty="0" smtClean="0">
              <a:latin typeface="Heineke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La impresora se colocara dentro del departamento en un lugar estratégico al alcance de todos, al igual que la guillotina.</a:t>
            </a:r>
          </a:p>
          <a:p>
            <a:pPr algn="just">
              <a:buFont typeface="Wingdings" pitchFamily="2" charset="2"/>
              <a:buChar char="v"/>
            </a:pPr>
            <a:endParaRPr lang="es-MX" sz="2600" dirty="0" smtClean="0">
              <a:latin typeface="Heineke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600" dirty="0" smtClean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Eliminar los objetos que entorpecen el pasillo y acomodarlos en las áreas de oportunidad detectadas.</a:t>
            </a:r>
          </a:p>
          <a:p>
            <a:pPr algn="just">
              <a:buFont typeface="Wingdings" pitchFamily="2" charset="2"/>
              <a:buChar char="v"/>
            </a:pPr>
            <a:endParaRPr lang="es-MX" sz="2600" dirty="0" smtClean="0">
              <a:latin typeface="Heinek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meX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610</Words>
  <Application>Microsoft Office PowerPoint</Application>
  <PresentationFormat>Presentación en pantalla (4:3)</PresentationFormat>
  <Paragraphs>102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IMPLEMENTACIÓN DE LAS   5 S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Angel Hernandez Rodriguez</dc:creator>
  <cp:lastModifiedBy>fmcastanedav</cp:lastModifiedBy>
  <cp:revision>286</cp:revision>
  <dcterms:created xsi:type="dcterms:W3CDTF">2010-11-15T18:03:46Z</dcterms:created>
  <dcterms:modified xsi:type="dcterms:W3CDTF">2010-12-09T20:04:39Z</dcterms:modified>
</cp:coreProperties>
</file>