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66" r:id="rId3"/>
    <p:sldId id="267" r:id="rId4"/>
    <p:sldId id="272" r:id="rId5"/>
    <p:sldId id="269" r:id="rId6"/>
    <p:sldId id="283" r:id="rId7"/>
    <p:sldId id="274" r:id="rId8"/>
    <p:sldId id="275" r:id="rId9"/>
    <p:sldId id="276" r:id="rId10"/>
    <p:sldId id="277" r:id="rId11"/>
    <p:sldId id="282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CCFF"/>
    <a:srgbClr val="006600"/>
    <a:srgbClr val="FF714F"/>
    <a:srgbClr val="FF3300"/>
    <a:srgbClr val="FFD5AB"/>
    <a:srgbClr val="CC00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8" autoAdjust="0"/>
    <p:restoredTop sz="94688" autoAdjust="0"/>
  </p:normalViewPr>
  <p:slideViewPr>
    <p:cSldViewPr>
      <p:cViewPr>
        <p:scale>
          <a:sx n="50" d="100"/>
          <a:sy n="50" d="100"/>
        </p:scale>
        <p:origin x="-165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noProof="0" smtClean="0"/>
              <a:t>Click to edit Master text styles</a:t>
            </a:r>
          </a:p>
          <a:p>
            <a:pPr lvl="1"/>
            <a:r>
              <a:rPr lang="es-CO" noProof="0" smtClean="0"/>
              <a:t>Second level</a:t>
            </a:r>
          </a:p>
          <a:p>
            <a:pPr lvl="2"/>
            <a:r>
              <a:rPr lang="es-CO" noProof="0" smtClean="0"/>
              <a:t>Third level</a:t>
            </a:r>
          </a:p>
          <a:p>
            <a:pPr lvl="3"/>
            <a:r>
              <a:rPr lang="es-CO" noProof="0" smtClean="0"/>
              <a:t>Fourth level</a:t>
            </a:r>
          </a:p>
          <a:p>
            <a:pPr lvl="4"/>
            <a:r>
              <a:rPr lang="es-CO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11534D4-C86B-42B0-B56D-5C31E2D3988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3DBE0-E420-4C9B-8F1D-4882A2710B35}" type="slidenum">
              <a:rPr lang="es-CO"/>
              <a:pPr/>
              <a:t>1</a:t>
            </a:fld>
            <a:endParaRPr lang="es-CO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A6BA8-8891-48FA-854D-DFC1B0B5475D}" type="slidenum">
              <a:rPr lang="es-CO"/>
              <a:pPr/>
              <a:t>10</a:t>
            </a:fld>
            <a:endParaRPr lang="es-CO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A1E09-0543-44B6-BACE-144F68A492CE}" type="slidenum">
              <a:rPr lang="es-CO"/>
              <a:pPr/>
              <a:t>11</a:t>
            </a:fld>
            <a:endParaRPr lang="es-CO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4D7AB-51E3-4BE6-8CD1-45E115188C25}" type="slidenum">
              <a:rPr lang="es-CO"/>
              <a:pPr/>
              <a:t>2</a:t>
            </a:fld>
            <a:endParaRPr lang="es-CO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A6AB5-808D-4823-8810-30B75C02A48A}" type="slidenum">
              <a:rPr lang="es-CO"/>
              <a:pPr/>
              <a:t>3</a:t>
            </a:fld>
            <a:endParaRPr lang="es-CO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AB2C8-2973-4E61-8A74-681ABE2BA56F}" type="slidenum">
              <a:rPr lang="es-CO"/>
              <a:pPr/>
              <a:t>4</a:t>
            </a:fld>
            <a:endParaRPr lang="es-CO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E1768-0612-47BE-8797-F7DCAEA8FDFE}" type="slidenum">
              <a:rPr lang="es-CO"/>
              <a:pPr/>
              <a:t>5</a:t>
            </a:fld>
            <a:endParaRPr lang="es-CO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0DCB8-8801-422A-B6AC-8FA83A299726}" type="slidenum">
              <a:rPr lang="es-CO"/>
              <a:pPr/>
              <a:t>6</a:t>
            </a:fld>
            <a:endParaRPr lang="es-CO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1186B-FC1D-42B2-8ED8-3295FBA632A6}" type="slidenum">
              <a:rPr lang="es-CO"/>
              <a:pPr/>
              <a:t>7</a:t>
            </a:fld>
            <a:endParaRPr lang="es-CO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CA30A-EA66-4ED2-8B87-790B0E6CC3E4}" type="slidenum">
              <a:rPr lang="es-CO"/>
              <a:pPr/>
              <a:t>8</a:t>
            </a:fld>
            <a:endParaRPr lang="es-CO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6655F-F383-4AFB-A4C7-AD2126C936CC}" type="slidenum">
              <a:rPr lang="es-CO"/>
              <a:pPr/>
              <a:t>9</a:t>
            </a:fld>
            <a:endParaRPr lang="es-CO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6C063-93DF-48E6-B965-B751E9A033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2643-96AE-426B-9468-B2DE8C79D0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09131-FA9E-45F9-AC26-E7A903A834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3DF8-80A3-4830-B34E-E6EE375B30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13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18 Rectángulo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19 Rectángulo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22 Rectángulo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23 Rectángulo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5AC629-173D-4DD6-A88B-2675AA90DD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3B0464-8F15-414B-99D4-A410ADA509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12 Rectángulo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14 Rectángulo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2EBA5-D583-4286-8B76-87EA67F29D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F9F11-425D-4D7B-B9F9-D714AE4EBF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9FE58-48FE-4D51-8837-063A8937E6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EB60-0BAC-4A75-A38F-385B7B349E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19 Grupo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7 Conector recto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25 Grupo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1 Conector recto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29 Grupo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5 Conector recto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DC604-F79F-4360-96C6-A010C15442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B859EED-576A-4AD3-8A0D-CD6D694BA3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85" r:id="rId4"/>
    <p:sldLayoutId id="2147483686" r:id="rId5"/>
    <p:sldLayoutId id="2147483679" r:id="rId6"/>
    <p:sldLayoutId id="2147483687" r:id="rId7"/>
    <p:sldLayoutId id="2147483680" r:id="rId8"/>
    <p:sldLayoutId id="2147483688" r:id="rId9"/>
    <p:sldLayoutId id="2147483681" r:id="rId10"/>
    <p:sldLayoutId id="2147483682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personal\Configuraci&#243;n%20local\Datos%20de%20programa\Ares\My%20Shared%20Folder\Yanni%20-%20Until%20The%20Last%20Moment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http://fekieejin.files.wordpress.com/2008/11/fondos_informaticos_ojcn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86000" y="1643063"/>
            <a:ext cx="64293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4400" dirty="0">
                <a:solidFill>
                  <a:srgbClr val="FFFF00"/>
                </a:solidFill>
                <a:latin typeface="+mj-lt"/>
              </a:rPr>
              <a:t>FACILITADORA:</a:t>
            </a:r>
          </a:p>
          <a:p>
            <a:pPr algn="r">
              <a:defRPr/>
            </a:pPr>
            <a:r>
              <a:rPr lang="es-ES" sz="4400" dirty="0">
                <a:solidFill>
                  <a:srgbClr val="FFFF00"/>
                </a:solidFill>
                <a:latin typeface="+mj-lt"/>
              </a:rPr>
              <a:t>VIELKA BATISTA</a:t>
            </a:r>
          </a:p>
          <a:p>
            <a:pPr algn="r">
              <a:defRPr/>
            </a:pPr>
            <a:endParaRPr lang="es-ES" sz="4400" dirty="0">
              <a:solidFill>
                <a:srgbClr val="FFFF00"/>
              </a:solidFill>
              <a:latin typeface="+mj-lt"/>
            </a:endParaRPr>
          </a:p>
          <a:p>
            <a:pPr algn="r">
              <a:defRPr/>
            </a:pPr>
            <a:r>
              <a:rPr lang="es-ES" sz="4400" dirty="0">
                <a:solidFill>
                  <a:srgbClr val="FFFF00"/>
                </a:solidFill>
                <a:latin typeface="+mj-lt"/>
              </a:rPr>
              <a:t>PARTICIPANTE:</a:t>
            </a:r>
          </a:p>
          <a:p>
            <a:pPr algn="r">
              <a:defRPr/>
            </a:pPr>
            <a:r>
              <a:rPr lang="es-ES" sz="4400" dirty="0">
                <a:solidFill>
                  <a:srgbClr val="FFFF00"/>
                </a:solidFill>
                <a:latin typeface="+mj-lt"/>
              </a:rPr>
              <a:t>JOSÉ BEITIA</a:t>
            </a:r>
          </a:p>
          <a:p>
            <a:pPr algn="r">
              <a:defRPr/>
            </a:pPr>
            <a:endParaRPr lang="es-ES" sz="4400" dirty="0">
              <a:solidFill>
                <a:srgbClr val="FFFF00"/>
              </a:solidFill>
              <a:latin typeface="+mj-lt"/>
            </a:endParaRPr>
          </a:p>
          <a:p>
            <a:pPr algn="r">
              <a:defRPr/>
            </a:pPr>
            <a:r>
              <a:rPr lang="es-ES" sz="4400" dirty="0">
                <a:solidFill>
                  <a:srgbClr val="FFFF00"/>
                </a:solidFill>
                <a:latin typeface="+mj-lt"/>
              </a:rPr>
              <a:t>ENERO-FEBRERO 2011</a:t>
            </a:r>
            <a:endParaRPr lang="es-ES_tradnl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196" name="5 CuadroTexto"/>
          <p:cNvSpPr txBox="1">
            <a:spLocks noChangeArrowheads="1"/>
          </p:cNvSpPr>
          <p:nvPr/>
        </p:nvSpPr>
        <p:spPr bwMode="auto">
          <a:xfrm>
            <a:off x="285750" y="428625"/>
            <a:ext cx="86439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5200">
                <a:solidFill>
                  <a:srgbClr val="92D050"/>
                </a:solidFill>
              </a:rPr>
              <a:t>CURSO DE INFORMÁTICA</a:t>
            </a:r>
          </a:p>
        </p:txBody>
      </p:sp>
      <p:sp>
        <p:nvSpPr>
          <p:cNvPr id="8197" name="6 CuadroTexto"/>
          <p:cNvSpPr txBox="1">
            <a:spLocks noChangeArrowheads="1"/>
          </p:cNvSpPr>
          <p:nvPr/>
        </p:nvSpPr>
        <p:spPr bwMode="auto">
          <a:xfrm>
            <a:off x="785813" y="1071563"/>
            <a:ext cx="85725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5200">
                <a:solidFill>
                  <a:srgbClr val="92D050"/>
                </a:solidFill>
              </a:rPr>
              <a:t>N</a:t>
            </a:r>
          </a:p>
          <a:p>
            <a:r>
              <a:rPr lang="es-ES" sz="5200">
                <a:solidFill>
                  <a:srgbClr val="92D050"/>
                </a:solidFill>
              </a:rPr>
              <a:t>A</a:t>
            </a:r>
          </a:p>
          <a:p>
            <a:r>
              <a:rPr lang="es-ES" sz="5200">
                <a:solidFill>
                  <a:srgbClr val="92D050"/>
                </a:solidFill>
              </a:rPr>
              <a:t>C</a:t>
            </a:r>
          </a:p>
          <a:p>
            <a:r>
              <a:rPr lang="es-ES" sz="5200">
                <a:solidFill>
                  <a:srgbClr val="92D050"/>
                </a:solidFill>
              </a:rPr>
              <a:t>H</a:t>
            </a:r>
          </a:p>
          <a:p>
            <a:r>
              <a:rPr lang="es-ES" sz="5200">
                <a:solidFill>
                  <a:srgbClr val="92D050"/>
                </a:solidFill>
              </a:rPr>
              <a:t>I</a:t>
            </a:r>
          </a:p>
        </p:txBody>
      </p:sp>
      <p:pic>
        <p:nvPicPr>
          <p:cNvPr id="7" name="Yanni - Until The Last Momen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071670" y="450057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42938" y="214313"/>
            <a:ext cx="8043862" cy="1212850"/>
          </a:xfrm>
        </p:spPr>
        <p:txBody>
          <a:bodyPr/>
          <a:lstStyle/>
          <a:p>
            <a:pPr lvl="1" algn="r" fontAlgn="auto">
              <a:spcAft>
                <a:spcPts val="0"/>
              </a:spcAft>
              <a:defRPr/>
            </a:pPr>
            <a:r>
              <a:rPr lang="es-ES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TEORÍAS DEL APRENDIZAJE Y EL SOCIOCOGNOCITIVISMO SOCIAL</a:t>
            </a:r>
            <a:br>
              <a:rPr lang="es-ES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es-ES" sz="1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914400" y="1285875"/>
            <a:ext cx="7772400" cy="5357813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ES" b="1" dirty="0" err="1" smtClean="0">
                <a:solidFill>
                  <a:srgbClr val="FFFF00"/>
                </a:solidFill>
              </a:rPr>
              <a:t>Dollard</a:t>
            </a:r>
            <a:r>
              <a:rPr lang="es-ES" b="1" dirty="0" smtClean="0">
                <a:solidFill>
                  <a:srgbClr val="FFFF00"/>
                </a:solidFill>
              </a:rPr>
              <a:t> y </a:t>
            </a:r>
            <a:r>
              <a:rPr lang="es-ES" b="1" dirty="0" err="1" smtClean="0">
                <a:solidFill>
                  <a:srgbClr val="FFFF00"/>
                </a:solidFill>
              </a:rPr>
              <a:t>Cols</a:t>
            </a:r>
            <a:r>
              <a:rPr lang="es-ES" b="1" dirty="0" smtClean="0">
                <a:solidFill>
                  <a:srgbClr val="FFFF00"/>
                </a:solidFill>
              </a:rPr>
              <a:t> (década de los 30)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s-ES" b="1" dirty="0" smtClean="0">
                <a:solidFill>
                  <a:srgbClr val="FFFF00"/>
                </a:solidFill>
              </a:rPr>
              <a:t>Afirmaban que la agresión siempre se produce por frustración y que, a su vez, la frustración siempre provoca agresión.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ES" b="1" dirty="0" err="1" smtClean="0">
                <a:solidFill>
                  <a:srgbClr val="FFFF00"/>
                </a:solidFill>
              </a:rPr>
              <a:t>Berkowitz</a:t>
            </a:r>
            <a:r>
              <a:rPr lang="es-ES" b="1" dirty="0" smtClean="0">
                <a:solidFill>
                  <a:srgbClr val="FFFF00"/>
                </a:solidFill>
              </a:rPr>
              <a:t> (1989)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s-ES" b="1" dirty="0" smtClean="0">
                <a:solidFill>
                  <a:srgbClr val="FFFF00"/>
                </a:solidFill>
              </a:rPr>
              <a:t>Argumenta que la relación frustración-agresión es un caso específico de la relación más global entre estimulación aversiva e inclinación agresiva.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ES" b="1" dirty="0" err="1" smtClean="0">
                <a:solidFill>
                  <a:srgbClr val="FFFF00"/>
                </a:solidFill>
              </a:rPr>
              <a:t>Bandura</a:t>
            </a:r>
            <a:r>
              <a:rPr lang="es-ES" b="1" dirty="0" smtClean="0">
                <a:solidFill>
                  <a:srgbClr val="FFFF00"/>
                </a:solidFill>
              </a:rPr>
              <a:t> (década del 80)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s-ES" b="1" dirty="0" smtClean="0">
                <a:solidFill>
                  <a:srgbClr val="FFFF00"/>
                </a:solidFill>
              </a:rPr>
              <a:t>En su opinión la conducta violenta puede aprenderse también por observación de otras personas que la ejecuten.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http://bendiciones-para-ustedes.blogdiario.com/img/ISLASO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00250" y="1643063"/>
            <a:ext cx="9144000" cy="339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s-ES_tradnl" sz="6600" b="1">
                <a:solidFill>
                  <a:srgbClr val="FFFF00"/>
                </a:solidFill>
                <a:latin typeface="Bradley Hand ITC" pitchFamily="66" charset="0"/>
              </a:rPr>
              <a:t>¡ Que Dios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s-ES_tradnl" sz="6600" b="1">
                <a:solidFill>
                  <a:srgbClr val="FFFF00"/>
                </a:solidFill>
                <a:latin typeface="Bradley Hand ITC" pitchFamily="66" charset="0"/>
              </a:rPr>
              <a:t>      los bendiga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_tradnl" sz="6600" b="1">
                <a:solidFill>
                  <a:srgbClr val="FFFF00"/>
                </a:solidFill>
                <a:latin typeface="Bradley Hand ITC" pitchFamily="66" charset="0"/>
              </a:rPr>
              <a:t>            siempre !</a:t>
            </a:r>
            <a:endParaRPr lang="es-ES_tradnl" sz="4800" b="1">
              <a:solidFill>
                <a:srgbClr val="FFFF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143000" y="5334000"/>
            <a:ext cx="63246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solidFill>
                  <a:srgbClr val="FFFF00"/>
                </a:solidFill>
                <a:latin typeface="Comic Sans MS" pitchFamily="66" charset="0"/>
              </a:rPr>
              <a:t>Cuando Jesús me tomó la presión, vio que estaba bajo de ternura.</a:t>
            </a:r>
            <a:endParaRPr lang="es-ES_tradnl">
              <a:latin typeface="Courier New" pitchFamily="49" charset="0"/>
            </a:endParaRPr>
          </a:p>
        </p:txBody>
      </p:sp>
      <p:pic>
        <p:nvPicPr>
          <p:cNvPr id="9219" name="Picture 7" descr="http://t2.gstatic.com/images?q=tbn:ANd9GcT_HWCJ4_ZDhExtQ1KZwkE960K3SdQU51gBBXDlRtod7twi6m47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500034" y="2428868"/>
            <a:ext cx="5143536" cy="3786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TEORÍAS EXPLICATIVAS DE LA AGRESIÓN HUMANA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sz="6600" dirty="0" smtClean="0">
                <a:solidFill>
                  <a:schemeClr val="tx2">
                    <a:satMod val="200000"/>
                  </a:schemeClr>
                </a:solidFill>
              </a:rPr>
              <a:t>INDICE</a:t>
            </a:r>
            <a:endParaRPr lang="es-ES" sz="6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6 Marcador de contenido"/>
          <p:cNvSpPr>
            <a:spLocks noGrp="1"/>
          </p:cNvSpPr>
          <p:nvPr>
            <p:ph idx="1"/>
          </p:nvPr>
        </p:nvSpPr>
        <p:spPr>
          <a:xfrm>
            <a:off x="914400" y="1571625"/>
            <a:ext cx="7772400" cy="4784725"/>
          </a:xfrm>
        </p:spPr>
        <p:txBody>
          <a:bodyPr/>
          <a:lstStyle/>
          <a:p>
            <a:r>
              <a:rPr lang="es-ES" sz="3600" b="1" smtClean="0">
                <a:solidFill>
                  <a:srgbClr val="FFFF00"/>
                </a:solidFill>
                <a:hlinkClick r:id="rId3" action="ppaction://hlinksldjump"/>
              </a:rPr>
              <a:t>Teorías Biológicas</a:t>
            </a:r>
            <a:endParaRPr lang="es-ES" sz="3600" b="1" smtClean="0">
              <a:solidFill>
                <a:srgbClr val="FFFF00"/>
              </a:solidFill>
            </a:endParaRPr>
          </a:p>
          <a:p>
            <a:pPr lvl="1"/>
            <a:r>
              <a:rPr lang="es-ES" sz="3200" b="1" smtClean="0">
                <a:solidFill>
                  <a:srgbClr val="FFFF00"/>
                </a:solidFill>
              </a:rPr>
              <a:t>Karl Lorenz</a:t>
            </a:r>
          </a:p>
          <a:p>
            <a:pPr lvl="1"/>
            <a:r>
              <a:rPr lang="es-ES" sz="3200" b="1" smtClean="0">
                <a:solidFill>
                  <a:srgbClr val="FFFF00"/>
                </a:solidFill>
              </a:rPr>
              <a:t>Wilson</a:t>
            </a:r>
          </a:p>
          <a:p>
            <a:pPr lvl="1"/>
            <a:r>
              <a:rPr lang="es-ES" sz="3200" b="1" smtClean="0">
                <a:solidFill>
                  <a:srgbClr val="FFFF00"/>
                </a:solidFill>
              </a:rPr>
              <a:t>Críticas a las Teorías Biológicas</a:t>
            </a:r>
          </a:p>
          <a:p>
            <a:r>
              <a:rPr lang="es-ES" sz="3600" b="1" smtClean="0">
                <a:solidFill>
                  <a:srgbClr val="FFFF00"/>
                </a:solidFill>
                <a:hlinkClick r:id="rId4" action="ppaction://hlinksldjump"/>
              </a:rPr>
              <a:t>Teorías Psicosociales</a:t>
            </a:r>
            <a:endParaRPr lang="es-ES" sz="3600" b="1" smtClean="0">
              <a:solidFill>
                <a:srgbClr val="FFFF00"/>
              </a:solidFill>
            </a:endParaRPr>
          </a:p>
          <a:p>
            <a:pPr lvl="1"/>
            <a:r>
              <a:rPr lang="es-ES" sz="3200" b="1" smtClean="0">
                <a:solidFill>
                  <a:srgbClr val="FFFF00"/>
                </a:solidFill>
              </a:rPr>
              <a:t>Psicoanálisis</a:t>
            </a:r>
          </a:p>
          <a:p>
            <a:pPr lvl="1"/>
            <a:r>
              <a:rPr lang="es-ES" sz="3200" b="1" smtClean="0">
                <a:solidFill>
                  <a:srgbClr val="FFFF00"/>
                </a:solidFill>
              </a:rPr>
              <a:t>Teorías del Aprendizaje y el Sociocognocitivismo Social</a:t>
            </a:r>
          </a:p>
          <a:p>
            <a:pPr lvl="1" algn="r"/>
            <a:endParaRPr lang="es-ES" sz="3200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http://3.bp.blogspot.com/_gYrWs1lKy9Q/Sa7Usf8xpbI/AAAAAAAAADM/6k0Ozwa4E9o/s400/Evoluci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285875"/>
            <a:ext cx="788193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144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tx2">
                    <a:satMod val="200000"/>
                  </a:schemeClr>
                </a:solidFill>
              </a:rPr>
              <a:t>TEORÍAS BIOLÓGICAS</a:t>
            </a:r>
            <a:endParaRPr lang="es-ES" sz="60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3 Marcador de texto"/>
          <p:cNvSpPr>
            <a:spLocks noGrp="1"/>
          </p:cNvSpPr>
          <p:nvPr>
            <p:ph type="body" idx="1"/>
          </p:nvPr>
        </p:nvSpPr>
        <p:spPr>
          <a:xfrm>
            <a:off x="714375" y="1928813"/>
            <a:ext cx="7929563" cy="4572000"/>
          </a:xfrm>
        </p:spPr>
        <p:txBody>
          <a:bodyPr/>
          <a:lstStyle/>
          <a:p>
            <a:pPr marL="53975">
              <a:buFont typeface="Arial" charset="0"/>
              <a:buChar char="•"/>
            </a:pPr>
            <a:r>
              <a:rPr lang="es-ES" sz="2800" b="1" smtClean="0">
                <a:solidFill>
                  <a:srgbClr val="FFFF00"/>
                </a:solidFill>
              </a:rPr>
              <a:t>De acuerdo a sus estudios etiológicos sobre la agresividad humana, propone la existencia de un instinto universal de agresión.</a:t>
            </a:r>
          </a:p>
          <a:p>
            <a:pPr marL="53975">
              <a:buFont typeface="Arial" charset="0"/>
              <a:buChar char="•"/>
            </a:pPr>
            <a:r>
              <a:rPr lang="es-ES" sz="2800" b="1" smtClean="0">
                <a:solidFill>
                  <a:srgbClr val="FFFF00"/>
                </a:solidFill>
              </a:rPr>
              <a:t>Dicho instinto  posee funciones</a:t>
            </a:r>
          </a:p>
          <a:p>
            <a:pPr lvl="1">
              <a:buFont typeface="Arial" charset="0"/>
              <a:buChar char="•"/>
            </a:pPr>
            <a:r>
              <a:rPr lang="es-ES" sz="2600" b="1" smtClean="0">
                <a:solidFill>
                  <a:srgbClr val="FFFF00"/>
                </a:solidFill>
              </a:rPr>
              <a:t>Control de la población</a:t>
            </a:r>
          </a:p>
          <a:p>
            <a:pPr lvl="1">
              <a:buFont typeface="Arial" charset="0"/>
              <a:buChar char="•"/>
            </a:pPr>
            <a:r>
              <a:rPr lang="es-ES" sz="2600" b="1" smtClean="0">
                <a:solidFill>
                  <a:srgbClr val="FFFF00"/>
                </a:solidFill>
              </a:rPr>
              <a:t>Preservación de la especie</a:t>
            </a:r>
          </a:p>
          <a:p>
            <a:pPr lvl="1">
              <a:buFont typeface="Arial" charset="0"/>
              <a:buChar char="•"/>
            </a:pPr>
            <a:r>
              <a:rPr lang="es-ES" sz="2600" b="1" smtClean="0">
                <a:solidFill>
                  <a:srgbClr val="FFFF00"/>
                </a:solidFill>
              </a:rPr>
              <a:t>Defensa del territorio</a:t>
            </a:r>
          </a:p>
          <a:p>
            <a:pPr lvl="1">
              <a:buFont typeface="Arial" charset="0"/>
              <a:buChar char="•"/>
            </a:pPr>
            <a:r>
              <a:rPr lang="es-ES" sz="2600" b="1" smtClean="0">
                <a:solidFill>
                  <a:srgbClr val="FFFF00"/>
                </a:solidFill>
              </a:rPr>
              <a:t>Garantizar la organización social</a:t>
            </a:r>
          </a:p>
        </p:txBody>
      </p:sp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tx2">
                    <a:satMod val="200000"/>
                  </a:schemeClr>
                </a:solidFill>
              </a:rPr>
              <a:t>KARL LORENZ</a:t>
            </a:r>
            <a:endParaRPr lang="es-ES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2292" name="Picture 1032" descr="http://www.aeiou.at/aeiou.encyclop.data.image.l/l863333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6050" y="3095625"/>
            <a:ext cx="26479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3 Marcador de texto"/>
          <p:cNvSpPr>
            <a:spLocks noGrp="1"/>
          </p:cNvSpPr>
          <p:nvPr>
            <p:ph type="body" idx="1"/>
          </p:nvPr>
        </p:nvSpPr>
        <p:spPr>
          <a:xfrm>
            <a:off x="714375" y="1928813"/>
            <a:ext cx="6000750" cy="4572000"/>
          </a:xfrm>
        </p:spPr>
        <p:txBody>
          <a:bodyPr/>
          <a:lstStyle/>
          <a:p>
            <a:pPr marL="53975">
              <a:buFont typeface="Arial" charset="0"/>
              <a:buChar char="•"/>
            </a:pPr>
            <a:r>
              <a:rPr lang="es-ES" sz="2800" b="1" smtClean="0">
                <a:solidFill>
                  <a:srgbClr val="FFFF00"/>
                </a:solidFill>
              </a:rPr>
              <a:t>Según su opinión la agresión expresa una predisposición emocional universal, pero que se haya sujeta a la adaptación cultural y al aprendizaje individual, es decir, no se encuentra determinada a la biología, pero si condicionada significativamente. </a:t>
            </a:r>
            <a:endParaRPr lang="es-ES" sz="2600" b="1" smtClean="0">
              <a:solidFill>
                <a:srgbClr val="FFFF00"/>
              </a:solidFill>
            </a:endParaRPr>
          </a:p>
        </p:txBody>
      </p:sp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tx2">
                    <a:satMod val="200000"/>
                  </a:schemeClr>
                </a:solidFill>
              </a:rPr>
              <a:t>WILSON</a:t>
            </a:r>
            <a:endParaRPr lang="es-ES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3316" name="Picture 2" descr="http://4.bp.blogspot.com/_Tb0o04mmIGo/Sfcop14HTzI/AAAAAAAAAYQ/biBEcroz7vA/s400/EO+Wil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0" y="3714750"/>
            <a:ext cx="24447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163036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sz="4800" dirty="0" smtClean="0">
                <a:solidFill>
                  <a:schemeClr val="tx2">
                    <a:satMod val="200000"/>
                  </a:schemeClr>
                </a:solidFill>
              </a:rPr>
              <a:t>CRÍTICAS A LAS TEORÍAS BIOLÓGICAS</a:t>
            </a:r>
            <a:endParaRPr lang="es-ES" sz="4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7 Marcador de texto"/>
          <p:cNvSpPr>
            <a:spLocks noGrp="1"/>
          </p:cNvSpPr>
          <p:nvPr>
            <p:ph type="body" idx="1"/>
          </p:nvPr>
        </p:nvSpPr>
        <p:spPr>
          <a:xfrm>
            <a:off x="642938" y="2357438"/>
            <a:ext cx="8072437" cy="4143375"/>
          </a:xfrm>
        </p:spPr>
        <p:txBody>
          <a:bodyPr/>
          <a:lstStyle/>
          <a:p>
            <a:pPr marL="53975">
              <a:buFont typeface="Arial" charset="0"/>
              <a:buChar char="•"/>
            </a:pPr>
            <a:r>
              <a:rPr lang="es-ES" sz="2800" b="1" smtClean="0">
                <a:solidFill>
                  <a:srgbClr val="FFFF00"/>
                </a:solidFill>
              </a:rPr>
              <a:t>Tres críticas esenciales han recibido estas teorías:</a:t>
            </a:r>
          </a:p>
          <a:p>
            <a:pPr lvl="1">
              <a:buFont typeface="Arial" charset="0"/>
              <a:buChar char="•"/>
            </a:pPr>
            <a:r>
              <a:rPr lang="es-ES" sz="2400" b="1" smtClean="0">
                <a:solidFill>
                  <a:srgbClr val="FFFF00"/>
                </a:solidFill>
              </a:rPr>
              <a:t>El relegar los estudios psicofisiológicos que destacan la evidencia de unos sistemas biológicos específicos para la agresión en seres humanos.</a:t>
            </a:r>
          </a:p>
          <a:p>
            <a:pPr lvl="1">
              <a:buFont typeface="Arial" charset="0"/>
              <a:buChar char="•"/>
            </a:pPr>
            <a:r>
              <a:rPr lang="es-ES" sz="2400" b="1" smtClean="0">
                <a:solidFill>
                  <a:srgbClr val="FFFF00"/>
                </a:solidFill>
              </a:rPr>
              <a:t>La utilización de un concepto territorial de agresión ligado a la visión evolutiva de sus estudios realizados con mamíferos superiores.</a:t>
            </a:r>
          </a:p>
          <a:p>
            <a:pPr lvl="1">
              <a:buFont typeface="Arial" charset="0"/>
              <a:buChar char="•"/>
            </a:pPr>
            <a:r>
              <a:rPr lang="es-ES" sz="2400" b="1" smtClean="0">
                <a:solidFill>
                  <a:srgbClr val="FFFF00"/>
                </a:solidFill>
              </a:rPr>
              <a:t>Sus concepciones conllevan que todo ser humano sea inevitablemente agresivo.</a:t>
            </a:r>
          </a:p>
        </p:txBody>
      </p:sp>
      <p:sp>
        <p:nvSpPr>
          <p:cNvPr id="9" name="8 Botón de acción: Comienzo">
            <a:hlinkClick r:id="rId3" action="ppaction://hlinksldjump" highlightClick="1"/>
          </p:cNvPr>
          <p:cNvSpPr/>
          <p:nvPr/>
        </p:nvSpPr>
        <p:spPr>
          <a:xfrm>
            <a:off x="7572375" y="6143625"/>
            <a:ext cx="571500" cy="3571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00063" y="512763"/>
            <a:ext cx="8643937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5400" dirty="0" smtClean="0">
                <a:solidFill>
                  <a:schemeClr val="tx2">
                    <a:satMod val="200000"/>
                  </a:schemeClr>
                </a:solidFill>
              </a:rPr>
              <a:t>TEORÍAS PSICOSOCIALES</a:t>
            </a:r>
            <a:endParaRPr lang="es-ES" sz="54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3" name="Picture 5" descr="http://www.actiweb.es/neuropsicologia/imagen7.jpg?00000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1500188"/>
            <a:ext cx="3857625" cy="506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200000"/>
                  </a:schemeClr>
                </a:solidFill>
              </a:rPr>
              <a:t>PSICOANÁLISIS</a:t>
            </a:r>
            <a:endParaRPr lang="es-E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6 Marcador de contenido"/>
          <p:cNvSpPr>
            <a:spLocks noGrp="1"/>
          </p:cNvSpPr>
          <p:nvPr>
            <p:ph idx="1"/>
          </p:nvPr>
        </p:nvSpPr>
        <p:spPr>
          <a:xfrm>
            <a:off x="4071938" y="1285875"/>
            <a:ext cx="4614862" cy="5214938"/>
          </a:xfrm>
        </p:spPr>
        <p:txBody>
          <a:bodyPr/>
          <a:lstStyle/>
          <a:p>
            <a:r>
              <a:rPr lang="es-ES" b="1" smtClean="0">
                <a:solidFill>
                  <a:srgbClr val="FFFF00"/>
                </a:solidFill>
              </a:rPr>
              <a:t>Freud vio la agresión como una reacción a la frustración y al dolor. Posteriormente introdujo la noción de </a:t>
            </a:r>
            <a:r>
              <a:rPr lang="es-ES" b="1" i="1" u="sng" smtClean="0">
                <a:solidFill>
                  <a:srgbClr val="FFFF00"/>
                </a:solidFill>
              </a:rPr>
              <a:t>Thanatos </a:t>
            </a:r>
            <a:r>
              <a:rPr lang="es-ES" b="1" smtClean="0">
                <a:solidFill>
                  <a:srgbClr val="FFFF00"/>
                </a:solidFill>
              </a:rPr>
              <a:t>(instinto de muerte) y </a:t>
            </a:r>
            <a:r>
              <a:rPr lang="es-ES" b="1" i="1" u="sng" smtClean="0">
                <a:solidFill>
                  <a:srgbClr val="FFFF00"/>
                </a:solidFill>
              </a:rPr>
              <a:t>Eros</a:t>
            </a:r>
            <a:r>
              <a:rPr lang="es-ES" b="1" smtClean="0">
                <a:solidFill>
                  <a:srgbClr val="FFFF00"/>
                </a:solidFill>
              </a:rPr>
              <a:t> (instinto de autopreservación), la agresión se explica entre el conflicto de estos dos instintos.</a:t>
            </a:r>
          </a:p>
        </p:txBody>
      </p:sp>
      <p:pic>
        <p:nvPicPr>
          <p:cNvPr id="16388" name="Picture 5" descr="http://lh3.ggpht.com/_9OILgSUzedU/Roj5PnA096I/AAAAAAAAACM/kZ9C9XjO5GY/s512/freu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571625"/>
            <a:ext cx="32480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464</TotalTime>
  <Words>365</Words>
  <Application>Microsoft Office PowerPoint</Application>
  <PresentationFormat>Presentación en pantalla (4:3)</PresentationFormat>
  <Paragraphs>62</Paragraphs>
  <Slides>11</Slides>
  <Notes>11</Notes>
  <HiddenSlides>0</HiddenSlides>
  <MMClips>1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Consolas</vt:lpstr>
      <vt:lpstr>Corbel</vt:lpstr>
      <vt:lpstr>Wingdings</vt:lpstr>
      <vt:lpstr>Wingdings 2</vt:lpstr>
      <vt:lpstr>Wingdings 3</vt:lpstr>
      <vt:lpstr>Comic Sans MS</vt:lpstr>
      <vt:lpstr>Courier New</vt:lpstr>
      <vt:lpstr>Bradley Hand ITC</vt:lpstr>
      <vt:lpstr>Metro</vt:lpstr>
      <vt:lpstr>Diapositiva 1</vt:lpstr>
      <vt:lpstr>Diapositiva 2</vt:lpstr>
      <vt:lpstr>INDICE</vt:lpstr>
      <vt:lpstr>TEORÍAS BIOLÓGICAS</vt:lpstr>
      <vt:lpstr>KARL LORENZ</vt:lpstr>
      <vt:lpstr>WILSON</vt:lpstr>
      <vt:lpstr>CRÍTICAS A LAS TEORÍAS BIOLÓGICAS</vt:lpstr>
      <vt:lpstr>TEORÍAS PSICOSOCIALES</vt:lpstr>
      <vt:lpstr>PSICOANÁLISIS</vt:lpstr>
      <vt:lpstr>TEORÍAS DEL APRENDIZAJE Y EL SOCIOCOGNOCITIVISMO SOCIAL 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</dc:creator>
  <cp:lastModifiedBy>usuario</cp:lastModifiedBy>
  <cp:revision>31</cp:revision>
  <dcterms:created xsi:type="dcterms:W3CDTF">2003-09-13T20:40:15Z</dcterms:created>
  <dcterms:modified xsi:type="dcterms:W3CDTF">2011-02-08T14:28:05Z</dcterms:modified>
</cp:coreProperties>
</file>