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 id="261" r:id="rId7"/>
    <p:sldId id="260" r:id="rId8"/>
    <p:sldId id="262"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81" autoAdjust="0"/>
    <p:restoredTop sz="94660"/>
  </p:normalViewPr>
  <p:slideViewPr>
    <p:cSldViewPr>
      <p:cViewPr varScale="1">
        <p:scale>
          <a:sx n="69" d="100"/>
          <a:sy n="69" d="100"/>
        </p:scale>
        <p:origin x="-12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2469590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2419927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1084367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Footer Placeholder 4"/>
          <p:cNvSpPr>
            <a:spLocks noGrp="1"/>
          </p:cNvSpPr>
          <p:nvPr>
            <p:ph type="ftr" sz="quarter" idx="11"/>
          </p:nvPr>
        </p:nvSpPr>
        <p:spPr/>
        <p:txBody>
          <a:bodyPr/>
          <a:lstStyle/>
          <a:p>
            <a:endParaRPr lang="es-E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15A924F-60B2-44E9-852C-EAFA9E9BA783}" type="slidenum">
              <a:rPr lang="es-ES" smtClean="0"/>
              <a:t>‹Nº›</a:t>
            </a:fld>
            <a:endParaRPr lang="es-E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15A924F-60B2-44E9-852C-EAFA9E9BA783}" type="slidenum">
              <a:rPr lang="es-ES" smtClean="0"/>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8B7C30-DB1E-4479-9811-509A2289A831}" type="datetimeFigureOut">
              <a:rPr lang="es-ES" smtClean="0"/>
              <a:t>09/03/2011</a:t>
            </a:fld>
            <a:endParaRPr lang="es-E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15A924F-60B2-44E9-852C-EAFA9E9BA783}" type="slidenum">
              <a:rPr lang="es-ES" smtClean="0"/>
              <a:t>‹Nº›</a:t>
            </a:fld>
            <a:endParaRPr lang="es-E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8B7C30-DB1E-4479-9811-509A2289A831}" type="datetimeFigureOut">
              <a:rPr lang="es-ES" smtClean="0"/>
              <a:t>09/03/2011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15A924F-60B2-44E9-852C-EAFA9E9BA783}" type="slidenum">
              <a:rPr lang="es-ES" smtClean="0"/>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28B7C30-DB1E-4479-9811-509A2289A831}" type="datetimeFigureOut">
              <a:rPr lang="es-ES" smtClean="0"/>
              <a:t>09/03/2011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15A924F-60B2-44E9-852C-EAFA9E9BA783}" type="slidenum">
              <a:rPr lang="es-ES" smtClean="0"/>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428B7C30-DB1E-4479-9811-509A2289A831}" type="datetimeFigureOut">
              <a:rPr lang="es-ES" smtClean="0"/>
              <a:t>09/03/2011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15A924F-60B2-44E9-852C-EAFA9E9BA783}" type="slidenum">
              <a:rPr lang="es-ES" smtClean="0"/>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28B7C30-DB1E-4479-9811-509A2289A831}" type="datetimeFigureOut">
              <a:rPr lang="es-ES" smtClean="0"/>
              <a:t>09/03/2011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15A924F-60B2-44E9-852C-EAFA9E9BA783}" type="slidenum">
              <a:rPr lang="es-ES" smtClean="0"/>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8B7C30-DB1E-4479-9811-509A2289A831}" type="datetimeFigureOut">
              <a:rPr lang="es-ES" smtClean="0"/>
              <a:t>09/03/2011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15A924F-60B2-44E9-852C-EAFA9E9BA783}" type="slidenum">
              <a:rPr lang="es-ES" smtClean="0"/>
              <a:t>‹Nº›</a:t>
            </a:fld>
            <a:endParaRPr lang="es-E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17612674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428B7C30-DB1E-4479-9811-509A2289A831}" type="datetimeFigureOut">
              <a:rPr lang="es-ES" smtClean="0"/>
              <a:t>09/03/2011</a:t>
            </a:fld>
            <a:endParaRPr lang="es-ES"/>
          </a:p>
        </p:txBody>
      </p:sp>
      <p:sp>
        <p:nvSpPr>
          <p:cNvPr id="7" name="Slide Number Placeholder 6"/>
          <p:cNvSpPr>
            <a:spLocks noGrp="1"/>
          </p:cNvSpPr>
          <p:nvPr>
            <p:ph type="sldNum" sz="quarter" idx="12"/>
          </p:nvPr>
        </p:nvSpPr>
        <p:spPr/>
        <p:txBody>
          <a:bodyPr/>
          <a:lstStyle/>
          <a:p>
            <a:fld id="{915A924F-60B2-44E9-852C-EAFA9E9BA783}" type="slidenum">
              <a:rPr lang="es-ES" smtClean="0"/>
              <a:t>‹Nº›</a:t>
            </a:fld>
            <a:endParaRPr lang="es-E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E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15A924F-60B2-44E9-852C-EAFA9E9BA783}" type="slidenum">
              <a:rPr lang="es-ES" smtClean="0"/>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15A924F-60B2-44E9-852C-EAFA9E9BA78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105626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62676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3359448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2588738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25049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4149211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28B7C30-DB1E-4479-9811-509A2289A831}" type="datetimeFigureOut">
              <a:rPr lang="es-ES" smtClean="0"/>
              <a:t>09/03/2011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5A924F-60B2-44E9-852C-EAFA9E9BA783}" type="slidenum">
              <a:rPr lang="es-ES" smtClean="0"/>
              <a:t>‹Nº›</a:t>
            </a:fld>
            <a:endParaRPr lang="es-ES"/>
          </a:p>
        </p:txBody>
      </p:sp>
    </p:spTree>
    <p:extLst>
      <p:ext uri="{BB962C8B-B14F-4D97-AF65-F5344CB8AC3E}">
        <p14:creationId xmlns:p14="http://schemas.microsoft.com/office/powerpoint/2010/main" val="2051917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B7C30-DB1E-4479-9811-509A2289A831}" type="datetimeFigureOut">
              <a:rPr lang="es-ES" smtClean="0"/>
              <a:t>09/03/2011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A924F-60B2-44E9-852C-EAFA9E9BA783}" type="slidenum">
              <a:rPr lang="es-ES" smtClean="0"/>
              <a:t>‹Nº›</a:t>
            </a:fld>
            <a:endParaRPr lang="es-ES"/>
          </a:p>
        </p:txBody>
      </p:sp>
    </p:spTree>
    <p:extLst>
      <p:ext uri="{BB962C8B-B14F-4D97-AF65-F5344CB8AC3E}">
        <p14:creationId xmlns:p14="http://schemas.microsoft.com/office/powerpoint/2010/main" val="5026721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28B7C30-DB1E-4479-9811-509A2289A831}" type="datetimeFigureOut">
              <a:rPr lang="es-ES" smtClean="0"/>
              <a:t>09/03/2011</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15A924F-60B2-44E9-852C-EAFA9E9BA783}" type="slidenum">
              <a:rPr lang="es-ES" smtClean="0"/>
              <a:t>‹Nº›</a:t>
            </a:fld>
            <a:endParaRPr lang="es-E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cite_note-4"/><Relationship Id="rId3" Type="http://schemas.openxmlformats.org/officeDocument/2006/relationships/hyperlink" Target="http://es.wikipedia.org/wiki/1914" TargetMode="External"/><Relationship Id="rId7" Type="http://schemas.openxmlformats.org/officeDocument/2006/relationships/hyperlink" Target="#cite_note-3"/><Relationship Id="rId2" Type="http://schemas.openxmlformats.org/officeDocument/2006/relationships/hyperlink" Target="http://es.wikipedia.org/wiki/Conflicto_armado" TargetMode="External"/><Relationship Id="rId1" Type="http://schemas.openxmlformats.org/officeDocument/2006/relationships/slideLayout" Target="../slideLayouts/slideLayout2.xml"/><Relationship Id="rId6" Type="http://schemas.openxmlformats.org/officeDocument/2006/relationships/hyperlink" Target="#cite_note-2"/><Relationship Id="rId11" Type="http://schemas.openxmlformats.org/officeDocument/2006/relationships/image" Target="../media/image7.png"/><Relationship Id="rId5" Type="http://schemas.openxmlformats.org/officeDocument/2006/relationships/hyperlink" Target="#cite_note-1"/><Relationship Id="rId10" Type="http://schemas.openxmlformats.org/officeDocument/2006/relationships/hyperlink" Target="http://es.wikipedia.org/wiki/Segunda_Guerra_Mundial" TargetMode="External"/><Relationship Id="rId4" Type="http://schemas.openxmlformats.org/officeDocument/2006/relationships/hyperlink" Target="http://es.wikipedia.org/wiki/1918" TargetMode="External"/><Relationship Id="rId9" Type="http://schemas.openxmlformats.org/officeDocument/2006/relationships/hyperlink" Target="http://es.wikipedia.org/wiki/Europa"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fontScale="32500" lnSpcReduction="20000"/>
          </a:bodyPr>
          <a:lstStyle/>
          <a:p>
            <a:r>
              <a:rPr lang="es-ES" sz="3600" dirty="0" err="1" smtClean="0"/>
              <a:t>Nathanael</a:t>
            </a:r>
            <a:endParaRPr lang="es-ES" sz="3600" dirty="0" smtClean="0"/>
          </a:p>
          <a:p>
            <a:r>
              <a:rPr lang="es-ES" sz="3600" dirty="0" smtClean="0"/>
              <a:t>Campos</a:t>
            </a:r>
            <a:endParaRPr lang="es-ES" sz="3600" dirty="0"/>
          </a:p>
        </p:txBody>
      </p:sp>
      <p:sp>
        <p:nvSpPr>
          <p:cNvPr id="2" name="1 Título"/>
          <p:cNvSpPr>
            <a:spLocks noGrp="1"/>
          </p:cNvSpPr>
          <p:nvPr>
            <p:ph type="ctrTitle"/>
          </p:nvPr>
        </p:nvSpPr>
        <p:spPr/>
        <p:txBody>
          <a:bodyPr>
            <a:normAutofit fontScale="90000"/>
          </a:bodyPr>
          <a:lstStyle/>
          <a:p>
            <a:r>
              <a:rPr lang="es-ES" sz="8000" dirty="0" smtClean="0"/>
              <a:t>La</a:t>
            </a:r>
            <a:r>
              <a:rPr lang="es-ES" dirty="0" smtClean="0"/>
              <a:t> </a:t>
            </a:r>
            <a:r>
              <a:rPr lang="es-ES" sz="9600" dirty="0" smtClean="0"/>
              <a:t>paz</a:t>
            </a:r>
            <a:endParaRPr lang="es-E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60647"/>
            <a:ext cx="3289548" cy="2536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88528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mph" presetSubtype="0" fill="hold" grpId="0" nodeType="clickEffect">
                                  <p:stCondLst>
                                    <p:cond delay="0"/>
                                  </p:stCondLst>
                                  <p:iterate type="lt">
                                    <p:tmPct val="4000"/>
                                  </p:iterate>
                                  <p:childTnLst>
                                    <p:set>
                                      <p:cBhvr override="childStyle">
                                        <p:cTn id="11" dur="500" fill="hold"/>
                                        <p:tgtEl>
                                          <p:spTgt spid="2"/>
                                        </p:tgtEl>
                                        <p:attrNameLst>
                                          <p:attrName>style.textDecorationUnderline</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Frases de la paz</a:t>
            </a:r>
            <a:endParaRPr lang="es-ES" dirty="0"/>
          </a:p>
        </p:txBody>
      </p:sp>
      <p:sp>
        <p:nvSpPr>
          <p:cNvPr id="3" name="2 Marcador de contenido"/>
          <p:cNvSpPr>
            <a:spLocks noGrp="1"/>
          </p:cNvSpPr>
          <p:nvPr>
            <p:ph idx="1"/>
          </p:nvPr>
        </p:nvSpPr>
        <p:spPr>
          <a:xfrm>
            <a:off x="323528" y="1111260"/>
            <a:ext cx="7283152" cy="4785395"/>
          </a:xfrm>
        </p:spPr>
        <p:txBody>
          <a:bodyPr>
            <a:normAutofit/>
          </a:bodyPr>
          <a:lstStyle/>
          <a:p>
            <a:r>
              <a:rPr lang="es-ES" sz="2800" dirty="0" smtClean="0">
                <a:solidFill>
                  <a:srgbClr val="000000"/>
                </a:solidFill>
                <a:effectLst/>
                <a:latin typeface="Arial"/>
              </a:rPr>
              <a:t>Las verdaderas diferencias en el mundo hoy no son entre </a:t>
            </a:r>
            <a:r>
              <a:rPr lang="es-ES" sz="2800" dirty="0" err="1" smtClean="0">
                <a:solidFill>
                  <a:srgbClr val="000000"/>
                </a:solidFill>
                <a:effectLst/>
                <a:latin typeface="Arial"/>
              </a:rPr>
              <a:t>judios</a:t>
            </a:r>
            <a:r>
              <a:rPr lang="es-ES" sz="2800" dirty="0" smtClean="0">
                <a:solidFill>
                  <a:srgbClr val="000000"/>
                </a:solidFill>
                <a:effectLst/>
                <a:latin typeface="Arial"/>
              </a:rPr>
              <a:t> y árabes; protestantes y católicos; musulmanes, croatas y serbios. Las verdaderas diferencias se encuentran entre los que abrazan la paz y los que la quieren destrozar; entre los que miran hacia el futuro y los que se agarran al pasado, entre los que abren sus brazos y los que se </a:t>
            </a:r>
            <a:r>
              <a:rPr lang="es-ES" sz="2800" dirty="0" err="1" smtClean="0">
                <a:solidFill>
                  <a:srgbClr val="000000"/>
                </a:solidFill>
                <a:effectLst/>
                <a:latin typeface="Arial"/>
              </a:rPr>
              <a:t>em</a:t>
            </a:r>
            <a:endParaRPr lang="es-ES"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085184"/>
            <a:ext cx="4537217"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939826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4" presetClass="emph" presetSubtype="0" fill="hold" grpId="0" nodeType="clickEffect">
                                  <p:stCondLst>
                                    <p:cond delay="0"/>
                                  </p:stCondLst>
                                  <p:iterate type="lt">
                                    <p:tmPct val="10000"/>
                                  </p:iterate>
                                  <p:childTnLst>
                                    <p:animMotion origin="layout" path="M 0.0 0.0 L 0.0 -0.07213" pathEditMode="relative" ptsTypes="">
                                      <p:cBhvr>
                                        <p:cTn id="16" dur="250" accel="50000" decel="50000" autoRev="1" fill="hold">
                                          <p:stCondLst>
                                            <p:cond delay="0"/>
                                          </p:stCondLst>
                                        </p:cTn>
                                        <p:tgtEl>
                                          <p:spTgt spid="3">
                                            <p:txEl>
                                              <p:pRg st="0" end="0"/>
                                            </p:txEl>
                                          </p:spTgt>
                                        </p:tgtEl>
                                        <p:attrNameLst>
                                          <p:attrName>ppt_x</p:attrName>
                                          <p:attrName>ppt_y</p:attrName>
                                        </p:attrNameLst>
                                      </p:cBhvr>
                                    </p:animMotion>
                                    <p:animRot by="1500000">
                                      <p:cBhvr>
                                        <p:cTn id="17" dur="125" fill="hold">
                                          <p:stCondLst>
                                            <p:cond delay="0"/>
                                          </p:stCondLst>
                                        </p:cTn>
                                        <p:tgtEl>
                                          <p:spTgt spid="3">
                                            <p:txEl>
                                              <p:pRg st="0" end="0"/>
                                            </p:txEl>
                                          </p:spTgt>
                                        </p:tgtEl>
                                        <p:attrNameLst>
                                          <p:attrName>r</p:attrName>
                                        </p:attrNameLst>
                                      </p:cBhvr>
                                    </p:animRot>
                                    <p:animRot by="-1500000">
                                      <p:cBhvr>
                                        <p:cTn id="18" dur="125" fill="hold">
                                          <p:stCondLst>
                                            <p:cond delay="125"/>
                                          </p:stCondLst>
                                        </p:cTn>
                                        <p:tgtEl>
                                          <p:spTgt spid="3">
                                            <p:txEl>
                                              <p:pRg st="0" end="0"/>
                                            </p:txEl>
                                          </p:spTgt>
                                        </p:tgtEl>
                                        <p:attrNameLst>
                                          <p:attrName>r</p:attrName>
                                        </p:attrNameLst>
                                      </p:cBhvr>
                                    </p:animRot>
                                    <p:animRot by="-1500000">
                                      <p:cBhvr>
                                        <p:cTn id="19" dur="125" fill="hold">
                                          <p:stCondLst>
                                            <p:cond delay="250"/>
                                          </p:stCondLst>
                                        </p:cTn>
                                        <p:tgtEl>
                                          <p:spTgt spid="3">
                                            <p:txEl>
                                              <p:pRg st="0" end="0"/>
                                            </p:txEl>
                                          </p:spTgt>
                                        </p:tgtEl>
                                        <p:attrNameLst>
                                          <p:attrName>r</p:attrName>
                                        </p:attrNameLst>
                                      </p:cBhvr>
                                    </p:animRot>
                                    <p:animRot by="1500000">
                                      <p:cBhvr>
                                        <p:cTn id="20"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14400" y="16559"/>
            <a:ext cx="8229600" cy="5289451"/>
          </a:xfrm>
        </p:spPr>
        <p:txBody>
          <a:bodyPr/>
          <a:lstStyle/>
          <a:p>
            <a:r>
              <a:rPr lang="es-ES" sz="4400" dirty="0" smtClean="0"/>
              <a:t>Que nadie se haga ilusiones de que la simple ausencia de guerra, aun siendo tan deseada, sea sinónimo de una paz verdadera. No hay verdadera paz sino viene acompañada de equidad , verdad, justicia, y solidaridad</a:t>
            </a:r>
            <a:r>
              <a:rPr lang="es-ES" dirty="0" smtClean="0"/>
              <a:t>.</a:t>
            </a:r>
            <a:endParaRPr lang="es-ES" dirty="0"/>
          </a:p>
        </p:txBody>
      </p:sp>
      <p:pic>
        <p:nvPicPr>
          <p:cNvPr id="3074" name="Picture 2" descr="http://ts2.mm.bing.net/images/thumbnail.aspx?q=408917186301&amp;id=74b4f8d8df44f7442db1f71cd2459bd8&amp;url=http%3a%2f%2fwww.belairespanish.org%2fpaz.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39" y="4705318"/>
            <a:ext cx="9144000" cy="2152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9633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animEffect transition="in" filter="circle(in)">
                                      <p:cBhvr>
                                        <p:cTn id="15"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14400" y="-25005"/>
            <a:ext cx="8229600" cy="5289451"/>
          </a:xfrm>
        </p:spPr>
        <p:txBody>
          <a:bodyPr/>
          <a:lstStyle/>
          <a:p>
            <a:r>
              <a:rPr lang="es-ES" sz="4800" dirty="0" smtClean="0"/>
              <a:t>Por eso América: si quieres la paz, trabaja por la justicia. Si quieres la justicia defiende la vida. Si quieres la vida, abraza la verdad, la verdad revelada por Dios</a:t>
            </a:r>
            <a:r>
              <a:rPr lang="es-ES" dirty="0" smtClean="0"/>
              <a:t>.</a:t>
            </a:r>
            <a:endParaRPr lang="es-E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431" y="4293096"/>
            <a:ext cx="7284960" cy="2435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366839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099"/>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3">
                                            <p:txEl>
                                              <p:pRg st="0" end="0"/>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Oscar arias</a:t>
            </a:r>
            <a:endParaRPr lang="es-ES" dirty="0"/>
          </a:p>
        </p:txBody>
      </p:sp>
      <p:sp>
        <p:nvSpPr>
          <p:cNvPr id="3" name="2 Marcador de contenido"/>
          <p:cNvSpPr>
            <a:spLocks noGrp="1"/>
          </p:cNvSpPr>
          <p:nvPr>
            <p:ph idx="1"/>
          </p:nvPr>
        </p:nvSpPr>
        <p:spPr/>
        <p:txBody>
          <a:bodyPr/>
          <a:lstStyle/>
          <a:p>
            <a:r>
              <a:rPr lang="es-ES" dirty="0" smtClean="0"/>
              <a:t>Oscar arias fue el presidente de costa rica y gano el premio novel de la paz</a:t>
            </a:r>
            <a:endParaRPr lang="es-E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708920"/>
            <a:ext cx="5472608" cy="3883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684734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2"/>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animEffect transition="in" filter="circle(in)">
                                      <p:cBhvr>
                                        <p:cTn id="15"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primera guerra mundial</a:t>
            </a:r>
            <a:endParaRPr lang="es-ES" dirty="0"/>
          </a:p>
        </p:txBody>
      </p:sp>
      <p:sp>
        <p:nvSpPr>
          <p:cNvPr id="3" name="2 Marcador de contenido"/>
          <p:cNvSpPr>
            <a:spLocks noGrp="1"/>
          </p:cNvSpPr>
          <p:nvPr>
            <p:ph idx="1"/>
          </p:nvPr>
        </p:nvSpPr>
        <p:spPr>
          <a:xfrm>
            <a:off x="251520" y="1052736"/>
            <a:ext cx="7859216" cy="4349080"/>
          </a:xfrm>
        </p:spPr>
        <p:txBody>
          <a:bodyPr>
            <a:normAutofit fontScale="85000" lnSpcReduction="20000"/>
          </a:bodyPr>
          <a:lstStyle/>
          <a:p>
            <a:r>
              <a:rPr lang="es-ES" dirty="0" smtClean="0"/>
              <a:t>La </a:t>
            </a:r>
            <a:r>
              <a:rPr lang="es-ES" b="1" dirty="0" smtClean="0"/>
              <a:t>Primera Guerra Mundial</a:t>
            </a:r>
            <a:r>
              <a:rPr lang="es-ES" dirty="0" smtClean="0"/>
              <a:t> o </a:t>
            </a:r>
            <a:r>
              <a:rPr lang="es-ES" b="1" dirty="0" smtClean="0"/>
              <a:t>Gran Guerra</a:t>
            </a:r>
            <a:r>
              <a:rPr lang="es-ES" dirty="0" smtClean="0"/>
              <a:t> fue un </a:t>
            </a:r>
            <a:r>
              <a:rPr lang="es-ES" dirty="0" smtClean="0">
                <a:hlinkClick r:id="rId2" tooltip="Conflicto armado"/>
              </a:rPr>
              <a:t>conflicto armado</a:t>
            </a:r>
            <a:r>
              <a:rPr lang="es-ES" dirty="0" smtClean="0"/>
              <a:t> que tuvo lugar entre </a:t>
            </a:r>
            <a:r>
              <a:rPr lang="es-ES" dirty="0" smtClean="0">
                <a:hlinkClick r:id="rId3"/>
              </a:rPr>
              <a:t>1914</a:t>
            </a:r>
            <a:r>
              <a:rPr lang="es-ES" dirty="0" smtClean="0"/>
              <a:t> y </a:t>
            </a:r>
            <a:r>
              <a:rPr lang="es-ES" dirty="0" smtClean="0">
                <a:hlinkClick r:id="rId4"/>
              </a:rPr>
              <a:t>1918</a:t>
            </a:r>
            <a:r>
              <a:rPr lang="es-ES" dirty="0" smtClean="0"/>
              <a:t>,</a:t>
            </a:r>
            <a:r>
              <a:rPr lang="es-ES" baseline="30000" dirty="0" smtClean="0">
                <a:hlinkClick r:id="rId5"/>
              </a:rPr>
              <a:t>[2]</a:t>
            </a:r>
            <a:r>
              <a:rPr lang="es-ES" dirty="0" smtClean="0"/>
              <a:t> y que produjo más de 10 millones de bajas.</a:t>
            </a:r>
            <a:r>
              <a:rPr lang="es-ES" baseline="30000" dirty="0" smtClean="0">
                <a:hlinkClick r:id="rId6"/>
              </a:rPr>
              <a:t>[3]</a:t>
            </a:r>
            <a:r>
              <a:rPr lang="es-ES" dirty="0" smtClean="0"/>
              <a:t> Más de 60 millones de soldados europeos fueron movilizados desde 1914 hasta 1918.</a:t>
            </a:r>
            <a:r>
              <a:rPr lang="es-ES" baseline="30000" dirty="0" smtClean="0">
                <a:hlinkClick r:id="rId7"/>
              </a:rPr>
              <a:t>[4]</a:t>
            </a:r>
            <a:r>
              <a:rPr lang="es-ES" dirty="0" smtClean="0"/>
              <a:t> </a:t>
            </a:r>
            <a:r>
              <a:rPr lang="es-ES" baseline="30000" dirty="0" smtClean="0">
                <a:hlinkClick r:id="rId8"/>
              </a:rPr>
              <a:t>[5]</a:t>
            </a:r>
            <a:r>
              <a:rPr lang="es-ES" dirty="0" smtClean="0"/>
              <a:t> Originado en </a:t>
            </a:r>
            <a:r>
              <a:rPr lang="es-ES" dirty="0" smtClean="0">
                <a:hlinkClick r:id="rId9"/>
              </a:rPr>
              <a:t>Europa</a:t>
            </a:r>
            <a:r>
              <a:rPr lang="es-ES" dirty="0" smtClean="0"/>
              <a:t> por la rivalidad entre las potencias imperialistas, se transformó en el primer conflicto bélico en cubrir más de la mitad del planeta. Fue en su momento el más sangriento de la historia. Antes de la </a:t>
            </a:r>
            <a:r>
              <a:rPr lang="es-ES" dirty="0" smtClean="0">
                <a:hlinkClick r:id="rId10"/>
              </a:rPr>
              <a:t>Segunda Guerra Mundial</a:t>
            </a:r>
            <a:r>
              <a:rPr lang="es-ES" dirty="0" smtClean="0"/>
              <a:t>, esta guerra solía llamarse la </a:t>
            </a:r>
            <a:r>
              <a:rPr lang="es-ES" b="1" dirty="0" smtClean="0"/>
              <a:t>Gran Guerra</a:t>
            </a:r>
            <a:r>
              <a:rPr lang="es-ES" dirty="0" smtClean="0"/>
              <a:t> o la </a:t>
            </a:r>
            <a:r>
              <a:rPr lang="es-ES" b="1" dirty="0" smtClean="0"/>
              <a:t>Guerra de Guerras</a:t>
            </a:r>
            <a:endParaRPr lang="es-ES" dirty="0"/>
          </a:p>
        </p:txBody>
      </p:sp>
      <p:pic>
        <p:nvPicPr>
          <p:cNvPr id="6147"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79712" y="4696275"/>
            <a:ext cx="4968552" cy="216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5191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 calcmode="lin" valueType="num">
                                      <p:cBhvr additive="base">
                                        <p:cTn id="12" dur="500" fill="hold"/>
                                        <p:tgtEl>
                                          <p:spTgt spid="6147"/>
                                        </p:tgtEl>
                                        <p:attrNameLst>
                                          <p:attrName>ppt_x</p:attrName>
                                        </p:attrNameLst>
                                      </p:cBhvr>
                                      <p:tavLst>
                                        <p:tav tm="0">
                                          <p:val>
                                            <p:strVal val="#ppt_x"/>
                                          </p:val>
                                        </p:tav>
                                        <p:tav tm="100000">
                                          <p:val>
                                            <p:strVal val="#ppt_x"/>
                                          </p:val>
                                        </p:tav>
                                      </p:tavLst>
                                    </p:anim>
                                    <p:anim calcmode="lin" valueType="num">
                                      <p:cBhvr additive="base">
                                        <p:cTn id="13"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segunda guerra mundial</a:t>
            </a:r>
            <a:endParaRPr lang="es-ES" dirty="0"/>
          </a:p>
        </p:txBody>
      </p:sp>
      <p:sp>
        <p:nvSpPr>
          <p:cNvPr id="3" name="2 Marcador de contenido"/>
          <p:cNvSpPr>
            <a:spLocks noGrp="1"/>
          </p:cNvSpPr>
          <p:nvPr>
            <p:ph idx="1"/>
          </p:nvPr>
        </p:nvSpPr>
        <p:spPr>
          <a:xfrm>
            <a:off x="497007" y="1196752"/>
            <a:ext cx="8229600" cy="4525963"/>
          </a:xfrm>
        </p:spPr>
        <p:txBody>
          <a:bodyPr>
            <a:normAutofit fontScale="85000" lnSpcReduction="20000"/>
          </a:bodyPr>
          <a:lstStyle/>
          <a:p>
            <a:r>
              <a:rPr lang="es-ES" dirty="0" smtClean="0"/>
              <a:t>La Segunda Guerra Mundial ha sido, hasta el momento, el conflicto armado más grande y sangriento de la historia universal en el que se enfrentaron las Potencias Aliadas y las Potencias del Eje, entre 1939 y 1945. Fuerzas armadas de más de setenta países participaron en combates aéreos, navales y terrestres. Por efecto de la guerra murió alrededor del 2% de la población mundial de la época (unos 60 millones de personas), en su mayor parte civiles. Como conflicto mundial comenzó el 1 de septiembre de 1939 (si bien algunos historiadores argumentan que en su frente asiático se declaró el 7 de julio de 1937) para acabar oficialmente el 2 de septiembre de 1945</a:t>
            </a:r>
            <a:endParaRPr lang="es-E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150" y="5229199"/>
            <a:ext cx="1466850" cy="1634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377617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anim calcmode="lin" valueType="num">
                                      <p:cBhvr additive="base">
                                        <p:cTn id="15" dur="500" fill="hold"/>
                                        <p:tgtEl>
                                          <p:spTgt spid="7170"/>
                                        </p:tgtEl>
                                        <p:attrNameLst>
                                          <p:attrName>ppt_x</p:attrName>
                                        </p:attrNameLst>
                                      </p:cBhvr>
                                      <p:tavLst>
                                        <p:tav tm="0">
                                          <p:val>
                                            <p:strVal val="#ppt_x"/>
                                          </p:val>
                                        </p:tav>
                                        <p:tav tm="100000">
                                          <p:val>
                                            <p:strVal val="#ppt_x"/>
                                          </p:val>
                                        </p:tav>
                                      </p:tavLst>
                                    </p:anim>
                                    <p:anim calcmode="lin" valueType="num">
                                      <p:cBhvr additive="base">
                                        <p:cTn id="16"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barn(inVertical)">
                                      <p:cBhvr>
                                        <p:cTn id="2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oticario">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416</Words>
  <Application>Microsoft Office PowerPoint</Application>
  <PresentationFormat>Presentación en pantalla (4:3)</PresentationFormat>
  <Paragraphs>13</Paragraphs>
  <Slides>7</Slides>
  <Notes>0</Notes>
  <HiddenSlides>0</HiddenSlides>
  <MMClips>0</MMClips>
  <ScaleCrop>false</ScaleCrop>
  <HeadingPairs>
    <vt:vector size="4" baseType="variant">
      <vt:variant>
        <vt:lpstr>Tema</vt:lpstr>
      </vt:variant>
      <vt:variant>
        <vt:i4>2</vt:i4>
      </vt:variant>
      <vt:variant>
        <vt:lpstr>Títulos de diapositiva</vt:lpstr>
      </vt:variant>
      <vt:variant>
        <vt:i4>7</vt:i4>
      </vt:variant>
    </vt:vector>
  </HeadingPairs>
  <TitlesOfParts>
    <vt:vector size="9" baseType="lpstr">
      <vt:lpstr>Tema de Office</vt:lpstr>
      <vt:lpstr>Boticario</vt:lpstr>
      <vt:lpstr>La paz</vt:lpstr>
      <vt:lpstr>Frases de la paz</vt:lpstr>
      <vt:lpstr>Presentación de PowerPoint</vt:lpstr>
      <vt:lpstr>Presentación de PowerPoint</vt:lpstr>
      <vt:lpstr>Oscar arias</vt:lpstr>
      <vt:lpstr>La primera guerra mundial</vt:lpstr>
      <vt:lpstr>La segunda guerra mundial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paz</dc:title>
  <dc:creator>PC 20</dc:creator>
  <cp:lastModifiedBy>PC 20</cp:lastModifiedBy>
  <cp:revision>8</cp:revision>
  <dcterms:created xsi:type="dcterms:W3CDTF">2011-03-02T18:48:33Z</dcterms:created>
  <dcterms:modified xsi:type="dcterms:W3CDTF">2011-03-09T18:55:43Z</dcterms:modified>
</cp:coreProperties>
</file>