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2" d="100"/>
          <a:sy n="62" d="100"/>
        </p:scale>
        <p:origin x="-732"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ECA1041-44A4-4B2A-8F72-ACD922C468BD}" type="slidenum">
              <a:rPr lang="es-ES" smtClean="0"/>
              <a:pPr/>
              <a:t>‹Nº›</a:t>
            </a:fld>
            <a:endParaRPr lang="es-E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FA52A79C-C05C-491B-9CA1-D86AEA3504C2}" type="datetimeFigureOut">
              <a:rPr lang="es-ES" smtClean="0"/>
              <a:pPr/>
              <a:t>27/04/2011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EECA1041-44A4-4B2A-8F72-ACD922C468BD}"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A52A79C-C05C-491B-9CA1-D86AEA3504C2}" type="datetimeFigureOut">
              <a:rPr lang="es-ES" smtClean="0"/>
              <a:pPr/>
              <a:t>27/04/2011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ECA1041-44A4-4B2A-8F72-ACD922C468BD}"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kidport.com/reflib/science/Animals/Marsupials.htm" TargetMode="External"/><Relationship Id="rId13" Type="http://schemas.openxmlformats.org/officeDocument/2006/relationships/image" Target="../media/image24.jpeg"/><Relationship Id="rId18" Type="http://schemas.openxmlformats.org/officeDocument/2006/relationships/image" Target="../media/image29.jpeg"/><Relationship Id="rId3" Type="http://schemas.openxmlformats.org/officeDocument/2006/relationships/hyperlink" Target="http://www.kidport.com/reflib/science/Animals/Amphibians.htm" TargetMode="External"/><Relationship Id="rId7" Type="http://schemas.openxmlformats.org/officeDocument/2006/relationships/hyperlink" Target="http://www.kidport.com/reflib/science/Animals/Rodents.htm" TargetMode="External"/><Relationship Id="rId12" Type="http://schemas.openxmlformats.org/officeDocument/2006/relationships/image" Target="../media/image23.jpeg"/><Relationship Id="rId17" Type="http://schemas.openxmlformats.org/officeDocument/2006/relationships/image" Target="../media/image28.jpeg"/><Relationship Id="rId2" Type="http://schemas.openxmlformats.org/officeDocument/2006/relationships/hyperlink" Target="http://www.kidport.com/reflib/science/Animals/Fish.htm" TargetMode="External"/><Relationship Id="rId16" Type="http://schemas.openxmlformats.org/officeDocument/2006/relationships/image" Target="../media/image27.jpeg"/><Relationship Id="rId1" Type="http://schemas.openxmlformats.org/officeDocument/2006/relationships/slideLayout" Target="../slideLayouts/slideLayout1.xml"/><Relationship Id="rId6" Type="http://schemas.openxmlformats.org/officeDocument/2006/relationships/hyperlink" Target="http://www.kidport.com/reflib/science/Animals/Primates.htm" TargetMode="External"/><Relationship Id="rId11" Type="http://schemas.openxmlformats.org/officeDocument/2006/relationships/image" Target="../media/image22.jpeg"/><Relationship Id="rId5" Type="http://schemas.openxmlformats.org/officeDocument/2006/relationships/hyperlink" Target="http://www.kidport.com/reflib/science/Animals/Mammals.htm" TargetMode="External"/><Relationship Id="rId15" Type="http://schemas.openxmlformats.org/officeDocument/2006/relationships/image" Target="../media/image26.jpeg"/><Relationship Id="rId10" Type="http://schemas.openxmlformats.org/officeDocument/2006/relationships/hyperlink" Target="http://www.kidport.com/reflib/science/Animals/Seals.htm" TargetMode="External"/><Relationship Id="rId19" Type="http://schemas.openxmlformats.org/officeDocument/2006/relationships/image" Target="../media/image30.jpeg"/><Relationship Id="rId4" Type="http://schemas.openxmlformats.org/officeDocument/2006/relationships/hyperlink" Target="http://www.kidport.com/reflib/science/Animals/Reptiles.htm" TargetMode="External"/><Relationship Id="rId9" Type="http://schemas.openxmlformats.org/officeDocument/2006/relationships/hyperlink" Target="http://www.kidport.com/reflib/science/Animals/Whales.htm" TargetMode="External"/><Relationship Id="rId14" Type="http://schemas.openxmlformats.org/officeDocument/2006/relationships/image" Target="../media/image25.jpeg"/></Relationships>
</file>

<file path=ppt/slides/_rels/slide11.xml.rels><?xml version="1.0" encoding="UTF-8" standalone="yes"?>
<Relationships xmlns="http://schemas.openxmlformats.org/package/2006/relationships"><Relationship Id="rId8" Type="http://schemas.openxmlformats.org/officeDocument/2006/relationships/image" Target="../media/image37.jpeg"/><Relationship Id="rId3" Type="http://schemas.openxmlformats.org/officeDocument/2006/relationships/image" Target="../media/image32.jpeg"/><Relationship Id="rId7" Type="http://schemas.openxmlformats.org/officeDocument/2006/relationships/image" Target="../media/image36.jpeg"/><Relationship Id="rId2" Type="http://schemas.openxmlformats.org/officeDocument/2006/relationships/image" Target="../media/image31.jpeg"/><Relationship Id="rId1" Type="http://schemas.openxmlformats.org/officeDocument/2006/relationships/slideLayout" Target="../slideLayouts/slideLayout1.xml"/><Relationship Id="rId6" Type="http://schemas.openxmlformats.org/officeDocument/2006/relationships/image" Target="../media/image35.jpeg"/><Relationship Id="rId11" Type="http://schemas.openxmlformats.org/officeDocument/2006/relationships/image" Target="../media/image40.jpeg"/><Relationship Id="rId5" Type="http://schemas.openxmlformats.org/officeDocument/2006/relationships/image" Target="../media/image34.gif"/><Relationship Id="rId10" Type="http://schemas.openxmlformats.org/officeDocument/2006/relationships/image" Target="../media/image39.jpeg"/><Relationship Id="rId4" Type="http://schemas.openxmlformats.org/officeDocument/2006/relationships/image" Target="../media/image33.jpeg"/><Relationship Id="rId9" Type="http://schemas.openxmlformats.org/officeDocument/2006/relationships/image" Target="../media/image38.jpeg"/></Relationships>
</file>

<file path=ppt/slides/_rels/slide12.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44.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www.kidport.com/reflib/science/Animals/Arachnids.htm" TargetMode="External"/><Relationship Id="rId13" Type="http://schemas.openxmlformats.org/officeDocument/2006/relationships/image" Target="../media/image48.jpeg"/><Relationship Id="rId3" Type="http://schemas.openxmlformats.org/officeDocument/2006/relationships/hyperlink" Target="http://www.kidport.com/reflib/science/Animals/Protozoa.htm" TargetMode="External"/><Relationship Id="rId7" Type="http://schemas.openxmlformats.org/officeDocument/2006/relationships/hyperlink" Target="http://www.kidport.com/reflib/science/Animals/Crustaceans.htm" TargetMode="External"/><Relationship Id="rId12" Type="http://schemas.openxmlformats.org/officeDocument/2006/relationships/image" Target="../media/image47.jpeg"/><Relationship Id="rId2" Type="http://schemas.openxmlformats.org/officeDocument/2006/relationships/hyperlink" Target="http://www.kidport.com/reflib/science/Animals/Arthropods.htm" TargetMode="External"/><Relationship Id="rId16" Type="http://schemas.openxmlformats.org/officeDocument/2006/relationships/image" Target="../media/image51.jpeg"/><Relationship Id="rId1" Type="http://schemas.openxmlformats.org/officeDocument/2006/relationships/slideLayout" Target="../slideLayouts/slideLayout1.xml"/><Relationship Id="rId6" Type="http://schemas.openxmlformats.org/officeDocument/2006/relationships/hyperlink" Target="http://www.kidport.com/reflib/science/Animals/Echinoderms.htm" TargetMode="External"/><Relationship Id="rId11" Type="http://schemas.openxmlformats.org/officeDocument/2006/relationships/image" Target="../media/image46.jpeg"/><Relationship Id="rId5" Type="http://schemas.openxmlformats.org/officeDocument/2006/relationships/hyperlink" Target="http://www.kidport.com/reflib/science/Animals/Mollusks.htm" TargetMode="External"/><Relationship Id="rId15" Type="http://schemas.openxmlformats.org/officeDocument/2006/relationships/image" Target="../media/image50.jpeg"/><Relationship Id="rId10" Type="http://schemas.openxmlformats.org/officeDocument/2006/relationships/image" Target="../media/image45.jpeg"/><Relationship Id="rId4" Type="http://schemas.openxmlformats.org/officeDocument/2006/relationships/hyperlink" Target="http://www.kidport.com/reflib/science/Animals/Annelids.htm" TargetMode="External"/><Relationship Id="rId9" Type="http://schemas.openxmlformats.org/officeDocument/2006/relationships/hyperlink" Target="http://www.kidport.com/reflib/science/Animals/Insects.htm" TargetMode="External"/><Relationship Id="rId14" Type="http://schemas.openxmlformats.org/officeDocument/2006/relationships/image" Target="../media/image49.jpeg"/></Relationships>
</file>

<file path=ppt/slides/_rels/slide19.xml.rels><?xml version="1.0" encoding="UTF-8" standalone="yes"?>
<Relationships xmlns="http://schemas.openxmlformats.org/package/2006/relationships"><Relationship Id="rId2" Type="http://schemas.openxmlformats.org/officeDocument/2006/relationships/image" Target="../media/image5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9 Marcador de contenido"/>
          <p:cNvSpPr txBox="1">
            <a:spLocks/>
          </p:cNvSpPr>
          <p:nvPr/>
        </p:nvSpPr>
        <p:spPr>
          <a:xfrm>
            <a:off x="-317892" y="620688"/>
            <a:ext cx="9858444" cy="41148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s-ES" sz="8000" dirty="0" smtClean="0">
                <a:ln w="18415" cmpd="sng">
                  <a:solidFill>
                    <a:srgbClr val="FFFFFF"/>
                  </a:solidFill>
                  <a:prstDash val="solid"/>
                </a:ln>
                <a:solidFill>
                  <a:srgbClr val="FFFFFF"/>
                </a:solidFill>
                <a:effectLst>
                  <a:outerShdw blurRad="774700" dir="15060000" sy="-20000" rotWithShape="0">
                    <a:schemeClr val="tx1">
                      <a:alpha val="25000"/>
                    </a:schemeClr>
                  </a:outerShdw>
                  <a:reflection blurRad="6350" stA="55000" endA="50" endPos="85000" dist="60007" dir="5400000" sy="-100000" algn="bl" rotWithShape="0"/>
                </a:effectLst>
                <a:latin typeface="+mj-lt"/>
              </a:rPr>
              <a:t>VERTEBRATES AND INVERTEBRATES</a:t>
            </a:r>
            <a:endParaRPr kumimoji="0" lang="es-ES" sz="8000" b="0" i="0" u="none" strike="noStrike" kern="1200" cap="none" spc="0" normalizeH="0" baseline="0" noProof="0" dirty="0">
              <a:ln w="18415" cmpd="sng">
                <a:solidFill>
                  <a:srgbClr val="FFFFFF"/>
                </a:solidFill>
                <a:prstDash val="solid"/>
              </a:ln>
              <a:solidFill>
                <a:srgbClr val="FFFFFF"/>
              </a:solidFill>
              <a:effectLst>
                <a:outerShdw blurRad="774700" dir="15060000" sy="-20000" rotWithShape="0">
                  <a:schemeClr val="tx1">
                    <a:alpha val="25000"/>
                  </a:schemeClr>
                </a:outerShdw>
                <a:reflection blurRad="6350" stA="55000" endA="50" endPos="85000" dist="60007" dir="5400000" sy="-100000" algn="bl" rotWithShape="0"/>
              </a:effectLst>
              <a:uLnTx/>
              <a:uFillTx/>
              <a:latin typeface="+mj-lt"/>
              <a:ea typeface="+mn-ea"/>
              <a:cs typeface="+mn-cs"/>
            </a:endParaRPr>
          </a:p>
        </p:txBody>
      </p:sp>
      <p:pic>
        <p:nvPicPr>
          <p:cNvPr id="1026" name="Picture 2" descr="D:\EntrE - Alegra\5th_Vertebrates_and_Invertebrates.jpg"/>
          <p:cNvPicPr>
            <a:picLocks noChangeAspect="1" noChangeArrowheads="1"/>
          </p:cNvPicPr>
          <p:nvPr/>
        </p:nvPicPr>
        <p:blipFill>
          <a:blip r:embed="rId2" cstate="print"/>
          <a:srcRect/>
          <a:stretch>
            <a:fillRect/>
          </a:stretch>
        </p:blipFill>
        <p:spPr bwMode="auto">
          <a:xfrm>
            <a:off x="2051720" y="3649812"/>
            <a:ext cx="5537622" cy="3091556"/>
          </a:xfrm>
          <a:prstGeom prst="rect">
            <a:avLst/>
          </a:prstGeom>
          <a:noFill/>
        </p:spPr>
      </p:pic>
    </p:spTree>
  </p:cSld>
  <p:clrMapOvr>
    <a:masterClrMapping/>
  </p:clrMapOvr>
  <p:transition spd="slow" advTm="4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a"/>
          <p:cNvGraphicFramePr>
            <a:graphicFrameLocks noGrp="1"/>
          </p:cNvGraphicFramePr>
          <p:nvPr/>
        </p:nvGraphicFramePr>
        <p:xfrm>
          <a:off x="1187624" y="620688"/>
          <a:ext cx="8280920" cy="5184577"/>
        </p:xfrm>
        <a:graphic>
          <a:graphicData uri="http://schemas.openxmlformats.org/drawingml/2006/table">
            <a:tbl>
              <a:tblPr/>
              <a:tblGrid>
                <a:gridCol w="2070230"/>
                <a:gridCol w="2070230"/>
                <a:gridCol w="2070230"/>
                <a:gridCol w="2070230"/>
              </a:tblGrid>
              <a:tr h="581430">
                <a:tc>
                  <a:txBody>
                    <a:bodyPr/>
                    <a:lstStyle/>
                    <a:p>
                      <a:pPr algn="ctr">
                        <a:lnSpc>
                          <a:spcPct val="115000"/>
                        </a:lnSpc>
                        <a:spcAft>
                          <a:spcPts val="0"/>
                        </a:spcAft>
                      </a:pPr>
                      <a:endParaRPr lang="es-ES" sz="1200" dirty="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20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20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200">
                        <a:latin typeface="Times New Roman"/>
                        <a:ea typeface="Times New Roman"/>
                        <a:cs typeface="Times New Roman"/>
                      </a:endParaRPr>
                    </a:p>
                  </a:txBody>
                  <a:tcPr marL="9525" marR="9525" marT="9525" marB="9525" anchor="ctr">
                    <a:lnL>
                      <a:noFill/>
                    </a:lnL>
                    <a:lnR>
                      <a:noFill/>
                    </a:lnR>
                    <a:lnT>
                      <a:noFill/>
                    </a:lnT>
                    <a:lnB>
                      <a:noFill/>
                    </a:lnB>
                  </a:tcPr>
                </a:tc>
              </a:tr>
              <a:tr h="581430">
                <a:tc>
                  <a:txBody>
                    <a:bodyPr/>
                    <a:lstStyle/>
                    <a:p>
                      <a:pPr algn="ctr">
                        <a:lnSpc>
                          <a:spcPct val="115000"/>
                        </a:lnSpc>
                        <a:spcAft>
                          <a:spcPts val="0"/>
                        </a:spcAft>
                      </a:pPr>
                      <a:r>
                        <a:rPr lang="es-ES" sz="1600" dirty="0" err="1">
                          <a:latin typeface="Times New Roman"/>
                          <a:ea typeface="Times New Roman"/>
                          <a:cs typeface="Times New Roman"/>
                          <a:hlinkClick r:id="rId2"/>
                        </a:rPr>
                        <a:t>Fish</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a:latin typeface="Times New Roman"/>
                          <a:ea typeface="Times New Roman"/>
                          <a:cs typeface="Times New Roman"/>
                          <a:hlinkClick r:id="rId3"/>
                        </a:rPr>
                        <a:t>Amphibians</a:t>
                      </a:r>
                      <a:endParaRPr lang="es-ES" sz="160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a:latin typeface="Times New Roman"/>
                          <a:ea typeface="Times New Roman"/>
                          <a:cs typeface="Times New Roman"/>
                          <a:hlinkClick r:id="rId4"/>
                        </a:rPr>
                        <a:t>Reptiles</a:t>
                      </a:r>
                      <a:endParaRPr lang="es-ES" sz="160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100" dirty="0">
                        <a:latin typeface="Calibri"/>
                        <a:ea typeface="Calibri"/>
                        <a:cs typeface="Times New Roman"/>
                      </a:endParaRPr>
                    </a:p>
                  </a:txBody>
                  <a:tcPr marL="9525" marR="9525" marT="9525" marB="9525" anchor="ctr">
                    <a:lnL>
                      <a:noFill/>
                    </a:lnL>
                    <a:lnR>
                      <a:noFill/>
                    </a:lnR>
                    <a:lnT>
                      <a:noFill/>
                    </a:lnT>
                    <a:lnB>
                      <a:noFill/>
                    </a:lnB>
                  </a:tcPr>
                </a:tc>
              </a:tr>
              <a:tr h="581430">
                <a:tc>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a:latin typeface="Times New Roman"/>
                          <a:ea typeface="Times New Roman"/>
                          <a:cs typeface="Times New Roman"/>
                        </a:rPr>
                        <a:t> </a:t>
                      </a:r>
                      <a:endParaRPr lang="es-ES" sz="160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200">
                          <a:latin typeface="Times New Roman"/>
                          <a:ea typeface="Times New Roman"/>
                          <a:cs typeface="Times New Roman"/>
                        </a:rPr>
                        <a:t> </a:t>
                      </a:r>
                      <a:endParaRPr lang="es-ES" sz="1100">
                        <a:latin typeface="Calibri"/>
                        <a:ea typeface="Calibri"/>
                        <a:cs typeface="Times New Roman"/>
                      </a:endParaRPr>
                    </a:p>
                  </a:txBody>
                  <a:tcPr marL="9525" marR="9525" marT="9525" marB="9525" anchor="ctr">
                    <a:lnL>
                      <a:noFill/>
                    </a:lnL>
                    <a:lnR>
                      <a:noFill/>
                    </a:lnR>
                    <a:lnT>
                      <a:noFill/>
                    </a:lnT>
                    <a:lnB>
                      <a:noFill/>
                    </a:lnB>
                  </a:tcPr>
                </a:tc>
              </a:tr>
              <a:tr h="581430">
                <a:tc>
                  <a:txBody>
                    <a:bodyPr/>
                    <a:lstStyle/>
                    <a:p>
                      <a:pPr algn="ctr">
                        <a:lnSpc>
                          <a:spcPct val="115000"/>
                        </a:lnSpc>
                        <a:spcAft>
                          <a:spcPts val="0"/>
                        </a:spcAft>
                      </a:pPr>
                      <a:endParaRPr lang="es-ES" sz="160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600" dirty="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600" dirty="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200" dirty="0">
                          <a:latin typeface="Times New Roman"/>
                          <a:ea typeface="Times New Roman"/>
                          <a:cs typeface="Times New Roman"/>
                        </a:rPr>
                        <a:t> </a:t>
                      </a:r>
                      <a:endParaRPr lang="es-ES" sz="1100" dirty="0">
                        <a:latin typeface="Calibri"/>
                        <a:ea typeface="Calibri"/>
                        <a:cs typeface="Times New Roman"/>
                      </a:endParaRPr>
                    </a:p>
                  </a:txBody>
                  <a:tcPr marL="9525" marR="9525" marT="9525" marB="9525" anchor="ctr">
                    <a:lnL>
                      <a:noFill/>
                    </a:lnL>
                    <a:lnR>
                      <a:noFill/>
                    </a:lnR>
                    <a:lnT>
                      <a:noFill/>
                    </a:lnT>
                    <a:lnB>
                      <a:noFill/>
                    </a:lnB>
                  </a:tcPr>
                </a:tc>
              </a:tr>
              <a:tr h="581430">
                <a:tc>
                  <a:txBody>
                    <a:bodyPr/>
                    <a:lstStyle/>
                    <a:p>
                      <a:pPr algn="ctr">
                        <a:lnSpc>
                          <a:spcPct val="115000"/>
                        </a:lnSpc>
                        <a:spcAft>
                          <a:spcPts val="0"/>
                        </a:spcAft>
                      </a:pPr>
                      <a:r>
                        <a:rPr lang="es-ES" sz="1600">
                          <a:latin typeface="Times New Roman"/>
                          <a:ea typeface="Times New Roman"/>
                          <a:cs typeface="Times New Roman"/>
                          <a:hlinkClick r:id="rId5"/>
                        </a:rPr>
                        <a:t>Mammals</a:t>
                      </a:r>
                      <a:endParaRPr lang="es-ES" sz="160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a:latin typeface="Times New Roman"/>
                          <a:ea typeface="Times New Roman"/>
                          <a:cs typeface="Times New Roman"/>
                          <a:hlinkClick r:id="rId6"/>
                        </a:rPr>
                        <a:t>Primates</a:t>
                      </a:r>
                      <a:endParaRPr lang="es-ES" sz="160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dirty="0" err="1">
                          <a:latin typeface="Times New Roman"/>
                          <a:ea typeface="Times New Roman"/>
                          <a:cs typeface="Times New Roman"/>
                          <a:hlinkClick r:id="rId7"/>
                        </a:rPr>
                        <a:t>Rodents</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200" dirty="0">
                          <a:latin typeface="Times New Roman"/>
                          <a:ea typeface="Times New Roman"/>
                          <a:cs typeface="Times New Roman"/>
                        </a:rPr>
                        <a:t> </a:t>
                      </a:r>
                      <a:endParaRPr lang="es-ES" sz="1100" dirty="0">
                        <a:latin typeface="Calibri"/>
                        <a:ea typeface="Calibri"/>
                        <a:cs typeface="Times New Roman"/>
                      </a:endParaRPr>
                    </a:p>
                  </a:txBody>
                  <a:tcPr marL="9525" marR="9525" marT="9525" marB="9525" anchor="ctr">
                    <a:lnL>
                      <a:noFill/>
                    </a:lnL>
                    <a:lnR>
                      <a:noFill/>
                    </a:lnR>
                    <a:lnT>
                      <a:noFill/>
                    </a:lnT>
                    <a:lnB>
                      <a:noFill/>
                    </a:lnB>
                  </a:tcPr>
                </a:tc>
              </a:tr>
              <a:tr h="581430">
                <a:tc>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200" dirty="0">
                          <a:latin typeface="Times New Roman"/>
                          <a:ea typeface="Times New Roman"/>
                          <a:cs typeface="Times New Roman"/>
                        </a:rPr>
                        <a:t> </a:t>
                      </a:r>
                      <a:endParaRPr lang="es-ES" sz="1100" dirty="0">
                        <a:latin typeface="Calibri"/>
                        <a:ea typeface="Calibri"/>
                        <a:cs typeface="Times New Roman"/>
                      </a:endParaRPr>
                    </a:p>
                  </a:txBody>
                  <a:tcPr marL="9525" marR="9525" marT="9525" marB="9525" anchor="ctr">
                    <a:lnL>
                      <a:noFill/>
                    </a:lnL>
                    <a:lnR>
                      <a:noFill/>
                    </a:lnR>
                    <a:lnT>
                      <a:noFill/>
                    </a:lnT>
                    <a:lnB>
                      <a:noFill/>
                    </a:lnB>
                  </a:tcPr>
                </a:tc>
              </a:tr>
              <a:tr h="581430">
                <a:tc>
                  <a:txBody>
                    <a:bodyPr/>
                    <a:lstStyle/>
                    <a:p>
                      <a:pPr algn="ctr">
                        <a:lnSpc>
                          <a:spcPct val="115000"/>
                        </a:lnSpc>
                        <a:spcAft>
                          <a:spcPts val="0"/>
                        </a:spcAft>
                      </a:pPr>
                      <a:endParaRPr lang="es-ES" sz="160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60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endParaRPr lang="es-ES" sz="1600" dirty="0">
                        <a:latin typeface="Times New Roman"/>
                        <a:ea typeface="Times New Roman"/>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200">
                          <a:latin typeface="Times New Roman"/>
                          <a:ea typeface="Times New Roman"/>
                          <a:cs typeface="Times New Roman"/>
                        </a:rPr>
                        <a:t> </a:t>
                      </a:r>
                      <a:endParaRPr lang="es-ES" sz="1100">
                        <a:latin typeface="Calibri"/>
                        <a:ea typeface="Calibri"/>
                        <a:cs typeface="Times New Roman"/>
                      </a:endParaRPr>
                    </a:p>
                  </a:txBody>
                  <a:tcPr marL="9525" marR="9525" marT="9525" marB="9525" anchor="ctr">
                    <a:lnL>
                      <a:noFill/>
                    </a:lnL>
                    <a:lnR>
                      <a:noFill/>
                    </a:lnR>
                    <a:lnT>
                      <a:noFill/>
                    </a:lnT>
                    <a:lnB>
                      <a:noFill/>
                    </a:lnB>
                  </a:tcPr>
                </a:tc>
              </a:tr>
              <a:tr h="1114567">
                <a:tc>
                  <a:txBody>
                    <a:bodyPr/>
                    <a:lstStyle/>
                    <a:p>
                      <a:pPr algn="ctr">
                        <a:lnSpc>
                          <a:spcPct val="115000"/>
                        </a:lnSpc>
                        <a:spcAft>
                          <a:spcPts val="0"/>
                        </a:spcAft>
                      </a:pPr>
                      <a:r>
                        <a:rPr lang="es-ES" sz="1600" dirty="0" err="1">
                          <a:latin typeface="Times New Roman"/>
                          <a:ea typeface="Times New Roman"/>
                          <a:cs typeface="Times New Roman"/>
                          <a:hlinkClick r:id="rId8"/>
                        </a:rPr>
                        <a:t>Marsupials</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dirty="0" err="1">
                          <a:latin typeface="Times New Roman"/>
                          <a:ea typeface="Times New Roman"/>
                          <a:cs typeface="Times New Roman"/>
                          <a:hlinkClick r:id="rId9"/>
                        </a:rPr>
                        <a:t>Whales</a:t>
                      </a:r>
                      <a:r>
                        <a:rPr lang="es-ES" sz="1600" dirty="0">
                          <a:latin typeface="Times New Roman"/>
                          <a:ea typeface="Times New Roman"/>
                          <a:cs typeface="Times New Roman"/>
                          <a:hlinkClick r:id="rId9"/>
                        </a:rPr>
                        <a:t> and </a:t>
                      </a:r>
                      <a:br>
                        <a:rPr lang="es-ES" sz="1600" dirty="0">
                          <a:latin typeface="Times New Roman"/>
                          <a:ea typeface="Times New Roman"/>
                          <a:cs typeface="Times New Roman"/>
                          <a:hlinkClick r:id="rId9"/>
                        </a:rPr>
                      </a:br>
                      <a:r>
                        <a:rPr lang="es-ES" sz="1600" dirty="0" err="1">
                          <a:latin typeface="Times New Roman"/>
                          <a:ea typeface="Times New Roman"/>
                          <a:cs typeface="Times New Roman"/>
                          <a:hlinkClick r:id="rId9"/>
                        </a:rPr>
                        <a:t>Dolphins</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gn="ctr">
                        <a:lnSpc>
                          <a:spcPct val="115000"/>
                        </a:lnSpc>
                        <a:spcAft>
                          <a:spcPts val="0"/>
                        </a:spcAft>
                      </a:pPr>
                      <a:r>
                        <a:rPr lang="es-ES" sz="1600" dirty="0" err="1">
                          <a:latin typeface="Times New Roman"/>
                          <a:ea typeface="Times New Roman"/>
                          <a:cs typeface="Times New Roman"/>
                          <a:hlinkClick r:id="rId10"/>
                        </a:rPr>
                        <a:t>Seals</a:t>
                      </a:r>
                      <a:endParaRPr lang="es-ES" sz="1600" dirty="0">
                        <a:latin typeface="Calibri"/>
                        <a:ea typeface="Calibri"/>
                        <a:cs typeface="Times New Roman"/>
                      </a:endParaRPr>
                    </a:p>
                  </a:txBody>
                  <a:tcPr marL="9525" marR="9525" marT="9525" marB="9525" anchor="ctr">
                    <a:lnL>
                      <a:noFill/>
                    </a:lnL>
                    <a:lnR>
                      <a:noFill/>
                    </a:lnR>
                    <a:lnT>
                      <a:noFill/>
                    </a:lnT>
                    <a:lnB>
                      <a:noFill/>
                    </a:lnB>
                  </a:tcPr>
                </a:tc>
                <a:tc>
                  <a:txBody>
                    <a:bodyPr/>
                    <a:lstStyle/>
                    <a:p>
                      <a:pPr>
                        <a:lnSpc>
                          <a:spcPct val="115000"/>
                        </a:lnSpc>
                      </a:pPr>
                      <a:endParaRPr lang="es-ES" sz="1100" dirty="0">
                        <a:latin typeface="Calibri"/>
                        <a:ea typeface="Times New Roman"/>
                      </a:endParaRPr>
                    </a:p>
                  </a:txBody>
                  <a:tcPr marL="9525" marR="9525" marT="9525" marB="9525" anchor="ctr">
                    <a:lnL>
                      <a:noFill/>
                    </a:lnL>
                    <a:lnR>
                      <a:noFill/>
                    </a:lnR>
                    <a:lnT>
                      <a:noFill/>
                    </a:lnT>
                    <a:lnB>
                      <a:noFill/>
                    </a:lnB>
                  </a:tcPr>
                </a:tc>
              </a:tr>
            </a:tbl>
          </a:graphicData>
        </a:graphic>
      </p:graphicFrame>
      <p:pic>
        <p:nvPicPr>
          <p:cNvPr id="18" name="17 Imagen" descr="fish">
            <a:hlinkClick r:id="rId2"/>
          </p:cNvPr>
          <p:cNvPicPr/>
          <p:nvPr/>
        </p:nvPicPr>
        <p:blipFill>
          <a:blip r:embed="rId11" cstate="print"/>
          <a:srcRect/>
          <a:stretch>
            <a:fillRect/>
          </a:stretch>
        </p:blipFill>
        <p:spPr bwMode="auto">
          <a:xfrm>
            <a:off x="1763688" y="1772816"/>
            <a:ext cx="952500" cy="952500"/>
          </a:xfrm>
          <a:prstGeom prst="rect">
            <a:avLst/>
          </a:prstGeom>
          <a:noFill/>
          <a:ln w="9525">
            <a:noFill/>
            <a:miter lim="800000"/>
            <a:headEnd/>
            <a:tailEnd/>
          </a:ln>
        </p:spPr>
      </p:pic>
      <p:pic>
        <p:nvPicPr>
          <p:cNvPr id="19" name="18 Imagen" descr="frogs are amphibians">
            <a:hlinkClick r:id="rId3"/>
          </p:cNvPr>
          <p:cNvPicPr/>
          <p:nvPr/>
        </p:nvPicPr>
        <p:blipFill>
          <a:blip r:embed="rId12" cstate="print"/>
          <a:srcRect/>
          <a:stretch>
            <a:fillRect/>
          </a:stretch>
        </p:blipFill>
        <p:spPr bwMode="auto">
          <a:xfrm>
            <a:off x="3779912" y="1700808"/>
            <a:ext cx="1028700" cy="952500"/>
          </a:xfrm>
          <a:prstGeom prst="rect">
            <a:avLst/>
          </a:prstGeom>
          <a:noFill/>
          <a:ln w="9525">
            <a:noFill/>
            <a:miter lim="800000"/>
            <a:headEnd/>
            <a:tailEnd/>
          </a:ln>
        </p:spPr>
      </p:pic>
      <p:pic>
        <p:nvPicPr>
          <p:cNvPr id="20" name="19 Imagen" descr="reptiles">
            <a:hlinkClick r:id="rId4"/>
          </p:cNvPr>
          <p:cNvPicPr/>
          <p:nvPr/>
        </p:nvPicPr>
        <p:blipFill>
          <a:blip r:embed="rId13" cstate="print"/>
          <a:srcRect/>
          <a:stretch>
            <a:fillRect/>
          </a:stretch>
        </p:blipFill>
        <p:spPr bwMode="auto">
          <a:xfrm>
            <a:off x="5796136" y="1700808"/>
            <a:ext cx="1114425" cy="952500"/>
          </a:xfrm>
          <a:prstGeom prst="rect">
            <a:avLst/>
          </a:prstGeom>
          <a:noFill/>
          <a:ln w="9525">
            <a:noFill/>
            <a:miter lim="800000"/>
            <a:headEnd/>
            <a:tailEnd/>
          </a:ln>
        </p:spPr>
      </p:pic>
      <p:pic>
        <p:nvPicPr>
          <p:cNvPr id="21" name="20 Imagen" descr="Mammals include feline cats">
            <a:hlinkClick r:id="rId5"/>
          </p:cNvPr>
          <p:cNvPicPr/>
          <p:nvPr/>
        </p:nvPicPr>
        <p:blipFill>
          <a:blip r:embed="rId14" cstate="print"/>
          <a:srcRect/>
          <a:stretch>
            <a:fillRect/>
          </a:stretch>
        </p:blipFill>
        <p:spPr bwMode="auto">
          <a:xfrm>
            <a:off x="1691680" y="3645024"/>
            <a:ext cx="1000125" cy="952500"/>
          </a:xfrm>
          <a:prstGeom prst="rect">
            <a:avLst/>
          </a:prstGeom>
          <a:noFill/>
          <a:ln w="9525">
            <a:noFill/>
            <a:miter lim="800000"/>
            <a:headEnd/>
            <a:tailEnd/>
          </a:ln>
        </p:spPr>
      </p:pic>
      <p:pic>
        <p:nvPicPr>
          <p:cNvPr id="22" name="21 Imagen" descr="primates ">
            <a:hlinkClick r:id="rId6"/>
          </p:cNvPr>
          <p:cNvPicPr/>
          <p:nvPr/>
        </p:nvPicPr>
        <p:blipFill>
          <a:blip r:embed="rId15" cstate="print"/>
          <a:srcRect/>
          <a:stretch>
            <a:fillRect/>
          </a:stretch>
        </p:blipFill>
        <p:spPr bwMode="auto">
          <a:xfrm>
            <a:off x="3923928" y="3573016"/>
            <a:ext cx="714375" cy="952500"/>
          </a:xfrm>
          <a:prstGeom prst="rect">
            <a:avLst/>
          </a:prstGeom>
          <a:noFill/>
          <a:ln w="9525">
            <a:noFill/>
            <a:miter lim="800000"/>
            <a:headEnd/>
            <a:tailEnd/>
          </a:ln>
        </p:spPr>
      </p:pic>
      <p:pic>
        <p:nvPicPr>
          <p:cNvPr id="23" name="22 Imagen" descr="mice are rodents">
            <a:hlinkClick r:id="rId7"/>
          </p:cNvPr>
          <p:cNvPicPr/>
          <p:nvPr/>
        </p:nvPicPr>
        <p:blipFill>
          <a:blip r:embed="rId16" cstate="print"/>
          <a:srcRect/>
          <a:stretch>
            <a:fillRect/>
          </a:stretch>
        </p:blipFill>
        <p:spPr bwMode="auto">
          <a:xfrm>
            <a:off x="5868144" y="3501008"/>
            <a:ext cx="971550" cy="952500"/>
          </a:xfrm>
          <a:prstGeom prst="rect">
            <a:avLst/>
          </a:prstGeom>
          <a:noFill/>
          <a:ln w="9525">
            <a:noFill/>
            <a:miter lim="800000"/>
            <a:headEnd/>
            <a:tailEnd/>
          </a:ln>
        </p:spPr>
      </p:pic>
      <p:pic>
        <p:nvPicPr>
          <p:cNvPr id="24" name="23 Imagen" descr="koala bear is a marsupial">
            <a:hlinkClick r:id="rId8"/>
          </p:cNvPr>
          <p:cNvPicPr/>
          <p:nvPr/>
        </p:nvPicPr>
        <p:blipFill>
          <a:blip r:embed="rId17" cstate="print"/>
          <a:srcRect/>
          <a:stretch>
            <a:fillRect/>
          </a:stretch>
        </p:blipFill>
        <p:spPr bwMode="auto">
          <a:xfrm>
            <a:off x="1907704" y="5589240"/>
            <a:ext cx="714375" cy="952500"/>
          </a:xfrm>
          <a:prstGeom prst="rect">
            <a:avLst/>
          </a:prstGeom>
          <a:noFill/>
          <a:ln w="9525">
            <a:noFill/>
            <a:miter lim="800000"/>
            <a:headEnd/>
            <a:tailEnd/>
          </a:ln>
        </p:spPr>
      </p:pic>
      <p:pic>
        <p:nvPicPr>
          <p:cNvPr id="25" name="24 Imagen" descr="dolphins">
            <a:hlinkClick r:id="rId9"/>
          </p:cNvPr>
          <p:cNvPicPr/>
          <p:nvPr/>
        </p:nvPicPr>
        <p:blipFill>
          <a:blip r:embed="rId18" cstate="print"/>
          <a:srcRect/>
          <a:stretch>
            <a:fillRect/>
          </a:stretch>
        </p:blipFill>
        <p:spPr bwMode="auto">
          <a:xfrm>
            <a:off x="3779912" y="5589240"/>
            <a:ext cx="1143000" cy="952500"/>
          </a:xfrm>
          <a:prstGeom prst="rect">
            <a:avLst/>
          </a:prstGeom>
          <a:noFill/>
          <a:ln w="9525">
            <a:noFill/>
            <a:miter lim="800000"/>
            <a:headEnd/>
            <a:tailEnd/>
          </a:ln>
        </p:spPr>
      </p:pic>
      <p:pic>
        <p:nvPicPr>
          <p:cNvPr id="26" name="25 Imagen" descr="seals">
            <a:hlinkClick r:id="rId10"/>
          </p:cNvPr>
          <p:cNvPicPr/>
          <p:nvPr/>
        </p:nvPicPr>
        <p:blipFill>
          <a:blip r:embed="rId19" cstate="print"/>
          <a:srcRect/>
          <a:stretch>
            <a:fillRect/>
          </a:stretch>
        </p:blipFill>
        <p:spPr bwMode="auto">
          <a:xfrm>
            <a:off x="5868144" y="5445224"/>
            <a:ext cx="1133475" cy="952500"/>
          </a:xfrm>
          <a:prstGeom prst="rect">
            <a:avLst/>
          </a:prstGeom>
          <a:noFill/>
          <a:ln w="9525">
            <a:noFill/>
            <a:miter lim="800000"/>
            <a:headEnd/>
            <a:tailEnd/>
          </a:ln>
        </p:spPr>
      </p:pic>
    </p:spTree>
  </p:cSld>
  <p:clrMapOvr>
    <a:masterClrMapping/>
  </p:clrMapOvr>
  <p:transition spd="slow" advTm="15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1403649" y="836711"/>
          <a:ext cx="6480719" cy="5688633"/>
        </p:xfrm>
        <a:graphic>
          <a:graphicData uri="http://schemas.openxmlformats.org/drawingml/2006/table">
            <a:tbl>
              <a:tblPr/>
              <a:tblGrid>
                <a:gridCol w="1555373"/>
                <a:gridCol w="1555373"/>
                <a:gridCol w="64807"/>
                <a:gridCol w="64807"/>
                <a:gridCol w="129613"/>
                <a:gridCol w="1555373"/>
                <a:gridCol w="1555373"/>
              </a:tblGrid>
              <a:tr h="1107786">
                <a:tc>
                  <a:txBody>
                    <a:bodyPr/>
                    <a:lstStyle/>
                    <a:p>
                      <a:pPr>
                        <a:lnSpc>
                          <a:spcPct val="115000"/>
                        </a:lnSpc>
                        <a:spcAft>
                          <a:spcPts val="0"/>
                        </a:spcAft>
                      </a:pPr>
                      <a:r>
                        <a:rPr lang="es-ES" sz="1800" dirty="0" err="1">
                          <a:latin typeface="Book Antiqua"/>
                          <a:ea typeface="Times New Roman"/>
                          <a:cs typeface="Times New Roman"/>
                        </a:rPr>
                        <a:t>Mammals</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solidFill>
                      <a:srgbClr val="FFFFFF"/>
                    </a:solidFill>
                  </a:tcPr>
                </a:tc>
                <a:tc>
                  <a:txBody>
                    <a:bodyPr/>
                    <a:lstStyle/>
                    <a:p>
                      <a:pP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err="1">
                          <a:latin typeface="Book Antiqua"/>
                          <a:ea typeface="Times New Roman"/>
                          <a:cs typeface="Times New Roman"/>
                        </a:rPr>
                        <a:t>Molluscs</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900">
                          <a:latin typeface="Times New Roman"/>
                          <a:ea typeface="Times New Roman"/>
                          <a:cs typeface="Times New Roman"/>
                        </a:rPr>
                        <a:t>  </a:t>
                      </a:r>
                      <a:endParaRPr lang="es-ES" sz="800">
                        <a:latin typeface="Calibri"/>
                        <a:ea typeface="Calibri"/>
                        <a:cs typeface="Times New Roman"/>
                      </a:endParaRPr>
                    </a:p>
                  </a:txBody>
                  <a:tcPr marL="0" marR="0" marT="0" marB="0" anchor="ctr">
                    <a:lnL>
                      <a:noFill/>
                    </a:lnL>
                    <a:lnR>
                      <a:noFill/>
                    </a:lnR>
                    <a:lnT>
                      <a:noFill/>
                    </a:lnT>
                    <a:lnB>
                      <a:noFill/>
                    </a:lnB>
                  </a:tcPr>
                </a:tc>
              </a:tr>
              <a:tr h="1037927">
                <a:tc>
                  <a:txBody>
                    <a:bodyPr/>
                    <a:lstStyle/>
                    <a:p>
                      <a:pPr>
                        <a:lnSpc>
                          <a:spcPct val="115000"/>
                        </a:lnSpc>
                        <a:spcAft>
                          <a:spcPts val="0"/>
                        </a:spcAft>
                      </a:pPr>
                      <a:r>
                        <a:rPr lang="es-ES" sz="1800">
                          <a:latin typeface="Book Antiqua"/>
                          <a:ea typeface="Times New Roman"/>
                          <a:cs typeface="Times New Roman"/>
                        </a:rPr>
                        <a:t>Birds</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solidFill>
                      <a:srgbClr val="FFFFFF"/>
                    </a:solidFill>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err="1">
                          <a:latin typeface="Book Antiqua"/>
                          <a:ea typeface="Times New Roman"/>
                          <a:cs typeface="Times New Roman"/>
                        </a:rPr>
                        <a:t>Worms</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900" dirty="0">
                          <a:latin typeface="Times New Roman"/>
                          <a:ea typeface="Times New Roman"/>
                          <a:cs typeface="Times New Roman"/>
                        </a:rPr>
                        <a:t>  </a:t>
                      </a:r>
                      <a:endParaRPr lang="es-ES" sz="800" dirty="0">
                        <a:latin typeface="Calibri"/>
                        <a:ea typeface="Calibri"/>
                        <a:cs typeface="Times New Roman"/>
                      </a:endParaRPr>
                    </a:p>
                  </a:txBody>
                  <a:tcPr marL="0" marR="0" marT="0" marB="0" anchor="ctr">
                    <a:lnL>
                      <a:noFill/>
                    </a:lnL>
                    <a:lnR>
                      <a:noFill/>
                    </a:lnR>
                    <a:lnT>
                      <a:noFill/>
                    </a:lnT>
                    <a:lnB>
                      <a:noFill/>
                    </a:lnB>
                  </a:tcPr>
                </a:tc>
              </a:tr>
              <a:tr h="1257488">
                <a:tc>
                  <a:txBody>
                    <a:bodyPr/>
                    <a:lstStyle/>
                    <a:p>
                      <a:pPr>
                        <a:lnSpc>
                          <a:spcPct val="115000"/>
                        </a:lnSpc>
                        <a:spcAft>
                          <a:spcPts val="0"/>
                        </a:spcAft>
                      </a:pPr>
                      <a:r>
                        <a:rPr lang="es-ES" sz="1800">
                          <a:latin typeface="Book Antiqua"/>
                          <a:ea typeface="Times New Roman"/>
                          <a:cs typeface="Times New Roman"/>
                        </a:rPr>
                        <a:t>Reptiles</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solidFill>
                      <a:srgbClr val="FFFFFF"/>
                    </a:solidFill>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err="1">
                          <a:latin typeface="Book Antiqua"/>
                          <a:ea typeface="Times New Roman"/>
                          <a:cs typeface="Times New Roman"/>
                        </a:rPr>
                        <a:t>Arthropods</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900">
                          <a:latin typeface="Times New Roman"/>
                          <a:ea typeface="Times New Roman"/>
                          <a:cs typeface="Times New Roman"/>
                        </a:rPr>
                        <a:t>  </a:t>
                      </a:r>
                      <a:endParaRPr lang="es-ES" sz="800">
                        <a:latin typeface="Calibri"/>
                        <a:ea typeface="Calibri"/>
                        <a:cs typeface="Times New Roman"/>
                      </a:endParaRPr>
                    </a:p>
                  </a:txBody>
                  <a:tcPr marL="0" marR="0" marT="0" marB="0" anchor="ctr">
                    <a:lnL>
                      <a:noFill/>
                    </a:lnL>
                    <a:lnR>
                      <a:noFill/>
                    </a:lnR>
                    <a:lnT>
                      <a:noFill/>
                    </a:lnT>
                    <a:lnB>
                      <a:noFill/>
                    </a:lnB>
                  </a:tcPr>
                </a:tc>
              </a:tr>
              <a:tr h="978046">
                <a:tc>
                  <a:txBody>
                    <a:bodyPr/>
                    <a:lstStyle/>
                    <a:p>
                      <a:pPr>
                        <a:lnSpc>
                          <a:spcPct val="115000"/>
                        </a:lnSpc>
                        <a:spcAft>
                          <a:spcPts val="0"/>
                        </a:spcAft>
                      </a:pPr>
                      <a:r>
                        <a:rPr lang="es-ES" sz="1800">
                          <a:latin typeface="Book Antiqua"/>
                          <a:ea typeface="Times New Roman"/>
                          <a:cs typeface="Times New Roman"/>
                        </a:rPr>
                        <a:t>Amphibians</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solidFill>
                      <a:srgbClr val="FFFFFF"/>
                    </a:solidFill>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err="1">
                          <a:latin typeface="Book Antiqua"/>
                          <a:ea typeface="Times New Roman"/>
                          <a:cs typeface="Times New Roman"/>
                        </a:rPr>
                        <a:t>Echinoderms</a:t>
                      </a: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900" dirty="0">
                          <a:latin typeface="Times New Roman"/>
                          <a:ea typeface="Times New Roman"/>
                          <a:cs typeface="Times New Roman"/>
                        </a:rPr>
                        <a:t>  </a:t>
                      </a:r>
                      <a:endParaRPr lang="es-ES" sz="800" dirty="0">
                        <a:latin typeface="Calibri"/>
                        <a:ea typeface="Calibri"/>
                        <a:cs typeface="Times New Roman"/>
                      </a:endParaRPr>
                    </a:p>
                  </a:txBody>
                  <a:tcPr marL="0" marR="0" marT="0" marB="0" anchor="ctr">
                    <a:lnL>
                      <a:noFill/>
                    </a:lnL>
                    <a:lnR>
                      <a:noFill/>
                    </a:lnR>
                    <a:lnT>
                      <a:noFill/>
                    </a:lnT>
                    <a:lnB>
                      <a:noFill/>
                    </a:lnB>
                  </a:tcPr>
                </a:tc>
              </a:tr>
              <a:tr h="1307386">
                <a:tc>
                  <a:txBody>
                    <a:bodyPr/>
                    <a:lstStyle/>
                    <a:p>
                      <a:pPr>
                        <a:lnSpc>
                          <a:spcPct val="115000"/>
                        </a:lnSpc>
                        <a:spcAft>
                          <a:spcPts val="0"/>
                        </a:spcAft>
                      </a:pPr>
                      <a:r>
                        <a:rPr lang="es-ES" sz="1800">
                          <a:latin typeface="Book Antiqua"/>
                          <a:ea typeface="Times New Roman"/>
                          <a:cs typeface="Times New Roman"/>
                        </a:rPr>
                        <a:t>Fish</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solidFill>
                      <a:srgbClr val="FFFFFF"/>
                    </a:solidFill>
                  </a:tcPr>
                </a:tc>
                <a:tc>
                  <a:txBody>
                    <a:bodyPr/>
                    <a:lstStyle/>
                    <a:p>
                      <a:pPr>
                        <a:lnSpc>
                          <a:spcPct val="115000"/>
                        </a:lnSpc>
                        <a:spcAft>
                          <a:spcPts val="0"/>
                        </a:spcAft>
                      </a:pPr>
                      <a:r>
                        <a:rPr lang="es-ES" sz="1800">
                          <a:latin typeface="Times New Roman"/>
                          <a:ea typeface="Times New Roman"/>
                          <a:cs typeface="Times New Roman"/>
                        </a:rPr>
                        <a:t> </a:t>
                      </a:r>
                      <a:endParaRPr lang="es-ES" sz="180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nSpc>
                          <a:spcPct val="115000"/>
                        </a:lnSpc>
                        <a:spcAft>
                          <a:spcPts val="0"/>
                        </a:spcAft>
                      </a:pPr>
                      <a:r>
                        <a:rPr lang="es-ES" sz="1800" dirty="0" err="1">
                          <a:latin typeface="Book Antiqua"/>
                          <a:ea typeface="Times New Roman"/>
                          <a:cs typeface="Times New Roman"/>
                        </a:rPr>
                        <a:t>Coelenterates</a:t>
                      </a:r>
                      <a:endParaRPr lang="es-ES" sz="18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900" dirty="0">
                          <a:latin typeface="Times New Roman"/>
                          <a:ea typeface="Times New Roman"/>
                          <a:cs typeface="Times New Roman"/>
                        </a:rPr>
                        <a:t>  </a:t>
                      </a:r>
                      <a:endParaRPr lang="es-ES" sz="800" dirty="0">
                        <a:latin typeface="Calibri"/>
                        <a:ea typeface="Calibri"/>
                        <a:cs typeface="Times New Roman"/>
                      </a:endParaRPr>
                    </a:p>
                  </a:txBody>
                  <a:tcPr marL="0" marR="0" marT="0" marB="0" anchor="ctr">
                    <a:lnL>
                      <a:noFill/>
                    </a:lnL>
                    <a:lnR>
                      <a:noFill/>
                    </a:lnR>
                    <a:lnT>
                      <a:noFill/>
                    </a:lnT>
                    <a:lnB>
                      <a:noFill/>
                    </a:lnB>
                  </a:tcPr>
                </a:tc>
              </a:tr>
            </a:tbl>
          </a:graphicData>
        </a:graphic>
      </p:graphicFrame>
      <p:pic>
        <p:nvPicPr>
          <p:cNvPr id="16" name="15 Imagen" descr="http://www.zephyrus.co.uk/squirrel.jpg"/>
          <p:cNvPicPr/>
          <p:nvPr/>
        </p:nvPicPr>
        <p:blipFill>
          <a:blip r:embed="rId2" cstate="print"/>
          <a:srcRect/>
          <a:stretch>
            <a:fillRect/>
          </a:stretch>
        </p:blipFill>
        <p:spPr bwMode="auto">
          <a:xfrm>
            <a:off x="2915816" y="764704"/>
            <a:ext cx="1152128" cy="945257"/>
          </a:xfrm>
          <a:prstGeom prst="rect">
            <a:avLst/>
          </a:prstGeom>
          <a:noFill/>
          <a:ln w="9525">
            <a:noFill/>
            <a:miter lim="800000"/>
            <a:headEnd/>
            <a:tailEnd/>
          </a:ln>
        </p:spPr>
      </p:pic>
      <p:pic>
        <p:nvPicPr>
          <p:cNvPr id="17" name="16 Imagen" descr="http://www.zephyrus.co.uk/pondsnail2a.JPG"/>
          <p:cNvPicPr/>
          <p:nvPr/>
        </p:nvPicPr>
        <p:blipFill>
          <a:blip r:embed="rId3" cstate="print"/>
          <a:srcRect/>
          <a:stretch>
            <a:fillRect/>
          </a:stretch>
        </p:blipFill>
        <p:spPr bwMode="auto">
          <a:xfrm>
            <a:off x="6588224" y="836712"/>
            <a:ext cx="1296144" cy="758949"/>
          </a:xfrm>
          <a:prstGeom prst="rect">
            <a:avLst/>
          </a:prstGeom>
          <a:noFill/>
          <a:ln w="9525">
            <a:noFill/>
            <a:miter lim="800000"/>
            <a:headEnd/>
            <a:tailEnd/>
          </a:ln>
        </p:spPr>
      </p:pic>
      <p:pic>
        <p:nvPicPr>
          <p:cNvPr id="18" name="17 Imagen" descr="http://www.zephyrus.co.uk/owl1.jpg"/>
          <p:cNvPicPr/>
          <p:nvPr/>
        </p:nvPicPr>
        <p:blipFill>
          <a:blip r:embed="rId4" cstate="print"/>
          <a:srcRect/>
          <a:stretch>
            <a:fillRect/>
          </a:stretch>
        </p:blipFill>
        <p:spPr bwMode="auto">
          <a:xfrm>
            <a:off x="3059832" y="1916832"/>
            <a:ext cx="576064" cy="1025649"/>
          </a:xfrm>
          <a:prstGeom prst="rect">
            <a:avLst/>
          </a:prstGeom>
          <a:noFill/>
          <a:ln w="9525">
            <a:noFill/>
            <a:miter lim="800000"/>
            <a:headEnd/>
            <a:tailEnd/>
          </a:ln>
        </p:spPr>
      </p:pic>
      <p:pic>
        <p:nvPicPr>
          <p:cNvPr id="19" name="18 Imagen" descr="http://www.zephyrus.co.uk/Image25.gif"/>
          <p:cNvPicPr/>
          <p:nvPr/>
        </p:nvPicPr>
        <p:blipFill>
          <a:blip r:embed="rId5" cstate="print"/>
          <a:srcRect/>
          <a:stretch>
            <a:fillRect/>
          </a:stretch>
        </p:blipFill>
        <p:spPr bwMode="auto">
          <a:xfrm>
            <a:off x="6732240" y="1844824"/>
            <a:ext cx="936104" cy="1008112"/>
          </a:xfrm>
          <a:prstGeom prst="rect">
            <a:avLst/>
          </a:prstGeom>
          <a:noFill/>
          <a:ln w="9525">
            <a:noFill/>
            <a:miter lim="800000"/>
            <a:headEnd/>
            <a:tailEnd/>
          </a:ln>
        </p:spPr>
      </p:pic>
      <p:pic>
        <p:nvPicPr>
          <p:cNvPr id="20" name="19 Imagen" descr="http://www.zephyrus.co.uk/cobra.jpg"/>
          <p:cNvPicPr/>
          <p:nvPr/>
        </p:nvPicPr>
        <p:blipFill>
          <a:blip r:embed="rId6" cstate="print"/>
          <a:srcRect/>
          <a:stretch>
            <a:fillRect/>
          </a:stretch>
        </p:blipFill>
        <p:spPr bwMode="auto">
          <a:xfrm>
            <a:off x="2915816" y="3212976"/>
            <a:ext cx="1080120" cy="953641"/>
          </a:xfrm>
          <a:prstGeom prst="rect">
            <a:avLst/>
          </a:prstGeom>
          <a:noFill/>
          <a:ln w="9525">
            <a:noFill/>
            <a:miter lim="800000"/>
            <a:headEnd/>
            <a:tailEnd/>
          </a:ln>
        </p:spPr>
      </p:pic>
      <p:pic>
        <p:nvPicPr>
          <p:cNvPr id="21" name="20 Imagen" descr="http://www.zephyrus.co.uk/housefly.jpg"/>
          <p:cNvPicPr/>
          <p:nvPr/>
        </p:nvPicPr>
        <p:blipFill>
          <a:blip r:embed="rId7" cstate="print"/>
          <a:srcRect/>
          <a:stretch>
            <a:fillRect/>
          </a:stretch>
        </p:blipFill>
        <p:spPr bwMode="auto">
          <a:xfrm>
            <a:off x="6732240" y="3140968"/>
            <a:ext cx="936104" cy="915541"/>
          </a:xfrm>
          <a:prstGeom prst="rect">
            <a:avLst/>
          </a:prstGeom>
          <a:noFill/>
          <a:ln w="9525">
            <a:noFill/>
            <a:miter lim="800000"/>
            <a:headEnd/>
            <a:tailEnd/>
          </a:ln>
        </p:spPr>
      </p:pic>
      <p:pic>
        <p:nvPicPr>
          <p:cNvPr id="22" name="21 Imagen" descr="http://www.zephyrus.co.uk/froggy2.jpg"/>
          <p:cNvPicPr/>
          <p:nvPr/>
        </p:nvPicPr>
        <p:blipFill>
          <a:blip r:embed="rId8" cstate="print"/>
          <a:srcRect/>
          <a:stretch>
            <a:fillRect/>
          </a:stretch>
        </p:blipFill>
        <p:spPr bwMode="auto">
          <a:xfrm>
            <a:off x="3059832" y="4437112"/>
            <a:ext cx="771525" cy="809625"/>
          </a:xfrm>
          <a:prstGeom prst="rect">
            <a:avLst/>
          </a:prstGeom>
          <a:noFill/>
          <a:ln w="9525">
            <a:noFill/>
            <a:miter lim="800000"/>
            <a:headEnd/>
            <a:tailEnd/>
          </a:ln>
        </p:spPr>
      </p:pic>
      <p:pic>
        <p:nvPicPr>
          <p:cNvPr id="23" name="22 Imagen" descr="http://www.zephyrus.co.uk/fish1.jpg"/>
          <p:cNvPicPr/>
          <p:nvPr/>
        </p:nvPicPr>
        <p:blipFill>
          <a:blip r:embed="rId9" cstate="print"/>
          <a:srcRect/>
          <a:stretch>
            <a:fillRect/>
          </a:stretch>
        </p:blipFill>
        <p:spPr bwMode="auto">
          <a:xfrm>
            <a:off x="2843808" y="5517232"/>
            <a:ext cx="942975" cy="809625"/>
          </a:xfrm>
          <a:prstGeom prst="rect">
            <a:avLst/>
          </a:prstGeom>
          <a:noFill/>
          <a:ln w="9525">
            <a:noFill/>
            <a:miter lim="800000"/>
            <a:headEnd/>
            <a:tailEnd/>
          </a:ln>
        </p:spPr>
      </p:pic>
      <p:pic>
        <p:nvPicPr>
          <p:cNvPr id="24" name="23 Imagen" descr="http://www.zephyrus.co.uk/starfish2.jpg"/>
          <p:cNvPicPr/>
          <p:nvPr/>
        </p:nvPicPr>
        <p:blipFill>
          <a:blip r:embed="rId10" cstate="print"/>
          <a:srcRect/>
          <a:stretch>
            <a:fillRect/>
          </a:stretch>
        </p:blipFill>
        <p:spPr bwMode="auto">
          <a:xfrm>
            <a:off x="6732240" y="4365104"/>
            <a:ext cx="904875" cy="809625"/>
          </a:xfrm>
          <a:prstGeom prst="rect">
            <a:avLst/>
          </a:prstGeom>
          <a:noFill/>
          <a:ln w="9525">
            <a:noFill/>
            <a:miter lim="800000"/>
            <a:headEnd/>
            <a:tailEnd/>
          </a:ln>
        </p:spPr>
      </p:pic>
      <p:pic>
        <p:nvPicPr>
          <p:cNvPr id="25" name="24 Imagen" descr="http://www.zephyrus.co.uk/jellyfish.jpg"/>
          <p:cNvPicPr/>
          <p:nvPr/>
        </p:nvPicPr>
        <p:blipFill>
          <a:blip r:embed="rId11" cstate="print"/>
          <a:srcRect/>
          <a:stretch>
            <a:fillRect/>
          </a:stretch>
        </p:blipFill>
        <p:spPr bwMode="auto">
          <a:xfrm>
            <a:off x="6804248" y="5445224"/>
            <a:ext cx="676275" cy="1123950"/>
          </a:xfrm>
          <a:prstGeom prst="rect">
            <a:avLst/>
          </a:prstGeom>
          <a:noFill/>
          <a:ln w="9525">
            <a:noFill/>
            <a:miter lim="800000"/>
            <a:headEnd/>
            <a:tailEnd/>
          </a:ln>
        </p:spPr>
      </p:pic>
    </p:spTree>
  </p:cSld>
  <p:clrMapOvr>
    <a:masterClrMapping/>
  </p:clrMapOvr>
  <p:transition spd="slow" advTm="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14414" y="1785926"/>
            <a:ext cx="6858048" cy="1815882"/>
          </a:xfrm>
          <a:prstGeom prst="rect">
            <a:avLst/>
          </a:prstGeom>
        </p:spPr>
        <p:txBody>
          <a:bodyPr wrap="square">
            <a:spAutoFit/>
          </a:bodyPr>
          <a:lstStyle/>
          <a:p>
            <a:pPr algn="ctr"/>
            <a:r>
              <a:rPr lang="en-US" sz="2800" b="1" dirty="0" smtClean="0"/>
              <a:t>We are vertebrates and have a skeleton to keep us upright and to help us to move.</a:t>
            </a:r>
            <a:endParaRPr lang="es-ES" sz="2800" b="1" dirty="0" smtClean="0"/>
          </a:p>
          <a:p>
            <a:pPr algn="ctr">
              <a:buFont typeface="Wingdings" pitchFamily="2" charset="2"/>
              <a:buNone/>
            </a:pPr>
            <a:endParaRPr lang="es-ES" sz="2800" b="1" dirty="0">
              <a:latin typeface="+mj-lt"/>
            </a:endParaRPr>
          </a:p>
        </p:txBody>
      </p:sp>
      <p:pic>
        <p:nvPicPr>
          <p:cNvPr id="3" name="2 Imagen" descr="http://www.zephyrus.co.uk/g0218693crunch.jpg"/>
          <p:cNvPicPr/>
          <p:nvPr/>
        </p:nvPicPr>
        <p:blipFill>
          <a:blip r:embed="rId2" cstate="print"/>
          <a:srcRect/>
          <a:stretch>
            <a:fillRect/>
          </a:stretch>
        </p:blipFill>
        <p:spPr bwMode="auto">
          <a:xfrm>
            <a:off x="4067944" y="3645024"/>
            <a:ext cx="1584176" cy="2016224"/>
          </a:xfrm>
          <a:prstGeom prst="rect">
            <a:avLst/>
          </a:prstGeom>
          <a:noFill/>
          <a:ln w="9525">
            <a:noFill/>
            <a:miter lim="800000"/>
            <a:headEnd/>
            <a:tailEnd/>
          </a:ln>
        </p:spPr>
      </p:pic>
    </p:spTree>
  </p:cSld>
  <p:clrMapOvr>
    <a:masterClrMapping/>
  </p:clrMapOvr>
  <p:transition spd="slow" advTm="7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323528" y="908720"/>
          <a:ext cx="7704856" cy="5885130"/>
        </p:xfrm>
        <a:graphic>
          <a:graphicData uri="http://schemas.openxmlformats.org/drawingml/2006/table">
            <a:tbl>
              <a:tblPr/>
              <a:tblGrid>
                <a:gridCol w="3929475"/>
                <a:gridCol w="3775381"/>
              </a:tblGrid>
              <a:tr h="5885130">
                <a:tc>
                  <a:txBody>
                    <a:bodyPr/>
                    <a:lstStyle/>
                    <a:p>
                      <a:pPr>
                        <a:lnSpc>
                          <a:spcPct val="115000"/>
                        </a:lnSpc>
                        <a:spcAft>
                          <a:spcPts val="1000"/>
                        </a:spcAft>
                      </a:pPr>
                      <a:r>
                        <a:rPr lang="en-US" sz="900" dirty="0">
                          <a:latin typeface="Times New Roman"/>
                          <a:ea typeface="Times New Roman"/>
                          <a:cs typeface="Times New Roman"/>
                        </a:rPr>
                        <a:t> </a:t>
                      </a:r>
                      <a:endParaRPr lang="es-ES" sz="900" dirty="0">
                        <a:latin typeface="Calibri"/>
                        <a:ea typeface="Calibri"/>
                        <a:cs typeface="Times New Roman"/>
                      </a:endParaRPr>
                    </a:p>
                    <a:p>
                      <a:pPr>
                        <a:lnSpc>
                          <a:spcPct val="115000"/>
                        </a:lnSpc>
                        <a:spcAft>
                          <a:spcPts val="1000"/>
                        </a:spcAft>
                      </a:pPr>
                      <a:r>
                        <a:rPr lang="en-US" sz="2000" dirty="0">
                          <a:solidFill>
                            <a:srgbClr val="FF0000"/>
                          </a:solidFill>
                          <a:latin typeface="Book Antiqua"/>
                          <a:ea typeface="Times New Roman"/>
                          <a:cs typeface="Times New Roman"/>
                        </a:rPr>
                        <a:t>MAMMALS</a:t>
                      </a:r>
                      <a:endParaRPr lang="es-ES" sz="20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Warm blooded vertebrate animals which have hair or fur.</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Retain the young in their bodies until they are ready to be born. When the young are born they are fed by the mother on milk.</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Mammals have a highly developed nervous system. They live on land and in the sea.</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There is a very wide range of types in this group.</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The largest mammal is the blue whale which often exceeds 30m in length. Shrews, mice and mice which are the smallest are often less than 5cm, excluding their tail.</a:t>
                      </a:r>
                      <a:endParaRPr lang="es-ES" sz="1600" dirty="0">
                        <a:latin typeface="Calibri"/>
                        <a:ea typeface="Calibri"/>
                        <a:cs typeface="Times New Roman"/>
                      </a:endParaRPr>
                    </a:p>
                    <a:p>
                      <a:pPr>
                        <a:lnSpc>
                          <a:spcPct val="115000"/>
                        </a:lnSpc>
                        <a:spcAft>
                          <a:spcPts val="1000"/>
                        </a:spcAft>
                      </a:pPr>
                      <a:r>
                        <a:rPr lang="es-ES" sz="1600" dirty="0" err="1">
                          <a:latin typeface="Book Antiqua"/>
                          <a:ea typeface="Times New Roman"/>
                          <a:cs typeface="Times New Roman"/>
                        </a:rPr>
                        <a:t>Human</a:t>
                      </a:r>
                      <a:r>
                        <a:rPr lang="es-ES" sz="1600" dirty="0">
                          <a:latin typeface="Book Antiqua"/>
                          <a:ea typeface="Times New Roman"/>
                          <a:cs typeface="Times New Roman"/>
                        </a:rPr>
                        <a:t> </a:t>
                      </a:r>
                      <a:r>
                        <a:rPr lang="es-ES" sz="1600" dirty="0" err="1">
                          <a:latin typeface="Book Antiqua"/>
                          <a:ea typeface="Times New Roman"/>
                          <a:cs typeface="Times New Roman"/>
                        </a:rPr>
                        <a:t>beings</a:t>
                      </a:r>
                      <a:r>
                        <a:rPr lang="es-ES" sz="1600" dirty="0">
                          <a:latin typeface="Book Antiqua"/>
                          <a:ea typeface="Times New Roman"/>
                          <a:cs typeface="Times New Roman"/>
                        </a:rPr>
                        <a:t> are </a:t>
                      </a:r>
                      <a:r>
                        <a:rPr lang="es-ES" sz="1600" dirty="0" err="1">
                          <a:latin typeface="Book Antiqua"/>
                          <a:ea typeface="Times New Roman"/>
                          <a:cs typeface="Times New Roman"/>
                        </a:rPr>
                        <a:t>mammals</a:t>
                      </a:r>
                      <a:r>
                        <a:rPr lang="es-ES" sz="1600" dirty="0">
                          <a:latin typeface="Book Antiqua"/>
                          <a:ea typeface="Times New Roman"/>
                          <a:cs typeface="Times New Roman"/>
                        </a:rPr>
                        <a:t>.</a:t>
                      </a:r>
                      <a:r>
                        <a:rPr lang="es-ES" sz="1600" dirty="0">
                          <a:latin typeface="Times New Roman"/>
                          <a:ea typeface="Times New Roman"/>
                          <a:cs typeface="Times New Roman"/>
                        </a:rPr>
                        <a:t> </a:t>
                      </a:r>
                      <a:endParaRPr lang="es-ES" sz="16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900" dirty="0">
                          <a:latin typeface="Times New Roman"/>
                          <a:ea typeface="Times New Roman"/>
                          <a:cs typeface="Times New Roman"/>
                        </a:rPr>
                        <a:t> </a:t>
                      </a:r>
                      <a:endParaRPr lang="es-ES" sz="900" dirty="0">
                        <a:latin typeface="Calibri"/>
                        <a:ea typeface="Calibri"/>
                        <a:cs typeface="Times New Roman"/>
                      </a:endParaRPr>
                    </a:p>
                    <a:p>
                      <a:pPr algn="ctr">
                        <a:lnSpc>
                          <a:spcPct val="115000"/>
                        </a:lnSpc>
                        <a:spcAft>
                          <a:spcPts val="0"/>
                        </a:spcAft>
                      </a:pPr>
                      <a:r>
                        <a:rPr lang="es-ES" sz="900" dirty="0">
                          <a:latin typeface="Times New Roman"/>
                          <a:ea typeface="Times New Roman"/>
                          <a:cs typeface="Times New Roman"/>
                        </a:rPr>
                        <a:t>  </a:t>
                      </a:r>
                      <a:endParaRPr lang="es-ES" sz="900" dirty="0">
                        <a:latin typeface="Calibri"/>
                        <a:ea typeface="Calibri"/>
                        <a:cs typeface="Times New Roman"/>
                      </a:endParaRPr>
                    </a:p>
                  </a:txBody>
                  <a:tcPr marL="0" marR="0" marT="0" marB="0" anchor="ctr">
                    <a:lnL>
                      <a:noFill/>
                    </a:lnL>
                    <a:lnR>
                      <a:noFill/>
                    </a:lnR>
                    <a:lnT>
                      <a:noFill/>
                    </a:lnT>
                    <a:lnB>
                      <a:noFill/>
                    </a:lnB>
                  </a:tcPr>
                </a:tc>
              </a:tr>
            </a:tbl>
          </a:graphicData>
        </a:graphic>
      </p:graphicFrame>
      <p:sp>
        <p:nvSpPr>
          <p:cNvPr id="16386" name="Rectangle 2"/>
          <p:cNvSpPr>
            <a:spLocks noChangeArrowheads="1"/>
          </p:cNvSpPr>
          <p:nvPr/>
        </p:nvSpPr>
        <p:spPr bwMode="auto">
          <a:xfrm>
            <a:off x="1764704" y="11716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Book Antiqua" pitchFamily="18" charset="0"/>
                <a:ea typeface="Times New Roman" pitchFamily="18" charset="0"/>
                <a:cs typeface="Times New Roman" pitchFamily="18" charset="0"/>
              </a:rPr>
              <a:t>VERTEBRATES ARE ANIMALS WITH BACKBONES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5 Imagen" descr="http://www.zephyrus.co.uk/cat2.jpg"/>
          <p:cNvPicPr/>
          <p:nvPr/>
        </p:nvPicPr>
        <p:blipFill>
          <a:blip r:embed="rId2" cstate="print"/>
          <a:srcRect/>
          <a:stretch>
            <a:fillRect/>
          </a:stretch>
        </p:blipFill>
        <p:spPr bwMode="auto">
          <a:xfrm>
            <a:off x="4932040" y="3284984"/>
            <a:ext cx="2232248" cy="1601713"/>
          </a:xfrm>
          <a:prstGeom prst="rect">
            <a:avLst/>
          </a:prstGeom>
          <a:noFill/>
          <a:ln w="9525">
            <a:noFill/>
            <a:miter lim="800000"/>
            <a:headEnd/>
            <a:tailEnd/>
          </a:ln>
        </p:spPr>
      </p:pic>
    </p:spTree>
  </p:cSld>
  <p:clrMapOvr>
    <a:masterClrMapping/>
  </p:clrMapOvr>
  <p:transition spd="slow" advTm="2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a"/>
          <p:cNvGraphicFramePr>
            <a:graphicFrameLocks noGrp="1"/>
          </p:cNvGraphicFramePr>
          <p:nvPr/>
        </p:nvGraphicFramePr>
        <p:xfrm>
          <a:off x="251520" y="692696"/>
          <a:ext cx="7488832" cy="3888432"/>
        </p:xfrm>
        <a:graphic>
          <a:graphicData uri="http://schemas.openxmlformats.org/drawingml/2006/table">
            <a:tbl>
              <a:tblPr/>
              <a:tblGrid>
                <a:gridCol w="7488832"/>
              </a:tblGrid>
              <a:tr h="3888432">
                <a:tc>
                  <a:txBody>
                    <a:bodyPr/>
                    <a:lstStyle/>
                    <a:p>
                      <a:pPr>
                        <a:lnSpc>
                          <a:spcPct val="115000"/>
                        </a:lnSpc>
                        <a:spcAft>
                          <a:spcPts val="1000"/>
                        </a:spcAft>
                      </a:pPr>
                      <a:r>
                        <a:rPr lang="en-US" sz="1100" dirty="0">
                          <a:latin typeface="Times New Roman"/>
                          <a:ea typeface="Times New Roman"/>
                          <a:cs typeface="Times New Roman"/>
                        </a:rPr>
                        <a:t> </a:t>
                      </a:r>
                      <a:endParaRPr lang="es-ES" sz="1000" dirty="0">
                        <a:latin typeface="Calibri"/>
                        <a:ea typeface="Calibri"/>
                        <a:cs typeface="Times New Roman"/>
                      </a:endParaRPr>
                    </a:p>
                    <a:p>
                      <a:pPr>
                        <a:lnSpc>
                          <a:spcPct val="115000"/>
                        </a:lnSpc>
                        <a:spcAft>
                          <a:spcPts val="1000"/>
                        </a:spcAft>
                      </a:pPr>
                      <a:r>
                        <a:rPr lang="en-US" sz="2400" dirty="0">
                          <a:solidFill>
                            <a:srgbClr val="FF0000"/>
                          </a:solidFill>
                          <a:latin typeface="Book Antiqua"/>
                          <a:ea typeface="Times New Roman"/>
                          <a:cs typeface="Times New Roman"/>
                        </a:rPr>
                        <a:t>BIRDS</a:t>
                      </a:r>
                      <a:endParaRPr lang="es-ES" sz="2400" dirty="0">
                        <a:latin typeface="Calibri"/>
                        <a:ea typeface="Calibri"/>
                        <a:cs typeface="Times New Roman"/>
                      </a:endParaRPr>
                    </a:p>
                    <a:p>
                      <a:pPr>
                        <a:lnSpc>
                          <a:spcPct val="115000"/>
                        </a:lnSpc>
                        <a:spcAft>
                          <a:spcPts val="1000"/>
                        </a:spcAft>
                      </a:pPr>
                      <a:r>
                        <a:rPr lang="en-US" sz="1800" dirty="0">
                          <a:latin typeface="Book Antiqua"/>
                          <a:ea typeface="Times New Roman"/>
                          <a:cs typeface="Times New Roman"/>
                        </a:rPr>
                        <a:t>Warm blooded vertebrate animals with wings and bodies covered with feathers for warmth and to help them to fly. Birds have lungs for breathing and a heart with four chambers.</a:t>
                      </a:r>
                      <a:endParaRPr lang="es-ES" sz="1800" dirty="0">
                        <a:latin typeface="Calibri"/>
                        <a:ea typeface="Calibri"/>
                        <a:cs typeface="Times New Roman"/>
                      </a:endParaRPr>
                    </a:p>
                    <a:p>
                      <a:pPr>
                        <a:lnSpc>
                          <a:spcPct val="115000"/>
                        </a:lnSpc>
                        <a:spcAft>
                          <a:spcPts val="1000"/>
                        </a:spcAft>
                      </a:pPr>
                      <a:r>
                        <a:rPr lang="en-US" sz="1800" dirty="0">
                          <a:latin typeface="Book Antiqua"/>
                          <a:ea typeface="Times New Roman"/>
                          <a:cs typeface="Times New Roman"/>
                        </a:rPr>
                        <a:t>All adult birds are covered in feathers even though some are born naked.</a:t>
                      </a:r>
                      <a:endParaRPr lang="es-ES" sz="1800" dirty="0">
                        <a:latin typeface="Calibri"/>
                        <a:ea typeface="Calibri"/>
                        <a:cs typeface="Times New Roman"/>
                      </a:endParaRPr>
                    </a:p>
                    <a:p>
                      <a:pPr>
                        <a:lnSpc>
                          <a:spcPct val="115000"/>
                        </a:lnSpc>
                        <a:spcAft>
                          <a:spcPts val="1000"/>
                        </a:spcAft>
                      </a:pPr>
                      <a:r>
                        <a:rPr lang="en-US" sz="1800" dirty="0">
                          <a:latin typeface="Book Antiqua"/>
                          <a:ea typeface="Times New Roman"/>
                          <a:cs typeface="Times New Roman"/>
                        </a:rPr>
                        <a:t>The female lays the eggs and the young hatch from these. The young are cared for by the adult birds until they are old enough to fend for themselves.</a:t>
                      </a:r>
                      <a:r>
                        <a:rPr lang="en-US" sz="1800" dirty="0">
                          <a:latin typeface="Times New Roman"/>
                          <a:ea typeface="Times New Roman"/>
                          <a:cs typeface="Times New Roman"/>
                        </a:rPr>
                        <a:t> </a:t>
                      </a:r>
                      <a:endParaRPr lang="es-ES" sz="1800" dirty="0">
                        <a:latin typeface="Calibri"/>
                        <a:ea typeface="Calibri"/>
                        <a:cs typeface="Times New Roman"/>
                      </a:endParaRPr>
                    </a:p>
                  </a:txBody>
                  <a:tcPr marL="0" marR="0" marT="0" marB="0" anchor="ctr">
                    <a:lnL>
                      <a:noFill/>
                    </a:lnL>
                    <a:lnR>
                      <a:noFill/>
                    </a:lnR>
                    <a:lnT>
                      <a:noFill/>
                    </a:lnT>
                    <a:lnB>
                      <a:noFill/>
                    </a:lnB>
                  </a:tcPr>
                </a:tc>
              </a:tr>
            </a:tbl>
          </a:graphicData>
        </a:graphic>
      </p:graphicFrame>
      <p:pic>
        <p:nvPicPr>
          <p:cNvPr id="9" name="8 Imagen" descr="http://www.zephyrus.co.uk/bluebird.jpg"/>
          <p:cNvPicPr/>
          <p:nvPr/>
        </p:nvPicPr>
        <p:blipFill>
          <a:blip r:embed="rId2" cstate="print"/>
          <a:srcRect/>
          <a:stretch>
            <a:fillRect/>
          </a:stretch>
        </p:blipFill>
        <p:spPr bwMode="auto">
          <a:xfrm>
            <a:off x="6516216" y="4509120"/>
            <a:ext cx="1728192" cy="1601713"/>
          </a:xfrm>
          <a:prstGeom prst="rect">
            <a:avLst/>
          </a:prstGeom>
          <a:noFill/>
          <a:ln w="9525">
            <a:noFill/>
            <a:miter lim="800000"/>
            <a:headEnd/>
            <a:tailEnd/>
          </a:ln>
        </p:spPr>
      </p:pic>
      <p:sp>
        <p:nvSpPr>
          <p:cNvPr id="10" name="9 Rectángulo"/>
          <p:cNvSpPr/>
          <p:nvPr/>
        </p:nvSpPr>
        <p:spPr>
          <a:xfrm>
            <a:off x="179512" y="4581128"/>
            <a:ext cx="4572000" cy="1200329"/>
          </a:xfrm>
          <a:prstGeom prst="rect">
            <a:avLst/>
          </a:prstGeom>
        </p:spPr>
        <p:txBody>
          <a:bodyPr>
            <a:spAutoFit/>
          </a:bodyPr>
          <a:lstStyle/>
          <a:p>
            <a:r>
              <a:rPr lang="en-US" dirty="0" smtClean="0"/>
              <a:t>The female lays the eggs and the young hatch from these. The young are cared for by the adult birds until they are old enough to fend for themselves. </a:t>
            </a:r>
            <a:endParaRPr lang="es-ES" dirty="0"/>
          </a:p>
        </p:txBody>
      </p:sp>
    </p:spTree>
  </p:cSld>
  <p:clrMapOvr>
    <a:masterClrMapping/>
  </p:clrMapOvr>
  <p:transition spd="slow" advTm="18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539552" y="386212"/>
          <a:ext cx="7200800" cy="6471788"/>
        </p:xfrm>
        <a:graphic>
          <a:graphicData uri="http://schemas.openxmlformats.org/drawingml/2006/table">
            <a:tbl>
              <a:tblPr/>
              <a:tblGrid>
                <a:gridCol w="3672408"/>
                <a:gridCol w="3528392"/>
              </a:tblGrid>
              <a:tr h="6471788">
                <a:tc>
                  <a:txBody>
                    <a:bodyPr/>
                    <a:lstStyle/>
                    <a:p>
                      <a:pPr>
                        <a:lnSpc>
                          <a:spcPct val="115000"/>
                        </a:lnSpc>
                        <a:spcAft>
                          <a:spcPts val="1000"/>
                        </a:spcAft>
                      </a:pPr>
                      <a:r>
                        <a:rPr lang="en-US" sz="1000" dirty="0">
                          <a:latin typeface="Times New Roman"/>
                          <a:ea typeface="Times New Roman"/>
                          <a:cs typeface="Times New Roman"/>
                        </a:rPr>
                        <a:t> </a:t>
                      </a:r>
                      <a:endParaRPr lang="es-ES" sz="900" dirty="0">
                        <a:latin typeface="Calibri"/>
                        <a:ea typeface="Calibri"/>
                        <a:cs typeface="Times New Roman"/>
                      </a:endParaRPr>
                    </a:p>
                    <a:p>
                      <a:pPr>
                        <a:lnSpc>
                          <a:spcPct val="115000"/>
                        </a:lnSpc>
                        <a:spcAft>
                          <a:spcPts val="1000"/>
                        </a:spcAft>
                      </a:pPr>
                      <a:r>
                        <a:rPr lang="en-US" sz="1600" dirty="0">
                          <a:solidFill>
                            <a:srgbClr val="FF0000"/>
                          </a:solidFill>
                          <a:latin typeface="Book Antiqua"/>
                          <a:ea typeface="Times New Roman"/>
                          <a:cs typeface="Times New Roman"/>
                        </a:rPr>
                        <a:t>REPTILES</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Cold blooded vertebrates. This means they cannot maintain a body temperature much different than their environment.</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Most reptiles lay eggs with hard shells. Young fully formed reptiles hatch from the eggs. Reptiles usually lay their eggs in sand.</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Some snakes and lizards retain their eggs in their body and give birth to live young.</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Young reptiles have to care for themselves from the time they hatch.</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A reptile's skin is usually covered with scales.</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Reptiles have been on earth for over 300 million years - that is a very long time!</a:t>
                      </a:r>
                      <a:r>
                        <a:rPr lang="en-US" sz="1600" dirty="0">
                          <a:latin typeface="Times New Roman"/>
                          <a:ea typeface="Times New Roman"/>
                          <a:cs typeface="Times New Roman"/>
                        </a:rPr>
                        <a:t> </a:t>
                      </a:r>
                      <a:endParaRPr lang="es-ES" sz="16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n-US" sz="1000" dirty="0">
                          <a:latin typeface="Times New Roman"/>
                          <a:ea typeface="Times New Roman"/>
                          <a:cs typeface="Times New Roman"/>
                        </a:rPr>
                        <a:t> </a:t>
                      </a:r>
                      <a:endParaRPr lang="es-ES" sz="900" dirty="0">
                        <a:latin typeface="Calibri"/>
                        <a:ea typeface="Calibri"/>
                        <a:cs typeface="Times New Roman"/>
                      </a:endParaRPr>
                    </a:p>
                  </a:txBody>
                  <a:tcPr marL="0" marR="0" marT="0" marB="0" anchor="ctr">
                    <a:lnL>
                      <a:noFill/>
                    </a:lnL>
                    <a:lnR>
                      <a:noFill/>
                    </a:lnR>
                    <a:lnT>
                      <a:noFill/>
                    </a:lnT>
                    <a:lnB>
                      <a:noFill/>
                    </a:lnB>
                  </a:tcPr>
                </a:tc>
              </a:tr>
            </a:tbl>
          </a:graphicData>
        </a:graphic>
      </p:graphicFrame>
      <p:pic>
        <p:nvPicPr>
          <p:cNvPr id="14338" name="Imagen 76" descr="http://www.zephyrus.co.uk/cobra.jpg"/>
          <p:cNvPicPr>
            <a:picLocks noChangeAspect="1" noChangeArrowheads="1"/>
          </p:cNvPicPr>
          <p:nvPr/>
        </p:nvPicPr>
        <p:blipFill>
          <a:blip r:embed="rId2" cstate="print"/>
          <a:srcRect/>
          <a:stretch>
            <a:fillRect/>
          </a:stretch>
        </p:blipFill>
        <p:spPr bwMode="auto">
          <a:xfrm>
            <a:off x="6084168" y="1988840"/>
            <a:ext cx="2524516" cy="2145838"/>
          </a:xfrm>
          <a:prstGeom prst="rect">
            <a:avLst/>
          </a:prstGeom>
          <a:noFill/>
        </p:spPr>
      </p:pic>
    </p:spTree>
  </p:cSld>
  <p:clrMapOvr>
    <a:masterClrMapping/>
  </p:clrMapOvr>
  <p:transition spd="slow" advTm="12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539552" y="908720"/>
          <a:ext cx="7427640" cy="3744416"/>
        </p:xfrm>
        <a:graphic>
          <a:graphicData uri="http://schemas.openxmlformats.org/drawingml/2006/table">
            <a:tbl>
              <a:tblPr/>
              <a:tblGrid>
                <a:gridCol w="3788096"/>
                <a:gridCol w="3639544"/>
              </a:tblGrid>
              <a:tr h="3744416">
                <a:tc>
                  <a:txBody>
                    <a:bodyPr/>
                    <a:lstStyle/>
                    <a:p>
                      <a:pPr>
                        <a:lnSpc>
                          <a:spcPct val="115000"/>
                        </a:lnSpc>
                        <a:spcAft>
                          <a:spcPts val="1000"/>
                        </a:spcAft>
                      </a:pPr>
                      <a:r>
                        <a:rPr lang="en-US" sz="1100" dirty="0">
                          <a:latin typeface="Times New Roman"/>
                          <a:ea typeface="Times New Roman"/>
                          <a:cs typeface="Times New Roman"/>
                        </a:rPr>
                        <a:t> </a:t>
                      </a:r>
                      <a:endParaRPr lang="es-ES" sz="1000" dirty="0">
                        <a:latin typeface="Calibri"/>
                        <a:ea typeface="Calibri"/>
                        <a:cs typeface="Times New Roman"/>
                      </a:endParaRPr>
                    </a:p>
                    <a:p>
                      <a:pPr>
                        <a:lnSpc>
                          <a:spcPct val="115000"/>
                        </a:lnSpc>
                        <a:spcAft>
                          <a:spcPts val="1000"/>
                        </a:spcAft>
                      </a:pPr>
                      <a:r>
                        <a:rPr lang="en-US" sz="1400" dirty="0">
                          <a:solidFill>
                            <a:srgbClr val="FF0000"/>
                          </a:solidFill>
                          <a:latin typeface="Book Antiqua"/>
                          <a:ea typeface="Times New Roman"/>
                          <a:cs typeface="Times New Roman"/>
                        </a:rPr>
                        <a:t>AMPHIBIANS</a:t>
                      </a:r>
                      <a:endParaRPr lang="es-ES" sz="1400" dirty="0">
                        <a:latin typeface="Calibri"/>
                        <a:ea typeface="Calibri"/>
                        <a:cs typeface="Times New Roman"/>
                      </a:endParaRPr>
                    </a:p>
                    <a:p>
                      <a:pPr>
                        <a:lnSpc>
                          <a:spcPct val="115000"/>
                        </a:lnSpc>
                        <a:spcAft>
                          <a:spcPts val="1000"/>
                        </a:spcAft>
                      </a:pPr>
                      <a:r>
                        <a:rPr lang="en-US" sz="1400" dirty="0">
                          <a:latin typeface="Book Antiqua"/>
                          <a:ea typeface="Times New Roman"/>
                          <a:cs typeface="Times New Roman"/>
                        </a:rPr>
                        <a:t>Cold blooded vertebrate animals that generally spend their larval or tadpole stage in fresh water. They do not transfer to the land until they are mature, returning to the water to breed.</a:t>
                      </a:r>
                      <a:endParaRPr lang="es-ES" sz="1400" dirty="0">
                        <a:latin typeface="Calibri"/>
                        <a:ea typeface="Calibri"/>
                        <a:cs typeface="Times New Roman"/>
                      </a:endParaRPr>
                    </a:p>
                    <a:p>
                      <a:pPr>
                        <a:lnSpc>
                          <a:spcPct val="115000"/>
                        </a:lnSpc>
                        <a:spcAft>
                          <a:spcPts val="1000"/>
                        </a:spcAft>
                      </a:pPr>
                      <a:r>
                        <a:rPr lang="en-US" sz="1400" dirty="0">
                          <a:latin typeface="Book Antiqua"/>
                          <a:ea typeface="Times New Roman"/>
                          <a:cs typeface="Times New Roman"/>
                        </a:rPr>
                        <a:t>Amphibians were the first animals to venture on to land. They emerged from the oceans over 300 million years ago. </a:t>
                      </a:r>
                      <a:r>
                        <a:rPr lang="es-ES" sz="1400" dirty="0" err="1">
                          <a:latin typeface="Book Antiqua"/>
                          <a:ea typeface="Times New Roman"/>
                          <a:cs typeface="Times New Roman"/>
                        </a:rPr>
                        <a:t>Frogs</a:t>
                      </a:r>
                      <a:r>
                        <a:rPr lang="es-ES" sz="1400" dirty="0">
                          <a:latin typeface="Book Antiqua"/>
                          <a:ea typeface="Times New Roman"/>
                          <a:cs typeface="Times New Roman"/>
                        </a:rPr>
                        <a:t>, </a:t>
                      </a:r>
                      <a:r>
                        <a:rPr lang="es-ES" sz="1400" dirty="0" err="1">
                          <a:latin typeface="Book Antiqua"/>
                          <a:ea typeface="Times New Roman"/>
                          <a:cs typeface="Times New Roman"/>
                        </a:rPr>
                        <a:t>toads</a:t>
                      </a:r>
                      <a:r>
                        <a:rPr lang="es-ES" sz="1400" dirty="0">
                          <a:latin typeface="Book Antiqua"/>
                          <a:ea typeface="Times New Roman"/>
                          <a:cs typeface="Times New Roman"/>
                        </a:rPr>
                        <a:t> and </a:t>
                      </a:r>
                      <a:r>
                        <a:rPr lang="es-ES" sz="1400" dirty="0" err="1">
                          <a:latin typeface="Book Antiqua"/>
                          <a:ea typeface="Times New Roman"/>
                          <a:cs typeface="Times New Roman"/>
                        </a:rPr>
                        <a:t>salamanders</a:t>
                      </a:r>
                      <a:r>
                        <a:rPr lang="es-ES" sz="1400" dirty="0">
                          <a:latin typeface="Book Antiqua"/>
                          <a:ea typeface="Times New Roman"/>
                          <a:cs typeface="Times New Roman"/>
                        </a:rPr>
                        <a:t> are </a:t>
                      </a:r>
                      <a:r>
                        <a:rPr lang="es-ES" sz="1400" dirty="0" err="1">
                          <a:latin typeface="Book Antiqua"/>
                          <a:ea typeface="Times New Roman"/>
                          <a:cs typeface="Times New Roman"/>
                        </a:rPr>
                        <a:t>amphibians</a:t>
                      </a:r>
                      <a:r>
                        <a:rPr lang="es-ES" sz="1400" dirty="0">
                          <a:latin typeface="Book Antiqua"/>
                          <a:ea typeface="Times New Roman"/>
                          <a:cs typeface="Times New Roman"/>
                        </a:rPr>
                        <a:t>.</a:t>
                      </a:r>
                      <a:r>
                        <a:rPr lang="es-ES" sz="1400" dirty="0">
                          <a:latin typeface="Times New Roman"/>
                          <a:ea typeface="Times New Roman"/>
                          <a:cs typeface="Times New Roman"/>
                        </a:rPr>
                        <a:t> </a:t>
                      </a:r>
                      <a:endParaRPr lang="es-ES" sz="14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s-ES" sz="1100" dirty="0">
                          <a:latin typeface="Times New Roman"/>
                          <a:ea typeface="Times New Roman"/>
                          <a:cs typeface="Times New Roman"/>
                        </a:rPr>
                        <a:t> </a:t>
                      </a:r>
                      <a:endParaRPr lang="es-ES" sz="1000" dirty="0">
                        <a:latin typeface="Calibri"/>
                        <a:ea typeface="Calibri"/>
                        <a:cs typeface="Times New Roman"/>
                      </a:endParaRPr>
                    </a:p>
                    <a:p>
                      <a:pPr algn="ctr">
                        <a:lnSpc>
                          <a:spcPct val="115000"/>
                        </a:lnSpc>
                        <a:spcAft>
                          <a:spcPts val="0"/>
                        </a:spcAft>
                      </a:pPr>
                      <a:r>
                        <a:rPr lang="es-ES" sz="1100" dirty="0">
                          <a:latin typeface="Times New Roman"/>
                          <a:ea typeface="Times New Roman"/>
                          <a:cs typeface="Times New Roman"/>
                        </a:rPr>
                        <a:t> </a:t>
                      </a:r>
                      <a:endParaRPr lang="es-ES" sz="1000" dirty="0">
                        <a:latin typeface="Calibri"/>
                        <a:ea typeface="Calibri"/>
                        <a:cs typeface="Times New Roman"/>
                      </a:endParaRPr>
                    </a:p>
                    <a:p>
                      <a:pPr algn="ctr">
                        <a:lnSpc>
                          <a:spcPct val="115000"/>
                        </a:lnSpc>
                        <a:spcAft>
                          <a:spcPts val="0"/>
                        </a:spcAft>
                      </a:pPr>
                      <a:r>
                        <a:rPr lang="es-ES" sz="1100" dirty="0">
                          <a:latin typeface="Times New Roman"/>
                          <a:ea typeface="Times New Roman"/>
                          <a:cs typeface="Times New Roman"/>
                        </a:rPr>
                        <a:t>  </a:t>
                      </a:r>
                      <a:endParaRPr lang="es-ES" sz="1000" dirty="0">
                        <a:latin typeface="Calibri"/>
                        <a:ea typeface="Calibri"/>
                        <a:cs typeface="Times New Roman"/>
                      </a:endParaRPr>
                    </a:p>
                  </a:txBody>
                  <a:tcPr marL="0" marR="0" marT="0" marB="0" anchor="ctr">
                    <a:lnL>
                      <a:noFill/>
                    </a:lnL>
                    <a:lnR>
                      <a:noFill/>
                    </a:lnR>
                    <a:lnT>
                      <a:noFill/>
                    </a:lnT>
                    <a:lnB>
                      <a:noFill/>
                    </a:lnB>
                    <a:solidFill>
                      <a:srgbClr val="000000"/>
                    </a:solidFill>
                  </a:tcPr>
                </a:tc>
              </a:tr>
            </a:tbl>
          </a:graphicData>
        </a:graphic>
      </p:graphicFrame>
      <p:pic>
        <p:nvPicPr>
          <p:cNvPr id="13314" name="Imagen 78" descr="http://www.zephyrus.co.uk/froggy1.jpg"/>
          <p:cNvPicPr>
            <a:picLocks noChangeAspect="1" noChangeArrowheads="1"/>
          </p:cNvPicPr>
          <p:nvPr/>
        </p:nvPicPr>
        <p:blipFill>
          <a:blip r:embed="rId2" cstate="print"/>
          <a:srcRect/>
          <a:stretch>
            <a:fillRect/>
          </a:stretch>
        </p:blipFill>
        <p:spPr bwMode="auto">
          <a:xfrm>
            <a:off x="4716016" y="1988840"/>
            <a:ext cx="1584176" cy="1282428"/>
          </a:xfrm>
          <a:prstGeom prst="rect">
            <a:avLst/>
          </a:prstGeom>
          <a:noFill/>
        </p:spPr>
      </p:pic>
      <p:pic>
        <p:nvPicPr>
          <p:cNvPr id="13313" name="Imagen 79" descr="http://www.zephyrus.co.uk/froggy2.jpg"/>
          <p:cNvPicPr>
            <a:picLocks noChangeAspect="1" noChangeArrowheads="1"/>
          </p:cNvPicPr>
          <p:nvPr/>
        </p:nvPicPr>
        <p:blipFill>
          <a:blip r:embed="rId3" cstate="print"/>
          <a:srcRect/>
          <a:stretch>
            <a:fillRect/>
          </a:stretch>
        </p:blipFill>
        <p:spPr bwMode="auto">
          <a:xfrm>
            <a:off x="6660232" y="3140968"/>
            <a:ext cx="1183241" cy="1241673"/>
          </a:xfrm>
          <a:prstGeom prst="rect">
            <a:avLst/>
          </a:prstGeom>
          <a:noFill/>
        </p:spPr>
      </p:pic>
      <p:sp>
        <p:nvSpPr>
          <p:cNvPr id="7" name="6 Rectángulo"/>
          <p:cNvSpPr/>
          <p:nvPr/>
        </p:nvSpPr>
        <p:spPr>
          <a:xfrm>
            <a:off x="467544" y="5013176"/>
            <a:ext cx="4572000" cy="923330"/>
          </a:xfrm>
          <a:prstGeom prst="rect">
            <a:avLst/>
          </a:prstGeom>
        </p:spPr>
        <p:txBody>
          <a:bodyPr>
            <a:spAutoFit/>
          </a:bodyPr>
          <a:lstStyle/>
          <a:p>
            <a:r>
              <a:rPr lang="en-US" dirty="0" smtClean="0"/>
              <a:t>venture on to land. They emerged from the oceans over 300 million years ago. </a:t>
            </a:r>
            <a:r>
              <a:rPr lang="es-ES" dirty="0" err="1" smtClean="0"/>
              <a:t>Frogs</a:t>
            </a:r>
            <a:r>
              <a:rPr lang="es-ES" dirty="0" smtClean="0"/>
              <a:t>, </a:t>
            </a:r>
            <a:r>
              <a:rPr lang="es-ES" dirty="0" err="1" smtClean="0"/>
              <a:t>toads</a:t>
            </a:r>
            <a:r>
              <a:rPr lang="es-ES" dirty="0" smtClean="0"/>
              <a:t> and </a:t>
            </a:r>
            <a:r>
              <a:rPr lang="es-ES" dirty="0" err="1" smtClean="0"/>
              <a:t>salamanders</a:t>
            </a:r>
            <a:r>
              <a:rPr lang="es-ES" dirty="0" smtClean="0"/>
              <a:t> are </a:t>
            </a:r>
            <a:r>
              <a:rPr lang="es-ES" dirty="0" err="1" smtClean="0"/>
              <a:t>amphibians</a:t>
            </a:r>
            <a:r>
              <a:rPr lang="es-ES" dirty="0" smtClean="0"/>
              <a:t>. </a:t>
            </a:r>
            <a:endParaRPr lang="es-ES" dirty="0"/>
          </a:p>
        </p:txBody>
      </p:sp>
    </p:spTree>
  </p:cSld>
  <p:clrMapOvr>
    <a:masterClrMapping/>
  </p:clrMapOvr>
  <p:transition spd="slow" advTm="7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323528" y="1916832"/>
          <a:ext cx="8208912" cy="3888432"/>
        </p:xfrm>
        <a:graphic>
          <a:graphicData uri="http://schemas.openxmlformats.org/drawingml/2006/table">
            <a:tbl>
              <a:tblPr/>
              <a:tblGrid>
                <a:gridCol w="4186545"/>
                <a:gridCol w="4022367"/>
              </a:tblGrid>
              <a:tr h="3888432">
                <a:tc>
                  <a:txBody>
                    <a:bodyPr/>
                    <a:lstStyle/>
                    <a:p>
                      <a:pPr>
                        <a:lnSpc>
                          <a:spcPct val="115000"/>
                        </a:lnSpc>
                        <a:spcAft>
                          <a:spcPts val="1000"/>
                        </a:spcAft>
                      </a:pPr>
                      <a:r>
                        <a:rPr lang="en-US" sz="1800" dirty="0">
                          <a:solidFill>
                            <a:srgbClr val="FF0000"/>
                          </a:solidFill>
                          <a:latin typeface="Book Antiqua"/>
                          <a:ea typeface="Times New Roman"/>
                          <a:cs typeface="Times New Roman"/>
                        </a:rPr>
                        <a:t>FISH</a:t>
                      </a:r>
                      <a:endParaRPr lang="es-ES" sz="18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Cold blooded vertebrate animals that live in water and use gills to obtain oxygen.</a:t>
                      </a:r>
                      <a:endParaRPr lang="es-ES" sz="1600" dirty="0">
                        <a:latin typeface="Calibri"/>
                        <a:ea typeface="Calibri"/>
                        <a:cs typeface="Times New Roman"/>
                      </a:endParaRPr>
                    </a:p>
                    <a:p>
                      <a:pPr>
                        <a:lnSpc>
                          <a:spcPct val="115000"/>
                        </a:lnSpc>
                        <a:spcAft>
                          <a:spcPts val="1000"/>
                        </a:spcAft>
                      </a:pPr>
                      <a:r>
                        <a:rPr lang="en-US" sz="1600" dirty="0">
                          <a:latin typeface="Book Antiqua"/>
                          <a:ea typeface="Times New Roman"/>
                          <a:cs typeface="Times New Roman"/>
                        </a:rPr>
                        <a:t>Fish live in both fresh and salt water and can be found all over the world, except in some very hot larval springs and the Dead Sea because it is too salty.</a:t>
                      </a:r>
                      <a:r>
                        <a:rPr lang="en-US" sz="1600" dirty="0">
                          <a:latin typeface="Times New Roman"/>
                          <a:ea typeface="Times New Roman"/>
                          <a:cs typeface="Times New Roman"/>
                        </a:rPr>
                        <a:t> </a:t>
                      </a:r>
                      <a:endParaRPr lang="es-ES" sz="1600" dirty="0">
                        <a:latin typeface="Calibri"/>
                        <a:ea typeface="Calibri"/>
                        <a:cs typeface="Times New Roman"/>
                      </a:endParaRPr>
                    </a:p>
                  </a:txBody>
                  <a:tcPr marL="0" marR="0" marT="0" marB="0" anchor="ctr">
                    <a:lnL>
                      <a:noFill/>
                    </a:lnL>
                    <a:lnR>
                      <a:noFill/>
                    </a:lnR>
                    <a:lnT>
                      <a:noFill/>
                    </a:lnT>
                    <a:lnB>
                      <a:noFill/>
                    </a:lnB>
                  </a:tcPr>
                </a:tc>
                <a:tc>
                  <a:txBody>
                    <a:bodyPr/>
                    <a:lstStyle/>
                    <a:p>
                      <a:pPr algn="ctr">
                        <a:lnSpc>
                          <a:spcPct val="115000"/>
                        </a:lnSpc>
                        <a:spcAft>
                          <a:spcPts val="0"/>
                        </a:spcAft>
                      </a:pPr>
                      <a:r>
                        <a:rPr lang="en-US" sz="1100" dirty="0">
                          <a:latin typeface="Times New Roman"/>
                          <a:ea typeface="Times New Roman"/>
                          <a:cs typeface="Times New Roman"/>
                        </a:rPr>
                        <a:t> </a:t>
                      </a:r>
                      <a:endParaRPr lang="es-ES" sz="1000" dirty="0">
                        <a:latin typeface="Calibri"/>
                        <a:ea typeface="Calibri"/>
                        <a:cs typeface="Times New Roman"/>
                      </a:endParaRPr>
                    </a:p>
                    <a:p>
                      <a:pPr algn="ctr">
                        <a:lnSpc>
                          <a:spcPct val="115000"/>
                        </a:lnSpc>
                        <a:spcAft>
                          <a:spcPts val="0"/>
                        </a:spcAft>
                      </a:pPr>
                      <a:r>
                        <a:rPr lang="en-US" sz="1100" dirty="0">
                          <a:latin typeface="Times New Roman"/>
                          <a:ea typeface="Times New Roman"/>
                          <a:cs typeface="Times New Roman"/>
                        </a:rPr>
                        <a:t> </a:t>
                      </a:r>
                      <a:endParaRPr lang="es-ES" sz="1000" dirty="0">
                        <a:latin typeface="Calibri"/>
                        <a:ea typeface="Calibri"/>
                        <a:cs typeface="Times New Roman"/>
                      </a:endParaRPr>
                    </a:p>
                  </a:txBody>
                  <a:tcPr marL="0" marR="0" marT="0" marB="0" anchor="ctr">
                    <a:lnL>
                      <a:noFill/>
                    </a:lnL>
                    <a:lnR>
                      <a:noFill/>
                    </a:lnR>
                    <a:lnT>
                      <a:noFill/>
                    </a:lnT>
                    <a:lnB>
                      <a:noFill/>
                    </a:lnB>
                    <a:solidFill>
                      <a:srgbClr val="000000"/>
                    </a:solidFill>
                  </a:tcPr>
                </a:tc>
              </a:tr>
            </a:tbl>
          </a:graphicData>
        </a:graphic>
      </p:graphicFrame>
      <p:pic>
        <p:nvPicPr>
          <p:cNvPr id="12290" name="Imagen 81" descr="http://www.zephyrus.co.uk/fish1.jpg"/>
          <p:cNvPicPr>
            <a:picLocks noChangeAspect="1" noChangeArrowheads="1"/>
          </p:cNvPicPr>
          <p:nvPr/>
        </p:nvPicPr>
        <p:blipFill>
          <a:blip r:embed="rId2" cstate="print"/>
          <a:srcRect/>
          <a:stretch>
            <a:fillRect/>
          </a:stretch>
        </p:blipFill>
        <p:spPr bwMode="auto">
          <a:xfrm>
            <a:off x="6732240" y="3212976"/>
            <a:ext cx="1584176" cy="1360151"/>
          </a:xfrm>
          <a:prstGeom prst="rect">
            <a:avLst/>
          </a:prstGeom>
          <a:noFill/>
        </p:spPr>
      </p:pic>
      <p:pic>
        <p:nvPicPr>
          <p:cNvPr id="6" name="5 Imagen" descr="http://www.zephyrus.co.uk/fish1.jpg"/>
          <p:cNvPicPr/>
          <p:nvPr/>
        </p:nvPicPr>
        <p:blipFill>
          <a:blip r:embed="rId2" cstate="print"/>
          <a:srcRect/>
          <a:stretch>
            <a:fillRect/>
          </a:stretch>
        </p:blipFill>
        <p:spPr bwMode="auto">
          <a:xfrm>
            <a:off x="4788024" y="3212976"/>
            <a:ext cx="1584176" cy="1241673"/>
          </a:xfrm>
          <a:prstGeom prst="rect">
            <a:avLst/>
          </a:prstGeom>
          <a:noFill/>
          <a:ln w="9525">
            <a:noFill/>
            <a:miter lim="800000"/>
            <a:headEnd/>
            <a:tailEnd/>
          </a:ln>
        </p:spPr>
      </p:pic>
    </p:spTree>
  </p:cSld>
  <p:clrMapOvr>
    <a:masterClrMapping/>
  </p:clrMapOvr>
  <p:transition spd="slow" advTm="22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848424" y="836712"/>
            <a:ext cx="2019720" cy="369332"/>
          </a:xfrm>
          <a:prstGeom prst="rect">
            <a:avLst/>
          </a:prstGeom>
        </p:spPr>
        <p:txBody>
          <a:bodyPr wrap="none">
            <a:spAutoFit/>
          </a:bodyPr>
          <a:lstStyle/>
          <a:p>
            <a:r>
              <a:rPr lang="es-ES" dirty="0" smtClean="0">
                <a:ln w="18415" cmpd="sng">
                  <a:solidFill>
                    <a:srgbClr val="FFFFFF"/>
                  </a:solidFill>
                  <a:prstDash val="solid"/>
                </a:ln>
                <a:solidFill>
                  <a:srgbClr val="FFFFFF"/>
                </a:solidFill>
                <a:effectLst>
                  <a:outerShdw blurRad="774700" dir="15060000" sy="-20000" rotWithShape="0">
                    <a:schemeClr val="tx1">
                      <a:alpha val="25000"/>
                    </a:schemeClr>
                  </a:outerShdw>
                  <a:reflection blurRad="6350" stA="55000" endA="50" endPos="85000" dist="60007" dir="5400000" sy="-100000" algn="bl" rotWithShape="0"/>
                </a:effectLst>
              </a:rPr>
              <a:t>INVERTEBRATES </a:t>
            </a:r>
            <a:endParaRPr lang="es-ES" dirty="0"/>
          </a:p>
        </p:txBody>
      </p:sp>
      <p:sp>
        <p:nvSpPr>
          <p:cNvPr id="7" name="6 CuadroTexto"/>
          <p:cNvSpPr txBox="1"/>
          <p:nvPr/>
        </p:nvSpPr>
        <p:spPr>
          <a:xfrm>
            <a:off x="1547664" y="1196752"/>
            <a:ext cx="6408712" cy="2585323"/>
          </a:xfrm>
          <a:prstGeom prst="rect">
            <a:avLst/>
          </a:prstGeom>
          <a:noFill/>
        </p:spPr>
        <p:txBody>
          <a:bodyPr wrap="square" rtlCol="0">
            <a:spAutoFit/>
          </a:bodyPr>
          <a:lstStyle/>
          <a:p>
            <a:r>
              <a:rPr lang="en-US" dirty="0" smtClean="0"/>
              <a:t>Of the million or more animal species in the world, more than 98% are invertebrates. Invertebrates don't have an internal skeleton made of bone. Many invertebrates have a fluid-filled, hydrostatic skeleton, like the jelly fish or worm. Others have a hard outer shell, like insects and crustaceans. There are many types of invertebrates. The most common invertebrates include the protozoa, annelids, echinoderms, mollusks and arthropods. </a:t>
            </a:r>
            <a:r>
              <a:rPr lang="es-ES" u="sng" dirty="0" err="1" smtClean="0">
                <a:hlinkClick r:id="rId2"/>
              </a:rPr>
              <a:t>Arthropods</a:t>
            </a:r>
            <a:r>
              <a:rPr lang="es-ES" dirty="0" smtClean="0"/>
              <a:t> </a:t>
            </a:r>
            <a:r>
              <a:rPr lang="es-ES" dirty="0" err="1" smtClean="0"/>
              <a:t>include</a:t>
            </a:r>
            <a:r>
              <a:rPr lang="es-ES" dirty="0" smtClean="0"/>
              <a:t> </a:t>
            </a:r>
            <a:r>
              <a:rPr lang="es-ES" dirty="0" err="1" smtClean="0"/>
              <a:t>insects</a:t>
            </a:r>
            <a:r>
              <a:rPr lang="es-ES" dirty="0" smtClean="0"/>
              <a:t>, </a:t>
            </a:r>
            <a:r>
              <a:rPr lang="es-ES" dirty="0" err="1" smtClean="0"/>
              <a:t>crustaceans</a:t>
            </a:r>
            <a:r>
              <a:rPr lang="es-ES" dirty="0" smtClean="0"/>
              <a:t> and </a:t>
            </a:r>
            <a:r>
              <a:rPr lang="es-ES" dirty="0" err="1" smtClean="0"/>
              <a:t>arachnids</a:t>
            </a:r>
            <a:r>
              <a:rPr lang="es-ES" dirty="0" smtClean="0"/>
              <a:t>.</a:t>
            </a:r>
          </a:p>
          <a:p>
            <a:endParaRPr lang="es-ES" dirty="0"/>
          </a:p>
        </p:txBody>
      </p:sp>
      <p:graphicFrame>
        <p:nvGraphicFramePr>
          <p:cNvPr id="8" name="7 Tabla"/>
          <p:cNvGraphicFramePr>
            <a:graphicFrameLocks noGrp="1"/>
          </p:cNvGraphicFramePr>
          <p:nvPr/>
        </p:nvGraphicFramePr>
        <p:xfrm>
          <a:off x="1259632" y="4077072"/>
          <a:ext cx="6840760" cy="2592290"/>
        </p:xfrm>
        <a:graphic>
          <a:graphicData uri="http://schemas.openxmlformats.org/drawingml/2006/table">
            <a:tbl>
              <a:tblPr/>
              <a:tblGrid>
                <a:gridCol w="1710190"/>
                <a:gridCol w="1710190"/>
                <a:gridCol w="1710190"/>
                <a:gridCol w="1710190"/>
              </a:tblGrid>
              <a:tr h="518458">
                <a:tc>
                  <a:txBody>
                    <a:bodyPr/>
                    <a:lstStyle/>
                    <a:p>
                      <a:pPr algn="ctr">
                        <a:lnSpc>
                          <a:spcPct val="115000"/>
                        </a:lnSpc>
                        <a:spcAft>
                          <a:spcPts val="0"/>
                        </a:spcAft>
                      </a:pPr>
                      <a:endParaRPr lang="es-ES" sz="1200" dirty="0">
                        <a:latin typeface="Times New Roman"/>
                        <a:ea typeface="Times New Roman"/>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endParaRPr lang="es-ES" sz="1200">
                        <a:latin typeface="Times New Roman"/>
                        <a:ea typeface="Times New Roman"/>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endParaRPr lang="es-ES" sz="1200" dirty="0">
                        <a:latin typeface="Times New Roman"/>
                        <a:ea typeface="Times New Roman"/>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endParaRPr lang="es-ES" sz="1200">
                        <a:latin typeface="Times New Roman"/>
                        <a:ea typeface="Times New Roman"/>
                        <a:cs typeface="Times New Roman"/>
                      </a:endParaRPr>
                    </a:p>
                  </a:txBody>
                  <a:tcPr marL="9525" marR="9525" marT="9525" marB="9525">
                    <a:lnL>
                      <a:noFill/>
                    </a:lnL>
                    <a:lnR>
                      <a:noFill/>
                    </a:lnR>
                    <a:lnT>
                      <a:noFill/>
                    </a:lnT>
                    <a:lnB>
                      <a:noFill/>
                    </a:lnB>
                  </a:tcPr>
                </a:tc>
              </a:tr>
              <a:tr h="518458">
                <a:tc>
                  <a:txBody>
                    <a:bodyPr/>
                    <a:lstStyle/>
                    <a:p>
                      <a:pPr algn="ctr">
                        <a:lnSpc>
                          <a:spcPct val="115000"/>
                        </a:lnSpc>
                        <a:spcAft>
                          <a:spcPts val="0"/>
                        </a:spcAft>
                      </a:pPr>
                      <a:r>
                        <a:rPr lang="es-ES" sz="1600" dirty="0" err="1">
                          <a:solidFill>
                            <a:srgbClr val="0000FF"/>
                          </a:solidFill>
                          <a:latin typeface="Times New Roman"/>
                          <a:ea typeface="Times New Roman"/>
                          <a:cs typeface="Times New Roman"/>
                          <a:hlinkClick r:id="rId3"/>
                        </a:rPr>
                        <a:t>Protozoa</a:t>
                      </a:r>
                      <a:r>
                        <a:rPr lang="es-ES" sz="1600" dirty="0">
                          <a:solidFill>
                            <a:srgbClr val="0000FF"/>
                          </a:solidFill>
                          <a:latin typeface="Times New Roman"/>
                          <a:ea typeface="Times New Roman"/>
                          <a:cs typeface="Times New Roman"/>
                          <a:hlinkClick r:id="rId3"/>
                        </a:rPr>
                        <a:t> </a:t>
                      </a:r>
                      <a:endParaRPr lang="es-ES" sz="1600" dirty="0">
                        <a:latin typeface="Calibri"/>
                        <a:ea typeface="Calibri"/>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r>
                        <a:rPr lang="es-ES" sz="1600" dirty="0" err="1">
                          <a:solidFill>
                            <a:srgbClr val="0000FF"/>
                          </a:solidFill>
                          <a:latin typeface="Times New Roman"/>
                          <a:ea typeface="Times New Roman"/>
                          <a:cs typeface="Times New Roman"/>
                          <a:hlinkClick r:id="rId4"/>
                        </a:rPr>
                        <a:t>Annelids</a:t>
                      </a:r>
                      <a:endParaRPr lang="es-ES" sz="1600" dirty="0">
                        <a:latin typeface="Calibri"/>
                        <a:ea typeface="Calibri"/>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r>
                        <a:rPr lang="es-ES" sz="1600" dirty="0" err="1">
                          <a:solidFill>
                            <a:srgbClr val="0000FF"/>
                          </a:solidFill>
                          <a:latin typeface="Times New Roman"/>
                          <a:ea typeface="Times New Roman"/>
                          <a:cs typeface="Times New Roman"/>
                          <a:hlinkClick r:id="rId5"/>
                        </a:rPr>
                        <a:t>Mollusks</a:t>
                      </a:r>
                      <a:endParaRPr lang="es-ES" sz="1600" dirty="0">
                        <a:latin typeface="Calibri"/>
                        <a:ea typeface="Calibri"/>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r>
                        <a:rPr lang="es-ES" sz="1600" dirty="0" err="1">
                          <a:solidFill>
                            <a:srgbClr val="0000FF"/>
                          </a:solidFill>
                          <a:latin typeface="Times New Roman"/>
                          <a:ea typeface="Times New Roman"/>
                          <a:cs typeface="Times New Roman"/>
                          <a:hlinkClick r:id="rId6"/>
                        </a:rPr>
                        <a:t>Echinoderms</a:t>
                      </a:r>
                      <a:endParaRPr lang="es-ES" sz="1600" dirty="0">
                        <a:latin typeface="Calibri"/>
                        <a:ea typeface="Calibri"/>
                        <a:cs typeface="Times New Roman"/>
                      </a:endParaRPr>
                    </a:p>
                  </a:txBody>
                  <a:tcPr marL="9525" marR="9525" marT="9525" marB="9525">
                    <a:lnL>
                      <a:noFill/>
                    </a:lnL>
                    <a:lnR>
                      <a:noFill/>
                    </a:lnR>
                    <a:lnT>
                      <a:noFill/>
                    </a:lnT>
                    <a:lnB>
                      <a:noFill/>
                    </a:lnB>
                  </a:tcPr>
                </a:tc>
              </a:tr>
              <a:tr h="518458">
                <a:tc gridSpan="4">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r>
              <a:tr h="518458">
                <a:tc>
                  <a:txBody>
                    <a:bodyPr/>
                    <a:lstStyle/>
                    <a:p>
                      <a:pPr algn="ctr">
                        <a:lnSpc>
                          <a:spcPct val="115000"/>
                        </a:lnSpc>
                        <a:spcAft>
                          <a:spcPts val="0"/>
                        </a:spcAft>
                      </a:pPr>
                      <a:endParaRPr lang="es-ES" sz="1600">
                        <a:latin typeface="Times New Roman"/>
                        <a:ea typeface="Times New Roman"/>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endParaRPr lang="es-ES" sz="1600">
                        <a:latin typeface="Times New Roman"/>
                        <a:ea typeface="Times New Roman"/>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endParaRPr lang="es-ES" sz="1600">
                        <a:latin typeface="Times New Roman"/>
                        <a:ea typeface="Times New Roman"/>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r>
                        <a:rPr lang="es-ES" sz="1600" dirty="0">
                          <a:latin typeface="Times New Roman"/>
                          <a:ea typeface="Times New Roman"/>
                          <a:cs typeface="Times New Roman"/>
                        </a:rPr>
                        <a:t> </a:t>
                      </a:r>
                      <a:endParaRPr lang="es-ES" sz="1600" dirty="0">
                        <a:latin typeface="Calibri"/>
                        <a:ea typeface="Calibri"/>
                        <a:cs typeface="Times New Roman"/>
                      </a:endParaRPr>
                    </a:p>
                  </a:txBody>
                  <a:tcPr marL="9525" marR="9525" marT="9525" marB="9525">
                    <a:lnL>
                      <a:noFill/>
                    </a:lnL>
                    <a:lnR>
                      <a:noFill/>
                    </a:lnR>
                    <a:lnT>
                      <a:noFill/>
                    </a:lnT>
                    <a:lnB>
                      <a:noFill/>
                    </a:lnB>
                  </a:tcPr>
                </a:tc>
              </a:tr>
              <a:tr h="518458">
                <a:tc>
                  <a:txBody>
                    <a:bodyPr/>
                    <a:lstStyle/>
                    <a:p>
                      <a:pPr algn="ctr">
                        <a:lnSpc>
                          <a:spcPct val="115000"/>
                        </a:lnSpc>
                        <a:spcAft>
                          <a:spcPts val="0"/>
                        </a:spcAft>
                      </a:pPr>
                      <a:r>
                        <a:rPr lang="es-ES" sz="1600">
                          <a:solidFill>
                            <a:srgbClr val="0000FF"/>
                          </a:solidFill>
                          <a:latin typeface="Times New Roman"/>
                          <a:ea typeface="Times New Roman"/>
                          <a:cs typeface="Times New Roman"/>
                          <a:hlinkClick r:id="rId7"/>
                        </a:rPr>
                        <a:t>Crustaceans</a:t>
                      </a:r>
                      <a:endParaRPr lang="es-ES" sz="1600">
                        <a:latin typeface="Calibri"/>
                        <a:ea typeface="Calibri"/>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r>
                        <a:rPr lang="es-ES" sz="1600" dirty="0" err="1">
                          <a:solidFill>
                            <a:srgbClr val="0000FF"/>
                          </a:solidFill>
                          <a:latin typeface="Times New Roman"/>
                          <a:ea typeface="Times New Roman"/>
                          <a:cs typeface="Times New Roman"/>
                          <a:hlinkClick r:id="rId8"/>
                        </a:rPr>
                        <a:t>Arachnids</a:t>
                      </a:r>
                      <a:endParaRPr lang="es-ES" sz="1600" dirty="0">
                        <a:latin typeface="Calibri"/>
                        <a:ea typeface="Calibri"/>
                        <a:cs typeface="Times New Roman"/>
                      </a:endParaRPr>
                    </a:p>
                  </a:txBody>
                  <a:tcPr marL="9525" marR="9525" marT="9525" marB="9525">
                    <a:lnL>
                      <a:noFill/>
                    </a:lnL>
                    <a:lnR>
                      <a:noFill/>
                    </a:lnR>
                    <a:lnT>
                      <a:noFill/>
                    </a:lnT>
                    <a:lnB>
                      <a:noFill/>
                    </a:lnB>
                  </a:tcPr>
                </a:tc>
                <a:tc>
                  <a:txBody>
                    <a:bodyPr/>
                    <a:lstStyle/>
                    <a:p>
                      <a:pPr algn="ctr">
                        <a:lnSpc>
                          <a:spcPct val="115000"/>
                        </a:lnSpc>
                        <a:spcAft>
                          <a:spcPts val="0"/>
                        </a:spcAft>
                      </a:pPr>
                      <a:r>
                        <a:rPr lang="es-ES" sz="1600">
                          <a:solidFill>
                            <a:srgbClr val="0000FF"/>
                          </a:solidFill>
                          <a:latin typeface="Times New Roman"/>
                          <a:ea typeface="Times New Roman"/>
                          <a:cs typeface="Times New Roman"/>
                          <a:hlinkClick r:id="rId9"/>
                        </a:rPr>
                        <a:t>Insects</a:t>
                      </a:r>
                      <a:endParaRPr lang="es-ES" sz="1600">
                        <a:latin typeface="Calibri"/>
                        <a:ea typeface="Calibri"/>
                        <a:cs typeface="Times New Roman"/>
                      </a:endParaRPr>
                    </a:p>
                  </a:txBody>
                  <a:tcPr marL="9525" marR="9525" marT="9525" marB="9525">
                    <a:lnL>
                      <a:noFill/>
                    </a:lnL>
                    <a:lnR>
                      <a:noFill/>
                    </a:lnR>
                    <a:lnT>
                      <a:noFill/>
                    </a:lnT>
                    <a:lnB>
                      <a:noFill/>
                    </a:lnB>
                  </a:tcPr>
                </a:tc>
                <a:tc>
                  <a:txBody>
                    <a:bodyPr/>
                    <a:lstStyle/>
                    <a:p>
                      <a:pPr>
                        <a:lnSpc>
                          <a:spcPct val="115000"/>
                        </a:lnSpc>
                      </a:pPr>
                      <a:endParaRPr lang="es-ES" sz="1600" dirty="0">
                        <a:latin typeface="Calibri"/>
                        <a:ea typeface="Times New Roman"/>
                      </a:endParaRPr>
                    </a:p>
                  </a:txBody>
                  <a:tcPr marL="9525" marR="9525" marT="9525" marB="9525">
                    <a:lnL>
                      <a:noFill/>
                    </a:lnL>
                    <a:lnR>
                      <a:noFill/>
                    </a:lnR>
                    <a:lnT>
                      <a:noFill/>
                    </a:lnT>
                    <a:lnB>
                      <a:noFill/>
                    </a:lnB>
                  </a:tcPr>
                </a:tc>
              </a:tr>
            </a:tbl>
          </a:graphicData>
        </a:graphic>
      </p:graphicFrame>
      <p:pic>
        <p:nvPicPr>
          <p:cNvPr id="16" name="15 Imagen" descr="Protozoa">
            <a:hlinkClick r:id="rId3"/>
          </p:cNvPr>
          <p:cNvPicPr/>
          <p:nvPr/>
        </p:nvPicPr>
        <p:blipFill>
          <a:blip r:embed="rId10" cstate="print"/>
          <a:srcRect/>
          <a:stretch>
            <a:fillRect/>
          </a:stretch>
        </p:blipFill>
        <p:spPr bwMode="auto">
          <a:xfrm>
            <a:off x="1691680" y="3573016"/>
            <a:ext cx="895350" cy="952500"/>
          </a:xfrm>
          <a:prstGeom prst="rect">
            <a:avLst/>
          </a:prstGeom>
          <a:noFill/>
          <a:ln w="9525">
            <a:noFill/>
            <a:miter lim="800000"/>
            <a:headEnd/>
            <a:tailEnd/>
          </a:ln>
        </p:spPr>
      </p:pic>
      <p:pic>
        <p:nvPicPr>
          <p:cNvPr id="17" name="16 Imagen" descr="Earthworms">
            <a:hlinkClick r:id="rId4"/>
          </p:cNvPr>
          <p:cNvPicPr/>
          <p:nvPr/>
        </p:nvPicPr>
        <p:blipFill>
          <a:blip r:embed="rId11" cstate="print"/>
          <a:srcRect/>
          <a:stretch>
            <a:fillRect/>
          </a:stretch>
        </p:blipFill>
        <p:spPr bwMode="auto">
          <a:xfrm>
            <a:off x="3419872" y="3573016"/>
            <a:ext cx="838200" cy="952500"/>
          </a:xfrm>
          <a:prstGeom prst="rect">
            <a:avLst/>
          </a:prstGeom>
          <a:noFill/>
          <a:ln w="9525">
            <a:noFill/>
            <a:miter lim="800000"/>
            <a:headEnd/>
            <a:tailEnd/>
          </a:ln>
        </p:spPr>
      </p:pic>
      <p:pic>
        <p:nvPicPr>
          <p:cNvPr id="18" name="17 Imagen" descr="clams and mussels">
            <a:hlinkClick r:id="rId5"/>
          </p:cNvPr>
          <p:cNvPicPr/>
          <p:nvPr/>
        </p:nvPicPr>
        <p:blipFill>
          <a:blip r:embed="rId12" cstate="print"/>
          <a:srcRect/>
          <a:stretch>
            <a:fillRect/>
          </a:stretch>
        </p:blipFill>
        <p:spPr bwMode="auto">
          <a:xfrm>
            <a:off x="5004048" y="3573016"/>
            <a:ext cx="952500" cy="952500"/>
          </a:xfrm>
          <a:prstGeom prst="rect">
            <a:avLst/>
          </a:prstGeom>
          <a:noFill/>
          <a:ln w="9525">
            <a:noFill/>
            <a:miter lim="800000"/>
            <a:headEnd/>
            <a:tailEnd/>
          </a:ln>
        </p:spPr>
      </p:pic>
      <p:pic>
        <p:nvPicPr>
          <p:cNvPr id="19" name="18 Imagen" descr="starfish">
            <a:hlinkClick r:id="rId6"/>
          </p:cNvPr>
          <p:cNvPicPr/>
          <p:nvPr/>
        </p:nvPicPr>
        <p:blipFill>
          <a:blip r:embed="rId13" cstate="print"/>
          <a:srcRect/>
          <a:stretch>
            <a:fillRect/>
          </a:stretch>
        </p:blipFill>
        <p:spPr bwMode="auto">
          <a:xfrm>
            <a:off x="6732240" y="3573016"/>
            <a:ext cx="952500" cy="952500"/>
          </a:xfrm>
          <a:prstGeom prst="rect">
            <a:avLst/>
          </a:prstGeom>
          <a:noFill/>
          <a:ln w="9525">
            <a:noFill/>
            <a:miter lim="800000"/>
            <a:headEnd/>
            <a:tailEnd/>
          </a:ln>
        </p:spPr>
      </p:pic>
      <p:pic>
        <p:nvPicPr>
          <p:cNvPr id="20" name="19 Imagen" descr="crabs">
            <a:hlinkClick r:id="rId7"/>
          </p:cNvPr>
          <p:cNvPicPr/>
          <p:nvPr/>
        </p:nvPicPr>
        <p:blipFill>
          <a:blip r:embed="rId14" cstate="print"/>
          <a:srcRect/>
          <a:stretch>
            <a:fillRect/>
          </a:stretch>
        </p:blipFill>
        <p:spPr bwMode="auto">
          <a:xfrm>
            <a:off x="1619672" y="5085184"/>
            <a:ext cx="952500" cy="952500"/>
          </a:xfrm>
          <a:prstGeom prst="rect">
            <a:avLst/>
          </a:prstGeom>
          <a:noFill/>
          <a:ln w="9525">
            <a:noFill/>
            <a:miter lim="800000"/>
            <a:headEnd/>
            <a:tailEnd/>
          </a:ln>
        </p:spPr>
      </p:pic>
      <p:pic>
        <p:nvPicPr>
          <p:cNvPr id="21" name="20 Imagen" descr="spider">
            <a:hlinkClick r:id="rId8"/>
          </p:cNvPr>
          <p:cNvPicPr/>
          <p:nvPr/>
        </p:nvPicPr>
        <p:blipFill>
          <a:blip r:embed="rId15" cstate="print"/>
          <a:srcRect/>
          <a:stretch>
            <a:fillRect/>
          </a:stretch>
        </p:blipFill>
        <p:spPr bwMode="auto">
          <a:xfrm>
            <a:off x="3275856" y="5085184"/>
            <a:ext cx="952500" cy="952500"/>
          </a:xfrm>
          <a:prstGeom prst="rect">
            <a:avLst/>
          </a:prstGeom>
          <a:noFill/>
          <a:ln w="9525">
            <a:noFill/>
            <a:miter lim="800000"/>
            <a:headEnd/>
            <a:tailEnd/>
          </a:ln>
        </p:spPr>
      </p:pic>
      <p:pic>
        <p:nvPicPr>
          <p:cNvPr id="22" name="21 Imagen" descr="dragonfly">
            <a:hlinkClick r:id="rId9"/>
          </p:cNvPr>
          <p:cNvPicPr/>
          <p:nvPr/>
        </p:nvPicPr>
        <p:blipFill>
          <a:blip r:embed="rId16" cstate="print"/>
          <a:srcRect/>
          <a:stretch>
            <a:fillRect/>
          </a:stretch>
        </p:blipFill>
        <p:spPr bwMode="auto">
          <a:xfrm>
            <a:off x="5004048" y="5085184"/>
            <a:ext cx="952500" cy="952500"/>
          </a:xfrm>
          <a:prstGeom prst="rect">
            <a:avLst/>
          </a:prstGeom>
          <a:noFill/>
          <a:ln w="9525">
            <a:noFill/>
            <a:miter lim="800000"/>
            <a:headEnd/>
            <a:tailEnd/>
          </a:ln>
        </p:spPr>
      </p:pic>
    </p:spTree>
  </p:cSld>
  <p:clrMapOvr>
    <a:masterClrMapping/>
  </p:clrMapOvr>
  <p:transition spd="slow" advTm="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Tabla"/>
          <p:cNvGraphicFramePr>
            <a:graphicFrameLocks noGrp="1"/>
          </p:cNvGraphicFramePr>
          <p:nvPr/>
        </p:nvGraphicFramePr>
        <p:xfrm>
          <a:off x="323528" y="1268760"/>
          <a:ext cx="8568952" cy="4392488"/>
        </p:xfrm>
        <a:graphic>
          <a:graphicData uri="http://schemas.openxmlformats.org/drawingml/2006/table">
            <a:tbl>
              <a:tblPr/>
              <a:tblGrid>
                <a:gridCol w="7051533"/>
                <a:gridCol w="1517419"/>
              </a:tblGrid>
              <a:tr h="4392488">
                <a:tc>
                  <a:txBody>
                    <a:bodyPr/>
                    <a:lstStyle/>
                    <a:p>
                      <a:pPr algn="ctr">
                        <a:lnSpc>
                          <a:spcPct val="115000"/>
                        </a:lnSpc>
                        <a:spcAft>
                          <a:spcPts val="0"/>
                        </a:spcAft>
                      </a:pPr>
                      <a:r>
                        <a:rPr lang="en-US" sz="1600" b="1" dirty="0">
                          <a:solidFill>
                            <a:srgbClr val="FF0000"/>
                          </a:solidFill>
                          <a:latin typeface="Book Antiqua"/>
                          <a:ea typeface="Times New Roman"/>
                          <a:cs typeface="Times New Roman"/>
                        </a:rPr>
                        <a:t>WORMS</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These are animals whose bodies are divided into a number of similar rings.</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The head tapers to a point.</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The tail is broad and flat.</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Pores on the skin cover its body with slime. This slime keeps the worm clean, makes it slippery and kills germs.</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The pointed nose drills into the soil and the flat tail presses it tight.</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The slime is then used to cement the burrows.</a:t>
                      </a:r>
                      <a:r>
                        <a:rPr lang="en-US" sz="1600" dirty="0">
                          <a:solidFill>
                            <a:srgbClr val="FFFF00"/>
                          </a:solidFill>
                          <a:latin typeface="Times New Roman"/>
                          <a:ea typeface="Times New Roman"/>
                          <a:cs typeface="Times New Roman"/>
                        </a:rPr>
                        <a:t> </a:t>
                      </a:r>
                      <a:endParaRPr lang="es-ES" sz="1600" dirty="0">
                        <a:latin typeface="Calibri"/>
                        <a:ea typeface="Calibri"/>
                        <a:cs typeface="Times New Roman"/>
                      </a:endParaRPr>
                    </a:p>
                  </a:txBody>
                  <a:tcPr marL="0" marR="0" marT="0" marB="0" anchor="ctr">
                    <a:lnL>
                      <a:noFill/>
                    </a:lnL>
                    <a:lnR>
                      <a:noFill/>
                    </a:lnR>
                    <a:lnT>
                      <a:noFill/>
                    </a:lnT>
                    <a:lnB>
                      <a:noFill/>
                    </a:lnB>
                    <a:solidFill>
                      <a:srgbClr val="000000"/>
                    </a:solidFill>
                  </a:tcPr>
                </a:tc>
                <a:tc>
                  <a:txBody>
                    <a:bodyPr/>
                    <a:lstStyle/>
                    <a:p>
                      <a:pPr>
                        <a:lnSpc>
                          <a:spcPct val="115000"/>
                        </a:lnSpc>
                        <a:spcAft>
                          <a:spcPts val="0"/>
                        </a:spcAft>
                      </a:pPr>
                      <a:r>
                        <a:rPr lang="en-US" sz="1200" dirty="0">
                          <a:solidFill>
                            <a:srgbClr val="FFFF00"/>
                          </a:solidFill>
                          <a:latin typeface="Times New Roman"/>
                          <a:ea typeface="Times New Roman"/>
                          <a:cs typeface="Times New Roman"/>
                        </a:rPr>
                        <a:t> </a:t>
                      </a:r>
                      <a:r>
                        <a:rPr lang="es-ES" sz="1200" dirty="0">
                          <a:solidFill>
                            <a:srgbClr val="FFFF00"/>
                          </a:solidFill>
                          <a:latin typeface="Times New Roman"/>
                          <a:ea typeface="Times New Roman"/>
                          <a:cs typeface="Times New Roman"/>
                        </a:rPr>
                        <a:t> </a:t>
                      </a:r>
                      <a:endParaRPr lang="es-ES" sz="1100" dirty="0">
                        <a:latin typeface="Calibri"/>
                        <a:ea typeface="Calibri"/>
                        <a:cs typeface="Times New Roman"/>
                      </a:endParaRPr>
                    </a:p>
                  </a:txBody>
                  <a:tcPr marL="0" marR="0" marT="0" marB="0" anchor="ctr">
                    <a:lnL>
                      <a:noFill/>
                    </a:lnL>
                    <a:lnR>
                      <a:noFill/>
                    </a:lnR>
                    <a:lnT>
                      <a:noFill/>
                    </a:lnT>
                    <a:lnB>
                      <a:noFill/>
                    </a:lnB>
                    <a:solidFill>
                      <a:srgbClr val="000000"/>
                    </a:solidFill>
                  </a:tcPr>
                </a:tc>
              </a:tr>
            </a:tbl>
          </a:graphicData>
        </a:graphic>
      </p:graphicFrame>
      <p:pic>
        <p:nvPicPr>
          <p:cNvPr id="10241" name="Imagen 28" descr="http://www.zephyrus.co.uk/wormanimate1.gif"/>
          <p:cNvPicPr>
            <a:picLocks noChangeAspect="1" noChangeArrowheads="1"/>
          </p:cNvPicPr>
          <p:nvPr/>
        </p:nvPicPr>
        <p:blipFill>
          <a:blip r:embed="rId2" cstate="print"/>
          <a:srcRect/>
          <a:stretch>
            <a:fillRect/>
          </a:stretch>
        </p:blipFill>
        <p:spPr bwMode="auto">
          <a:xfrm>
            <a:off x="7236296" y="2996952"/>
            <a:ext cx="1542772" cy="1656184"/>
          </a:xfrm>
          <a:prstGeom prst="rect">
            <a:avLst/>
          </a:prstGeom>
          <a:noFill/>
        </p:spPr>
      </p:pic>
    </p:spTree>
  </p:cSld>
  <p:clrMapOvr>
    <a:masterClrMapping/>
  </p:clrMapOvr>
  <p:transition spd="slow" advTm="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28596" y="329743"/>
            <a:ext cx="8715404" cy="6555641"/>
          </a:xfrm>
          <a:prstGeom prst="rect">
            <a:avLst/>
          </a:prstGeom>
        </p:spPr>
        <p:txBody>
          <a:bodyPr wrap="square">
            <a:spAutoFit/>
          </a:bodyPr>
          <a:lstStyle/>
          <a:p>
            <a:pPr lvl="0"/>
            <a:r>
              <a:rPr lang="en-US" sz="1200" dirty="0" smtClean="0"/>
              <a:t>All animal can be classified as belonging to one of two groups:</a:t>
            </a:r>
            <a:endParaRPr lang="es-ES" sz="1200" dirty="0" smtClean="0"/>
          </a:p>
          <a:p>
            <a:r>
              <a:rPr lang="en-US" sz="1200" dirty="0" smtClean="0"/>
              <a:t> </a:t>
            </a:r>
            <a:endParaRPr lang="es-ES" sz="1200" dirty="0" smtClean="0"/>
          </a:p>
          <a:p>
            <a:r>
              <a:rPr lang="en-US" sz="1200" dirty="0" smtClean="0"/>
              <a:t>Those </a:t>
            </a:r>
            <a:r>
              <a:rPr lang="en-US" sz="1200" b="1" dirty="0" smtClean="0"/>
              <a:t>with</a:t>
            </a:r>
            <a:r>
              <a:rPr lang="en-US" sz="1200" dirty="0" smtClean="0"/>
              <a:t> backbones                                 Those </a:t>
            </a:r>
            <a:r>
              <a:rPr lang="en-US" sz="1200" b="1" dirty="0" smtClean="0"/>
              <a:t>without</a:t>
            </a:r>
            <a:r>
              <a:rPr lang="en-US" sz="1200" dirty="0" smtClean="0"/>
              <a:t> backbones</a:t>
            </a:r>
            <a:endParaRPr lang="es-ES" sz="1200" dirty="0" smtClean="0"/>
          </a:p>
          <a:p>
            <a:r>
              <a:rPr lang="en-US" sz="1200" dirty="0" smtClean="0"/>
              <a:t> </a:t>
            </a:r>
            <a:endParaRPr lang="es-ES" sz="1200" dirty="0" smtClean="0"/>
          </a:p>
          <a:p>
            <a:pPr lvl="0"/>
            <a:r>
              <a:rPr lang="en-US" sz="1200" dirty="0" smtClean="0"/>
              <a:t>Animals without backbones are called </a:t>
            </a:r>
            <a:r>
              <a:rPr lang="en-US" sz="1200" b="1" dirty="0" smtClean="0"/>
              <a:t>Invertebrates</a:t>
            </a:r>
            <a:endParaRPr lang="es-ES" sz="1200" dirty="0" smtClean="0"/>
          </a:p>
          <a:p>
            <a:pPr lvl="0"/>
            <a:r>
              <a:rPr lang="en-US" sz="1200" dirty="0" smtClean="0"/>
              <a:t>There are many different types of invertebrates: </a:t>
            </a:r>
            <a:endParaRPr lang="es-ES" sz="1200" dirty="0" smtClean="0"/>
          </a:p>
          <a:p>
            <a:pPr lvl="1"/>
            <a:r>
              <a:rPr lang="en-US" sz="1200" dirty="0" smtClean="0"/>
              <a:t>Sponges</a:t>
            </a:r>
            <a:endParaRPr lang="es-ES" sz="1200" dirty="0" smtClean="0"/>
          </a:p>
          <a:p>
            <a:pPr lvl="2"/>
            <a:r>
              <a:rPr lang="en-US" sz="1200" dirty="0" smtClean="0"/>
              <a:t>Are simple animals</a:t>
            </a:r>
            <a:endParaRPr lang="es-ES" sz="1200" dirty="0" smtClean="0"/>
          </a:p>
          <a:p>
            <a:pPr lvl="2"/>
            <a:r>
              <a:rPr lang="en-US" sz="1200" dirty="0" smtClean="0"/>
              <a:t>Have no backbone</a:t>
            </a:r>
            <a:endParaRPr lang="es-ES" sz="1200" dirty="0" smtClean="0"/>
          </a:p>
          <a:p>
            <a:pPr lvl="1"/>
            <a:r>
              <a:rPr lang="en-US" sz="1200" dirty="0" smtClean="0"/>
              <a:t>Anemones and Jellyfish</a:t>
            </a:r>
            <a:endParaRPr lang="es-ES" sz="1200" dirty="0" smtClean="0"/>
          </a:p>
          <a:p>
            <a:pPr lvl="2"/>
            <a:r>
              <a:rPr lang="en-US" sz="1200" dirty="0" smtClean="0"/>
              <a:t>Have tentacles and stinging cells</a:t>
            </a:r>
            <a:endParaRPr lang="es-ES" sz="1200" dirty="0" smtClean="0"/>
          </a:p>
          <a:p>
            <a:pPr lvl="2"/>
            <a:r>
              <a:rPr lang="en-US" sz="1200" dirty="0" smtClean="0"/>
              <a:t>All live in water</a:t>
            </a:r>
            <a:endParaRPr lang="es-ES" sz="1200" dirty="0" smtClean="0"/>
          </a:p>
          <a:p>
            <a:pPr lvl="2"/>
            <a:r>
              <a:rPr lang="en-US" sz="1200" dirty="0" smtClean="0"/>
              <a:t>Feed themselves with their tentacles</a:t>
            </a:r>
            <a:endParaRPr lang="es-ES" sz="1200" dirty="0" smtClean="0"/>
          </a:p>
          <a:p>
            <a:pPr lvl="2"/>
            <a:r>
              <a:rPr lang="en-US" sz="1200" dirty="0" smtClean="0"/>
              <a:t>Have no backbone</a:t>
            </a:r>
            <a:endParaRPr lang="es-ES" sz="1200" dirty="0" smtClean="0"/>
          </a:p>
          <a:p>
            <a:pPr lvl="1"/>
            <a:r>
              <a:rPr lang="en-US" sz="1200" dirty="0" smtClean="0"/>
              <a:t>Worms</a:t>
            </a:r>
            <a:endParaRPr lang="es-ES" sz="1200" dirty="0" smtClean="0"/>
          </a:p>
          <a:p>
            <a:pPr lvl="1"/>
            <a:r>
              <a:rPr lang="en-US" sz="1200" dirty="0" smtClean="0"/>
              <a:t>Snails, clams and octopuses</a:t>
            </a:r>
            <a:endParaRPr lang="es-ES" sz="1200" dirty="0" smtClean="0"/>
          </a:p>
          <a:p>
            <a:pPr lvl="2"/>
            <a:r>
              <a:rPr lang="en-US" sz="1200" dirty="0" smtClean="0"/>
              <a:t>Often have shells</a:t>
            </a:r>
            <a:endParaRPr lang="es-ES" sz="1200" dirty="0" smtClean="0"/>
          </a:p>
          <a:p>
            <a:pPr lvl="2"/>
            <a:r>
              <a:rPr lang="en-US" sz="1200" dirty="0" smtClean="0"/>
              <a:t>Have a head, foot and well developed organs</a:t>
            </a:r>
            <a:endParaRPr lang="es-ES" sz="1200" dirty="0" smtClean="0"/>
          </a:p>
          <a:p>
            <a:pPr lvl="2"/>
            <a:r>
              <a:rPr lang="en-US" sz="1200" dirty="0" smtClean="0"/>
              <a:t>Have no backbone</a:t>
            </a:r>
            <a:endParaRPr lang="es-ES" sz="1200" dirty="0" smtClean="0"/>
          </a:p>
          <a:p>
            <a:pPr lvl="1"/>
            <a:r>
              <a:rPr lang="en-US" sz="1200" dirty="0" smtClean="0"/>
              <a:t>Starfish and Urchins</a:t>
            </a:r>
            <a:endParaRPr lang="es-ES" sz="1200" dirty="0" smtClean="0"/>
          </a:p>
          <a:p>
            <a:pPr lvl="2"/>
            <a:r>
              <a:rPr lang="en-US" sz="1200" dirty="0" smtClean="0"/>
              <a:t>Have a spiny body</a:t>
            </a:r>
            <a:endParaRPr lang="es-ES" sz="1200" dirty="0" smtClean="0"/>
          </a:p>
          <a:p>
            <a:pPr lvl="2"/>
            <a:r>
              <a:rPr lang="en-US" sz="1200" dirty="0" smtClean="0"/>
              <a:t>Live on the bottom of the Ocean</a:t>
            </a:r>
            <a:endParaRPr lang="es-ES" sz="1200" dirty="0" smtClean="0"/>
          </a:p>
          <a:p>
            <a:pPr lvl="2"/>
            <a:r>
              <a:rPr lang="en-US" sz="1200" dirty="0" smtClean="0"/>
              <a:t>Have no backbone</a:t>
            </a:r>
            <a:endParaRPr lang="es-ES" sz="1200" dirty="0" smtClean="0"/>
          </a:p>
          <a:p>
            <a:pPr lvl="1"/>
            <a:r>
              <a:rPr lang="en-US" sz="1200" dirty="0" smtClean="0"/>
              <a:t>Insect, Spiders, Ticks, Lobsters, Crabs and Crayfish</a:t>
            </a:r>
            <a:endParaRPr lang="es-ES" sz="1200" dirty="0" smtClean="0"/>
          </a:p>
          <a:p>
            <a:pPr lvl="2"/>
            <a:r>
              <a:rPr lang="en-US" sz="1200" dirty="0" smtClean="0"/>
              <a:t>Have a shell like covering called an exoskeleton</a:t>
            </a:r>
            <a:endParaRPr lang="es-ES" sz="1200" dirty="0" smtClean="0"/>
          </a:p>
          <a:p>
            <a:pPr lvl="2"/>
            <a:r>
              <a:rPr lang="en-US" sz="1200" dirty="0" smtClean="0"/>
              <a:t>Have joined legs.</a:t>
            </a:r>
            <a:endParaRPr lang="es-ES" sz="1200" dirty="0" smtClean="0"/>
          </a:p>
          <a:p>
            <a:pPr lvl="2"/>
            <a:r>
              <a:rPr lang="en-US" sz="1200" dirty="0" smtClean="0"/>
              <a:t>Have a segmented body</a:t>
            </a:r>
            <a:endParaRPr lang="es-ES" sz="1200" dirty="0" smtClean="0"/>
          </a:p>
          <a:p>
            <a:r>
              <a:rPr lang="en-US" sz="1200" dirty="0" smtClean="0"/>
              <a:t> </a:t>
            </a:r>
            <a:endParaRPr lang="es-ES" sz="1200" dirty="0" smtClean="0"/>
          </a:p>
          <a:p>
            <a:pPr lvl="0"/>
            <a:r>
              <a:rPr lang="en-US" sz="1200" dirty="0" smtClean="0"/>
              <a:t>Animals with backbones are called </a:t>
            </a:r>
            <a:r>
              <a:rPr lang="en-US" sz="1200" b="1" dirty="0" smtClean="0"/>
              <a:t>Vertebrates</a:t>
            </a:r>
            <a:endParaRPr lang="es-ES" sz="1200" dirty="0" smtClean="0"/>
          </a:p>
          <a:p>
            <a:pPr lvl="0"/>
            <a:r>
              <a:rPr lang="en-US" sz="1200" dirty="0" smtClean="0"/>
              <a:t>There are five groups of vertebrates: </a:t>
            </a:r>
            <a:endParaRPr lang="es-ES" sz="1200" dirty="0" smtClean="0"/>
          </a:p>
          <a:p>
            <a:pPr lvl="1"/>
            <a:r>
              <a:rPr lang="en-US" sz="1200" dirty="0" smtClean="0"/>
              <a:t>Fish</a:t>
            </a:r>
            <a:endParaRPr lang="es-ES" sz="1200" dirty="0" smtClean="0"/>
          </a:p>
          <a:p>
            <a:pPr lvl="2"/>
            <a:r>
              <a:rPr lang="en-US" sz="1200" dirty="0" smtClean="0"/>
              <a:t>Are cold-blooded</a:t>
            </a:r>
            <a:endParaRPr lang="es-ES" sz="1200" dirty="0" smtClean="0"/>
          </a:p>
          <a:p>
            <a:pPr lvl="2"/>
            <a:r>
              <a:rPr lang="en-US" sz="1200" dirty="0" smtClean="0"/>
              <a:t>Live in water</a:t>
            </a:r>
            <a:endParaRPr lang="es-ES" sz="1200" dirty="0" smtClean="0"/>
          </a:p>
          <a:p>
            <a:pPr lvl="2"/>
            <a:r>
              <a:rPr lang="en-US" sz="1200" dirty="0" smtClean="0"/>
              <a:t>Have backbone</a:t>
            </a:r>
            <a:endParaRPr lang="es-ES" sz="1200" dirty="0" smtClean="0"/>
          </a:p>
          <a:p>
            <a:pPr lvl="0"/>
            <a:r>
              <a:rPr lang="en-US" sz="1200" dirty="0" smtClean="0"/>
              <a:t>These are fish:</a:t>
            </a:r>
            <a:endParaRPr lang="es-ES" sz="1200" dirty="0"/>
          </a:p>
        </p:txBody>
      </p:sp>
      <p:pic>
        <p:nvPicPr>
          <p:cNvPr id="6" name="il_fi" descr="http://www.terra.es/personal/atuntuna/tiburon.jpg"/>
          <p:cNvPicPr/>
          <p:nvPr/>
        </p:nvPicPr>
        <p:blipFill>
          <a:blip r:embed="rId2" cstate="print"/>
          <a:srcRect/>
          <a:stretch>
            <a:fillRect/>
          </a:stretch>
        </p:blipFill>
        <p:spPr bwMode="auto">
          <a:xfrm>
            <a:off x="5436096" y="980728"/>
            <a:ext cx="3238500" cy="2400300"/>
          </a:xfrm>
          <a:prstGeom prst="rect">
            <a:avLst/>
          </a:prstGeom>
          <a:noFill/>
          <a:ln w="9525">
            <a:noFill/>
            <a:miter lim="800000"/>
            <a:headEnd/>
            <a:tailEnd/>
          </a:ln>
        </p:spPr>
      </p:pic>
      <p:pic>
        <p:nvPicPr>
          <p:cNvPr id="7" name="il_fi" descr="http://www.tarotida.com/wp-content/imagenes/peces.jpg"/>
          <p:cNvPicPr/>
          <p:nvPr/>
        </p:nvPicPr>
        <p:blipFill>
          <a:blip r:embed="rId3" cstate="print"/>
          <a:srcRect/>
          <a:stretch>
            <a:fillRect/>
          </a:stretch>
        </p:blipFill>
        <p:spPr bwMode="auto">
          <a:xfrm>
            <a:off x="5220072" y="3979118"/>
            <a:ext cx="3619500" cy="2762250"/>
          </a:xfrm>
          <a:prstGeom prst="rect">
            <a:avLst/>
          </a:prstGeom>
          <a:noFill/>
          <a:ln w="9525">
            <a:noFill/>
            <a:miter lim="800000"/>
            <a:headEnd/>
            <a:tailEnd/>
          </a:ln>
        </p:spPr>
      </p:pic>
    </p:spTree>
  </p:cSld>
  <p:clrMapOvr>
    <a:masterClrMapping/>
  </p:clrMapOvr>
  <p:transition spd="slow" advTm="7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8 Tabla"/>
          <p:cNvGraphicFramePr>
            <a:graphicFrameLocks noGrp="1"/>
          </p:cNvGraphicFramePr>
          <p:nvPr/>
        </p:nvGraphicFramePr>
        <p:xfrm>
          <a:off x="467545" y="1268760"/>
          <a:ext cx="8208912" cy="5040560"/>
        </p:xfrm>
        <a:graphic>
          <a:graphicData uri="http://schemas.openxmlformats.org/drawingml/2006/table">
            <a:tbl>
              <a:tblPr/>
              <a:tblGrid>
                <a:gridCol w="6755251"/>
                <a:gridCol w="1453661"/>
              </a:tblGrid>
              <a:tr h="5040560">
                <a:tc>
                  <a:txBody>
                    <a:bodyPr/>
                    <a:lstStyle/>
                    <a:p>
                      <a:pPr algn="ctr">
                        <a:lnSpc>
                          <a:spcPct val="115000"/>
                        </a:lnSpc>
                        <a:spcAft>
                          <a:spcPts val="0"/>
                        </a:spcAft>
                      </a:pPr>
                      <a:r>
                        <a:rPr lang="en-US" sz="1600" b="1" dirty="0">
                          <a:solidFill>
                            <a:srgbClr val="00FFFF"/>
                          </a:solidFill>
                          <a:latin typeface="Book Antiqua"/>
                          <a:ea typeface="Times New Roman"/>
                          <a:cs typeface="Times New Roman"/>
                        </a:rPr>
                        <a:t>ECHINODERMS</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Echinoderm is a common name for about 6 000 living species that live at all depths in all of the oceans of the world . These include:</a:t>
                      </a:r>
                      <a:endParaRPr lang="es-ES" sz="1600" dirty="0">
                        <a:latin typeface="Calibri"/>
                        <a:ea typeface="Calibri"/>
                        <a:cs typeface="Times New Roman"/>
                      </a:endParaRPr>
                    </a:p>
                    <a:p>
                      <a:pPr>
                        <a:lnSpc>
                          <a:spcPct val="115000"/>
                        </a:lnSpc>
                        <a:spcAft>
                          <a:spcPts val="1000"/>
                        </a:spcAft>
                      </a:pPr>
                      <a:r>
                        <a:rPr lang="en-US" sz="1600" b="1" dirty="0">
                          <a:solidFill>
                            <a:srgbClr val="FF0000"/>
                          </a:solidFill>
                          <a:latin typeface="Book Antiqua"/>
                          <a:ea typeface="Times New Roman"/>
                          <a:cs typeface="Times New Roman"/>
                        </a:rPr>
                        <a:t>Starfish, sea-cucumbers and sea-urchins.</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Starfish have a mouth surrounded by 5 arms. At the ends of the arms are fleshy tube feet which the starfish uses to cling to things and to crawl about.</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Sea-urchins have spines that are very well developed.</a:t>
                      </a:r>
                      <a:endParaRPr lang="es-ES" sz="1600" dirty="0">
                        <a:latin typeface="Calibri"/>
                        <a:ea typeface="Calibri"/>
                        <a:cs typeface="Times New Roman"/>
                      </a:endParaRPr>
                    </a:p>
                    <a:p>
                      <a:pPr>
                        <a:lnSpc>
                          <a:spcPct val="115000"/>
                        </a:lnSpc>
                        <a:spcAft>
                          <a:spcPts val="1000"/>
                        </a:spcAft>
                      </a:pPr>
                      <a:r>
                        <a:rPr lang="en-US" sz="1600" dirty="0">
                          <a:solidFill>
                            <a:srgbClr val="FFFF00"/>
                          </a:solidFill>
                          <a:latin typeface="Book Antiqua"/>
                          <a:ea typeface="Times New Roman"/>
                          <a:cs typeface="Times New Roman"/>
                        </a:rPr>
                        <a:t>Echinoderms have simple nervous and circulatory systems.</a:t>
                      </a:r>
                      <a:r>
                        <a:rPr lang="en-US" sz="1600" dirty="0">
                          <a:solidFill>
                            <a:srgbClr val="FFFF00"/>
                          </a:solidFill>
                          <a:latin typeface="Times New Roman"/>
                          <a:ea typeface="Times New Roman"/>
                          <a:cs typeface="Times New Roman"/>
                        </a:rPr>
                        <a:t> </a:t>
                      </a:r>
                      <a:endParaRPr lang="es-ES" sz="1600" dirty="0">
                        <a:latin typeface="Calibri"/>
                        <a:ea typeface="Calibri"/>
                        <a:cs typeface="Times New Roman"/>
                      </a:endParaRPr>
                    </a:p>
                  </a:txBody>
                  <a:tcPr marL="0" marR="0" marT="0" marB="0" anchor="ctr">
                    <a:lnL>
                      <a:noFill/>
                    </a:lnL>
                    <a:lnR>
                      <a:noFill/>
                    </a:lnR>
                    <a:lnT>
                      <a:noFill/>
                    </a:lnT>
                    <a:lnB>
                      <a:noFill/>
                    </a:lnB>
                    <a:solidFill>
                      <a:srgbClr val="000000"/>
                    </a:solidFill>
                  </a:tcPr>
                </a:tc>
                <a:tc>
                  <a:txBody>
                    <a:bodyPr/>
                    <a:lstStyle/>
                    <a:p>
                      <a:pPr>
                        <a:lnSpc>
                          <a:spcPct val="115000"/>
                        </a:lnSpc>
                        <a:spcAft>
                          <a:spcPts val="1000"/>
                        </a:spcAft>
                      </a:pPr>
                      <a:r>
                        <a:rPr lang="en-US" sz="1200" dirty="0">
                          <a:solidFill>
                            <a:srgbClr val="FFFF00"/>
                          </a:solidFill>
                          <a:latin typeface="Times New Roman"/>
                          <a:ea typeface="Times New Roman"/>
                          <a:cs typeface="Times New Roman"/>
                        </a:rPr>
                        <a:t> </a:t>
                      </a:r>
                      <a:endParaRPr lang="es-ES" sz="1100" dirty="0">
                        <a:latin typeface="Calibri"/>
                        <a:ea typeface="Calibri"/>
                        <a:cs typeface="Times New Roman"/>
                      </a:endParaRPr>
                    </a:p>
                    <a:p>
                      <a:pPr>
                        <a:lnSpc>
                          <a:spcPct val="115000"/>
                        </a:lnSpc>
                        <a:spcAft>
                          <a:spcPts val="1000"/>
                        </a:spcAft>
                      </a:pPr>
                      <a:r>
                        <a:rPr lang="en-US" sz="1200" dirty="0">
                          <a:solidFill>
                            <a:srgbClr val="FFFF00"/>
                          </a:solidFill>
                          <a:latin typeface="Times New Roman"/>
                          <a:ea typeface="Times New Roman"/>
                          <a:cs typeface="Times New Roman"/>
                        </a:rPr>
                        <a:t> </a:t>
                      </a:r>
                      <a:endParaRPr lang="es-ES" sz="1100" dirty="0">
                        <a:latin typeface="Calibri"/>
                        <a:ea typeface="Calibri"/>
                        <a:cs typeface="Times New Roman"/>
                      </a:endParaRPr>
                    </a:p>
                    <a:p>
                      <a:pPr>
                        <a:lnSpc>
                          <a:spcPct val="115000"/>
                        </a:lnSpc>
                        <a:spcAft>
                          <a:spcPts val="1000"/>
                        </a:spcAft>
                      </a:pPr>
                      <a:r>
                        <a:rPr lang="en-US" sz="1200" dirty="0">
                          <a:solidFill>
                            <a:srgbClr val="FFFF00"/>
                          </a:solidFill>
                          <a:latin typeface="Times New Roman"/>
                          <a:ea typeface="Times New Roman"/>
                          <a:cs typeface="Times New Roman"/>
                        </a:rPr>
                        <a:t> </a:t>
                      </a:r>
                      <a:r>
                        <a:rPr lang="es-ES" sz="1200" dirty="0">
                          <a:solidFill>
                            <a:srgbClr val="FFFF00"/>
                          </a:solidFill>
                          <a:latin typeface="Times New Roman"/>
                          <a:ea typeface="Times New Roman"/>
                          <a:cs typeface="Times New Roman"/>
                        </a:rPr>
                        <a:t> </a:t>
                      </a:r>
                      <a:endParaRPr lang="es-ES" sz="1100" dirty="0">
                        <a:latin typeface="Calibri"/>
                        <a:ea typeface="Calibri"/>
                        <a:cs typeface="Times New Roman"/>
                      </a:endParaRPr>
                    </a:p>
                  </a:txBody>
                  <a:tcPr marL="0" marR="0" marT="0" marB="0" anchor="ctr">
                    <a:lnL>
                      <a:noFill/>
                    </a:lnL>
                    <a:lnR>
                      <a:noFill/>
                    </a:lnR>
                    <a:lnT>
                      <a:noFill/>
                    </a:lnT>
                    <a:lnB>
                      <a:noFill/>
                    </a:lnB>
                    <a:solidFill>
                      <a:srgbClr val="000000"/>
                    </a:solidFill>
                  </a:tcPr>
                </a:tc>
              </a:tr>
            </a:tbl>
          </a:graphicData>
        </a:graphic>
      </p:graphicFrame>
      <p:pic>
        <p:nvPicPr>
          <p:cNvPr id="9217" name="Imagen 30" descr="http://www.zephyrus.co.uk/starfish2.jpg"/>
          <p:cNvPicPr>
            <a:picLocks noChangeAspect="1" noChangeArrowheads="1"/>
          </p:cNvPicPr>
          <p:nvPr/>
        </p:nvPicPr>
        <p:blipFill>
          <a:blip r:embed="rId2" cstate="print"/>
          <a:srcRect/>
          <a:stretch>
            <a:fillRect/>
          </a:stretch>
        </p:blipFill>
        <p:spPr bwMode="auto">
          <a:xfrm>
            <a:off x="7524328" y="3140968"/>
            <a:ext cx="904875" cy="809625"/>
          </a:xfrm>
          <a:prstGeom prst="rect">
            <a:avLst/>
          </a:prstGeom>
          <a:noFill/>
        </p:spPr>
      </p:pic>
    </p:spTree>
  </p:cSld>
  <p:clrMapOvr>
    <a:masterClrMapping/>
  </p:clrMapOvr>
  <p:transition spd="slow" advTm="12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556792"/>
            <a:ext cx="6858048" cy="3662541"/>
          </a:xfrm>
          <a:prstGeom prst="rect">
            <a:avLst/>
          </a:prstGeom>
        </p:spPr>
        <p:txBody>
          <a:bodyPr wrap="square">
            <a:spAutoFit/>
          </a:bodyPr>
          <a:lstStyle/>
          <a:p>
            <a:r>
              <a:rPr lang="en-US" sz="2000" dirty="0" smtClean="0"/>
              <a:t>This is the common name for 9 000 species of invertebrate animals found in all oceans of the world.</a:t>
            </a:r>
            <a:endParaRPr lang="es-ES" sz="2000" dirty="0" smtClean="0"/>
          </a:p>
          <a:p>
            <a:r>
              <a:rPr lang="en-US" sz="2000" dirty="0" smtClean="0"/>
              <a:t>These include:</a:t>
            </a:r>
            <a:endParaRPr lang="es-ES" sz="2000" dirty="0" smtClean="0"/>
          </a:p>
          <a:p>
            <a:r>
              <a:rPr lang="en-US" sz="2000" b="1" dirty="0" smtClean="0"/>
              <a:t>Coral, jellyfish and sea-</a:t>
            </a:r>
            <a:r>
              <a:rPr lang="en-US" sz="2000" b="1" dirty="0" err="1" smtClean="0"/>
              <a:t>anenome</a:t>
            </a:r>
            <a:r>
              <a:rPr lang="en-US" sz="2000" b="1" dirty="0" smtClean="0"/>
              <a:t>.</a:t>
            </a:r>
            <a:endParaRPr lang="es-ES" sz="2000" dirty="0" smtClean="0"/>
          </a:p>
          <a:p>
            <a:r>
              <a:rPr lang="en-US" sz="2000" dirty="0" smtClean="0"/>
              <a:t>Some are cylindrical with the mouth and tentacles at one end.</a:t>
            </a:r>
            <a:endParaRPr lang="es-ES" sz="2000" dirty="0" smtClean="0"/>
          </a:p>
          <a:p>
            <a:r>
              <a:rPr lang="en-US" sz="2000" dirty="0" smtClean="0"/>
              <a:t>Jellyfish look like an opened umbrella with tentacles hanging.</a:t>
            </a:r>
            <a:endParaRPr lang="es-ES" sz="2000" dirty="0" smtClean="0"/>
          </a:p>
          <a:p>
            <a:r>
              <a:rPr lang="en-US" sz="2000" dirty="0" smtClean="0"/>
              <a:t>All coelenterates capture their prey in the tentacles and then kill them with poison from the stinging organ.</a:t>
            </a:r>
            <a:endParaRPr lang="es-ES" sz="2000" dirty="0" smtClean="0"/>
          </a:p>
          <a:p>
            <a:pPr lvl="0" indent="449263" eaLnBrk="0" fontAlgn="base" hangingPunct="0">
              <a:spcBef>
                <a:spcPct val="0"/>
              </a:spcBef>
              <a:spcAft>
                <a:spcPct val="0"/>
              </a:spcAft>
            </a:pPr>
            <a:r>
              <a:rPr kumimoji="1" lang="es-ES" sz="3200" b="0" i="0" u="none" strike="noStrike" cap="none" normalizeH="0" baseline="0" dirty="0" smtClean="0">
                <a:ln>
                  <a:noFill/>
                </a:ln>
                <a:effectLst/>
                <a:latin typeface="+mj-lt"/>
                <a:ea typeface="Times New Roman" pitchFamily="18" charset="0"/>
                <a:cs typeface="Arial" pitchFamily="34" charset="0"/>
              </a:rPr>
              <a:t>	</a:t>
            </a:r>
            <a:endParaRPr kumimoji="1" lang="es-ES" sz="3200" b="0" i="0" u="none" strike="noStrike" cap="none" normalizeH="0" baseline="0" dirty="0" smtClean="0">
              <a:ln>
                <a:noFill/>
              </a:ln>
              <a:effectLst/>
              <a:latin typeface="+mj-lt"/>
            </a:endParaRPr>
          </a:p>
        </p:txBody>
      </p:sp>
      <p:pic>
        <p:nvPicPr>
          <p:cNvPr id="5" name="4 Imagen" descr="http://www.zephyrus.co.uk/jellyfish.jpg"/>
          <p:cNvPicPr/>
          <p:nvPr/>
        </p:nvPicPr>
        <p:blipFill>
          <a:blip r:embed="rId2" cstate="print"/>
          <a:srcRect/>
          <a:stretch>
            <a:fillRect/>
          </a:stretch>
        </p:blipFill>
        <p:spPr bwMode="auto">
          <a:xfrm>
            <a:off x="7380312" y="2356098"/>
            <a:ext cx="1368152" cy="2009006"/>
          </a:xfrm>
          <a:prstGeom prst="rect">
            <a:avLst/>
          </a:prstGeom>
          <a:noFill/>
          <a:ln w="9525">
            <a:noFill/>
            <a:miter lim="800000"/>
            <a:headEnd/>
            <a:tailEnd/>
          </a:ln>
        </p:spPr>
      </p:pic>
    </p:spTree>
  </p:cSld>
  <p:clrMapOvr>
    <a:masterClrMapping/>
  </p:clrMapOvr>
  <p:transition spd="slow" advTm="2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683568" y="980728"/>
            <a:ext cx="2736304" cy="646331"/>
          </a:xfrm>
          <a:prstGeom prst="rect">
            <a:avLst/>
          </a:prstGeom>
          <a:noFill/>
        </p:spPr>
        <p:txBody>
          <a:bodyPr wrap="square" rtlCol="0">
            <a:spAutoFit/>
          </a:bodyPr>
          <a:lstStyle/>
          <a:p>
            <a:pPr lvl="0"/>
            <a:r>
              <a:rPr lang="en-US" dirty="0" smtClean="0"/>
              <a:t>Fish have backbone:</a:t>
            </a:r>
            <a:endParaRPr lang="es-ES" dirty="0" smtClean="0"/>
          </a:p>
          <a:p>
            <a:endParaRPr lang="es-ES" dirty="0"/>
          </a:p>
        </p:txBody>
      </p:sp>
      <p:pic>
        <p:nvPicPr>
          <p:cNvPr id="9" name="1 Imagen" descr="Skeleton fish.jpg"/>
          <p:cNvPicPr/>
          <p:nvPr/>
        </p:nvPicPr>
        <p:blipFill>
          <a:blip r:embed="rId2" cstate="print"/>
          <a:stretch>
            <a:fillRect/>
          </a:stretch>
        </p:blipFill>
        <p:spPr>
          <a:xfrm>
            <a:off x="755576" y="1916832"/>
            <a:ext cx="7272808" cy="3528392"/>
          </a:xfrm>
          <a:prstGeom prst="rect">
            <a:avLst/>
          </a:prstGeom>
        </p:spPr>
      </p:pic>
    </p:spTree>
  </p:cSld>
  <p:clrMapOvr>
    <a:masterClrMapping/>
  </p:clrMapOvr>
  <p:transition spd="slow" advTm="17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1214422"/>
            <a:ext cx="7851648" cy="1828800"/>
          </a:xfrm>
        </p:spPr>
        <p:txBody>
          <a:bodyPr/>
          <a:lstStyle/>
          <a:p>
            <a:r>
              <a:rPr lang="es-ES" dirty="0" smtClean="0"/>
              <a:t/>
            </a:r>
            <a:br>
              <a:rPr lang="es-ES" dirty="0" smtClean="0"/>
            </a:br>
            <a:endParaRPr lang="es-ES" dirty="0"/>
          </a:p>
        </p:txBody>
      </p:sp>
      <p:pic>
        <p:nvPicPr>
          <p:cNvPr id="5" name="2 Imagen" descr="cocodrilo.jpg"/>
          <p:cNvPicPr/>
          <p:nvPr/>
        </p:nvPicPr>
        <p:blipFill>
          <a:blip r:embed="rId2" cstate="print"/>
          <a:stretch>
            <a:fillRect/>
          </a:stretch>
        </p:blipFill>
        <p:spPr>
          <a:xfrm>
            <a:off x="1763688" y="2733278"/>
            <a:ext cx="2466975" cy="1847850"/>
          </a:xfrm>
          <a:prstGeom prst="rect">
            <a:avLst/>
          </a:prstGeom>
        </p:spPr>
      </p:pic>
      <p:sp>
        <p:nvSpPr>
          <p:cNvPr id="6" name="5 CuadroTexto"/>
          <p:cNvSpPr txBox="1"/>
          <p:nvPr/>
        </p:nvSpPr>
        <p:spPr>
          <a:xfrm>
            <a:off x="1187624" y="564356"/>
            <a:ext cx="3600400" cy="2000548"/>
          </a:xfrm>
          <a:prstGeom prst="rect">
            <a:avLst/>
          </a:prstGeom>
          <a:noFill/>
        </p:spPr>
        <p:txBody>
          <a:bodyPr wrap="square" rtlCol="0">
            <a:spAutoFit/>
          </a:bodyPr>
          <a:lstStyle/>
          <a:p>
            <a:pPr lvl="1"/>
            <a:r>
              <a:rPr lang="en-US" dirty="0" smtClean="0"/>
              <a:t>Reptiles</a:t>
            </a:r>
            <a:endParaRPr lang="es-ES" dirty="0" smtClean="0"/>
          </a:p>
          <a:p>
            <a:pPr lvl="2"/>
            <a:r>
              <a:rPr lang="en-US" dirty="0" smtClean="0"/>
              <a:t>Have scales</a:t>
            </a:r>
            <a:endParaRPr lang="es-ES" dirty="0" smtClean="0"/>
          </a:p>
          <a:p>
            <a:pPr lvl="2"/>
            <a:r>
              <a:rPr lang="en-US" dirty="0" smtClean="0"/>
              <a:t>Live on land</a:t>
            </a:r>
            <a:endParaRPr lang="es-ES" dirty="0" smtClean="0"/>
          </a:p>
          <a:p>
            <a:pPr lvl="2"/>
            <a:r>
              <a:rPr lang="en-US" dirty="0" smtClean="0"/>
              <a:t>Are cold-blooded</a:t>
            </a:r>
            <a:endParaRPr lang="es-ES" sz="1600" dirty="0" smtClean="0"/>
          </a:p>
          <a:p>
            <a:pPr lvl="2"/>
            <a:r>
              <a:rPr lang="en-US" dirty="0" smtClean="0"/>
              <a:t>Usually lay </a:t>
            </a:r>
            <a:r>
              <a:rPr lang="en-US" dirty="0" smtClean="0"/>
              <a:t>eggs</a:t>
            </a:r>
          </a:p>
          <a:p>
            <a:pPr lvl="2"/>
            <a:endParaRPr lang="es-ES" sz="1600" dirty="0" smtClean="0"/>
          </a:p>
          <a:p>
            <a:endParaRPr lang="es-ES" dirty="0"/>
          </a:p>
        </p:txBody>
      </p:sp>
      <p:pic>
        <p:nvPicPr>
          <p:cNvPr id="7" name="4 Imagen" descr="lagarto.jpg"/>
          <p:cNvPicPr/>
          <p:nvPr/>
        </p:nvPicPr>
        <p:blipFill>
          <a:blip r:embed="rId3" cstate="print"/>
          <a:stretch>
            <a:fillRect/>
          </a:stretch>
        </p:blipFill>
        <p:spPr>
          <a:xfrm>
            <a:off x="5436096" y="2751187"/>
            <a:ext cx="2714625" cy="1685925"/>
          </a:xfrm>
          <a:prstGeom prst="rect">
            <a:avLst/>
          </a:prstGeom>
        </p:spPr>
      </p:pic>
      <p:pic>
        <p:nvPicPr>
          <p:cNvPr id="9" name="5 Imagen" descr="snake.jpg"/>
          <p:cNvPicPr/>
          <p:nvPr/>
        </p:nvPicPr>
        <p:blipFill>
          <a:blip r:embed="rId4" cstate="print"/>
          <a:stretch>
            <a:fillRect/>
          </a:stretch>
        </p:blipFill>
        <p:spPr>
          <a:xfrm>
            <a:off x="1835696" y="4725144"/>
            <a:ext cx="2286000" cy="1714500"/>
          </a:xfrm>
          <a:prstGeom prst="rect">
            <a:avLst/>
          </a:prstGeom>
        </p:spPr>
      </p:pic>
      <p:pic>
        <p:nvPicPr>
          <p:cNvPr id="10" name="6 Imagen" descr="tortuga.jpg"/>
          <p:cNvPicPr/>
          <p:nvPr/>
        </p:nvPicPr>
        <p:blipFill>
          <a:blip r:embed="rId5" cstate="print"/>
          <a:stretch>
            <a:fillRect/>
          </a:stretch>
        </p:blipFill>
        <p:spPr>
          <a:xfrm>
            <a:off x="5652120" y="4581128"/>
            <a:ext cx="2466975" cy="1847850"/>
          </a:xfrm>
          <a:prstGeom prst="rect">
            <a:avLst/>
          </a:prstGeom>
        </p:spPr>
      </p:pic>
      <p:sp>
        <p:nvSpPr>
          <p:cNvPr id="8" name="7 CuadroTexto"/>
          <p:cNvSpPr txBox="1"/>
          <p:nvPr/>
        </p:nvSpPr>
        <p:spPr>
          <a:xfrm>
            <a:off x="3491880" y="1929606"/>
            <a:ext cx="3096344" cy="923330"/>
          </a:xfrm>
          <a:prstGeom prst="rect">
            <a:avLst/>
          </a:prstGeom>
          <a:noFill/>
        </p:spPr>
        <p:txBody>
          <a:bodyPr wrap="square" rtlCol="0">
            <a:spAutoFit/>
          </a:bodyPr>
          <a:lstStyle/>
          <a:p>
            <a:pPr lvl="2"/>
            <a:r>
              <a:rPr lang="en-US" dirty="0" smtClean="0"/>
              <a:t>Have backbone</a:t>
            </a:r>
            <a:endParaRPr lang="es-ES" sz="1600" dirty="0" smtClean="0"/>
          </a:p>
          <a:p>
            <a:pPr lvl="0"/>
            <a:r>
              <a:rPr lang="en-US" dirty="0" smtClean="0"/>
              <a:t>These are reptiles:</a:t>
            </a:r>
            <a:endParaRPr lang="es-ES" sz="1600" dirty="0" smtClean="0"/>
          </a:p>
          <a:p>
            <a:endParaRPr lang="es-ES" dirty="0"/>
          </a:p>
        </p:txBody>
      </p:sp>
    </p:spTree>
  </p:cSld>
  <p:clrMapOvr>
    <a:masterClrMapping/>
  </p:clrMapOvr>
  <p:transition spd="slow" advTm="9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Flecha abajo"/>
          <p:cNvSpPr/>
          <p:nvPr/>
        </p:nvSpPr>
        <p:spPr>
          <a:xfrm>
            <a:off x="4214810" y="1700808"/>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CuadroTexto"/>
          <p:cNvSpPr txBox="1"/>
          <p:nvPr/>
        </p:nvSpPr>
        <p:spPr>
          <a:xfrm>
            <a:off x="3275856" y="836712"/>
            <a:ext cx="2880320" cy="646331"/>
          </a:xfrm>
          <a:prstGeom prst="rect">
            <a:avLst/>
          </a:prstGeom>
          <a:noFill/>
        </p:spPr>
        <p:txBody>
          <a:bodyPr wrap="square" rtlCol="0">
            <a:spAutoFit/>
          </a:bodyPr>
          <a:lstStyle/>
          <a:p>
            <a:pPr lvl="0"/>
            <a:r>
              <a:rPr lang="en-US" dirty="0" smtClean="0"/>
              <a:t>Reptiles have backbones:</a:t>
            </a:r>
            <a:endParaRPr lang="es-ES" dirty="0" smtClean="0"/>
          </a:p>
          <a:p>
            <a:endParaRPr lang="es-ES" dirty="0"/>
          </a:p>
        </p:txBody>
      </p:sp>
      <p:pic>
        <p:nvPicPr>
          <p:cNvPr id="12" name="7 Imagen" descr="esqueleto coco.jpg"/>
          <p:cNvPicPr/>
          <p:nvPr/>
        </p:nvPicPr>
        <p:blipFill>
          <a:blip r:embed="rId2" cstate="print"/>
          <a:stretch>
            <a:fillRect/>
          </a:stretch>
        </p:blipFill>
        <p:spPr>
          <a:xfrm>
            <a:off x="2339752" y="2276872"/>
            <a:ext cx="4248472" cy="1192907"/>
          </a:xfrm>
          <a:prstGeom prst="rect">
            <a:avLst/>
          </a:prstGeom>
        </p:spPr>
      </p:pic>
      <p:pic>
        <p:nvPicPr>
          <p:cNvPr id="13" name="8 Imagen" descr="esquelto tortuga.jpg"/>
          <p:cNvPicPr/>
          <p:nvPr/>
        </p:nvPicPr>
        <p:blipFill>
          <a:blip r:embed="rId3" cstate="print"/>
          <a:stretch>
            <a:fillRect/>
          </a:stretch>
        </p:blipFill>
        <p:spPr>
          <a:xfrm>
            <a:off x="179512" y="3717032"/>
            <a:ext cx="2438400" cy="1381125"/>
          </a:xfrm>
          <a:prstGeom prst="rect">
            <a:avLst/>
          </a:prstGeom>
        </p:spPr>
      </p:pic>
      <p:pic>
        <p:nvPicPr>
          <p:cNvPr id="14" name="9 Imagen" descr="esqueleto serpiente.jpg"/>
          <p:cNvPicPr/>
          <p:nvPr/>
        </p:nvPicPr>
        <p:blipFill>
          <a:blip r:embed="rId4" cstate="print"/>
          <a:stretch>
            <a:fillRect/>
          </a:stretch>
        </p:blipFill>
        <p:spPr>
          <a:xfrm>
            <a:off x="6732240" y="3645024"/>
            <a:ext cx="2152650" cy="2124075"/>
          </a:xfrm>
          <a:prstGeom prst="rect">
            <a:avLst/>
          </a:prstGeom>
        </p:spPr>
      </p:pic>
      <p:pic>
        <p:nvPicPr>
          <p:cNvPr id="15" name="10 Imagen" descr="esqueleto lagartija.jpg"/>
          <p:cNvPicPr/>
          <p:nvPr/>
        </p:nvPicPr>
        <p:blipFill>
          <a:blip r:embed="rId5" cstate="print"/>
          <a:stretch>
            <a:fillRect/>
          </a:stretch>
        </p:blipFill>
        <p:spPr>
          <a:xfrm>
            <a:off x="2699792" y="5229200"/>
            <a:ext cx="3686175" cy="1238250"/>
          </a:xfrm>
          <a:prstGeom prst="rect">
            <a:avLst/>
          </a:prstGeom>
        </p:spPr>
      </p:pic>
    </p:spTree>
  </p:cSld>
  <p:clrMapOvr>
    <a:masterClrMapping/>
  </p:clrMapOvr>
  <p:transition spd="slow" advTm="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771800" y="764704"/>
            <a:ext cx="4680520" cy="2031325"/>
          </a:xfrm>
          <a:prstGeom prst="rect">
            <a:avLst/>
          </a:prstGeom>
          <a:noFill/>
        </p:spPr>
        <p:txBody>
          <a:bodyPr wrap="square" rtlCol="0">
            <a:spAutoFit/>
          </a:bodyPr>
          <a:lstStyle/>
          <a:p>
            <a:pPr lvl="1"/>
            <a:r>
              <a:rPr lang="en-US" dirty="0" smtClean="0"/>
              <a:t>Amphibians</a:t>
            </a:r>
            <a:endParaRPr lang="es-ES" dirty="0" smtClean="0"/>
          </a:p>
          <a:p>
            <a:pPr lvl="2"/>
            <a:r>
              <a:rPr lang="en-US" dirty="0" smtClean="0"/>
              <a:t>Are cold blooded</a:t>
            </a:r>
            <a:endParaRPr lang="es-ES" sz="1600" dirty="0" smtClean="0"/>
          </a:p>
          <a:p>
            <a:pPr lvl="2"/>
            <a:r>
              <a:rPr lang="en-US" dirty="0" smtClean="0"/>
              <a:t>Live on land and in water</a:t>
            </a:r>
            <a:endParaRPr lang="es-ES" dirty="0" smtClean="0"/>
          </a:p>
          <a:p>
            <a:pPr lvl="2"/>
            <a:r>
              <a:rPr lang="en-US" dirty="0" smtClean="0"/>
              <a:t>Have smooth skin</a:t>
            </a:r>
            <a:endParaRPr lang="es-ES" sz="1600" dirty="0" smtClean="0"/>
          </a:p>
          <a:p>
            <a:pPr lvl="2"/>
            <a:r>
              <a:rPr lang="en-US" dirty="0" smtClean="0"/>
              <a:t>Lay eggs</a:t>
            </a:r>
            <a:endParaRPr lang="es-ES" sz="1600" dirty="0" smtClean="0"/>
          </a:p>
          <a:p>
            <a:pPr lvl="0"/>
            <a:r>
              <a:rPr lang="en-US" dirty="0" smtClean="0"/>
              <a:t>These are amphibians</a:t>
            </a:r>
            <a:endParaRPr lang="es-ES" sz="1600" dirty="0" smtClean="0"/>
          </a:p>
          <a:p>
            <a:endParaRPr lang="es-ES" dirty="0"/>
          </a:p>
        </p:txBody>
      </p:sp>
      <p:pic>
        <p:nvPicPr>
          <p:cNvPr id="5" name="12 Imagen" descr="rana.jpg"/>
          <p:cNvPicPr/>
          <p:nvPr/>
        </p:nvPicPr>
        <p:blipFill>
          <a:blip r:embed="rId2" cstate="print"/>
          <a:stretch>
            <a:fillRect/>
          </a:stretch>
        </p:blipFill>
        <p:spPr>
          <a:xfrm>
            <a:off x="1115616" y="2852936"/>
            <a:ext cx="2466975" cy="1847850"/>
          </a:xfrm>
          <a:prstGeom prst="rect">
            <a:avLst/>
          </a:prstGeom>
        </p:spPr>
      </p:pic>
      <p:pic>
        <p:nvPicPr>
          <p:cNvPr id="7" name="14 Imagen" descr="sapo1.jpg"/>
          <p:cNvPicPr/>
          <p:nvPr/>
        </p:nvPicPr>
        <p:blipFill>
          <a:blip r:embed="rId3" cstate="print"/>
          <a:stretch>
            <a:fillRect/>
          </a:stretch>
        </p:blipFill>
        <p:spPr>
          <a:xfrm>
            <a:off x="5364088" y="2780928"/>
            <a:ext cx="2552700" cy="1790700"/>
          </a:xfrm>
          <a:prstGeom prst="rect">
            <a:avLst/>
          </a:prstGeom>
        </p:spPr>
      </p:pic>
      <p:pic>
        <p:nvPicPr>
          <p:cNvPr id="8" name="13 Imagen" descr="salamandra.jpg"/>
          <p:cNvPicPr/>
          <p:nvPr/>
        </p:nvPicPr>
        <p:blipFill>
          <a:blip r:embed="rId4" cstate="print"/>
          <a:stretch>
            <a:fillRect/>
          </a:stretch>
        </p:blipFill>
        <p:spPr>
          <a:xfrm>
            <a:off x="3131840" y="4869160"/>
            <a:ext cx="2609850" cy="1752600"/>
          </a:xfrm>
          <a:prstGeom prst="rect">
            <a:avLst/>
          </a:prstGeom>
        </p:spPr>
      </p:pic>
    </p:spTree>
  </p:cSld>
  <p:clrMapOvr>
    <a:masterClrMapping/>
  </p:clrMapOvr>
  <p:transition spd="slow" advTm="9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475656" y="1196752"/>
            <a:ext cx="2664296" cy="923330"/>
          </a:xfrm>
          <a:prstGeom prst="rect">
            <a:avLst/>
          </a:prstGeom>
          <a:noFill/>
        </p:spPr>
        <p:txBody>
          <a:bodyPr wrap="square" rtlCol="0">
            <a:spAutoFit/>
          </a:bodyPr>
          <a:lstStyle/>
          <a:p>
            <a:pPr lvl="0"/>
            <a:r>
              <a:rPr lang="en-US" dirty="0" smtClean="0"/>
              <a:t>Amphibians have backbone:</a:t>
            </a:r>
            <a:endParaRPr lang="es-ES" dirty="0" smtClean="0"/>
          </a:p>
          <a:p>
            <a:endParaRPr lang="es-ES" dirty="0"/>
          </a:p>
        </p:txBody>
      </p:sp>
      <p:pic>
        <p:nvPicPr>
          <p:cNvPr id="6" name="15 Imagen" descr="esqueleto sapo.jpg"/>
          <p:cNvPicPr/>
          <p:nvPr/>
        </p:nvPicPr>
        <p:blipFill>
          <a:blip r:embed="rId2" cstate="print"/>
          <a:stretch>
            <a:fillRect/>
          </a:stretch>
        </p:blipFill>
        <p:spPr>
          <a:xfrm>
            <a:off x="467544" y="2636912"/>
            <a:ext cx="2220466" cy="2344291"/>
          </a:xfrm>
          <a:prstGeom prst="rect">
            <a:avLst/>
          </a:prstGeom>
        </p:spPr>
      </p:pic>
      <p:pic>
        <p:nvPicPr>
          <p:cNvPr id="7" name="16 Imagen" descr="esqueleto rana.jpg"/>
          <p:cNvPicPr/>
          <p:nvPr/>
        </p:nvPicPr>
        <p:blipFill>
          <a:blip r:embed="rId3" cstate="print"/>
          <a:stretch>
            <a:fillRect/>
          </a:stretch>
        </p:blipFill>
        <p:spPr>
          <a:xfrm rot="5400000">
            <a:off x="2531182" y="2661506"/>
            <a:ext cx="3145532" cy="2088232"/>
          </a:xfrm>
          <a:prstGeom prst="rect">
            <a:avLst/>
          </a:prstGeom>
        </p:spPr>
      </p:pic>
      <p:sp>
        <p:nvSpPr>
          <p:cNvPr id="8" name="7 CuadroTexto"/>
          <p:cNvSpPr txBox="1"/>
          <p:nvPr/>
        </p:nvSpPr>
        <p:spPr>
          <a:xfrm>
            <a:off x="5652120" y="3856980"/>
            <a:ext cx="3275856" cy="2308324"/>
          </a:xfrm>
          <a:prstGeom prst="rect">
            <a:avLst/>
          </a:prstGeom>
          <a:noFill/>
        </p:spPr>
        <p:txBody>
          <a:bodyPr wrap="square" rtlCol="0">
            <a:spAutoFit/>
          </a:bodyPr>
          <a:lstStyle/>
          <a:p>
            <a:pPr lvl="1"/>
            <a:r>
              <a:rPr lang="en-US" dirty="0" smtClean="0"/>
              <a:t>Birds </a:t>
            </a:r>
            <a:endParaRPr lang="es-ES" dirty="0" smtClean="0"/>
          </a:p>
          <a:p>
            <a:pPr lvl="2"/>
            <a:r>
              <a:rPr lang="en-US" dirty="0" smtClean="0"/>
              <a:t>Have feathers</a:t>
            </a:r>
            <a:endParaRPr lang="es-ES" dirty="0" smtClean="0"/>
          </a:p>
          <a:p>
            <a:pPr lvl="2"/>
            <a:r>
              <a:rPr lang="en-US" dirty="0" smtClean="0"/>
              <a:t>Are warm-blooded</a:t>
            </a:r>
            <a:endParaRPr lang="es-ES" sz="1600" dirty="0" smtClean="0"/>
          </a:p>
          <a:p>
            <a:pPr lvl="2"/>
            <a:r>
              <a:rPr lang="en-US" dirty="0" smtClean="0"/>
              <a:t>Have hollow bones and most can fly</a:t>
            </a:r>
            <a:endParaRPr lang="es-ES" sz="1600" dirty="0" smtClean="0"/>
          </a:p>
          <a:p>
            <a:pPr lvl="2"/>
            <a:r>
              <a:rPr lang="en-US" dirty="0" smtClean="0"/>
              <a:t>Lay eggs</a:t>
            </a:r>
            <a:endParaRPr lang="es-ES" sz="1600" dirty="0" smtClean="0"/>
          </a:p>
          <a:p>
            <a:pPr lvl="2"/>
            <a:r>
              <a:rPr lang="en-US" dirty="0" smtClean="0"/>
              <a:t> </a:t>
            </a:r>
            <a:endParaRPr lang="es-ES" sz="1600" dirty="0" smtClean="0"/>
          </a:p>
          <a:p>
            <a:endParaRPr lang="es-ES" dirty="0"/>
          </a:p>
        </p:txBody>
      </p:sp>
      <p:pic>
        <p:nvPicPr>
          <p:cNvPr id="9" name="17 Imagen" descr="esqueleto pajaro.jpg"/>
          <p:cNvPicPr/>
          <p:nvPr/>
        </p:nvPicPr>
        <p:blipFill>
          <a:blip r:embed="rId4" cstate="print"/>
          <a:stretch>
            <a:fillRect/>
          </a:stretch>
        </p:blipFill>
        <p:spPr>
          <a:xfrm>
            <a:off x="6372200" y="980728"/>
            <a:ext cx="2448272" cy="2880320"/>
          </a:xfrm>
          <a:prstGeom prst="rect">
            <a:avLst/>
          </a:prstGeom>
        </p:spPr>
      </p:pic>
      <p:sp>
        <p:nvSpPr>
          <p:cNvPr id="10" name="9 CuadroTexto"/>
          <p:cNvSpPr txBox="1"/>
          <p:nvPr/>
        </p:nvSpPr>
        <p:spPr>
          <a:xfrm>
            <a:off x="6012160" y="5661248"/>
            <a:ext cx="3168352" cy="646331"/>
          </a:xfrm>
          <a:prstGeom prst="rect">
            <a:avLst/>
          </a:prstGeom>
          <a:noFill/>
        </p:spPr>
        <p:txBody>
          <a:bodyPr wrap="square" rtlCol="0">
            <a:spAutoFit/>
          </a:bodyPr>
          <a:lstStyle/>
          <a:p>
            <a:pPr lvl="0"/>
            <a:r>
              <a:rPr lang="en-US" dirty="0" smtClean="0"/>
              <a:t>Birds have backbone:</a:t>
            </a:r>
            <a:endParaRPr lang="es-ES" dirty="0" smtClean="0"/>
          </a:p>
          <a:p>
            <a:endParaRPr lang="es-ES" dirty="0"/>
          </a:p>
        </p:txBody>
      </p:sp>
    </p:spTree>
  </p:cSld>
  <p:clrMapOvr>
    <a:masterClrMapping/>
  </p:clrMapOvr>
  <p:transition spd="slow" advTm="6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2843808" y="1484784"/>
            <a:ext cx="3888432" cy="2031325"/>
          </a:xfrm>
          <a:prstGeom prst="rect">
            <a:avLst/>
          </a:prstGeom>
          <a:noFill/>
        </p:spPr>
        <p:txBody>
          <a:bodyPr wrap="square" rtlCol="0">
            <a:spAutoFit/>
          </a:bodyPr>
          <a:lstStyle/>
          <a:p>
            <a:pPr lvl="1"/>
            <a:r>
              <a:rPr lang="en-US" dirty="0" smtClean="0"/>
              <a:t>Mammals</a:t>
            </a:r>
            <a:endParaRPr lang="es-ES" dirty="0" smtClean="0"/>
          </a:p>
          <a:p>
            <a:pPr lvl="2"/>
            <a:r>
              <a:rPr lang="en-US" dirty="0" smtClean="0"/>
              <a:t>Have hair or fur </a:t>
            </a:r>
            <a:endParaRPr lang="es-ES" dirty="0" smtClean="0"/>
          </a:p>
          <a:p>
            <a:pPr lvl="2"/>
            <a:r>
              <a:rPr lang="en-US" dirty="0" smtClean="0"/>
              <a:t>Are warm-blooded</a:t>
            </a:r>
            <a:endParaRPr lang="es-ES" sz="1600" dirty="0" smtClean="0"/>
          </a:p>
          <a:p>
            <a:pPr lvl="2"/>
            <a:r>
              <a:rPr lang="en-US" dirty="0" smtClean="0"/>
              <a:t>Feed milk to their young</a:t>
            </a:r>
            <a:endParaRPr lang="es-ES" sz="1600" dirty="0" smtClean="0"/>
          </a:p>
          <a:p>
            <a:pPr lvl="2"/>
            <a:r>
              <a:rPr lang="en-US" dirty="0" smtClean="0"/>
              <a:t>Bear live young (except </a:t>
            </a:r>
            <a:r>
              <a:rPr lang="en-US" dirty="0" err="1" smtClean="0"/>
              <a:t>monotremes</a:t>
            </a:r>
            <a:r>
              <a:rPr lang="en-US" dirty="0" smtClean="0"/>
              <a:t>)</a:t>
            </a:r>
            <a:endParaRPr lang="es-ES" sz="1600" dirty="0" smtClean="0"/>
          </a:p>
          <a:p>
            <a:r>
              <a:rPr lang="en-US" dirty="0" smtClean="0"/>
              <a:t>Mammals have backbones</a:t>
            </a:r>
            <a:endParaRPr lang="es-ES" dirty="0"/>
          </a:p>
        </p:txBody>
      </p:sp>
      <p:pic>
        <p:nvPicPr>
          <p:cNvPr id="7" name="18 Imagen" descr="esqueleto perro.jpg"/>
          <p:cNvPicPr/>
          <p:nvPr/>
        </p:nvPicPr>
        <p:blipFill>
          <a:blip r:embed="rId2" cstate="print"/>
          <a:stretch>
            <a:fillRect/>
          </a:stretch>
        </p:blipFill>
        <p:spPr>
          <a:xfrm>
            <a:off x="1259632" y="4149080"/>
            <a:ext cx="2664296" cy="1944241"/>
          </a:xfrm>
          <a:prstGeom prst="rect">
            <a:avLst/>
          </a:prstGeom>
        </p:spPr>
      </p:pic>
      <p:pic>
        <p:nvPicPr>
          <p:cNvPr id="8" name="19 Imagen" descr="esqueleto raton.jpg"/>
          <p:cNvPicPr/>
          <p:nvPr/>
        </p:nvPicPr>
        <p:blipFill>
          <a:blip r:embed="rId3" cstate="print"/>
          <a:stretch>
            <a:fillRect/>
          </a:stretch>
        </p:blipFill>
        <p:spPr>
          <a:xfrm>
            <a:off x="5796136" y="3861048"/>
            <a:ext cx="2503165" cy="2287141"/>
          </a:xfrm>
          <a:prstGeom prst="rect">
            <a:avLst/>
          </a:prstGeom>
        </p:spPr>
      </p:pic>
    </p:spTree>
  </p:cSld>
  <p:clrMapOvr>
    <a:masterClrMapping/>
  </p:clrMapOvr>
  <p:transition spd="slow" advTm="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a"/>
          <p:cNvGraphicFramePr>
            <a:graphicFrameLocks noGrp="1"/>
          </p:cNvGraphicFramePr>
          <p:nvPr/>
        </p:nvGraphicFramePr>
        <p:xfrm>
          <a:off x="1403648" y="1196752"/>
          <a:ext cx="6648400" cy="2459014"/>
        </p:xfrm>
        <a:graphic>
          <a:graphicData uri="http://schemas.openxmlformats.org/drawingml/2006/table">
            <a:tbl>
              <a:tblPr/>
              <a:tblGrid>
                <a:gridCol w="3324200"/>
                <a:gridCol w="3324200"/>
              </a:tblGrid>
              <a:tr h="2459014">
                <a:tc>
                  <a:txBody>
                    <a:bodyPr/>
                    <a:lstStyle/>
                    <a:p>
                      <a:pPr algn="ctr">
                        <a:lnSpc>
                          <a:spcPct val="115000"/>
                        </a:lnSpc>
                        <a:spcAft>
                          <a:spcPts val="1000"/>
                        </a:spcAft>
                      </a:pPr>
                      <a:endParaRPr lang="en-US" sz="1350" b="1" dirty="0" smtClean="0">
                        <a:solidFill>
                          <a:srgbClr val="002060"/>
                        </a:solidFill>
                        <a:latin typeface="Times New Roman"/>
                        <a:ea typeface="Times New Roman"/>
                        <a:cs typeface="Times New Roman"/>
                      </a:endParaRPr>
                    </a:p>
                    <a:p>
                      <a:pPr algn="ctr">
                        <a:lnSpc>
                          <a:spcPct val="115000"/>
                        </a:lnSpc>
                        <a:spcAft>
                          <a:spcPts val="1000"/>
                        </a:spcAft>
                      </a:pPr>
                      <a:endParaRPr lang="en-US" sz="1350" b="1" dirty="0" smtClean="0">
                        <a:solidFill>
                          <a:srgbClr val="002060"/>
                        </a:solidFill>
                        <a:latin typeface="Times New Roman"/>
                        <a:ea typeface="Times New Roman"/>
                        <a:cs typeface="Times New Roman"/>
                      </a:endParaRPr>
                    </a:p>
                    <a:p>
                      <a:pPr algn="ctr">
                        <a:lnSpc>
                          <a:spcPct val="115000"/>
                        </a:lnSpc>
                        <a:spcAft>
                          <a:spcPts val="1000"/>
                        </a:spcAft>
                      </a:pPr>
                      <a:r>
                        <a:rPr lang="en-US" sz="1350" b="1" dirty="0" smtClean="0">
                          <a:solidFill>
                            <a:srgbClr val="002060"/>
                          </a:solidFill>
                          <a:latin typeface="Times New Roman"/>
                          <a:ea typeface="Times New Roman"/>
                          <a:cs typeface="Times New Roman"/>
                        </a:rPr>
                        <a:t>Invertebrates</a:t>
                      </a:r>
                      <a:endParaRPr lang="es-ES" sz="1100" dirty="0">
                        <a:solidFill>
                          <a:srgbClr val="002060"/>
                        </a:solidFill>
                        <a:latin typeface="Calibri"/>
                        <a:ea typeface="Calibri"/>
                        <a:cs typeface="Times New Roman"/>
                      </a:endParaRPr>
                    </a:p>
                    <a:p>
                      <a:pPr algn="ctr">
                        <a:lnSpc>
                          <a:spcPct val="115000"/>
                        </a:lnSpc>
                        <a:spcAft>
                          <a:spcPts val="1000"/>
                        </a:spcAft>
                      </a:pPr>
                      <a:r>
                        <a:rPr lang="en-US" sz="1200" dirty="0">
                          <a:solidFill>
                            <a:srgbClr val="002060"/>
                          </a:solidFill>
                          <a:latin typeface="Times New Roman"/>
                          <a:ea typeface="Times New Roman"/>
                          <a:cs typeface="Times New Roman"/>
                        </a:rPr>
                        <a:t>Animals </a:t>
                      </a:r>
                      <a:br>
                        <a:rPr lang="en-US" sz="1200" dirty="0">
                          <a:solidFill>
                            <a:srgbClr val="002060"/>
                          </a:solidFill>
                          <a:latin typeface="Times New Roman"/>
                          <a:ea typeface="Times New Roman"/>
                          <a:cs typeface="Times New Roman"/>
                        </a:rPr>
                      </a:br>
                      <a:r>
                        <a:rPr lang="en-US" sz="1200" dirty="0">
                          <a:solidFill>
                            <a:srgbClr val="002060"/>
                          </a:solidFill>
                          <a:latin typeface="Times New Roman"/>
                          <a:ea typeface="Times New Roman"/>
                          <a:cs typeface="Times New Roman"/>
                        </a:rPr>
                        <a:t>without a Backbone</a:t>
                      </a:r>
                      <a:br>
                        <a:rPr lang="en-US" sz="1200" dirty="0">
                          <a:solidFill>
                            <a:srgbClr val="002060"/>
                          </a:solidFill>
                          <a:latin typeface="Times New Roman"/>
                          <a:ea typeface="Times New Roman"/>
                          <a:cs typeface="Times New Roman"/>
                        </a:rPr>
                      </a:br>
                      <a:r>
                        <a:rPr lang="en-US" sz="1200" dirty="0">
                          <a:solidFill>
                            <a:srgbClr val="002060"/>
                          </a:solidFill>
                          <a:latin typeface="Times New Roman"/>
                          <a:ea typeface="Times New Roman"/>
                          <a:cs typeface="Times New Roman"/>
                        </a:rPr>
                        <a:t>or Spinal Column:</a:t>
                      </a:r>
                      <a:endParaRPr lang="es-ES" sz="1100" dirty="0">
                        <a:solidFill>
                          <a:srgbClr val="002060"/>
                        </a:solidFill>
                        <a:latin typeface="Calibri"/>
                        <a:ea typeface="Calibri"/>
                        <a:cs typeface="Times New Roman"/>
                      </a:endParaRPr>
                    </a:p>
                  </a:txBody>
                  <a:tcPr marL="95250" marR="95250" marT="95250" marB="95250">
                    <a:lnL>
                      <a:noFill/>
                    </a:lnL>
                    <a:lnR>
                      <a:noFill/>
                    </a:lnR>
                    <a:lnT>
                      <a:noFill/>
                    </a:lnT>
                    <a:lnB>
                      <a:noFill/>
                    </a:lnB>
                    <a:solidFill>
                      <a:srgbClr val="FFFF99"/>
                    </a:solidFill>
                  </a:tcPr>
                </a:tc>
                <a:tc>
                  <a:txBody>
                    <a:bodyPr/>
                    <a:lstStyle/>
                    <a:p>
                      <a:pPr algn="ctr">
                        <a:lnSpc>
                          <a:spcPct val="115000"/>
                        </a:lnSpc>
                        <a:spcAft>
                          <a:spcPts val="1000"/>
                        </a:spcAft>
                      </a:pPr>
                      <a:endParaRPr lang="en-US" sz="1350" b="1" dirty="0" smtClean="0">
                        <a:solidFill>
                          <a:srgbClr val="002060"/>
                        </a:solidFill>
                        <a:latin typeface="Times New Roman"/>
                        <a:ea typeface="Times New Roman"/>
                        <a:cs typeface="Times New Roman"/>
                      </a:endParaRPr>
                    </a:p>
                    <a:p>
                      <a:pPr algn="ctr">
                        <a:lnSpc>
                          <a:spcPct val="115000"/>
                        </a:lnSpc>
                        <a:spcAft>
                          <a:spcPts val="1000"/>
                        </a:spcAft>
                      </a:pPr>
                      <a:r>
                        <a:rPr lang="en-US" sz="1350" b="1" dirty="0" smtClean="0">
                          <a:solidFill>
                            <a:srgbClr val="002060"/>
                          </a:solidFill>
                          <a:latin typeface="Times New Roman"/>
                          <a:ea typeface="Times New Roman"/>
                          <a:cs typeface="Times New Roman"/>
                        </a:rPr>
                        <a:t>Vertebrates</a:t>
                      </a:r>
                      <a:endParaRPr lang="es-ES" sz="1100" dirty="0">
                        <a:solidFill>
                          <a:srgbClr val="002060"/>
                        </a:solidFill>
                        <a:latin typeface="Calibri"/>
                        <a:ea typeface="Calibri"/>
                        <a:cs typeface="Times New Roman"/>
                      </a:endParaRPr>
                    </a:p>
                    <a:p>
                      <a:pPr algn="ctr">
                        <a:lnSpc>
                          <a:spcPct val="115000"/>
                        </a:lnSpc>
                        <a:spcAft>
                          <a:spcPts val="1000"/>
                        </a:spcAft>
                      </a:pPr>
                      <a:r>
                        <a:rPr lang="en-US" sz="1200" dirty="0">
                          <a:solidFill>
                            <a:srgbClr val="002060"/>
                          </a:solidFill>
                          <a:latin typeface="Times New Roman"/>
                          <a:ea typeface="Times New Roman"/>
                          <a:cs typeface="Times New Roman"/>
                        </a:rPr>
                        <a:t>Animals </a:t>
                      </a:r>
                      <a:br>
                        <a:rPr lang="en-US" sz="1200" dirty="0">
                          <a:solidFill>
                            <a:srgbClr val="002060"/>
                          </a:solidFill>
                          <a:latin typeface="Times New Roman"/>
                          <a:ea typeface="Times New Roman"/>
                          <a:cs typeface="Times New Roman"/>
                        </a:rPr>
                      </a:br>
                      <a:r>
                        <a:rPr lang="en-US" sz="1200" dirty="0">
                          <a:solidFill>
                            <a:srgbClr val="002060"/>
                          </a:solidFill>
                          <a:latin typeface="Times New Roman"/>
                          <a:ea typeface="Times New Roman"/>
                          <a:cs typeface="Times New Roman"/>
                        </a:rPr>
                        <a:t>with a Backbone </a:t>
                      </a:r>
                      <a:br>
                        <a:rPr lang="en-US" sz="1200" dirty="0">
                          <a:solidFill>
                            <a:srgbClr val="002060"/>
                          </a:solidFill>
                          <a:latin typeface="Times New Roman"/>
                          <a:ea typeface="Times New Roman"/>
                          <a:cs typeface="Times New Roman"/>
                        </a:rPr>
                      </a:br>
                      <a:r>
                        <a:rPr lang="en-US" sz="1200" dirty="0">
                          <a:solidFill>
                            <a:srgbClr val="002060"/>
                          </a:solidFill>
                          <a:latin typeface="Times New Roman"/>
                          <a:ea typeface="Times New Roman"/>
                          <a:cs typeface="Times New Roman"/>
                        </a:rPr>
                        <a:t>or Spinal Column:</a:t>
                      </a:r>
                      <a:br>
                        <a:rPr lang="en-US" sz="1200" dirty="0">
                          <a:solidFill>
                            <a:srgbClr val="002060"/>
                          </a:solidFill>
                          <a:latin typeface="Times New Roman"/>
                          <a:ea typeface="Times New Roman"/>
                          <a:cs typeface="Times New Roman"/>
                        </a:rPr>
                      </a:br>
                      <a:r>
                        <a:rPr lang="en-US" sz="1200" dirty="0">
                          <a:solidFill>
                            <a:srgbClr val="002060"/>
                          </a:solidFill>
                          <a:latin typeface="Times New Roman"/>
                          <a:ea typeface="Times New Roman"/>
                          <a:cs typeface="Times New Roman"/>
                        </a:rPr>
                        <a:t>(All these animals are in the</a:t>
                      </a:r>
                      <a:r>
                        <a:rPr lang="en-US" sz="1200" i="1" dirty="0">
                          <a:solidFill>
                            <a:srgbClr val="002060"/>
                          </a:solidFill>
                          <a:latin typeface="Times New Roman"/>
                          <a:ea typeface="Times New Roman"/>
                          <a:cs typeface="Times New Roman"/>
                        </a:rPr>
                        <a:t> </a:t>
                      </a:r>
                      <a:r>
                        <a:rPr lang="en-US" sz="1200" dirty="0">
                          <a:solidFill>
                            <a:srgbClr val="002060"/>
                          </a:solidFill>
                          <a:latin typeface="Times New Roman"/>
                          <a:ea typeface="Times New Roman"/>
                          <a:cs typeface="Times New Roman"/>
                        </a:rPr>
                        <a:t>phyla </a:t>
                      </a:r>
                      <a:r>
                        <a:rPr lang="en-US" sz="1200" i="1" dirty="0" err="1">
                          <a:solidFill>
                            <a:srgbClr val="002060"/>
                          </a:solidFill>
                          <a:latin typeface="Times New Roman"/>
                          <a:ea typeface="Times New Roman"/>
                          <a:cs typeface="Times New Roman"/>
                        </a:rPr>
                        <a:t>Chordata</a:t>
                      </a:r>
                      <a:r>
                        <a:rPr lang="en-US" sz="1200" dirty="0">
                          <a:solidFill>
                            <a:srgbClr val="002060"/>
                          </a:solidFill>
                          <a:latin typeface="Times New Roman"/>
                          <a:ea typeface="Times New Roman"/>
                          <a:cs typeface="Times New Roman"/>
                        </a:rPr>
                        <a:t> and the subphyla </a:t>
                      </a:r>
                      <a:r>
                        <a:rPr lang="en-US" sz="1200" i="1" dirty="0">
                          <a:solidFill>
                            <a:srgbClr val="002060"/>
                          </a:solidFill>
                          <a:latin typeface="Times New Roman"/>
                          <a:ea typeface="Times New Roman"/>
                          <a:cs typeface="Times New Roman"/>
                        </a:rPr>
                        <a:t>Vertebrata</a:t>
                      </a:r>
                      <a:r>
                        <a:rPr lang="en-US" sz="1200" dirty="0">
                          <a:solidFill>
                            <a:srgbClr val="002060"/>
                          </a:solidFill>
                          <a:latin typeface="Times New Roman"/>
                          <a:ea typeface="Times New Roman"/>
                          <a:cs typeface="Times New Roman"/>
                        </a:rPr>
                        <a:t>.)</a:t>
                      </a:r>
                      <a:endParaRPr lang="es-ES" sz="1100" dirty="0">
                        <a:solidFill>
                          <a:srgbClr val="002060"/>
                        </a:solidFill>
                        <a:latin typeface="Calibri"/>
                        <a:ea typeface="Calibri"/>
                        <a:cs typeface="Times New Roman"/>
                      </a:endParaRPr>
                    </a:p>
                  </a:txBody>
                  <a:tcPr marL="95250" marR="95250" marT="95250" marB="95250">
                    <a:lnL>
                      <a:noFill/>
                    </a:lnL>
                    <a:lnR>
                      <a:noFill/>
                    </a:lnR>
                    <a:lnT>
                      <a:noFill/>
                    </a:lnT>
                    <a:lnB>
                      <a:noFill/>
                    </a:lnB>
                    <a:solidFill>
                      <a:srgbClr val="FFFF99"/>
                    </a:solidFill>
                  </a:tcPr>
                </a:tc>
              </a:tr>
            </a:tbl>
          </a:graphicData>
        </a:graphic>
      </p:graphicFrame>
      <p:sp>
        <p:nvSpPr>
          <p:cNvPr id="9" name="8 CuadroTexto"/>
          <p:cNvSpPr txBox="1"/>
          <p:nvPr/>
        </p:nvSpPr>
        <p:spPr>
          <a:xfrm>
            <a:off x="1547664" y="3861048"/>
            <a:ext cx="6480720" cy="2585323"/>
          </a:xfrm>
          <a:prstGeom prst="rect">
            <a:avLst/>
          </a:prstGeom>
          <a:noFill/>
        </p:spPr>
        <p:txBody>
          <a:bodyPr wrap="square" rtlCol="0">
            <a:spAutoFit/>
          </a:bodyPr>
          <a:lstStyle/>
          <a:p>
            <a:r>
              <a:rPr lang="en-US" dirty="0" smtClean="0"/>
              <a:t>Animals with an internal skeleton made of bone are called vertebrates. Vertebrates include fish, amphibians, reptiles, birds, mammals, primates, rodents and marsupials. </a:t>
            </a:r>
            <a:endParaRPr lang="es-ES" dirty="0" smtClean="0"/>
          </a:p>
          <a:p>
            <a:r>
              <a:rPr lang="en-US" dirty="0" smtClean="0"/>
              <a:t>Although vertebrates represent only a very small percentage of all animals, their size and mobility often allow them to dominate their environment.</a:t>
            </a:r>
            <a:endParaRPr lang="es-ES" dirty="0" smtClean="0"/>
          </a:p>
          <a:p>
            <a:r>
              <a:rPr lang="en-US" dirty="0" smtClean="0"/>
              <a:t>Click on the picture or name of the animals below for more information.</a:t>
            </a:r>
            <a:endParaRPr lang="es-ES" dirty="0" smtClean="0"/>
          </a:p>
          <a:p>
            <a:endParaRPr lang="es-ES" dirty="0"/>
          </a:p>
        </p:txBody>
      </p:sp>
      <p:sp>
        <p:nvSpPr>
          <p:cNvPr id="10" name="9 Rectángulo"/>
          <p:cNvSpPr/>
          <p:nvPr/>
        </p:nvSpPr>
        <p:spPr>
          <a:xfrm>
            <a:off x="3491880" y="827420"/>
            <a:ext cx="1768048" cy="369332"/>
          </a:xfrm>
          <a:prstGeom prst="rect">
            <a:avLst/>
          </a:prstGeom>
        </p:spPr>
        <p:txBody>
          <a:bodyPr wrap="none">
            <a:spAutoFit/>
          </a:bodyPr>
          <a:lstStyle/>
          <a:p>
            <a:r>
              <a:rPr lang="es-ES" dirty="0" smtClean="0">
                <a:ln w="18415" cmpd="sng">
                  <a:solidFill>
                    <a:srgbClr val="FFFFFF"/>
                  </a:solidFill>
                  <a:prstDash val="solid"/>
                </a:ln>
                <a:solidFill>
                  <a:srgbClr val="FFFFFF"/>
                </a:solidFill>
                <a:effectLst>
                  <a:outerShdw blurRad="774700" dir="15060000" sy="-20000" rotWithShape="0">
                    <a:schemeClr val="tx1">
                      <a:alpha val="25000"/>
                    </a:schemeClr>
                  </a:outerShdw>
                  <a:reflection blurRad="6350" stA="55000" endA="50" endPos="85000" dist="60007" dir="5400000" sy="-100000" algn="bl" rotWithShape="0"/>
                </a:effectLst>
              </a:rPr>
              <a:t>VERTEBRATES </a:t>
            </a:r>
            <a:endParaRPr lang="es-ES" dirty="0"/>
          </a:p>
        </p:txBody>
      </p:sp>
    </p:spTree>
  </p:cSld>
  <p:clrMapOvr>
    <a:masterClrMapping/>
  </p:clrMapOvr>
  <p:transition spd="slow" advClick="0" advTm="200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282</TotalTime>
  <Words>651</Words>
  <Application>Microsoft Office PowerPoint</Application>
  <PresentationFormat>Presentación en pantalla (4:3)</PresentationFormat>
  <Paragraphs>207</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Flujo</vt:lpstr>
      <vt:lpstr>Diapositiva 1</vt:lpstr>
      <vt:lpstr>Diapositiva 2</vt:lpstr>
      <vt:lpstr>Diapositiva 3</vt:lpstr>
      <vt:lpstr> </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Valued Acer Customer</dc:creator>
  <cp:lastModifiedBy>Valued Acer Customer</cp:lastModifiedBy>
  <cp:revision>99</cp:revision>
  <dcterms:created xsi:type="dcterms:W3CDTF">2010-05-13T18:07:12Z</dcterms:created>
  <dcterms:modified xsi:type="dcterms:W3CDTF">2011-04-27T20:08:00Z</dcterms:modified>
</cp:coreProperties>
</file>