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65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283F-2F3C-41C2-8ECD-464F4CC1EFE4}" type="datetimeFigureOut">
              <a:rPr lang="es-AR" smtClean="0"/>
              <a:t>20/06/2011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9E62E-0B3F-4A97-A8E6-9D6AD44A991A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283F-2F3C-41C2-8ECD-464F4CC1EFE4}" type="datetimeFigureOut">
              <a:rPr lang="es-AR" smtClean="0"/>
              <a:t>20/06/2011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9E62E-0B3F-4A97-A8E6-9D6AD44A991A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283F-2F3C-41C2-8ECD-464F4CC1EFE4}" type="datetimeFigureOut">
              <a:rPr lang="es-AR" smtClean="0"/>
              <a:t>20/06/2011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9E62E-0B3F-4A97-A8E6-9D6AD44A991A}" type="slidenum">
              <a:rPr lang="es-AR" smtClean="0"/>
              <a:t>‹Nº›</a:t>
            </a:fld>
            <a:endParaRPr lang="es-AR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283F-2F3C-41C2-8ECD-464F4CC1EFE4}" type="datetimeFigureOut">
              <a:rPr lang="es-AR" smtClean="0"/>
              <a:t>20/06/2011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9E62E-0B3F-4A97-A8E6-9D6AD44A991A}" type="slidenum">
              <a:rPr lang="es-AR" smtClean="0"/>
              <a:t>‹Nº›</a:t>
            </a:fld>
            <a:endParaRPr lang="es-A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283F-2F3C-41C2-8ECD-464F4CC1EFE4}" type="datetimeFigureOut">
              <a:rPr lang="es-AR" smtClean="0"/>
              <a:t>20/06/2011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9E62E-0B3F-4A97-A8E6-9D6AD44A991A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283F-2F3C-41C2-8ECD-464F4CC1EFE4}" type="datetimeFigureOut">
              <a:rPr lang="es-AR" smtClean="0"/>
              <a:t>20/06/2011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9E62E-0B3F-4A97-A8E6-9D6AD44A991A}" type="slidenum">
              <a:rPr lang="es-AR" smtClean="0"/>
              <a:t>‹Nº›</a:t>
            </a:fld>
            <a:endParaRPr lang="es-A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283F-2F3C-41C2-8ECD-464F4CC1EFE4}" type="datetimeFigureOut">
              <a:rPr lang="es-AR" smtClean="0"/>
              <a:t>20/06/2011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9E62E-0B3F-4A97-A8E6-9D6AD44A991A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283F-2F3C-41C2-8ECD-464F4CC1EFE4}" type="datetimeFigureOut">
              <a:rPr lang="es-AR" smtClean="0"/>
              <a:t>20/06/2011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9E62E-0B3F-4A97-A8E6-9D6AD44A991A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283F-2F3C-41C2-8ECD-464F4CC1EFE4}" type="datetimeFigureOut">
              <a:rPr lang="es-AR" smtClean="0"/>
              <a:t>20/06/2011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9E62E-0B3F-4A97-A8E6-9D6AD44A991A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283F-2F3C-41C2-8ECD-464F4CC1EFE4}" type="datetimeFigureOut">
              <a:rPr lang="es-AR" smtClean="0"/>
              <a:t>20/06/2011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9E62E-0B3F-4A97-A8E6-9D6AD44A991A}" type="slidenum">
              <a:rPr lang="es-AR" smtClean="0"/>
              <a:t>‹Nº›</a:t>
            </a:fld>
            <a:endParaRPr lang="es-A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8283F-2F3C-41C2-8ECD-464F4CC1EFE4}" type="datetimeFigureOut">
              <a:rPr lang="es-AR" smtClean="0"/>
              <a:t>20/06/2011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9E62E-0B3F-4A97-A8E6-9D6AD44A991A}" type="slidenum">
              <a:rPr lang="es-AR" smtClean="0"/>
              <a:t>‹Nº›</a:t>
            </a:fld>
            <a:endParaRPr lang="es-A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6FB8283F-2F3C-41C2-8ECD-464F4CC1EFE4}" type="datetimeFigureOut">
              <a:rPr lang="es-AR" smtClean="0"/>
              <a:t>20/06/2011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FE9E62E-0B3F-4A97-A8E6-9D6AD44A991A}" type="slidenum">
              <a:rPr lang="es-AR" smtClean="0"/>
              <a:t>‹Nº›</a:t>
            </a:fld>
            <a:endParaRPr lang="es-A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23528" y="620688"/>
            <a:ext cx="8375848" cy="2160240"/>
          </a:xfrm>
        </p:spPr>
        <p:txBody>
          <a:bodyPr>
            <a:normAutofit/>
          </a:bodyPr>
          <a:lstStyle/>
          <a:p>
            <a:pPr algn="ctr"/>
            <a:r>
              <a:rPr lang="es-ES_tradnl" b="1" dirty="0" smtClean="0">
                <a:solidFill>
                  <a:schemeClr val="tx1"/>
                </a:solidFill>
              </a:rPr>
              <a:t>LABORATORIO DE QUÍMICA GENERAL</a:t>
            </a:r>
            <a:endParaRPr lang="es-AR" b="1" dirty="0">
              <a:solidFill>
                <a:schemeClr val="tx1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23528" y="3356992"/>
            <a:ext cx="8496944" cy="1800200"/>
          </a:xfrm>
        </p:spPr>
        <p:txBody>
          <a:bodyPr>
            <a:normAutofit/>
          </a:bodyPr>
          <a:lstStyle/>
          <a:p>
            <a:pPr algn="ctr"/>
            <a:r>
              <a:rPr lang="es-ES_tradnl" sz="4000" b="1" dirty="0" smtClean="0">
                <a:solidFill>
                  <a:schemeClr val="tx1"/>
                </a:solidFill>
              </a:rPr>
              <a:t>LAS REACCIONES QUÍMICAS</a:t>
            </a:r>
            <a:r>
              <a:rPr lang="es-ES_tradnl" b="1" dirty="0" smtClean="0">
                <a:solidFill>
                  <a:schemeClr val="tx1"/>
                </a:solidFill>
              </a:rPr>
              <a:t>.</a:t>
            </a:r>
          </a:p>
          <a:p>
            <a:pPr algn="r"/>
            <a:endParaRPr lang="es-ES_tradnl" dirty="0"/>
          </a:p>
          <a:p>
            <a:pPr algn="r"/>
            <a:r>
              <a:rPr lang="es-ES_tradnl" sz="2800" dirty="0" smtClean="0">
                <a:solidFill>
                  <a:schemeClr val="tx1"/>
                </a:solidFill>
              </a:rPr>
              <a:t>Facilitadora: Lic. Sharia A. Tejada de Méndez.</a:t>
            </a:r>
            <a:endParaRPr lang="es-A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351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cristian castro - lo mejor de mi - si tu me amaras_0.wav"/>
          </p:stSnd>
        </p:sndAc>
      </p:transition>
    </mc:Choice>
    <mc:Fallback>
      <p:transition spd="slow">
        <p:sndAc>
          <p:stSnd>
            <p:snd r:embed="rId2" name="cristian castro - lo mejor de mi - si tu me amaras_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arcador de texto"/>
          <p:cNvSpPr>
            <a:spLocks noGrp="1"/>
          </p:cNvSpPr>
          <p:nvPr>
            <p:ph type="body" sz="half" idx="2"/>
          </p:nvPr>
        </p:nvSpPr>
        <p:spPr>
          <a:xfrm>
            <a:off x="4499992" y="1700808"/>
            <a:ext cx="4248472" cy="4608512"/>
          </a:xfrm>
        </p:spPr>
        <p:txBody>
          <a:bodyPr>
            <a:normAutofit/>
          </a:bodyPr>
          <a:lstStyle/>
          <a:p>
            <a:pPr algn="ctr"/>
            <a:r>
              <a:rPr lang="es-ES_tradnl" sz="2800" dirty="0" smtClean="0">
                <a:solidFill>
                  <a:schemeClr val="tx1"/>
                </a:solidFill>
                <a:latin typeface="Baskerville Old Face" pitchFamily="18" charset="0"/>
              </a:rPr>
              <a:t>Según su conveniencia se clasifican en:</a:t>
            </a:r>
          </a:p>
          <a:p>
            <a:pPr algn="ctr"/>
            <a:endParaRPr lang="es-ES_tradnl" sz="2800" dirty="0" smtClean="0">
              <a:solidFill>
                <a:schemeClr val="tx1"/>
              </a:solidFill>
              <a:latin typeface="Baskerville Old Face" pitchFamily="18" charset="0"/>
            </a:endParaRPr>
          </a:p>
          <a:p>
            <a:pPr algn="ctr"/>
            <a:r>
              <a:rPr lang="es-ES_tradnl" sz="2800" dirty="0" smtClean="0">
                <a:solidFill>
                  <a:schemeClr val="tx1"/>
                </a:solidFill>
                <a:latin typeface="Baskerville Old Face" pitchFamily="18" charset="0"/>
              </a:rPr>
              <a:t>Reacciones de Precipitación.</a:t>
            </a:r>
          </a:p>
          <a:p>
            <a:pPr algn="ctr"/>
            <a:r>
              <a:rPr lang="es-ES_tradnl" sz="2800" dirty="0" smtClean="0">
                <a:solidFill>
                  <a:schemeClr val="tx1"/>
                </a:solidFill>
                <a:latin typeface="Baskerville Old Face" pitchFamily="18" charset="0"/>
              </a:rPr>
              <a:t>Reacción de Neutralización (ácido-base).</a:t>
            </a:r>
          </a:p>
          <a:p>
            <a:pPr algn="ctr"/>
            <a:r>
              <a:rPr lang="es-ES_tradnl" sz="2800" dirty="0" smtClean="0">
                <a:solidFill>
                  <a:schemeClr val="tx1"/>
                </a:solidFill>
                <a:latin typeface="Baskerville Old Face" pitchFamily="18" charset="0"/>
              </a:rPr>
              <a:t>Reacción de Oxidación-Reducción (Redox).</a:t>
            </a:r>
            <a:endParaRPr lang="es-AR" sz="2800" dirty="0">
              <a:solidFill>
                <a:schemeClr val="tx1"/>
              </a:solidFill>
              <a:latin typeface="Baskerville Old Face" pitchFamily="18" charset="0"/>
            </a:endParaRP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0" y="404664"/>
            <a:ext cx="4104456" cy="1296144"/>
          </a:xfrm>
        </p:spPr>
        <p:txBody>
          <a:bodyPr/>
          <a:lstStyle/>
          <a:p>
            <a:pPr algn="ctr"/>
            <a:r>
              <a:rPr lang="es-ES_tradnl" sz="3600" b="1" dirty="0" smtClean="0">
                <a:solidFill>
                  <a:schemeClr val="tx1"/>
                </a:solidFill>
                <a:latin typeface="Baskerville Old Face" pitchFamily="18" charset="0"/>
              </a:rPr>
              <a:t>REACCIONES QUÍMICAS.</a:t>
            </a:r>
            <a:endParaRPr lang="es-AR" sz="3600" b="1" dirty="0">
              <a:solidFill>
                <a:schemeClr val="tx1"/>
              </a:solidFill>
              <a:latin typeface="Baskerville Old Face" pitchFamily="18" charset="0"/>
            </a:endParaRPr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0"/>
            <a:ext cx="3888431" cy="4896544"/>
          </a:xfrm>
        </p:spPr>
      </p:pic>
    </p:spTree>
    <p:extLst>
      <p:ext uri="{BB962C8B-B14F-4D97-AF65-F5344CB8AC3E}">
        <p14:creationId xmlns:p14="http://schemas.microsoft.com/office/powerpoint/2010/main" val="1226475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844824"/>
            <a:ext cx="6192688" cy="4320480"/>
          </a:xfrm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solidFill>
                  <a:schemeClr val="tx1"/>
                </a:solidFill>
              </a:rPr>
              <a:t>Reacciones de Precipitación</a:t>
            </a:r>
            <a:endParaRPr lang="es-A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677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611560" y="404664"/>
            <a:ext cx="7992888" cy="576064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s-ES" sz="2400" dirty="0">
                <a:solidFill>
                  <a:schemeClr val="tx1"/>
                </a:solidFill>
                <a:latin typeface="Baskerville Old Face" pitchFamily="18" charset="0"/>
                <a:ea typeface="Calibri"/>
                <a:cs typeface="Times New Roman"/>
              </a:rPr>
              <a:t>La reacción de precipitación es un tipo común de reacción en disolución acuosa que se caracteriza por la formación de un producto insoluble o precipitado. Un precipitado es un sólido insoluble que se separa de la disolución. </a:t>
            </a:r>
          </a:p>
          <a:p>
            <a:pPr algn="just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</a:pPr>
            <a:r>
              <a:rPr lang="es-ES" sz="2400" dirty="0" smtClean="0">
                <a:solidFill>
                  <a:schemeClr val="tx1"/>
                </a:solidFill>
                <a:latin typeface="Baskerville Old Face" pitchFamily="18" charset="0"/>
                <a:ea typeface="Calibri"/>
                <a:cs typeface="Times New Roman"/>
              </a:rPr>
              <a:t> </a:t>
            </a:r>
            <a:r>
              <a:rPr lang="es-ES" sz="2400" b="1" dirty="0" smtClean="0">
                <a:solidFill>
                  <a:schemeClr val="tx1"/>
                </a:solidFill>
                <a:latin typeface="Baskerville Old Face" pitchFamily="18" charset="0"/>
                <a:ea typeface="Calibri"/>
                <a:cs typeface="Times New Roman"/>
              </a:rPr>
              <a:t>Ejemplo: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s-ES" sz="2400" b="1" dirty="0" smtClean="0">
                <a:solidFill>
                  <a:schemeClr val="tx1"/>
                </a:solidFill>
                <a:latin typeface="Baskerville Old Face" pitchFamily="18" charset="0"/>
                <a:ea typeface="Calibri"/>
                <a:cs typeface="Times New Roman"/>
              </a:rPr>
              <a:t>HCl  +   AgNO</a:t>
            </a:r>
            <a:r>
              <a:rPr lang="es-ES" sz="1200" b="1" dirty="0" smtClean="0">
                <a:solidFill>
                  <a:schemeClr val="tx1"/>
                </a:solidFill>
                <a:latin typeface="Baskerville Old Face" pitchFamily="18" charset="0"/>
                <a:ea typeface="Calibri"/>
                <a:cs typeface="Times New Roman"/>
              </a:rPr>
              <a:t>3    </a:t>
            </a:r>
            <a:r>
              <a:rPr lang="es-ES" b="1" dirty="0" smtClean="0">
                <a:solidFill>
                  <a:schemeClr val="tx1"/>
                </a:solidFill>
                <a:latin typeface="Baskerville Old Face" pitchFamily="18" charset="0"/>
                <a:ea typeface="Calibri"/>
                <a:cs typeface="Times New Roman"/>
              </a:rPr>
              <a:t>  </a:t>
            </a:r>
            <a:r>
              <a:rPr lang="es-ES" b="1" dirty="0" smtClean="0">
                <a:solidFill>
                  <a:schemeClr val="tx1"/>
                </a:solidFill>
                <a:latin typeface="Baskerville Old Face" pitchFamily="18" charset="0"/>
                <a:ea typeface="Calibri"/>
                <a:cs typeface="Times New Roman"/>
                <a:sym typeface="Wingdings" pitchFamily="2" charset="2"/>
              </a:rPr>
              <a:t>  </a:t>
            </a:r>
            <a:r>
              <a:rPr lang="es-ES" sz="2400" b="1" dirty="0" smtClean="0">
                <a:solidFill>
                  <a:schemeClr val="tx1"/>
                </a:solidFill>
                <a:latin typeface="Baskerville Old Face" pitchFamily="18" charset="0"/>
                <a:ea typeface="Calibri"/>
                <a:cs typeface="Times New Roman"/>
                <a:sym typeface="Wingdings" pitchFamily="2" charset="2"/>
              </a:rPr>
              <a:t>AgCl    +  H</a:t>
            </a:r>
            <a:r>
              <a:rPr lang="es-ES" sz="2400" b="1" dirty="0" smtClean="0">
                <a:solidFill>
                  <a:schemeClr val="tx1"/>
                </a:solidFill>
                <a:latin typeface="Baskerville Old Face" pitchFamily="18" charset="0"/>
                <a:ea typeface="Calibri"/>
                <a:cs typeface="Times New Roman"/>
              </a:rPr>
              <a:t>NO</a:t>
            </a:r>
            <a:r>
              <a:rPr lang="es-ES" sz="1200" b="1" dirty="0" smtClean="0">
                <a:solidFill>
                  <a:schemeClr val="tx1"/>
                </a:solidFill>
                <a:latin typeface="Baskerville Old Face" pitchFamily="18" charset="0"/>
                <a:ea typeface="Calibri"/>
                <a:cs typeface="Times New Roman"/>
              </a:rPr>
              <a:t>3 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s-ES" sz="1200" b="1" dirty="0">
                <a:solidFill>
                  <a:schemeClr val="tx1"/>
                </a:solidFill>
                <a:latin typeface="Baskerville Old Face" pitchFamily="18" charset="0"/>
                <a:ea typeface="Calibri"/>
                <a:cs typeface="Times New Roman"/>
              </a:rPr>
              <a:t> </a:t>
            </a:r>
            <a:r>
              <a:rPr lang="es-ES" sz="1200" b="1" dirty="0" smtClean="0">
                <a:solidFill>
                  <a:schemeClr val="tx1"/>
                </a:solidFill>
                <a:latin typeface="Baskerville Old Face" pitchFamily="18" charset="0"/>
                <a:ea typeface="Calibri"/>
                <a:cs typeface="Times New Roman"/>
              </a:rPr>
              <a:t>                                                    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s-ES" sz="1200" b="1" dirty="0">
                <a:solidFill>
                  <a:schemeClr val="tx1"/>
                </a:solidFill>
                <a:latin typeface="Baskerville Old Face" pitchFamily="18" charset="0"/>
                <a:ea typeface="Calibri"/>
                <a:cs typeface="Times New Roman"/>
              </a:rPr>
              <a:t> </a:t>
            </a:r>
            <a:r>
              <a:rPr lang="es-ES" sz="1200" b="1" dirty="0" smtClean="0">
                <a:solidFill>
                  <a:schemeClr val="tx1"/>
                </a:solidFill>
                <a:latin typeface="Baskerville Old Face" pitchFamily="18" charset="0"/>
                <a:ea typeface="Calibri"/>
                <a:cs typeface="Times New Roman"/>
              </a:rPr>
              <a:t>                        (PRECIPITADO  BLANCO).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endParaRPr lang="es-AR" sz="2400" dirty="0">
              <a:latin typeface="Baskerville Old Face" pitchFamily="18" charset="0"/>
              <a:ea typeface="Calibri"/>
              <a:cs typeface="Times New Roman"/>
            </a:endParaRPr>
          </a:p>
          <a:p>
            <a:r>
              <a:rPr lang="es-ES_tradnl" sz="2600" dirty="0" smtClean="0">
                <a:solidFill>
                  <a:schemeClr val="tx1"/>
                </a:solidFill>
                <a:latin typeface="Baskerville Old Face" pitchFamily="18" charset="0"/>
              </a:rPr>
              <a:t>En esta reacción el ión cloruro (Cl</a:t>
            </a:r>
            <a:r>
              <a:rPr lang="es-ES_tradnl" sz="2600" dirty="0" smtClean="0">
                <a:solidFill>
                  <a:schemeClr val="tx1"/>
                </a:solidFill>
                <a:latin typeface="Baskerville Old Face" pitchFamily="18" charset="0"/>
                <a:ea typeface="SimHei"/>
              </a:rPr>
              <a:t>ˉ) se usa para identificar la presencia de la plata al formarse un precipitado blanco.</a:t>
            </a:r>
            <a:endParaRPr lang="es-AR" sz="2600" dirty="0">
              <a:solidFill>
                <a:schemeClr val="tx1"/>
              </a:solidFill>
              <a:latin typeface="Baskerville Old Face" pitchFamily="18" charset="0"/>
            </a:endParaRPr>
          </a:p>
        </p:txBody>
      </p:sp>
      <p:cxnSp>
        <p:nvCxnSpPr>
          <p:cNvPr id="7" name="6 Conector recto de flecha"/>
          <p:cNvCxnSpPr/>
          <p:nvPr/>
        </p:nvCxnSpPr>
        <p:spPr>
          <a:xfrm>
            <a:off x="5291724" y="3933056"/>
            <a:ext cx="0" cy="5040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0649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b="1" dirty="0" smtClean="0">
                <a:solidFill>
                  <a:schemeClr val="tx1"/>
                </a:solidFill>
              </a:rPr>
              <a:t>Reacción  de Neutralización </a:t>
            </a:r>
            <a:br>
              <a:rPr lang="es-ES_tradnl" b="1" dirty="0" smtClean="0">
                <a:solidFill>
                  <a:schemeClr val="tx1"/>
                </a:solidFill>
              </a:rPr>
            </a:br>
            <a:r>
              <a:rPr lang="es-ES_tradnl" b="1" dirty="0" smtClean="0">
                <a:solidFill>
                  <a:schemeClr val="tx1"/>
                </a:solidFill>
              </a:rPr>
              <a:t>(ácidos-bases)</a:t>
            </a:r>
            <a:endParaRPr lang="es-AR" b="1" dirty="0">
              <a:solidFill>
                <a:schemeClr val="tx1"/>
              </a:solidFill>
            </a:endParaRPr>
          </a:p>
        </p:txBody>
      </p:sp>
      <p:pic>
        <p:nvPicPr>
          <p:cNvPr id="8" name="7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44824"/>
            <a:ext cx="6408712" cy="4392488"/>
          </a:xfrm>
        </p:spPr>
      </p:pic>
    </p:spTree>
    <p:extLst>
      <p:ext uri="{BB962C8B-B14F-4D97-AF65-F5344CB8AC3E}">
        <p14:creationId xmlns:p14="http://schemas.microsoft.com/office/powerpoint/2010/main" val="1241124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611560" y="476672"/>
            <a:ext cx="7992887" cy="5544616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es-ES_tradnl" sz="2200" dirty="0" smtClean="0">
                <a:solidFill>
                  <a:schemeClr val="tx1"/>
                </a:solidFill>
                <a:latin typeface="Baskerville Old Face" pitchFamily="18" charset="0"/>
              </a:rPr>
              <a:t>La neutralización es una reacción entre un ácido y una base para producir una sal y agua. El catión en la sal viene de la base y el anión del ácido. </a:t>
            </a:r>
          </a:p>
          <a:p>
            <a:pPr algn="just">
              <a:lnSpc>
                <a:spcPct val="150000"/>
              </a:lnSpc>
            </a:pPr>
            <a:r>
              <a:rPr lang="es-ES_tradnl" sz="2200" dirty="0" smtClean="0">
                <a:solidFill>
                  <a:schemeClr val="tx1"/>
                </a:solidFill>
                <a:latin typeface="Baskerville Old Face" pitchFamily="18" charset="0"/>
              </a:rPr>
              <a:t>En las reacciones de neutralización de los ácidos y las bases fuertes, el agua siempre es uno de los productos y el  H+ siempre reacciona con el OH</a:t>
            </a:r>
            <a:r>
              <a:rPr lang="es-ES_tradnl" sz="2200" dirty="0" smtClean="0">
                <a:solidFill>
                  <a:schemeClr val="tx1"/>
                </a:solidFill>
                <a:latin typeface="Baskerville Old Face" pitchFamily="18" charset="0"/>
                <a:ea typeface="SimHei"/>
              </a:rPr>
              <a:t>ˉ</a:t>
            </a:r>
          </a:p>
          <a:p>
            <a:pPr algn="just">
              <a:lnSpc>
                <a:spcPct val="150000"/>
              </a:lnSpc>
            </a:pPr>
            <a:r>
              <a:rPr lang="es-ES_tradnl" sz="2400" b="1" dirty="0" smtClean="0">
                <a:solidFill>
                  <a:schemeClr val="tx1"/>
                </a:solidFill>
                <a:latin typeface="Baskerville Old Face" pitchFamily="18" charset="0"/>
              </a:rPr>
              <a:t>Ejemplo:</a:t>
            </a:r>
          </a:p>
          <a:p>
            <a:pPr>
              <a:lnSpc>
                <a:spcPct val="150000"/>
              </a:lnSpc>
            </a:pPr>
            <a:r>
              <a:rPr lang="es-ES_tradnl" sz="2400" b="1" dirty="0" smtClean="0">
                <a:solidFill>
                  <a:schemeClr val="tx1"/>
                </a:solidFill>
                <a:latin typeface="Baskerville Old Face" pitchFamily="18" charset="0"/>
                <a:ea typeface="SimHei"/>
              </a:rPr>
              <a:t>HCl    +  </a:t>
            </a:r>
            <a:r>
              <a:rPr lang="es-ES_tradnl" sz="2400" b="1" dirty="0" err="1" smtClean="0">
                <a:solidFill>
                  <a:schemeClr val="tx1"/>
                </a:solidFill>
                <a:latin typeface="Baskerville Old Face" pitchFamily="18" charset="0"/>
                <a:ea typeface="SimHei"/>
              </a:rPr>
              <a:t>NaOH</a:t>
            </a:r>
            <a:r>
              <a:rPr lang="es-ES_tradnl" sz="2400" b="1" dirty="0" smtClean="0">
                <a:solidFill>
                  <a:schemeClr val="tx1"/>
                </a:solidFill>
                <a:latin typeface="Baskerville Old Face" pitchFamily="18" charset="0"/>
                <a:ea typeface="SimHei"/>
              </a:rPr>
              <a:t>     </a:t>
            </a:r>
            <a:r>
              <a:rPr lang="es-ES_tradnl" sz="2400" b="1" dirty="0" smtClean="0">
                <a:solidFill>
                  <a:schemeClr val="tx1"/>
                </a:solidFill>
                <a:latin typeface="Baskerville Old Face" pitchFamily="18" charset="0"/>
                <a:ea typeface="SimHei"/>
                <a:sym typeface="Wingdings" pitchFamily="2" charset="2"/>
              </a:rPr>
              <a:t>  NaCl   +   H</a:t>
            </a:r>
            <a:r>
              <a:rPr lang="es-ES_tradnl" sz="1400" b="1" dirty="0" smtClean="0">
                <a:solidFill>
                  <a:schemeClr val="tx1"/>
                </a:solidFill>
                <a:latin typeface="Baskerville Old Face" pitchFamily="18" charset="0"/>
                <a:ea typeface="SimHei"/>
                <a:sym typeface="Wingdings" pitchFamily="2" charset="2"/>
              </a:rPr>
              <a:t>2</a:t>
            </a:r>
            <a:r>
              <a:rPr lang="es-ES_tradnl" sz="2400" b="1" dirty="0" smtClean="0">
                <a:solidFill>
                  <a:schemeClr val="tx1"/>
                </a:solidFill>
                <a:latin typeface="Baskerville Old Face" pitchFamily="18" charset="0"/>
                <a:ea typeface="SimHei"/>
                <a:sym typeface="Wingdings" pitchFamily="2" charset="2"/>
              </a:rPr>
              <a:t>O</a:t>
            </a:r>
          </a:p>
          <a:p>
            <a:pPr algn="l">
              <a:lnSpc>
                <a:spcPct val="150000"/>
              </a:lnSpc>
            </a:pPr>
            <a:r>
              <a:rPr lang="es-ES_tradnl" sz="2400" b="1" dirty="0">
                <a:solidFill>
                  <a:srgbClr val="C00000"/>
                </a:solidFill>
                <a:latin typeface="Baskerville Old Face" pitchFamily="18" charset="0"/>
                <a:ea typeface="SimHei"/>
                <a:sym typeface="Wingdings" pitchFamily="2" charset="2"/>
              </a:rPr>
              <a:t> </a:t>
            </a:r>
            <a:r>
              <a:rPr lang="es-ES_tradnl" sz="2400" b="1" dirty="0" smtClean="0">
                <a:solidFill>
                  <a:srgbClr val="C00000"/>
                </a:solidFill>
                <a:latin typeface="Baskerville Old Face" pitchFamily="18" charset="0"/>
                <a:ea typeface="SimHei"/>
                <a:sym typeface="Wingdings" pitchFamily="2" charset="2"/>
              </a:rPr>
              <a:t>                      Ácido         Base               Sal         Agua</a:t>
            </a:r>
          </a:p>
          <a:p>
            <a:pPr algn="just">
              <a:lnSpc>
                <a:spcPct val="150000"/>
              </a:lnSpc>
            </a:pPr>
            <a:r>
              <a:rPr lang="es-ES_tradnl" sz="2400" dirty="0" smtClean="0">
                <a:solidFill>
                  <a:schemeClr val="tx1"/>
                </a:solidFill>
                <a:latin typeface="Baskerville Old Face" pitchFamily="18" charset="0"/>
                <a:ea typeface="SimHei"/>
                <a:sym typeface="Wingdings" pitchFamily="2" charset="2"/>
              </a:rPr>
              <a:t>En esta reacción el </a:t>
            </a:r>
            <a:r>
              <a:rPr lang="es-AR" sz="2400" dirty="0">
                <a:solidFill>
                  <a:schemeClr val="tx1"/>
                </a:solidFill>
                <a:latin typeface="Baskerville Old Face" pitchFamily="18" charset="0"/>
                <a:ea typeface="SimHei"/>
                <a:sym typeface="Wingdings" pitchFamily="2" charset="2"/>
              </a:rPr>
              <a:t>H+ </a:t>
            </a:r>
            <a:r>
              <a:rPr lang="es-AR" sz="2400" dirty="0" smtClean="0">
                <a:solidFill>
                  <a:schemeClr val="tx1"/>
                </a:solidFill>
                <a:latin typeface="Baskerville Old Face" pitchFamily="18" charset="0"/>
                <a:ea typeface="SimHei"/>
                <a:sym typeface="Wingdings" pitchFamily="2" charset="2"/>
              </a:rPr>
              <a:t>del ácido </a:t>
            </a:r>
            <a:r>
              <a:rPr lang="es-AR" sz="2400" dirty="0">
                <a:solidFill>
                  <a:schemeClr val="tx1"/>
                </a:solidFill>
                <a:latin typeface="Baskerville Old Face" pitchFamily="18" charset="0"/>
                <a:ea typeface="SimHei"/>
                <a:sym typeface="Wingdings" pitchFamily="2" charset="2"/>
              </a:rPr>
              <a:t>reacciona con el OH</a:t>
            </a:r>
            <a:r>
              <a:rPr lang="es-AR" sz="2400" dirty="0" smtClean="0">
                <a:solidFill>
                  <a:schemeClr val="tx1"/>
                </a:solidFill>
                <a:latin typeface="Baskerville Old Face" pitchFamily="18" charset="0"/>
                <a:ea typeface="SimHei"/>
                <a:sym typeface="Wingdings" pitchFamily="2" charset="2"/>
              </a:rPr>
              <a:t>ˉ de la base y forma agua, lo que deja en solución a los iones espectadores de la sal (Na+ y </a:t>
            </a:r>
            <a:r>
              <a:rPr lang="es-ES_tradnl" sz="2400" dirty="0" smtClean="0">
                <a:solidFill>
                  <a:schemeClr val="tx1"/>
                </a:solidFill>
                <a:latin typeface="Baskerville Old Face" pitchFamily="18" charset="0"/>
              </a:rPr>
              <a:t>Cl</a:t>
            </a:r>
            <a:r>
              <a:rPr lang="es-ES_tradnl" sz="2400" dirty="0">
                <a:solidFill>
                  <a:schemeClr val="tx1"/>
                </a:solidFill>
                <a:latin typeface="Baskerville Old Face" pitchFamily="18" charset="0"/>
                <a:ea typeface="SimHei"/>
              </a:rPr>
              <a:t>ˉ) </a:t>
            </a:r>
            <a:r>
              <a:rPr lang="es-ES_tradnl" sz="2400" dirty="0" smtClean="0">
                <a:solidFill>
                  <a:schemeClr val="tx1"/>
                </a:solidFill>
                <a:latin typeface="Baskerville Old Face" pitchFamily="18" charset="0"/>
                <a:ea typeface="SimHei"/>
              </a:rPr>
              <a:t>.</a:t>
            </a:r>
            <a:endParaRPr lang="es-ES_tradnl" sz="2400" dirty="0" smtClean="0">
              <a:solidFill>
                <a:schemeClr val="tx1"/>
              </a:solidFill>
              <a:latin typeface="Baskerville Old Face" pitchFamily="18" charset="0"/>
              <a:ea typeface="SimHei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58852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solidFill>
                  <a:schemeClr val="tx1"/>
                </a:solidFill>
              </a:rPr>
              <a:t>Reacciones Oxidación-Reducción</a:t>
            </a:r>
            <a:r>
              <a:rPr lang="es-ES_tradnl" dirty="0" smtClean="0">
                <a:solidFill>
                  <a:schemeClr val="tx1"/>
                </a:solidFill>
              </a:rPr>
              <a:t>.</a:t>
            </a:r>
            <a:endParaRPr lang="es-AR" dirty="0">
              <a:solidFill>
                <a:schemeClr val="tx1"/>
              </a:solidFill>
            </a:endParaRPr>
          </a:p>
        </p:txBody>
      </p:sp>
      <p:pic>
        <p:nvPicPr>
          <p:cNvPr id="6" name="5 Marcador de contenido" descr="C:\Users\Administrador\Pictures\Laboratorio_escolar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912768" cy="4608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0939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texto"/>
          <p:cNvSpPr>
            <a:spLocks noGrp="1"/>
          </p:cNvSpPr>
          <p:nvPr>
            <p:ph type="body" idx="1"/>
          </p:nvPr>
        </p:nvSpPr>
        <p:spPr>
          <a:xfrm>
            <a:off x="395536" y="188640"/>
            <a:ext cx="8352928" cy="612068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s-ES_tradnl" sz="2200" dirty="0" smtClean="0">
                <a:solidFill>
                  <a:schemeClr val="tx1"/>
                </a:solidFill>
                <a:latin typeface="Baskerville Old Face" pitchFamily="18" charset="0"/>
              </a:rPr>
              <a:t>En toda reacción de oxidación-reducción (redox), los electrones se transfieren de una sustancia a otra. La oxidación se define como la pérdida de electrones y la reducción como la ganancia de los mismos.</a:t>
            </a:r>
          </a:p>
          <a:p>
            <a:pPr algn="just">
              <a:lnSpc>
                <a:spcPct val="150000"/>
              </a:lnSpc>
            </a:pPr>
            <a:r>
              <a:rPr lang="es-ES_tradnl" sz="2200" dirty="0" smtClean="0">
                <a:solidFill>
                  <a:schemeClr val="tx1"/>
                </a:solidFill>
                <a:latin typeface="Baskerville Old Face" pitchFamily="18" charset="0"/>
              </a:rPr>
              <a:t>Para identificar los átomos que pierden o ganan electrones se asignan valores llamados </a:t>
            </a:r>
            <a:r>
              <a:rPr lang="es-ES_tradnl" sz="2200" b="1" dirty="0" smtClean="0">
                <a:solidFill>
                  <a:schemeClr val="tx1"/>
                </a:solidFill>
                <a:latin typeface="Baskerville Old Face" pitchFamily="18" charset="0"/>
              </a:rPr>
              <a:t>números de oxidación (N.O.)</a:t>
            </a:r>
          </a:p>
          <a:p>
            <a:pPr algn="just">
              <a:lnSpc>
                <a:spcPct val="150000"/>
              </a:lnSpc>
            </a:pPr>
            <a:r>
              <a:rPr lang="es-ES_tradnl" sz="2200" dirty="0" smtClean="0">
                <a:solidFill>
                  <a:schemeClr val="tx1"/>
                </a:solidFill>
                <a:latin typeface="Baskerville Old Face" pitchFamily="18" charset="0"/>
              </a:rPr>
              <a:t>En este tipo de reacciones el número de oxidación de los reactivos cambia durante el curso de la reacción. El reactivo que decrece su N.O. es producido, y el reactante que aumenta su N.O. es oxidado.</a:t>
            </a:r>
          </a:p>
          <a:p>
            <a:pPr algn="just"/>
            <a:endParaRPr lang="es-ES_tradnl" sz="2400" dirty="0">
              <a:solidFill>
                <a:schemeClr val="tx1"/>
              </a:solidFill>
              <a:latin typeface="Baskerville Old Face" pitchFamily="18" charset="0"/>
            </a:endParaRPr>
          </a:p>
          <a:p>
            <a:pPr algn="just"/>
            <a:r>
              <a:rPr lang="es-ES_tradnl" sz="2400" b="1" dirty="0" smtClean="0">
                <a:solidFill>
                  <a:schemeClr val="tx1"/>
                </a:solidFill>
                <a:latin typeface="Baskerville Old Face" pitchFamily="18" charset="0"/>
              </a:rPr>
              <a:t>Ejemplo:</a:t>
            </a:r>
          </a:p>
          <a:p>
            <a:r>
              <a:rPr lang="es-ES_tradnl" sz="2400" b="1" dirty="0" smtClean="0">
                <a:solidFill>
                  <a:schemeClr val="tx1"/>
                </a:solidFill>
                <a:latin typeface="Baskerville Old Face" pitchFamily="18" charset="0"/>
              </a:rPr>
              <a:t>ClO</a:t>
            </a:r>
            <a:r>
              <a:rPr lang="es-ES_tradnl" sz="1400" b="1" dirty="0" smtClean="0">
                <a:solidFill>
                  <a:schemeClr val="tx1"/>
                </a:solidFill>
                <a:latin typeface="Baskerville Old Face" pitchFamily="18" charset="0"/>
              </a:rPr>
              <a:t>3</a:t>
            </a:r>
            <a:r>
              <a:rPr lang="es-ES_tradnl" sz="2400" b="1" dirty="0" smtClean="0">
                <a:solidFill>
                  <a:schemeClr val="tx1"/>
                </a:solidFill>
                <a:latin typeface="Baskerville Old Face" pitchFamily="18" charset="0"/>
                <a:ea typeface="SimHei"/>
              </a:rPr>
              <a:t>ˉ +  Fe²</a:t>
            </a:r>
            <a:r>
              <a:rPr lang="es-ES_tradnl" sz="2400" b="1" dirty="0" smtClean="0">
                <a:solidFill>
                  <a:schemeClr val="tx1"/>
                </a:solidFill>
                <a:latin typeface="Baskerville Old Face"/>
                <a:ea typeface="SimHei"/>
              </a:rPr>
              <a:t>+     </a:t>
            </a:r>
            <a:r>
              <a:rPr lang="es-ES_tradnl" sz="2400" b="1" dirty="0">
                <a:solidFill>
                  <a:schemeClr val="tx1"/>
                </a:solidFill>
                <a:latin typeface="Baskerville Old Face"/>
                <a:ea typeface="SimHei"/>
                <a:sym typeface="Wingdings" pitchFamily="2" charset="2"/>
              </a:rPr>
              <a:t>    Cl</a:t>
            </a:r>
            <a:r>
              <a:rPr lang="es-ES_tradnl" sz="2400" b="1" dirty="0" smtClean="0">
                <a:solidFill>
                  <a:schemeClr val="tx1"/>
                </a:solidFill>
                <a:latin typeface="Baskerville Old Face"/>
                <a:ea typeface="SimHei"/>
                <a:sym typeface="Wingdings" pitchFamily="2" charset="2"/>
              </a:rPr>
              <a:t>ˉ   +    Fe³+</a:t>
            </a:r>
          </a:p>
          <a:p>
            <a:r>
              <a:rPr lang="es-ES_tradnl" sz="2400" dirty="0" smtClean="0">
                <a:solidFill>
                  <a:schemeClr val="tx1"/>
                </a:solidFill>
                <a:latin typeface="Baskerville Old Face"/>
                <a:ea typeface="SimHei"/>
                <a:sym typeface="Wingdings" pitchFamily="2" charset="2"/>
              </a:rPr>
              <a:t>En esta reacción el cloro es reducido  y el hierro es oxidado.  </a:t>
            </a:r>
            <a:endParaRPr lang="es-ES_tradnl" sz="2400" dirty="0">
              <a:solidFill>
                <a:schemeClr val="tx1"/>
              </a:solidFill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787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76672"/>
            <a:ext cx="6264696" cy="5630758"/>
          </a:xfrm>
        </p:spPr>
      </p:pic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539552" y="5013176"/>
            <a:ext cx="8229600" cy="1252728"/>
          </a:xfrm>
        </p:spPr>
        <p:txBody>
          <a:bodyPr>
            <a:noAutofit/>
          </a:bodyPr>
          <a:lstStyle/>
          <a:p>
            <a:r>
              <a:rPr lang="es-ES_tradnl" sz="8000" b="1" dirty="0" smtClean="0">
                <a:solidFill>
                  <a:schemeClr val="tx1"/>
                </a:solidFill>
                <a:latin typeface="Baskerville Old Face" pitchFamily="18" charset="0"/>
              </a:rPr>
              <a:t>GRACIAS</a:t>
            </a:r>
            <a:endParaRPr lang="es-AR" sz="8000" b="1" dirty="0">
              <a:solidFill>
                <a:schemeClr val="tx1"/>
              </a:solidFill>
              <a:latin typeface="Baskerville Old Fac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333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rma de onda">
  <a:themeElements>
    <a:clrScheme name="Forma de onda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Forma de ond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orma de ond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125</TotalTime>
  <Words>376</Words>
  <Application>Microsoft Office PowerPoint</Application>
  <PresentationFormat>Presentación en pantalla (4:3)</PresentationFormat>
  <Paragraphs>34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Forma de onda</vt:lpstr>
      <vt:lpstr>LABORATORIO DE QUÍMICA GENERAL</vt:lpstr>
      <vt:lpstr>REACCIONES QUÍMICAS.</vt:lpstr>
      <vt:lpstr>Reacciones de Precipitación</vt:lpstr>
      <vt:lpstr>Presentación de PowerPoint</vt:lpstr>
      <vt:lpstr>Reacción  de Neutralización  (ácidos-bases)</vt:lpstr>
      <vt:lpstr>Presentación de PowerPoint</vt:lpstr>
      <vt:lpstr>Reacciones Oxidación-Reducción.</vt:lpstr>
      <vt:lpstr>Presentación de PowerPoint</vt:lpstr>
      <vt:lpstr>GRACIAS</vt:lpstr>
    </vt:vector>
  </TitlesOfParts>
  <Company>ExpeUEW7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 DE QUÍMICA GENERAL</dc:title>
  <dc:creator>ExpeUEW7</dc:creator>
  <cp:lastModifiedBy>ExpeUEW7</cp:lastModifiedBy>
  <cp:revision>12</cp:revision>
  <dcterms:created xsi:type="dcterms:W3CDTF">2011-06-20T21:51:22Z</dcterms:created>
  <dcterms:modified xsi:type="dcterms:W3CDTF">2011-06-20T23:56:53Z</dcterms:modified>
</cp:coreProperties>
</file>