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xls" ContentType="application/vnd.ms-exce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7" r:id="rId2"/>
    <p:sldId id="268" r:id="rId3"/>
    <p:sldId id="269" r:id="rId4"/>
    <p:sldId id="284" r:id="rId5"/>
    <p:sldId id="270" r:id="rId6"/>
    <p:sldId id="271" r:id="rId7"/>
    <p:sldId id="272" r:id="rId8"/>
    <p:sldId id="276" r:id="rId9"/>
    <p:sldId id="274" r:id="rId10"/>
    <p:sldId id="275" r:id="rId11"/>
    <p:sldId id="256" r:id="rId12"/>
    <p:sldId id="257" r:id="rId13"/>
    <p:sldId id="273" r:id="rId14"/>
    <p:sldId id="258" r:id="rId15"/>
    <p:sldId id="259" r:id="rId16"/>
    <p:sldId id="260" r:id="rId17"/>
    <p:sldId id="280" r:id="rId18"/>
    <p:sldId id="281" r:id="rId19"/>
    <p:sldId id="282" r:id="rId20"/>
    <p:sldId id="283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277" r:id="rId34"/>
    <p:sldId id="278" r:id="rId35"/>
    <p:sldId id="279" r:id="rId36"/>
    <p:sldId id="315" r:id="rId37"/>
    <p:sldId id="316" r:id="rId38"/>
    <p:sldId id="317" r:id="rId39"/>
    <p:sldId id="318" r:id="rId40"/>
    <p:sldId id="319" r:id="rId41"/>
    <p:sldId id="261" r:id="rId42"/>
    <p:sldId id="262" r:id="rId43"/>
    <p:sldId id="264" r:id="rId44"/>
    <p:sldId id="265" r:id="rId45"/>
    <p:sldId id="263" r:id="rId46"/>
    <p:sldId id="266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40" r:id="rId68"/>
    <p:sldId id="341" r:id="rId69"/>
    <p:sldId id="342" r:id="rId70"/>
    <p:sldId id="343" r:id="rId71"/>
    <p:sldId id="344" r:id="rId72"/>
    <p:sldId id="345" r:id="rId73"/>
    <p:sldId id="346" r:id="rId74"/>
    <p:sldId id="347" r:id="rId75"/>
    <p:sldId id="348" r:id="rId76"/>
    <p:sldId id="349" r:id="rId77"/>
    <p:sldId id="350" r:id="rId78"/>
    <p:sldId id="351" r:id="rId79"/>
    <p:sldId id="352" r:id="rId80"/>
    <p:sldId id="353" r:id="rId81"/>
    <p:sldId id="354" r:id="rId82"/>
    <p:sldId id="355" r:id="rId83"/>
    <p:sldId id="356" r:id="rId8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FF1"/>
    <a:srgbClr val="FFFFCC"/>
    <a:srgbClr val="C3D7FF"/>
    <a:srgbClr val="9FBFFF"/>
    <a:srgbClr val="6699FF"/>
    <a:srgbClr val="9999FF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4660"/>
  </p:normalViewPr>
  <p:slideViewPr>
    <p:cSldViewPr>
      <p:cViewPr>
        <p:scale>
          <a:sx n="75" d="100"/>
          <a:sy n="75" d="100"/>
        </p:scale>
        <p:origin x="-1896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grpSp>
          <p:nvGrpSpPr>
            <p:cNvPr id="6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sp>
          <p:nvSpPr>
            <p:cNvPr id="7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6156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6157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" name="Rectangle 1038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955BA9D-FBA9-4D0B-AD47-0694D39265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2C32-A3D1-493F-99BA-DD3E133C7B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D3DD1-3DCC-4B53-908B-0C34B7C219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35FA8-A70D-46B8-91F0-0711D2D1DB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E0E31-8949-4FE1-B3D8-A235D65547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81F40-D38C-4EE3-8CF0-4B43DA2236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E3B4-22E4-4254-8395-0BA9FA562B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D57C7-0FEF-4544-9A7F-7AEA3170EA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C4B3-4159-40FF-B68E-4A08B261C92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3E171-C2FA-4386-8271-C3BA91D7B0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57F04-AC14-4EA9-848B-33808F7830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933EC94-231D-4B91-B60B-C15C15FBB0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Gr_fico_de_Microsoft_Office_Excel2.xls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4800" y="2590800"/>
            <a:ext cx="8458200" cy="2559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ADMINISTRACIÓN </a:t>
            </a:r>
          </a:p>
          <a:p>
            <a:pPr algn="ctr">
              <a:defRPr/>
            </a:pPr>
            <a:r>
              <a:rPr lang="es-MX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DE</a:t>
            </a:r>
          </a:p>
          <a:p>
            <a:pPr algn="ctr">
              <a:defRPr/>
            </a:pPr>
            <a:r>
              <a:rPr lang="es-MX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EMPRESAS</a:t>
            </a:r>
            <a:endParaRPr lang="es-ES" sz="60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7391400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¿QUÉ ES CIENCIA?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943600" y="1447800"/>
            <a:ext cx="74771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Teoría</a:t>
            </a:r>
            <a:endParaRPr lang="es-ES" sz="1400" b="1"/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5715000" y="1447800"/>
            <a:ext cx="1219200" cy="404813"/>
            <a:chOff x="3984" y="672"/>
            <a:chExt cx="1200" cy="255"/>
          </a:xfrm>
        </p:grpSpPr>
        <p:sp>
          <p:nvSpPr>
            <p:cNvPr id="17457" name="Line 5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58" name="Line 6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7162800" y="2514600"/>
            <a:ext cx="96996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Principio</a:t>
            </a:r>
            <a:endParaRPr lang="es-ES" sz="1400" b="1"/>
          </a:p>
        </p:txBody>
      </p:sp>
      <p:grpSp>
        <p:nvGrpSpPr>
          <p:cNvPr id="17414" name="Group 8"/>
          <p:cNvGrpSpPr>
            <a:grpSpLocks/>
          </p:cNvGrpSpPr>
          <p:nvPr/>
        </p:nvGrpSpPr>
        <p:grpSpPr bwMode="auto">
          <a:xfrm>
            <a:off x="7162800" y="2438400"/>
            <a:ext cx="990600" cy="404813"/>
            <a:chOff x="3984" y="672"/>
            <a:chExt cx="1200" cy="255"/>
          </a:xfrm>
        </p:grpSpPr>
        <p:sp>
          <p:nvSpPr>
            <p:cNvPr id="17455" name="Line 9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56" name="Line 10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5791200" y="2514600"/>
            <a:ext cx="96996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Principio</a:t>
            </a:r>
            <a:endParaRPr lang="es-ES" sz="1400" b="1"/>
          </a:p>
        </p:txBody>
      </p:sp>
      <p:grpSp>
        <p:nvGrpSpPr>
          <p:cNvPr id="17416" name="Group 12"/>
          <p:cNvGrpSpPr>
            <a:grpSpLocks/>
          </p:cNvGrpSpPr>
          <p:nvPr/>
        </p:nvGrpSpPr>
        <p:grpSpPr bwMode="auto">
          <a:xfrm>
            <a:off x="5791200" y="2438400"/>
            <a:ext cx="990600" cy="404813"/>
            <a:chOff x="3984" y="672"/>
            <a:chExt cx="1200" cy="255"/>
          </a:xfrm>
        </p:grpSpPr>
        <p:sp>
          <p:nvSpPr>
            <p:cNvPr id="17453" name="Line 13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54" name="Line 14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17" name="Text Box 15"/>
          <p:cNvSpPr txBox="1">
            <a:spLocks noChangeArrowheads="1"/>
          </p:cNvSpPr>
          <p:nvPr/>
        </p:nvSpPr>
        <p:spPr bwMode="auto">
          <a:xfrm>
            <a:off x="4572000" y="2514600"/>
            <a:ext cx="96996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Principio</a:t>
            </a:r>
            <a:endParaRPr lang="es-ES" sz="1400" b="1"/>
          </a:p>
        </p:txBody>
      </p:sp>
      <p:grpSp>
        <p:nvGrpSpPr>
          <p:cNvPr id="17418" name="Group 16"/>
          <p:cNvGrpSpPr>
            <a:grpSpLocks/>
          </p:cNvGrpSpPr>
          <p:nvPr/>
        </p:nvGrpSpPr>
        <p:grpSpPr bwMode="auto">
          <a:xfrm>
            <a:off x="4572000" y="2438400"/>
            <a:ext cx="990600" cy="404813"/>
            <a:chOff x="3984" y="672"/>
            <a:chExt cx="1200" cy="255"/>
          </a:xfrm>
        </p:grpSpPr>
        <p:sp>
          <p:nvSpPr>
            <p:cNvPr id="17451" name="Line 17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52" name="Line 18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19" name="Line 19"/>
          <p:cNvSpPr>
            <a:spLocks noChangeShapeType="1"/>
          </p:cNvSpPr>
          <p:nvPr/>
        </p:nvSpPr>
        <p:spPr bwMode="auto">
          <a:xfrm flipV="1">
            <a:off x="4876800" y="1752600"/>
            <a:ext cx="685800" cy="6858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20" name="Line 20"/>
          <p:cNvSpPr>
            <a:spLocks noChangeShapeType="1"/>
          </p:cNvSpPr>
          <p:nvPr/>
        </p:nvSpPr>
        <p:spPr bwMode="auto">
          <a:xfrm flipH="1" flipV="1">
            <a:off x="7010400" y="1676400"/>
            <a:ext cx="685800" cy="6858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21" name="Line 21"/>
          <p:cNvSpPr>
            <a:spLocks noChangeShapeType="1"/>
          </p:cNvSpPr>
          <p:nvPr/>
        </p:nvSpPr>
        <p:spPr bwMode="auto">
          <a:xfrm flipH="1" flipV="1">
            <a:off x="6324600" y="2819400"/>
            <a:ext cx="0" cy="4572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22" name="Text Box 22"/>
          <p:cNvSpPr txBox="1">
            <a:spLocks noChangeArrowheads="1"/>
          </p:cNvSpPr>
          <p:nvPr/>
        </p:nvSpPr>
        <p:spPr bwMode="auto">
          <a:xfrm>
            <a:off x="5202238" y="3292475"/>
            <a:ext cx="2209800" cy="1004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200" b="1"/>
              <a:t>Método Científico</a:t>
            </a:r>
          </a:p>
          <a:p>
            <a:pPr algn="ctr"/>
            <a:r>
              <a:rPr lang="es-MX" sz="1200" b="1"/>
              <a:t>Búsqueda de Datos objetivos y relaciones causales</a:t>
            </a:r>
          </a:p>
          <a:p>
            <a:pPr algn="ctr"/>
            <a:r>
              <a:rPr lang="es-MX" sz="1200" b="1"/>
              <a:t>PRUEBA DE HOPOTESIS</a:t>
            </a:r>
            <a:endParaRPr lang="es-ES" sz="1400" b="1"/>
          </a:p>
        </p:txBody>
      </p:sp>
      <p:grpSp>
        <p:nvGrpSpPr>
          <p:cNvPr id="17423" name="Group 23"/>
          <p:cNvGrpSpPr>
            <a:grpSpLocks/>
          </p:cNvGrpSpPr>
          <p:nvPr/>
        </p:nvGrpSpPr>
        <p:grpSpPr bwMode="auto">
          <a:xfrm>
            <a:off x="5334000" y="3352800"/>
            <a:ext cx="2057400" cy="533400"/>
            <a:chOff x="3744" y="1872"/>
            <a:chExt cx="1584" cy="336"/>
          </a:xfrm>
        </p:grpSpPr>
        <p:sp>
          <p:nvSpPr>
            <p:cNvPr id="17449" name="Line 24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50" name="Line 25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24" name="Line 26"/>
          <p:cNvSpPr>
            <a:spLocks noChangeShapeType="1"/>
          </p:cNvSpPr>
          <p:nvPr/>
        </p:nvSpPr>
        <p:spPr bwMode="auto">
          <a:xfrm flipH="1" flipV="1">
            <a:off x="6324600" y="1828800"/>
            <a:ext cx="0" cy="6096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25" name="Text Box 27"/>
          <p:cNvSpPr txBox="1">
            <a:spLocks noChangeArrowheads="1"/>
          </p:cNvSpPr>
          <p:nvPr/>
        </p:nvSpPr>
        <p:spPr bwMode="auto">
          <a:xfrm>
            <a:off x="5808663" y="4648200"/>
            <a:ext cx="10223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Concepto</a:t>
            </a:r>
            <a:endParaRPr lang="es-ES" sz="1400" b="1"/>
          </a:p>
        </p:txBody>
      </p:sp>
      <p:grpSp>
        <p:nvGrpSpPr>
          <p:cNvPr id="17426" name="Group 28"/>
          <p:cNvGrpSpPr>
            <a:grpSpLocks/>
          </p:cNvGrpSpPr>
          <p:nvPr/>
        </p:nvGrpSpPr>
        <p:grpSpPr bwMode="auto">
          <a:xfrm>
            <a:off x="5715000" y="4595813"/>
            <a:ext cx="1219200" cy="433387"/>
            <a:chOff x="3984" y="672"/>
            <a:chExt cx="1200" cy="255"/>
          </a:xfrm>
        </p:grpSpPr>
        <p:sp>
          <p:nvSpPr>
            <p:cNvPr id="17447" name="Line 29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48" name="Line 30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27" name="Text Box 31"/>
          <p:cNvSpPr txBox="1">
            <a:spLocks noChangeArrowheads="1"/>
          </p:cNvSpPr>
          <p:nvPr/>
        </p:nvSpPr>
        <p:spPr bwMode="auto">
          <a:xfrm>
            <a:off x="3886200" y="5867400"/>
            <a:ext cx="16414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Particularidades</a:t>
            </a:r>
            <a:endParaRPr lang="es-ES" sz="1400" b="1"/>
          </a:p>
        </p:txBody>
      </p:sp>
      <p:grpSp>
        <p:nvGrpSpPr>
          <p:cNvPr id="17428" name="Group 32"/>
          <p:cNvGrpSpPr>
            <a:grpSpLocks/>
          </p:cNvGrpSpPr>
          <p:nvPr/>
        </p:nvGrpSpPr>
        <p:grpSpPr bwMode="auto">
          <a:xfrm>
            <a:off x="3886200" y="5767388"/>
            <a:ext cx="1600200" cy="481012"/>
            <a:chOff x="3984" y="672"/>
            <a:chExt cx="1200" cy="255"/>
          </a:xfrm>
        </p:grpSpPr>
        <p:sp>
          <p:nvSpPr>
            <p:cNvPr id="17445" name="Line 33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46" name="Line 34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29" name="Line 35"/>
          <p:cNvSpPr>
            <a:spLocks noChangeShapeType="1"/>
          </p:cNvSpPr>
          <p:nvPr/>
        </p:nvSpPr>
        <p:spPr bwMode="auto">
          <a:xfrm flipV="1">
            <a:off x="4572000" y="4953000"/>
            <a:ext cx="990600" cy="7620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30" name="Line 36"/>
          <p:cNvSpPr>
            <a:spLocks noChangeShapeType="1"/>
          </p:cNvSpPr>
          <p:nvPr/>
        </p:nvSpPr>
        <p:spPr bwMode="auto">
          <a:xfrm flipH="1" flipV="1">
            <a:off x="6934200" y="4953000"/>
            <a:ext cx="1371600" cy="7620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31" name="Line 37"/>
          <p:cNvSpPr>
            <a:spLocks noChangeShapeType="1"/>
          </p:cNvSpPr>
          <p:nvPr/>
        </p:nvSpPr>
        <p:spPr bwMode="auto">
          <a:xfrm flipH="1" flipV="1">
            <a:off x="6324600" y="5029200"/>
            <a:ext cx="0" cy="6858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32" name="Line 38"/>
          <p:cNvSpPr>
            <a:spLocks noChangeShapeType="1"/>
          </p:cNvSpPr>
          <p:nvPr/>
        </p:nvSpPr>
        <p:spPr bwMode="auto">
          <a:xfrm flipH="1" flipV="1">
            <a:off x="6324600" y="4267200"/>
            <a:ext cx="0" cy="3048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33" name="Text Box 39"/>
          <p:cNvSpPr txBox="1">
            <a:spLocks noChangeArrowheads="1"/>
          </p:cNvSpPr>
          <p:nvPr/>
        </p:nvSpPr>
        <p:spPr bwMode="auto">
          <a:xfrm>
            <a:off x="5638800" y="5867400"/>
            <a:ext cx="16414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Particularidades</a:t>
            </a:r>
            <a:endParaRPr lang="es-ES" sz="1400" b="1"/>
          </a:p>
        </p:txBody>
      </p:sp>
      <p:grpSp>
        <p:nvGrpSpPr>
          <p:cNvPr id="17434" name="Group 40"/>
          <p:cNvGrpSpPr>
            <a:grpSpLocks/>
          </p:cNvGrpSpPr>
          <p:nvPr/>
        </p:nvGrpSpPr>
        <p:grpSpPr bwMode="auto">
          <a:xfrm>
            <a:off x="5638800" y="5767388"/>
            <a:ext cx="1600200" cy="481012"/>
            <a:chOff x="3984" y="672"/>
            <a:chExt cx="1200" cy="255"/>
          </a:xfrm>
        </p:grpSpPr>
        <p:sp>
          <p:nvSpPr>
            <p:cNvPr id="17443" name="Line 41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44" name="Line 42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35" name="Text Box 43"/>
          <p:cNvSpPr txBox="1">
            <a:spLocks noChangeArrowheads="1"/>
          </p:cNvSpPr>
          <p:nvPr/>
        </p:nvSpPr>
        <p:spPr bwMode="auto">
          <a:xfrm>
            <a:off x="7505700" y="5867400"/>
            <a:ext cx="16414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Particularidades</a:t>
            </a:r>
            <a:endParaRPr lang="es-ES" sz="1400" b="1"/>
          </a:p>
        </p:txBody>
      </p:sp>
      <p:grpSp>
        <p:nvGrpSpPr>
          <p:cNvPr id="17436" name="Group 44"/>
          <p:cNvGrpSpPr>
            <a:grpSpLocks/>
          </p:cNvGrpSpPr>
          <p:nvPr/>
        </p:nvGrpSpPr>
        <p:grpSpPr bwMode="auto">
          <a:xfrm>
            <a:off x="7505700" y="5767388"/>
            <a:ext cx="1600200" cy="481012"/>
            <a:chOff x="3984" y="672"/>
            <a:chExt cx="1200" cy="255"/>
          </a:xfrm>
        </p:grpSpPr>
        <p:sp>
          <p:nvSpPr>
            <p:cNvPr id="17441" name="Line 45"/>
            <p:cNvSpPr>
              <a:spLocks noChangeShapeType="1"/>
            </p:cNvSpPr>
            <p:nvPr/>
          </p:nvSpPr>
          <p:spPr bwMode="auto">
            <a:xfrm>
              <a:off x="3984" y="672"/>
              <a:ext cx="1200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17442" name="Line 46"/>
            <p:cNvSpPr>
              <a:spLocks noChangeShapeType="1"/>
            </p:cNvSpPr>
            <p:nvPr/>
          </p:nvSpPr>
          <p:spPr bwMode="auto">
            <a:xfrm flipV="1">
              <a:off x="3984" y="912"/>
              <a:ext cx="1200" cy="15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17437" name="Text Box 47"/>
          <p:cNvSpPr txBox="1">
            <a:spLocks noChangeArrowheads="1"/>
          </p:cNvSpPr>
          <p:nvPr/>
        </p:nvSpPr>
        <p:spPr bwMode="auto">
          <a:xfrm>
            <a:off x="304800" y="2971800"/>
            <a:ext cx="3505200" cy="2235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87325" indent="-187325" algn="just">
              <a:lnSpc>
                <a:spcPct val="130000"/>
              </a:lnSpc>
              <a:buFontTx/>
              <a:buChar char="•"/>
            </a:pPr>
            <a:r>
              <a:rPr lang="es-MX" b="1"/>
              <a:t>Conocimiento rganizado</a:t>
            </a:r>
          </a:p>
          <a:p>
            <a:pPr marL="187325" indent="-187325" algn="just">
              <a:lnSpc>
                <a:spcPct val="130000"/>
              </a:lnSpc>
              <a:buFontTx/>
              <a:buChar char="•"/>
            </a:pPr>
            <a:endParaRPr lang="es-MX" b="1"/>
          </a:p>
          <a:p>
            <a:pPr marL="187325" indent="-187325" algn="just">
              <a:lnSpc>
                <a:spcPct val="130000"/>
              </a:lnSpc>
              <a:buFontTx/>
              <a:buChar char="•"/>
            </a:pPr>
            <a:r>
              <a:rPr lang="es-MX" b="1"/>
              <a:t>Aplica el método científico</a:t>
            </a:r>
          </a:p>
          <a:p>
            <a:pPr marL="187325" indent="-187325" algn="just">
              <a:lnSpc>
                <a:spcPct val="130000"/>
              </a:lnSpc>
              <a:buFontTx/>
              <a:buChar char="•"/>
            </a:pPr>
            <a:endParaRPr lang="es-MX" b="1"/>
          </a:p>
          <a:p>
            <a:pPr marL="187325" indent="-187325" algn="just">
              <a:lnSpc>
                <a:spcPct val="130000"/>
              </a:lnSpc>
              <a:buFontTx/>
              <a:buChar char="•"/>
            </a:pPr>
            <a:r>
              <a:rPr lang="es-MX" b="1"/>
              <a:t>Hipótesis, experimentación y análisis</a:t>
            </a:r>
            <a:endParaRPr lang="es-ES" sz="1400" b="1"/>
          </a:p>
        </p:txBody>
      </p:sp>
      <p:sp>
        <p:nvSpPr>
          <p:cNvPr id="17438" name="Line 48"/>
          <p:cNvSpPr>
            <a:spLocks noChangeShapeType="1"/>
          </p:cNvSpPr>
          <p:nvPr/>
        </p:nvSpPr>
        <p:spPr bwMode="auto">
          <a:xfrm flipH="1">
            <a:off x="3962400" y="3505200"/>
            <a:ext cx="1295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39" name="Line 49"/>
          <p:cNvSpPr>
            <a:spLocks noChangeShapeType="1"/>
          </p:cNvSpPr>
          <p:nvPr/>
        </p:nvSpPr>
        <p:spPr bwMode="auto">
          <a:xfrm flipV="1">
            <a:off x="4038600" y="1600200"/>
            <a:ext cx="0" cy="19050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7440" name="Line 50"/>
          <p:cNvSpPr>
            <a:spLocks noChangeShapeType="1"/>
          </p:cNvSpPr>
          <p:nvPr/>
        </p:nvSpPr>
        <p:spPr bwMode="auto">
          <a:xfrm>
            <a:off x="4038600" y="1600200"/>
            <a:ext cx="15240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743200" y="990600"/>
            <a:ext cx="4189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 ADMINISTRACIÓN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r>
              <a:rPr lang="es-MX" sz="2000"/>
              <a:t>La administración implica planear, organizar, integrar personal, dirigir y controlar.</a:t>
            </a:r>
          </a:p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endParaRPr lang="es-MX" sz="2000"/>
          </a:p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r>
              <a:rPr lang="es-MX" sz="2000"/>
              <a:t>Aplica a todo tipo de organizaciones.</a:t>
            </a:r>
          </a:p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r>
              <a:rPr lang="es-MX" sz="2000"/>
              <a:t>Aplica a administradores en todos los niveles organizacionales.</a:t>
            </a:r>
          </a:p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r>
              <a:rPr lang="es-MX" sz="2000"/>
              <a:t>Los administradores buscan generar un superávit.</a:t>
            </a:r>
          </a:p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endParaRPr lang="es-MX" sz="2000"/>
          </a:p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r>
              <a:rPr lang="es-MX" sz="2000"/>
              <a:t>La administración persigue la productividad (eficacia y eficiencia).</a:t>
            </a:r>
          </a:p>
          <a:p>
            <a:pPr marL="290513" indent="-290513" algn="just">
              <a:lnSpc>
                <a:spcPct val="120000"/>
              </a:lnSpc>
              <a:buFontTx/>
              <a:buAutoNum type="arabicPeriod"/>
            </a:pP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295400" y="1014413"/>
            <a:ext cx="6927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FUNCIONES DE LA ADMINISTRACIÓN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066800" y="1752600"/>
            <a:ext cx="76200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5000"/>
              </a:lnSpc>
            </a:pPr>
            <a:r>
              <a:rPr lang="es-MX" sz="2000" b="1"/>
              <a:t>Planeamiento</a:t>
            </a:r>
          </a:p>
          <a:p>
            <a:pPr algn="just">
              <a:lnSpc>
                <a:spcPct val="95000"/>
              </a:lnSpc>
            </a:pPr>
            <a:r>
              <a:rPr lang="es-MX" sz="2000"/>
              <a:t>Selección de misiones y objetivos</a:t>
            </a:r>
          </a:p>
          <a:p>
            <a:pPr algn="just">
              <a:lnSpc>
                <a:spcPct val="95000"/>
              </a:lnSpc>
            </a:pPr>
            <a:endParaRPr lang="es-MX" sz="2000"/>
          </a:p>
          <a:p>
            <a:pPr algn="just">
              <a:lnSpc>
                <a:spcPct val="95000"/>
              </a:lnSpc>
            </a:pPr>
            <a:r>
              <a:rPr lang="es-MX" sz="2000" b="1"/>
              <a:t>Organización</a:t>
            </a:r>
          </a:p>
          <a:p>
            <a:pPr algn="just">
              <a:lnSpc>
                <a:spcPct val="95000"/>
              </a:lnSpc>
            </a:pPr>
            <a:r>
              <a:rPr lang="es-MX" sz="2000"/>
              <a:t>Establecimiento de una estructura intencionada de los papeles de los individuos.</a:t>
            </a:r>
          </a:p>
          <a:p>
            <a:pPr algn="just">
              <a:lnSpc>
                <a:spcPct val="95000"/>
              </a:lnSpc>
            </a:pPr>
            <a:endParaRPr lang="es-MX" sz="2000"/>
          </a:p>
          <a:p>
            <a:pPr algn="just">
              <a:lnSpc>
                <a:spcPct val="95000"/>
              </a:lnSpc>
            </a:pPr>
            <a:r>
              <a:rPr lang="es-MX" sz="2000" b="1"/>
              <a:t>Integración de personal</a:t>
            </a:r>
          </a:p>
          <a:p>
            <a:pPr algn="just">
              <a:lnSpc>
                <a:spcPct val="95000"/>
              </a:lnSpc>
            </a:pPr>
            <a:r>
              <a:rPr lang="es-MX" sz="2000"/>
              <a:t>Mantenimiento de las posiciones de la estructura operacional.</a:t>
            </a:r>
          </a:p>
          <a:p>
            <a:pPr algn="just">
              <a:lnSpc>
                <a:spcPct val="95000"/>
              </a:lnSpc>
            </a:pPr>
            <a:endParaRPr lang="es-MX" sz="2000"/>
          </a:p>
          <a:p>
            <a:pPr algn="just">
              <a:lnSpc>
                <a:spcPct val="95000"/>
              </a:lnSpc>
            </a:pPr>
            <a:r>
              <a:rPr lang="es-MX" sz="2000" b="1"/>
              <a:t>Dirección</a:t>
            </a:r>
          </a:p>
          <a:p>
            <a:pPr algn="just">
              <a:lnSpc>
                <a:spcPct val="95000"/>
              </a:lnSpc>
            </a:pPr>
            <a:r>
              <a:rPr lang="es-MX" sz="2000"/>
              <a:t>Influir en los individuos para que contribuyan a cumplir las metas organizacionales.</a:t>
            </a:r>
          </a:p>
          <a:p>
            <a:pPr algn="just">
              <a:lnSpc>
                <a:spcPct val="95000"/>
              </a:lnSpc>
            </a:pPr>
            <a:endParaRPr lang="es-MX" sz="2000"/>
          </a:p>
          <a:p>
            <a:pPr algn="just">
              <a:lnSpc>
                <a:spcPct val="95000"/>
              </a:lnSpc>
            </a:pPr>
            <a:r>
              <a:rPr lang="es-MX" sz="2000" b="1"/>
              <a:t>Control</a:t>
            </a:r>
          </a:p>
          <a:p>
            <a:pPr algn="just">
              <a:lnSpc>
                <a:spcPct val="95000"/>
              </a:lnSpc>
            </a:pPr>
            <a:r>
              <a:rPr lang="es-MX" sz="2000"/>
              <a:t>Medición y corrección del desempeño individual y organizacional de cara a los planes.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0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0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0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0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8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3914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NIVELES ORGANIZACIONALES</a:t>
            </a:r>
            <a:endParaRPr lang="es-ES" sz="32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1143000" y="990600"/>
            <a:ext cx="3124200" cy="47244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E8D8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90800" y="1889125"/>
            <a:ext cx="152400" cy="244475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>
                <a:solidFill>
                  <a:schemeClr val="bg2"/>
                </a:solidFill>
                <a:latin typeface="Arial" charset="0"/>
              </a:rPr>
              <a:t>1</a:t>
            </a:r>
            <a:endParaRPr lang="es-ES" sz="1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895600" y="3565525"/>
            <a:ext cx="152400" cy="244475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>
                <a:solidFill>
                  <a:schemeClr val="bg2"/>
                </a:solidFill>
                <a:latin typeface="Arial" charset="0"/>
              </a:rPr>
              <a:t>3</a:t>
            </a:r>
            <a:endParaRPr lang="es-ES" sz="1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124200" y="5013325"/>
            <a:ext cx="152400" cy="244475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>
                <a:solidFill>
                  <a:schemeClr val="bg2"/>
                </a:solidFill>
                <a:latin typeface="Arial" charset="0"/>
              </a:rPr>
              <a:t>5</a:t>
            </a:r>
            <a:endParaRPr lang="es-ES" sz="1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133600" y="28194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38400" y="2727325"/>
            <a:ext cx="152400" cy="244475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>
                <a:solidFill>
                  <a:schemeClr val="bg2"/>
                </a:solidFill>
                <a:latin typeface="Arial" charset="0"/>
              </a:rPr>
              <a:t>2</a:t>
            </a:r>
            <a:endParaRPr lang="es-ES" sz="1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600200" y="44958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7400" y="4327525"/>
            <a:ext cx="152400" cy="244475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600" b="1">
                <a:solidFill>
                  <a:schemeClr val="bg2"/>
                </a:solidFill>
                <a:latin typeface="Arial" charset="0"/>
              </a:rPr>
              <a:t>4</a:t>
            </a:r>
            <a:endParaRPr lang="es-ES" sz="1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413125" y="1987550"/>
            <a:ext cx="161925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000" b="1"/>
              <a:t>Nivel</a:t>
            </a:r>
          </a:p>
          <a:p>
            <a:r>
              <a:rPr lang="es-MX" sz="2000" b="1"/>
              <a:t>Estratégico</a:t>
            </a:r>
            <a:endParaRPr lang="es-ES" sz="2000" b="1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733800" y="3505200"/>
            <a:ext cx="1363663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000" b="1"/>
              <a:t>Nivel</a:t>
            </a:r>
          </a:p>
          <a:p>
            <a:r>
              <a:rPr lang="es-MX" sz="2000" b="1"/>
              <a:t>Ejecutivo</a:t>
            </a:r>
            <a:endParaRPr lang="es-ES" sz="2000" b="1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114800" y="4860925"/>
            <a:ext cx="143827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000" b="1"/>
              <a:t>Nivel</a:t>
            </a:r>
          </a:p>
          <a:p>
            <a:r>
              <a:rPr lang="es-MX" sz="2000" b="1"/>
              <a:t>Operativo</a:t>
            </a:r>
            <a:endParaRPr lang="es-ES" sz="2000" b="1"/>
          </a:p>
        </p:txBody>
      </p:sp>
      <p:sp>
        <p:nvSpPr>
          <p:cNvPr id="20494" name="AutoShape 14"/>
          <p:cNvSpPr>
            <a:spLocks/>
          </p:cNvSpPr>
          <p:nvPr/>
        </p:nvSpPr>
        <p:spPr bwMode="auto">
          <a:xfrm>
            <a:off x="5334000" y="990600"/>
            <a:ext cx="228600" cy="2133600"/>
          </a:xfrm>
          <a:prstGeom prst="rightBracket">
            <a:avLst>
              <a:gd name="adj" fmla="val 77778"/>
            </a:avLst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95" name="AutoShape 15"/>
          <p:cNvSpPr>
            <a:spLocks/>
          </p:cNvSpPr>
          <p:nvPr/>
        </p:nvSpPr>
        <p:spPr bwMode="auto">
          <a:xfrm>
            <a:off x="5638800" y="2743200"/>
            <a:ext cx="152400" cy="1752600"/>
          </a:xfrm>
          <a:prstGeom prst="rightBracket">
            <a:avLst>
              <a:gd name="adj" fmla="val 95833"/>
            </a:avLst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96" name="AutoShape 16"/>
          <p:cNvSpPr>
            <a:spLocks/>
          </p:cNvSpPr>
          <p:nvPr/>
        </p:nvSpPr>
        <p:spPr bwMode="auto">
          <a:xfrm>
            <a:off x="7086600" y="914400"/>
            <a:ext cx="381000" cy="4800600"/>
          </a:xfrm>
          <a:prstGeom prst="rightBracket">
            <a:avLst>
              <a:gd name="adj" fmla="val 105000"/>
            </a:avLst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5638800" y="1600200"/>
            <a:ext cx="141763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000" b="1"/>
              <a:t>Gerenciar</a:t>
            </a:r>
            <a:endParaRPr lang="es-ES" sz="2000" b="1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5791200" y="3429000"/>
            <a:ext cx="16827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000" b="1"/>
              <a:t>Administrar</a:t>
            </a:r>
            <a:endParaRPr lang="es-ES" sz="2000" b="1"/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7575550" y="3260725"/>
            <a:ext cx="14160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000" b="1"/>
              <a:t>Gestionar</a:t>
            </a:r>
            <a:endParaRPr lang="es-ES" sz="2000" b="1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2057400" y="6461125"/>
            <a:ext cx="59436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2000" b="1"/>
              <a:t>Administrar = Gestionar = Gerenciar</a:t>
            </a:r>
            <a:endParaRPr lang="es-ES" sz="2000" b="1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667000" y="6400800"/>
            <a:ext cx="4724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FUNCIONES ADMINISTRATIVAS SEGÚN NIVELES ORGANIZACIONALES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52400" y="2438400"/>
            <a:ext cx="3810000" cy="3581400"/>
          </a:xfrm>
          <a:prstGeom prst="triangle">
            <a:avLst>
              <a:gd name="adj" fmla="val 49556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  <a:effectLst>
            <a:outerShdw dist="181836" dir="1486508" algn="ctr" rotWithShape="0">
              <a:srgbClr val="0000FF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4191000" y="2438400"/>
            <a:ext cx="838200" cy="3581400"/>
          </a:xfrm>
          <a:custGeom>
            <a:avLst/>
            <a:gdLst/>
            <a:ahLst/>
            <a:cxnLst>
              <a:cxn ang="0">
                <a:pos x="0" y="2256"/>
              </a:cxn>
              <a:cxn ang="0">
                <a:pos x="0" y="0"/>
              </a:cxn>
              <a:cxn ang="0">
                <a:pos x="528" y="0"/>
              </a:cxn>
              <a:cxn ang="0">
                <a:pos x="336" y="2256"/>
              </a:cxn>
              <a:cxn ang="0">
                <a:pos x="0" y="2256"/>
              </a:cxn>
            </a:cxnLst>
            <a:rect l="0" t="0" r="r" b="b"/>
            <a:pathLst>
              <a:path w="528" h="2256">
                <a:moveTo>
                  <a:pt x="0" y="2256"/>
                </a:moveTo>
                <a:lnTo>
                  <a:pt x="0" y="0"/>
                </a:lnTo>
                <a:lnTo>
                  <a:pt x="528" y="0"/>
                </a:lnTo>
                <a:lnTo>
                  <a:pt x="336" y="2256"/>
                </a:lnTo>
                <a:lnTo>
                  <a:pt x="0" y="2256"/>
                </a:lnTo>
                <a:close/>
              </a:path>
            </a:pathLst>
          </a:custGeom>
          <a:solidFill>
            <a:srgbClr val="9FBFFF"/>
          </a:solidFill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>
            <a:outerShdw dist="107763" dir="2700000" algn="ctr" rotWithShape="0">
              <a:srgbClr val="0000FF"/>
            </a:outerShdw>
          </a:effectLst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4953000" y="2463800"/>
            <a:ext cx="1968500" cy="3543300"/>
          </a:xfrm>
          <a:custGeom>
            <a:avLst/>
            <a:gdLst/>
            <a:ahLst/>
            <a:cxnLst>
              <a:cxn ang="0">
                <a:pos x="0" y="2232"/>
              </a:cxn>
              <a:cxn ang="0">
                <a:pos x="144" y="0"/>
              </a:cxn>
              <a:cxn ang="0">
                <a:pos x="1240" y="0"/>
              </a:cxn>
              <a:cxn ang="0">
                <a:pos x="656" y="2224"/>
              </a:cxn>
              <a:cxn ang="0">
                <a:pos x="0" y="2232"/>
              </a:cxn>
            </a:cxnLst>
            <a:rect l="0" t="0" r="r" b="b"/>
            <a:pathLst>
              <a:path w="1240" h="2232">
                <a:moveTo>
                  <a:pt x="0" y="2232"/>
                </a:moveTo>
                <a:lnTo>
                  <a:pt x="144" y="0"/>
                </a:lnTo>
                <a:lnTo>
                  <a:pt x="1240" y="0"/>
                </a:lnTo>
                <a:lnTo>
                  <a:pt x="656" y="2224"/>
                </a:lnTo>
                <a:lnTo>
                  <a:pt x="0" y="2232"/>
                </a:lnTo>
                <a:close/>
              </a:path>
            </a:pathLst>
          </a:custGeom>
          <a:solidFill>
            <a:srgbClr val="9FBFFF"/>
          </a:solidFill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>
            <a:outerShdw dist="107763" dir="2700000" algn="ctr" rotWithShape="0">
              <a:srgbClr val="0000FF"/>
            </a:outerShdw>
          </a:effectLst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>
            <a:off x="8001000" y="2463800"/>
            <a:ext cx="723900" cy="3530600"/>
          </a:xfrm>
          <a:custGeom>
            <a:avLst/>
            <a:gdLst/>
            <a:ahLst/>
            <a:cxnLst>
              <a:cxn ang="0">
                <a:pos x="264" y="2224"/>
              </a:cxn>
              <a:cxn ang="0">
                <a:pos x="0" y="0"/>
              </a:cxn>
              <a:cxn ang="0">
                <a:pos x="456" y="8"/>
              </a:cxn>
              <a:cxn ang="0">
                <a:pos x="456" y="2224"/>
              </a:cxn>
              <a:cxn ang="0">
                <a:pos x="264" y="2224"/>
              </a:cxn>
            </a:cxnLst>
            <a:rect l="0" t="0" r="r" b="b"/>
            <a:pathLst>
              <a:path w="456" h="2224">
                <a:moveTo>
                  <a:pt x="264" y="2224"/>
                </a:moveTo>
                <a:lnTo>
                  <a:pt x="0" y="0"/>
                </a:lnTo>
                <a:lnTo>
                  <a:pt x="456" y="8"/>
                </a:lnTo>
                <a:lnTo>
                  <a:pt x="456" y="2224"/>
                </a:lnTo>
                <a:lnTo>
                  <a:pt x="264" y="2224"/>
                </a:lnTo>
                <a:close/>
              </a:path>
            </a:pathLst>
          </a:custGeom>
          <a:solidFill>
            <a:srgbClr val="9FBFFF"/>
          </a:solidFill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>
            <a:outerShdw dist="107763" dir="2700000" algn="ctr" rotWithShape="0">
              <a:srgbClr val="0000FF"/>
            </a:outerShdw>
          </a:effectLst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6235700" y="2451100"/>
            <a:ext cx="2006600" cy="3568700"/>
          </a:xfrm>
          <a:custGeom>
            <a:avLst/>
            <a:gdLst/>
            <a:ahLst/>
            <a:cxnLst>
              <a:cxn ang="0">
                <a:pos x="0" y="2248"/>
              </a:cxn>
              <a:cxn ang="0">
                <a:pos x="536" y="0"/>
              </a:cxn>
              <a:cxn ang="0">
                <a:pos x="1016" y="8"/>
              </a:cxn>
              <a:cxn ang="0">
                <a:pos x="1264" y="2248"/>
              </a:cxn>
              <a:cxn ang="0">
                <a:pos x="0" y="2248"/>
              </a:cxn>
            </a:cxnLst>
            <a:rect l="0" t="0" r="r" b="b"/>
            <a:pathLst>
              <a:path w="1264" h="2248">
                <a:moveTo>
                  <a:pt x="0" y="2248"/>
                </a:moveTo>
                <a:lnTo>
                  <a:pt x="536" y="0"/>
                </a:lnTo>
                <a:lnTo>
                  <a:pt x="1016" y="8"/>
                </a:lnTo>
                <a:lnTo>
                  <a:pt x="1264" y="2248"/>
                </a:lnTo>
                <a:lnTo>
                  <a:pt x="0" y="2248"/>
                </a:lnTo>
                <a:close/>
              </a:path>
            </a:pathLst>
          </a:custGeom>
          <a:solidFill>
            <a:srgbClr val="9FBFFF"/>
          </a:solidFill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>
            <a:outerShdw dist="107763" dir="2700000" algn="ctr" rotWithShape="0">
              <a:srgbClr val="0000FF"/>
            </a:outerShdw>
          </a:effectLst>
        </p:spPr>
        <p:txBody>
          <a:bodyPr wrap="none"/>
          <a:lstStyle/>
          <a:p>
            <a:pPr>
              <a:defRPr/>
            </a:pPr>
            <a:endParaRPr lang="es-ES"/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1639888" y="3033713"/>
            <a:ext cx="9779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100" b="1"/>
              <a:t>Admi-</a:t>
            </a:r>
          </a:p>
          <a:p>
            <a:pPr algn="ctr"/>
            <a:r>
              <a:rPr lang="es-MX" sz="1100" b="1"/>
              <a:t>nistradores</a:t>
            </a:r>
            <a:endParaRPr lang="es-ES" sz="1100" b="1"/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1295400" y="4114800"/>
            <a:ext cx="1600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b="1"/>
              <a:t>Administradores</a:t>
            </a:r>
          </a:p>
          <a:p>
            <a:pPr algn="ctr"/>
            <a:r>
              <a:rPr lang="es-MX" sz="1200" b="1"/>
              <a:t>de nivel</a:t>
            </a:r>
          </a:p>
          <a:p>
            <a:pPr algn="ctr"/>
            <a:r>
              <a:rPr lang="es-MX" sz="1200" b="1"/>
              <a:t>Intermedio</a:t>
            </a:r>
            <a:endParaRPr lang="es-ES" sz="1200" b="1"/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914400" y="5410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b="1"/>
              <a:t>Supervisores de primera</a:t>
            </a:r>
          </a:p>
          <a:p>
            <a:pPr algn="ctr"/>
            <a:r>
              <a:rPr lang="es-MX" sz="1200" b="1"/>
              <a:t>línea</a:t>
            </a:r>
            <a:endParaRPr lang="es-ES" sz="1200" b="1"/>
          </a:p>
        </p:txBody>
      </p:sp>
      <p:sp>
        <p:nvSpPr>
          <p:cNvPr id="21515" name="Text Box 17"/>
          <p:cNvSpPr txBox="1">
            <a:spLocks noChangeArrowheads="1"/>
          </p:cNvSpPr>
          <p:nvPr/>
        </p:nvSpPr>
        <p:spPr bwMode="auto">
          <a:xfrm rot="-5092988">
            <a:off x="3650457" y="4198143"/>
            <a:ext cx="1828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300" b="1"/>
              <a:t>Planeación</a:t>
            </a:r>
            <a:endParaRPr lang="es-ES" sz="1300" b="1"/>
          </a:p>
        </p:txBody>
      </p:sp>
      <p:sp>
        <p:nvSpPr>
          <p:cNvPr id="21516" name="Text Box 18"/>
          <p:cNvSpPr txBox="1">
            <a:spLocks noChangeArrowheads="1"/>
          </p:cNvSpPr>
          <p:nvPr/>
        </p:nvSpPr>
        <p:spPr bwMode="auto">
          <a:xfrm rot="-5092988">
            <a:off x="4793457" y="4274343"/>
            <a:ext cx="1828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300" b="1"/>
              <a:t>Organización</a:t>
            </a:r>
            <a:endParaRPr lang="es-ES" sz="1300" b="1"/>
          </a:p>
        </p:txBody>
      </p:sp>
      <p:sp>
        <p:nvSpPr>
          <p:cNvPr id="21517" name="Text Box 19"/>
          <p:cNvSpPr txBox="1">
            <a:spLocks noChangeArrowheads="1"/>
          </p:cNvSpPr>
          <p:nvPr/>
        </p:nvSpPr>
        <p:spPr bwMode="auto">
          <a:xfrm rot="-5092988">
            <a:off x="6566694" y="4236244"/>
            <a:ext cx="1447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300" b="1"/>
              <a:t>Dirección</a:t>
            </a:r>
            <a:endParaRPr lang="es-ES" sz="1300" b="1"/>
          </a:p>
        </p:txBody>
      </p:sp>
      <p:sp>
        <p:nvSpPr>
          <p:cNvPr id="21518" name="Text Box 20"/>
          <p:cNvSpPr txBox="1">
            <a:spLocks noChangeArrowheads="1"/>
          </p:cNvSpPr>
          <p:nvPr/>
        </p:nvSpPr>
        <p:spPr bwMode="auto">
          <a:xfrm rot="-5527015">
            <a:off x="7741444" y="4236244"/>
            <a:ext cx="1447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300" b="1"/>
              <a:t>Control</a:t>
            </a:r>
            <a:endParaRPr lang="es-ES" sz="1300" b="1"/>
          </a:p>
        </p:txBody>
      </p:sp>
      <p:sp>
        <p:nvSpPr>
          <p:cNvPr id="21519" name="Line 21"/>
          <p:cNvSpPr>
            <a:spLocks noChangeShapeType="1"/>
          </p:cNvSpPr>
          <p:nvPr/>
        </p:nvSpPr>
        <p:spPr bwMode="auto">
          <a:xfrm>
            <a:off x="2057400" y="2438400"/>
            <a:ext cx="2133600" cy="1588"/>
          </a:xfrm>
          <a:prstGeom prst="line">
            <a:avLst/>
          </a:prstGeom>
          <a:noFill/>
          <a:ln w="19050">
            <a:solidFill>
              <a:srgbClr val="6F6FFF"/>
            </a:solidFill>
            <a:prstDash val="lg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1520" name="Line 22"/>
          <p:cNvSpPr>
            <a:spLocks noChangeShapeType="1"/>
          </p:cNvSpPr>
          <p:nvPr/>
        </p:nvSpPr>
        <p:spPr bwMode="auto">
          <a:xfrm>
            <a:off x="2743200" y="3733800"/>
            <a:ext cx="6019800" cy="0"/>
          </a:xfrm>
          <a:prstGeom prst="line">
            <a:avLst/>
          </a:prstGeom>
          <a:noFill/>
          <a:ln w="19050">
            <a:solidFill>
              <a:srgbClr val="6F6FFF"/>
            </a:solidFill>
            <a:prstDash val="lg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1521" name="Line 23"/>
          <p:cNvSpPr>
            <a:spLocks noChangeShapeType="1"/>
          </p:cNvSpPr>
          <p:nvPr/>
        </p:nvSpPr>
        <p:spPr bwMode="auto">
          <a:xfrm>
            <a:off x="3505200" y="5181600"/>
            <a:ext cx="5257800" cy="0"/>
          </a:xfrm>
          <a:prstGeom prst="line">
            <a:avLst/>
          </a:prstGeom>
          <a:noFill/>
          <a:ln w="19050">
            <a:solidFill>
              <a:srgbClr val="6F6FFF"/>
            </a:solidFill>
            <a:prstDash val="lg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1522" name="Line 25"/>
          <p:cNvSpPr>
            <a:spLocks noChangeShapeType="1"/>
          </p:cNvSpPr>
          <p:nvPr/>
        </p:nvSpPr>
        <p:spPr bwMode="auto">
          <a:xfrm>
            <a:off x="1371600" y="3733800"/>
            <a:ext cx="1447800" cy="0"/>
          </a:xfrm>
          <a:prstGeom prst="line">
            <a:avLst/>
          </a:prstGeom>
          <a:noFill/>
          <a:ln w="19050">
            <a:solidFill>
              <a:srgbClr val="6F6F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1523" name="Line 26"/>
          <p:cNvSpPr>
            <a:spLocks noChangeShapeType="1"/>
          </p:cNvSpPr>
          <p:nvPr/>
        </p:nvSpPr>
        <p:spPr bwMode="auto">
          <a:xfrm>
            <a:off x="609600" y="5181600"/>
            <a:ext cx="2971800" cy="0"/>
          </a:xfrm>
          <a:prstGeom prst="line">
            <a:avLst/>
          </a:prstGeom>
          <a:noFill/>
          <a:ln w="19050">
            <a:solidFill>
              <a:srgbClr val="6F6F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1524" name="Text Box 27"/>
          <p:cNvSpPr txBox="1">
            <a:spLocks noChangeArrowheads="1"/>
          </p:cNvSpPr>
          <p:nvPr/>
        </p:nvSpPr>
        <p:spPr bwMode="auto">
          <a:xfrm rot="-3707205">
            <a:off x="-350838" y="3932238"/>
            <a:ext cx="2638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100" b="1"/>
              <a:t>JERARQUÍA ORGANIZACIONAL</a:t>
            </a:r>
            <a:endParaRPr lang="es-ES" sz="11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18"/>
          <p:cNvSpPr>
            <a:spLocks noChangeShapeType="1"/>
          </p:cNvSpPr>
          <p:nvPr/>
        </p:nvSpPr>
        <p:spPr bwMode="auto">
          <a:xfrm>
            <a:off x="2514600" y="2819400"/>
            <a:ext cx="1588" cy="2362200"/>
          </a:xfrm>
          <a:prstGeom prst="line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HABILIDADES ADMINISTRATIVAS</a:t>
            </a:r>
          </a:p>
          <a:p>
            <a:pPr algn="ctr"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SEGÚN NIVELES ORGANIZACIONALES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1905000" y="2438400"/>
            <a:ext cx="1219200" cy="381000"/>
          </a:xfrm>
          <a:prstGeom prst="roundRect">
            <a:avLst>
              <a:gd name="adj" fmla="val 16667"/>
            </a:avLst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ALTA</a:t>
            </a:r>
          </a:p>
          <a:p>
            <a:pPr algn="ctr"/>
            <a:r>
              <a:rPr lang="es-MX" sz="1000" b="1"/>
              <a:t>DIRECCIÓN</a:t>
            </a:r>
            <a:endParaRPr lang="es-ES" sz="1000" b="1"/>
          </a:p>
        </p:txBody>
      </p:sp>
      <p:sp>
        <p:nvSpPr>
          <p:cNvPr id="22533" name="AutoShape 8"/>
          <p:cNvSpPr>
            <a:spLocks noChangeArrowheads="1"/>
          </p:cNvSpPr>
          <p:nvPr/>
        </p:nvSpPr>
        <p:spPr bwMode="auto">
          <a:xfrm>
            <a:off x="1981200" y="3962400"/>
            <a:ext cx="1143000" cy="3810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MANDOS</a:t>
            </a:r>
          </a:p>
          <a:p>
            <a:pPr algn="ctr"/>
            <a:r>
              <a:rPr lang="es-MX" sz="1000" b="1"/>
              <a:t>DIRECCIÓN</a:t>
            </a:r>
            <a:endParaRPr lang="es-ES" sz="1000" b="1"/>
          </a:p>
        </p:txBody>
      </p:sp>
      <p:sp>
        <p:nvSpPr>
          <p:cNvPr id="22534" name="AutoShape 9"/>
          <p:cNvSpPr>
            <a:spLocks noChangeArrowheads="1"/>
          </p:cNvSpPr>
          <p:nvPr/>
        </p:nvSpPr>
        <p:spPr bwMode="auto">
          <a:xfrm>
            <a:off x="3352800" y="3962400"/>
            <a:ext cx="1143000" cy="3810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MANDOS</a:t>
            </a:r>
          </a:p>
          <a:p>
            <a:pPr algn="ctr"/>
            <a:r>
              <a:rPr lang="es-MX" sz="1000" b="1"/>
              <a:t>DIRECCIÓN</a:t>
            </a:r>
            <a:endParaRPr lang="es-ES" sz="1000" b="1"/>
          </a:p>
        </p:txBody>
      </p:sp>
      <p:sp>
        <p:nvSpPr>
          <p:cNvPr id="22535" name="AutoShape 10"/>
          <p:cNvSpPr>
            <a:spLocks noChangeArrowheads="1"/>
          </p:cNvSpPr>
          <p:nvPr/>
        </p:nvSpPr>
        <p:spPr bwMode="auto">
          <a:xfrm>
            <a:off x="457200" y="54102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900" b="1"/>
              <a:t>SUPER-</a:t>
            </a:r>
          </a:p>
          <a:p>
            <a:pPr algn="ctr"/>
            <a:r>
              <a:rPr lang="es-MX" sz="900" b="1"/>
              <a:t>VISORES</a:t>
            </a:r>
            <a:endParaRPr lang="es-ES" sz="900" b="1"/>
          </a:p>
        </p:txBody>
      </p:sp>
      <p:sp>
        <p:nvSpPr>
          <p:cNvPr id="22536" name="AutoShape 11"/>
          <p:cNvSpPr>
            <a:spLocks noChangeArrowheads="1"/>
          </p:cNvSpPr>
          <p:nvPr/>
        </p:nvSpPr>
        <p:spPr bwMode="auto">
          <a:xfrm>
            <a:off x="1143000" y="54102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900" b="1"/>
              <a:t>SUPER-</a:t>
            </a:r>
          </a:p>
          <a:p>
            <a:pPr algn="ctr"/>
            <a:r>
              <a:rPr lang="es-MX" sz="900" b="1"/>
              <a:t>VISORES</a:t>
            </a:r>
            <a:endParaRPr lang="es-ES" sz="900" b="1"/>
          </a:p>
        </p:txBody>
      </p:sp>
      <p:sp>
        <p:nvSpPr>
          <p:cNvPr id="22537" name="Freeform 13"/>
          <p:cNvSpPr>
            <a:spLocks/>
          </p:cNvSpPr>
          <p:nvPr/>
        </p:nvSpPr>
        <p:spPr bwMode="auto">
          <a:xfrm>
            <a:off x="762000" y="5181600"/>
            <a:ext cx="685800" cy="228600"/>
          </a:xfrm>
          <a:custGeom>
            <a:avLst/>
            <a:gdLst>
              <a:gd name="T0" fmla="*/ 0 w 432"/>
              <a:gd name="T1" fmla="*/ 144 h 144"/>
              <a:gd name="T2" fmla="*/ 0 w 432"/>
              <a:gd name="T3" fmla="*/ 0 h 144"/>
              <a:gd name="T4" fmla="*/ 432 w 432"/>
              <a:gd name="T5" fmla="*/ 0 h 144"/>
              <a:gd name="T6" fmla="*/ 432 w 432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44"/>
              <a:gd name="T14" fmla="*/ 432 w 432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44">
                <a:moveTo>
                  <a:pt x="0" y="144"/>
                </a:moveTo>
                <a:lnTo>
                  <a:pt x="0" y="0"/>
                </a:lnTo>
                <a:lnTo>
                  <a:pt x="432" y="0"/>
                </a:lnTo>
                <a:lnTo>
                  <a:pt x="432" y="144"/>
                </a:lnTo>
              </a:path>
            </a:pathLst>
          </a:cu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1141413" y="4343400"/>
            <a:ext cx="1587" cy="838200"/>
          </a:xfrm>
          <a:prstGeom prst="line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39" name="AutoShape 7"/>
          <p:cNvSpPr>
            <a:spLocks noChangeArrowheads="1"/>
          </p:cNvSpPr>
          <p:nvPr/>
        </p:nvSpPr>
        <p:spPr bwMode="auto">
          <a:xfrm>
            <a:off x="609600" y="3962400"/>
            <a:ext cx="1143000" cy="3810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MANDOS</a:t>
            </a:r>
          </a:p>
          <a:p>
            <a:pPr algn="ctr"/>
            <a:r>
              <a:rPr lang="es-MX" sz="1000" b="1"/>
              <a:t>DIRECCIÓN</a:t>
            </a:r>
            <a:endParaRPr lang="es-ES" sz="1000" b="1"/>
          </a:p>
        </p:txBody>
      </p:sp>
      <p:sp>
        <p:nvSpPr>
          <p:cNvPr id="22540" name="AutoShape 15"/>
          <p:cNvSpPr>
            <a:spLocks noChangeArrowheads="1"/>
          </p:cNvSpPr>
          <p:nvPr/>
        </p:nvSpPr>
        <p:spPr bwMode="auto">
          <a:xfrm>
            <a:off x="1905000" y="54102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900" b="1"/>
              <a:t>SUPER-</a:t>
            </a:r>
          </a:p>
          <a:p>
            <a:pPr algn="ctr"/>
            <a:r>
              <a:rPr lang="es-MX" sz="900" b="1"/>
              <a:t>VISORES</a:t>
            </a:r>
            <a:endParaRPr lang="es-ES" sz="900" b="1"/>
          </a:p>
        </p:txBody>
      </p:sp>
      <p:sp>
        <p:nvSpPr>
          <p:cNvPr id="22541" name="AutoShape 16"/>
          <p:cNvSpPr>
            <a:spLocks noChangeArrowheads="1"/>
          </p:cNvSpPr>
          <p:nvPr/>
        </p:nvSpPr>
        <p:spPr bwMode="auto">
          <a:xfrm>
            <a:off x="2590800" y="54102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900" b="1"/>
              <a:t>SUPER-</a:t>
            </a:r>
          </a:p>
          <a:p>
            <a:pPr algn="ctr"/>
            <a:r>
              <a:rPr lang="es-MX" sz="900" b="1"/>
              <a:t>VISORES</a:t>
            </a:r>
            <a:endParaRPr lang="es-ES" sz="900" b="1"/>
          </a:p>
        </p:txBody>
      </p:sp>
      <p:sp>
        <p:nvSpPr>
          <p:cNvPr id="22542" name="Freeform 17"/>
          <p:cNvSpPr>
            <a:spLocks/>
          </p:cNvSpPr>
          <p:nvPr/>
        </p:nvSpPr>
        <p:spPr bwMode="auto">
          <a:xfrm>
            <a:off x="2209800" y="5181600"/>
            <a:ext cx="685800" cy="228600"/>
          </a:xfrm>
          <a:custGeom>
            <a:avLst/>
            <a:gdLst>
              <a:gd name="T0" fmla="*/ 0 w 432"/>
              <a:gd name="T1" fmla="*/ 144 h 144"/>
              <a:gd name="T2" fmla="*/ 0 w 432"/>
              <a:gd name="T3" fmla="*/ 0 h 144"/>
              <a:gd name="T4" fmla="*/ 432 w 432"/>
              <a:gd name="T5" fmla="*/ 0 h 144"/>
              <a:gd name="T6" fmla="*/ 432 w 432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44"/>
              <a:gd name="T14" fmla="*/ 432 w 432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44">
                <a:moveTo>
                  <a:pt x="0" y="144"/>
                </a:moveTo>
                <a:lnTo>
                  <a:pt x="0" y="0"/>
                </a:lnTo>
                <a:lnTo>
                  <a:pt x="432" y="0"/>
                </a:lnTo>
                <a:lnTo>
                  <a:pt x="432" y="144"/>
                </a:lnTo>
              </a:path>
            </a:pathLst>
          </a:cu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43" name="AutoShape 19"/>
          <p:cNvSpPr>
            <a:spLocks noChangeArrowheads="1"/>
          </p:cNvSpPr>
          <p:nvPr/>
        </p:nvSpPr>
        <p:spPr bwMode="auto">
          <a:xfrm>
            <a:off x="3276600" y="54102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900" b="1"/>
              <a:t>SUPER-</a:t>
            </a:r>
          </a:p>
          <a:p>
            <a:pPr algn="ctr"/>
            <a:r>
              <a:rPr lang="es-MX" sz="900" b="1"/>
              <a:t>VISORES</a:t>
            </a:r>
            <a:endParaRPr lang="es-ES" sz="900" b="1"/>
          </a:p>
        </p:txBody>
      </p:sp>
      <p:sp>
        <p:nvSpPr>
          <p:cNvPr id="22544" name="AutoShape 20"/>
          <p:cNvSpPr>
            <a:spLocks noChangeArrowheads="1"/>
          </p:cNvSpPr>
          <p:nvPr/>
        </p:nvSpPr>
        <p:spPr bwMode="auto">
          <a:xfrm>
            <a:off x="3962400" y="54102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9FB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900" b="1"/>
              <a:t>SUPER-</a:t>
            </a:r>
          </a:p>
          <a:p>
            <a:pPr algn="ctr"/>
            <a:r>
              <a:rPr lang="es-MX" sz="900" b="1"/>
              <a:t>VISORES</a:t>
            </a:r>
            <a:endParaRPr lang="es-ES" sz="900" b="1"/>
          </a:p>
        </p:txBody>
      </p:sp>
      <p:sp>
        <p:nvSpPr>
          <p:cNvPr id="22545" name="Freeform 21"/>
          <p:cNvSpPr>
            <a:spLocks/>
          </p:cNvSpPr>
          <p:nvPr/>
        </p:nvSpPr>
        <p:spPr bwMode="auto">
          <a:xfrm>
            <a:off x="3581400" y="5181600"/>
            <a:ext cx="685800" cy="228600"/>
          </a:xfrm>
          <a:custGeom>
            <a:avLst/>
            <a:gdLst>
              <a:gd name="T0" fmla="*/ 0 w 432"/>
              <a:gd name="T1" fmla="*/ 144 h 144"/>
              <a:gd name="T2" fmla="*/ 0 w 432"/>
              <a:gd name="T3" fmla="*/ 0 h 144"/>
              <a:gd name="T4" fmla="*/ 432 w 432"/>
              <a:gd name="T5" fmla="*/ 0 h 144"/>
              <a:gd name="T6" fmla="*/ 432 w 432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44"/>
              <a:gd name="T14" fmla="*/ 432 w 432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44">
                <a:moveTo>
                  <a:pt x="0" y="144"/>
                </a:moveTo>
                <a:lnTo>
                  <a:pt x="0" y="0"/>
                </a:lnTo>
                <a:lnTo>
                  <a:pt x="432" y="0"/>
                </a:lnTo>
                <a:lnTo>
                  <a:pt x="432" y="144"/>
                </a:lnTo>
              </a:path>
            </a:pathLst>
          </a:cu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46" name="Line 22"/>
          <p:cNvSpPr>
            <a:spLocks noChangeShapeType="1"/>
          </p:cNvSpPr>
          <p:nvPr/>
        </p:nvSpPr>
        <p:spPr bwMode="auto">
          <a:xfrm>
            <a:off x="3886200" y="4343400"/>
            <a:ext cx="1588" cy="838200"/>
          </a:xfrm>
          <a:prstGeom prst="line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47" name="Freeform 23"/>
          <p:cNvSpPr>
            <a:spLocks/>
          </p:cNvSpPr>
          <p:nvPr/>
        </p:nvSpPr>
        <p:spPr bwMode="auto">
          <a:xfrm>
            <a:off x="1143000" y="3733800"/>
            <a:ext cx="2743200" cy="228600"/>
          </a:xfrm>
          <a:custGeom>
            <a:avLst/>
            <a:gdLst>
              <a:gd name="T0" fmla="*/ 0 w 432"/>
              <a:gd name="T1" fmla="*/ 144 h 144"/>
              <a:gd name="T2" fmla="*/ 0 w 432"/>
              <a:gd name="T3" fmla="*/ 0 h 144"/>
              <a:gd name="T4" fmla="*/ 432 w 432"/>
              <a:gd name="T5" fmla="*/ 0 h 144"/>
              <a:gd name="T6" fmla="*/ 432 w 432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44"/>
              <a:gd name="T14" fmla="*/ 432 w 432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44">
                <a:moveTo>
                  <a:pt x="0" y="144"/>
                </a:moveTo>
                <a:lnTo>
                  <a:pt x="0" y="0"/>
                </a:lnTo>
                <a:lnTo>
                  <a:pt x="432" y="0"/>
                </a:lnTo>
                <a:lnTo>
                  <a:pt x="432" y="144"/>
                </a:lnTo>
              </a:path>
            </a:pathLst>
          </a:cu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48" name="Rectangle 24"/>
          <p:cNvSpPr>
            <a:spLocks noChangeArrowheads="1"/>
          </p:cNvSpPr>
          <p:nvPr/>
        </p:nvSpPr>
        <p:spPr bwMode="auto">
          <a:xfrm>
            <a:off x="5257800" y="2438400"/>
            <a:ext cx="3657600" cy="34290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2549" name="Text Box 25"/>
          <p:cNvSpPr txBox="1">
            <a:spLocks noChangeArrowheads="1"/>
          </p:cNvSpPr>
          <p:nvPr/>
        </p:nvSpPr>
        <p:spPr bwMode="auto">
          <a:xfrm>
            <a:off x="5410200" y="5334000"/>
            <a:ext cx="1074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200" b="1"/>
              <a:t>Habilidades</a:t>
            </a:r>
          </a:p>
          <a:p>
            <a:r>
              <a:rPr lang="es-MX" sz="1200" b="1"/>
              <a:t>técnicas</a:t>
            </a:r>
            <a:endParaRPr lang="es-ES" sz="1200" b="1"/>
          </a:p>
        </p:txBody>
      </p:sp>
      <p:sp>
        <p:nvSpPr>
          <p:cNvPr id="22550" name="Text Box 26"/>
          <p:cNvSpPr txBox="1">
            <a:spLocks noChangeArrowheads="1"/>
          </p:cNvSpPr>
          <p:nvPr/>
        </p:nvSpPr>
        <p:spPr bwMode="auto">
          <a:xfrm>
            <a:off x="6553200" y="3962400"/>
            <a:ext cx="1074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200" b="1"/>
              <a:t>Habilidades</a:t>
            </a:r>
          </a:p>
          <a:p>
            <a:pPr algn="ctr"/>
            <a:r>
              <a:rPr lang="es-MX" sz="1200" b="1"/>
              <a:t>humanas</a:t>
            </a:r>
            <a:endParaRPr lang="es-ES" sz="1200" b="1"/>
          </a:p>
        </p:txBody>
      </p:sp>
      <p:sp>
        <p:nvSpPr>
          <p:cNvPr id="22551" name="Text Box 27"/>
          <p:cNvSpPr txBox="1">
            <a:spLocks noChangeArrowheads="1"/>
          </p:cNvSpPr>
          <p:nvPr/>
        </p:nvSpPr>
        <p:spPr bwMode="auto">
          <a:xfrm>
            <a:off x="7696200" y="2514600"/>
            <a:ext cx="10588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200" b="1"/>
              <a:t>Habilida-</a:t>
            </a:r>
          </a:p>
          <a:p>
            <a:pPr algn="ctr"/>
            <a:r>
              <a:rPr lang="es-MX" sz="1200" b="1"/>
              <a:t>des de</a:t>
            </a:r>
          </a:p>
          <a:p>
            <a:pPr algn="ctr"/>
            <a:r>
              <a:rPr lang="es-MX" sz="1200" b="1"/>
              <a:t>Conceptua-</a:t>
            </a:r>
          </a:p>
          <a:p>
            <a:pPr algn="ctr"/>
            <a:r>
              <a:rPr lang="es-MX" sz="1200" b="1"/>
              <a:t>lización y </a:t>
            </a:r>
          </a:p>
          <a:p>
            <a:pPr algn="ctr"/>
            <a:r>
              <a:rPr lang="es-MX" sz="1200" b="1"/>
              <a:t>diseño</a:t>
            </a:r>
            <a:endParaRPr lang="es-ES" sz="1200" b="1"/>
          </a:p>
        </p:txBody>
      </p:sp>
      <p:sp>
        <p:nvSpPr>
          <p:cNvPr id="22552" name="Line 28"/>
          <p:cNvSpPr>
            <a:spLocks noChangeShapeType="1"/>
          </p:cNvSpPr>
          <p:nvPr/>
        </p:nvSpPr>
        <p:spPr bwMode="auto">
          <a:xfrm>
            <a:off x="6019800" y="2438400"/>
            <a:ext cx="762000" cy="3429000"/>
          </a:xfrm>
          <a:prstGeom prst="line">
            <a:avLst/>
          </a:prstGeom>
          <a:noFill/>
          <a:ln w="28575">
            <a:solidFill>
              <a:srgbClr val="6F6F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53" name="Line 29"/>
          <p:cNvSpPr>
            <a:spLocks noChangeShapeType="1"/>
          </p:cNvSpPr>
          <p:nvPr/>
        </p:nvSpPr>
        <p:spPr bwMode="auto">
          <a:xfrm>
            <a:off x="7391400" y="2438400"/>
            <a:ext cx="762000" cy="3429000"/>
          </a:xfrm>
          <a:prstGeom prst="line">
            <a:avLst/>
          </a:prstGeom>
          <a:noFill/>
          <a:ln w="28575">
            <a:solidFill>
              <a:srgbClr val="6F6F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54" name="Line 30"/>
          <p:cNvSpPr>
            <a:spLocks noChangeShapeType="1"/>
          </p:cNvSpPr>
          <p:nvPr/>
        </p:nvSpPr>
        <p:spPr bwMode="auto">
          <a:xfrm>
            <a:off x="3048000" y="2438400"/>
            <a:ext cx="2209800" cy="0"/>
          </a:xfrm>
          <a:prstGeom prst="line">
            <a:avLst/>
          </a:prstGeom>
          <a:noFill/>
          <a:ln w="28575">
            <a:solidFill>
              <a:srgbClr val="6F6FFF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55" name="Line 31"/>
          <p:cNvSpPr>
            <a:spLocks noChangeShapeType="1"/>
          </p:cNvSpPr>
          <p:nvPr/>
        </p:nvSpPr>
        <p:spPr bwMode="auto">
          <a:xfrm flipV="1">
            <a:off x="2514600" y="3276600"/>
            <a:ext cx="2743200" cy="0"/>
          </a:xfrm>
          <a:prstGeom prst="line">
            <a:avLst/>
          </a:prstGeom>
          <a:noFill/>
          <a:ln w="28575">
            <a:solidFill>
              <a:srgbClr val="6F6FFF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56" name="Line 32"/>
          <p:cNvSpPr>
            <a:spLocks noChangeShapeType="1"/>
          </p:cNvSpPr>
          <p:nvPr/>
        </p:nvSpPr>
        <p:spPr bwMode="auto">
          <a:xfrm flipV="1">
            <a:off x="3886200" y="4724400"/>
            <a:ext cx="1371600" cy="0"/>
          </a:xfrm>
          <a:prstGeom prst="line">
            <a:avLst/>
          </a:prstGeom>
          <a:noFill/>
          <a:ln w="28575">
            <a:solidFill>
              <a:srgbClr val="6F6FFF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2557" name="Line 33"/>
          <p:cNvSpPr>
            <a:spLocks noChangeShapeType="1"/>
          </p:cNvSpPr>
          <p:nvPr/>
        </p:nvSpPr>
        <p:spPr bwMode="auto">
          <a:xfrm flipV="1">
            <a:off x="4572000" y="5867400"/>
            <a:ext cx="685800" cy="0"/>
          </a:xfrm>
          <a:prstGeom prst="line">
            <a:avLst/>
          </a:prstGeom>
          <a:noFill/>
          <a:ln w="28575">
            <a:solidFill>
              <a:srgbClr val="6F6FFF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PRODUCTIVIDAD, EFICACIA Y EFICIENCIA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066800" y="2209800"/>
            <a:ext cx="76200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s-MX" sz="2000" b="1"/>
              <a:t>Productividad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La relación producto – insumos en un período específico con la debida consideración de calidad.</a:t>
            </a:r>
          </a:p>
          <a:p>
            <a:pPr algn="just">
              <a:lnSpc>
                <a:spcPct val="105000"/>
              </a:lnSpc>
            </a:pPr>
            <a:endParaRPr lang="es-MX" sz="2000"/>
          </a:p>
          <a:p>
            <a:pPr algn="ctr">
              <a:lnSpc>
                <a:spcPct val="105000"/>
              </a:lnSpc>
            </a:pPr>
            <a:r>
              <a:rPr lang="es-MX" sz="2000" b="1"/>
              <a:t>Productividad =  </a:t>
            </a:r>
            <a:r>
              <a:rPr lang="es-MX" sz="2000" b="1" u="sng"/>
              <a:t>Productos</a:t>
            </a:r>
            <a:endParaRPr lang="es-MX" sz="2000" b="1"/>
          </a:p>
          <a:p>
            <a:pPr algn="just">
              <a:lnSpc>
                <a:spcPct val="105000"/>
              </a:lnSpc>
            </a:pPr>
            <a:r>
              <a:rPr lang="es-MX" sz="2000" b="1"/>
              <a:t>				        Insumos</a:t>
            </a:r>
          </a:p>
          <a:p>
            <a:pPr algn="ctr">
              <a:lnSpc>
                <a:spcPct val="105000"/>
              </a:lnSpc>
            </a:pPr>
            <a:endParaRPr lang="es-MX" sz="2000" b="1"/>
          </a:p>
          <a:p>
            <a:pPr algn="just">
              <a:lnSpc>
                <a:spcPct val="105000"/>
              </a:lnSpc>
            </a:pPr>
            <a:r>
              <a:rPr lang="es-MX" sz="2000" b="1"/>
              <a:t>Eficacia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Cumplimiento de objetivos</a:t>
            </a:r>
          </a:p>
          <a:p>
            <a:pPr algn="just">
              <a:lnSpc>
                <a:spcPct val="105000"/>
              </a:lnSpc>
            </a:pPr>
            <a:endParaRPr lang="es-MX" sz="2000"/>
          </a:p>
          <a:p>
            <a:pPr algn="just">
              <a:lnSpc>
                <a:spcPct val="105000"/>
              </a:lnSpc>
            </a:pPr>
            <a:r>
              <a:rPr lang="es-MX" sz="2000" b="1"/>
              <a:t>Eficiencia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Logro de las metas con la menor cantidad de recursos.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026"/>
          <p:cNvSpPr txBox="1">
            <a:spLocks noChangeArrowheads="1"/>
          </p:cNvSpPr>
          <p:nvPr/>
        </p:nvSpPr>
        <p:spPr bwMode="auto">
          <a:xfrm>
            <a:off x="2438400" y="914400"/>
            <a:ext cx="5138738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¿CUÁL ES LO MEJOR?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30723" name="Text Box 1027"/>
          <p:cNvSpPr txBox="1">
            <a:spLocks noChangeArrowheads="1"/>
          </p:cNvSpPr>
          <p:nvPr/>
        </p:nvSpPr>
        <p:spPr bwMode="auto">
          <a:xfrm>
            <a:off x="2743200" y="2362200"/>
            <a:ext cx="4572000" cy="26543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81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577850" indent="-577850" algn="just">
              <a:lnSpc>
                <a:spcPct val="140000"/>
              </a:lnSpc>
              <a:buFont typeface="Wingdings" pitchFamily="2" charset="2"/>
              <a:buChar char="Ø"/>
              <a:defRPr/>
            </a:pPr>
            <a:r>
              <a:rPr lang="es-MX" sz="4000" b="1">
                <a:solidFill>
                  <a:schemeClr val="bg1"/>
                </a:solidFill>
              </a:rPr>
              <a:t>Ser Eficiente</a:t>
            </a:r>
          </a:p>
          <a:p>
            <a:pPr marL="577850" indent="-577850" algn="just">
              <a:lnSpc>
                <a:spcPct val="140000"/>
              </a:lnSpc>
              <a:buFont typeface="Wingdings" pitchFamily="2" charset="2"/>
              <a:buChar char="Ø"/>
              <a:defRPr/>
            </a:pPr>
            <a:r>
              <a:rPr lang="es-MX" sz="4000" b="1">
                <a:solidFill>
                  <a:schemeClr val="bg1"/>
                </a:solidFill>
              </a:rPr>
              <a:t>Ser Eficaz</a:t>
            </a:r>
          </a:p>
          <a:p>
            <a:pPr marL="577850" indent="-577850" algn="just">
              <a:lnSpc>
                <a:spcPct val="140000"/>
              </a:lnSpc>
              <a:buFont typeface="Wingdings" pitchFamily="2" charset="2"/>
              <a:buChar char="Ø"/>
              <a:defRPr/>
            </a:pPr>
            <a:r>
              <a:rPr lang="es-MX" sz="4000" b="1">
                <a:solidFill>
                  <a:schemeClr val="bg1"/>
                </a:solidFill>
              </a:rPr>
              <a:t>Ser Efectivo</a:t>
            </a:r>
            <a:endParaRPr lang="es-ES" sz="4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autoUpdateAnimBg="0" advAuto="0"/>
      <p:bldP spid="30723" grpId="0" build="p" animBg="1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026"/>
          <p:cNvGrpSpPr>
            <a:grpSpLocks/>
          </p:cNvGrpSpPr>
          <p:nvPr/>
        </p:nvGrpSpPr>
        <p:grpSpPr bwMode="auto">
          <a:xfrm>
            <a:off x="1371600" y="152400"/>
            <a:ext cx="7467600" cy="6480175"/>
            <a:chOff x="864" y="96"/>
            <a:chExt cx="4704" cy="4082"/>
          </a:xfrm>
        </p:grpSpPr>
        <p:sp>
          <p:nvSpPr>
            <p:cNvPr id="25604" name="Rectangle 1027" descr="Papel carta"/>
            <p:cNvSpPr>
              <a:spLocks noChangeArrowheads="1"/>
            </p:cNvSpPr>
            <p:nvPr/>
          </p:nvSpPr>
          <p:spPr bwMode="auto">
            <a:xfrm>
              <a:off x="3216" y="3698"/>
              <a:ext cx="2352" cy="48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¿Qué es lo que deberíamos estar haciendo?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05" name="Rectangle 1028" descr="Papel carta"/>
            <p:cNvSpPr>
              <a:spLocks noChangeArrowheads="1"/>
            </p:cNvSpPr>
            <p:nvPr/>
          </p:nvSpPr>
          <p:spPr bwMode="auto">
            <a:xfrm>
              <a:off x="864" y="3698"/>
              <a:ext cx="2352" cy="48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¿Cómo hacer mejor lo que hacemos?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06" name="Rectangle 1029" descr="Papel carta"/>
            <p:cNvSpPr>
              <a:spLocks noChangeArrowheads="1"/>
            </p:cNvSpPr>
            <p:nvPr/>
          </p:nvSpPr>
          <p:spPr bwMode="auto">
            <a:xfrm>
              <a:off x="864" y="3278"/>
              <a:ext cx="4704" cy="4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MX" sz="600" b="1">
                <a:solidFill>
                  <a:srgbClr val="0000FF"/>
                </a:solidFill>
                <a:latin typeface="Arial" charset="0"/>
              </a:endParaRPr>
            </a:p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¿Pregunta Principal?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07" name="Rectangle 1030" descr="Papel carta"/>
            <p:cNvSpPr>
              <a:spLocks noChangeArrowheads="1"/>
            </p:cNvSpPr>
            <p:nvPr/>
          </p:nvSpPr>
          <p:spPr bwMode="auto">
            <a:xfrm>
              <a:off x="3216" y="2791"/>
              <a:ext cx="2352" cy="487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Enfoque proactivo</a:t>
              </a:r>
            </a:p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(del futuro al presente)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08" name="Rectangle 1031" descr="Papel carta"/>
            <p:cNvSpPr>
              <a:spLocks noChangeArrowheads="1"/>
            </p:cNvSpPr>
            <p:nvPr/>
          </p:nvSpPr>
          <p:spPr bwMode="auto">
            <a:xfrm>
              <a:off x="864" y="2791"/>
              <a:ext cx="2352" cy="487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Enfoque reactivo </a:t>
              </a:r>
            </a:p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(del pasado al presente)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09" name="Rectangle 1032" descr="Papel carta"/>
            <p:cNvSpPr>
              <a:spLocks noChangeArrowheads="1"/>
            </p:cNvSpPr>
            <p:nvPr/>
          </p:nvSpPr>
          <p:spPr bwMode="auto">
            <a:xfrm>
              <a:off x="3216" y="1177"/>
              <a:ext cx="2352" cy="3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Lograr objetivos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0" name="Rectangle 1033" descr="Papel carta"/>
            <p:cNvSpPr>
              <a:spLocks noChangeArrowheads="1"/>
            </p:cNvSpPr>
            <p:nvPr/>
          </p:nvSpPr>
          <p:spPr bwMode="auto">
            <a:xfrm>
              <a:off x="864" y="1177"/>
              <a:ext cx="2352" cy="3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Resolver problemas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1" name="Rectangle 1034" descr="Papel carta"/>
            <p:cNvSpPr>
              <a:spLocks noChangeArrowheads="1"/>
            </p:cNvSpPr>
            <p:nvPr/>
          </p:nvSpPr>
          <p:spPr bwMode="auto">
            <a:xfrm>
              <a:off x="3216" y="736"/>
              <a:ext cx="2352" cy="44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Hacer las cosas correctas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2" name="Rectangle 1035" descr="Papel carta"/>
            <p:cNvSpPr>
              <a:spLocks noChangeArrowheads="1"/>
            </p:cNvSpPr>
            <p:nvPr/>
          </p:nvSpPr>
          <p:spPr bwMode="auto">
            <a:xfrm>
              <a:off x="864" y="736"/>
              <a:ext cx="2352" cy="44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Hacer las cosas correctamente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3" name="Rectangle 1036" descr="Papel carta"/>
            <p:cNvSpPr>
              <a:spLocks noChangeArrowheads="1"/>
            </p:cNvSpPr>
            <p:nvPr/>
          </p:nvSpPr>
          <p:spPr bwMode="auto">
            <a:xfrm>
              <a:off x="3216" y="416"/>
              <a:ext cx="2352" cy="3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Enfasis en los resultados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4" name="Rectangle 1037" descr="Papel carta"/>
            <p:cNvSpPr>
              <a:spLocks noChangeArrowheads="1"/>
            </p:cNvSpPr>
            <p:nvPr/>
          </p:nvSpPr>
          <p:spPr bwMode="auto">
            <a:xfrm>
              <a:off x="864" y="416"/>
              <a:ext cx="2352" cy="3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Enfasis en los medios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5" name="Rectangle 1038" descr="Papel carta"/>
            <p:cNvSpPr>
              <a:spLocks noChangeArrowheads="1"/>
            </p:cNvSpPr>
            <p:nvPr/>
          </p:nvSpPr>
          <p:spPr bwMode="auto">
            <a:xfrm>
              <a:off x="3216" y="2311"/>
              <a:ext cx="2352" cy="48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Proporcionar eficacia a subordinados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6" name="Rectangle 1039" descr="Papel carta"/>
            <p:cNvSpPr>
              <a:spLocks noChangeArrowheads="1"/>
            </p:cNvSpPr>
            <p:nvPr/>
          </p:nvSpPr>
          <p:spPr bwMode="auto">
            <a:xfrm>
              <a:off x="864" y="2311"/>
              <a:ext cx="2352" cy="48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Capacitar a los subordinados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7" name="Rectangle 1040" descr="Papel carta"/>
            <p:cNvSpPr>
              <a:spLocks noChangeArrowheads="1"/>
            </p:cNvSpPr>
            <p:nvPr/>
          </p:nvSpPr>
          <p:spPr bwMode="auto">
            <a:xfrm>
              <a:off x="3216" y="1870"/>
              <a:ext cx="2352" cy="44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Obtener resultados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8" name="Rectangle 1041" descr="Papel carta"/>
            <p:cNvSpPr>
              <a:spLocks noChangeArrowheads="1"/>
            </p:cNvSpPr>
            <p:nvPr/>
          </p:nvSpPr>
          <p:spPr bwMode="auto">
            <a:xfrm>
              <a:off x="864" y="1870"/>
              <a:ext cx="2352" cy="44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Cumplir tareas y obligaciones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19" name="Rectangle 1042" descr="Papel carta"/>
            <p:cNvSpPr>
              <a:spLocks noChangeArrowheads="1"/>
            </p:cNvSpPr>
            <p:nvPr/>
          </p:nvSpPr>
          <p:spPr bwMode="auto">
            <a:xfrm>
              <a:off x="3216" y="1497"/>
              <a:ext cx="2352" cy="373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Crear más valores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5620" name="Rectangle 1043" descr="Papel carta"/>
            <p:cNvSpPr>
              <a:spLocks noChangeArrowheads="1"/>
            </p:cNvSpPr>
            <p:nvPr/>
          </p:nvSpPr>
          <p:spPr bwMode="auto">
            <a:xfrm>
              <a:off x="864" y="1497"/>
              <a:ext cx="2352" cy="373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>
                  <a:solidFill>
                    <a:srgbClr val="0000FF"/>
                  </a:solidFill>
                  <a:latin typeface="Arial" charset="0"/>
                </a:rPr>
                <a:t>Ahorrar gastos</a:t>
              </a:r>
              <a:endParaRPr lang="es-E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31764" name="Rectangle 1044" descr="Papel carta"/>
            <p:cNvSpPr>
              <a:spLocks noChangeArrowheads="1"/>
            </p:cNvSpPr>
            <p:nvPr/>
          </p:nvSpPr>
          <p:spPr bwMode="auto">
            <a:xfrm>
              <a:off x="3216" y="96"/>
              <a:ext cx="2352" cy="3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EFICACIA</a:t>
              </a:r>
              <a:endParaRPr lang="es-E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31765" name="Rectangle 1045" descr="Papel carta"/>
            <p:cNvSpPr>
              <a:spLocks noChangeArrowheads="1"/>
            </p:cNvSpPr>
            <p:nvPr/>
          </p:nvSpPr>
          <p:spPr bwMode="auto">
            <a:xfrm>
              <a:off x="864" y="96"/>
              <a:ext cx="2352" cy="3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EFICIENCIA</a:t>
              </a:r>
              <a:endParaRPr lang="es-E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5623" name="Line 1046" descr="Papel carta"/>
            <p:cNvSpPr>
              <a:spLocks noChangeShapeType="1"/>
            </p:cNvSpPr>
            <p:nvPr/>
          </p:nvSpPr>
          <p:spPr bwMode="auto">
            <a:xfrm>
              <a:off x="864" y="96"/>
              <a:ext cx="4704" cy="0"/>
            </a:xfrm>
            <a:prstGeom prst="line">
              <a:avLst/>
            </a:prstGeom>
            <a:noFill/>
            <a:ln w="12700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24" name="Line 1047" descr="Papel carta"/>
            <p:cNvSpPr>
              <a:spLocks noChangeShapeType="1"/>
            </p:cNvSpPr>
            <p:nvPr/>
          </p:nvSpPr>
          <p:spPr bwMode="auto">
            <a:xfrm>
              <a:off x="864" y="416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25" name="Line 1048" descr="Papel carta"/>
            <p:cNvSpPr>
              <a:spLocks noChangeShapeType="1"/>
            </p:cNvSpPr>
            <p:nvPr/>
          </p:nvSpPr>
          <p:spPr bwMode="auto">
            <a:xfrm>
              <a:off x="864" y="1870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26" name="Line 1049" descr="Papel carta"/>
            <p:cNvSpPr>
              <a:spLocks noChangeShapeType="1"/>
            </p:cNvSpPr>
            <p:nvPr/>
          </p:nvSpPr>
          <p:spPr bwMode="auto">
            <a:xfrm>
              <a:off x="864" y="2311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27" name="Line 1050" descr="Papel carta"/>
            <p:cNvSpPr>
              <a:spLocks noChangeShapeType="1"/>
            </p:cNvSpPr>
            <p:nvPr/>
          </p:nvSpPr>
          <p:spPr bwMode="auto">
            <a:xfrm>
              <a:off x="864" y="4178"/>
              <a:ext cx="4704" cy="0"/>
            </a:xfrm>
            <a:prstGeom prst="line">
              <a:avLst/>
            </a:prstGeom>
            <a:noFill/>
            <a:ln w="12700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28" name="Line 1051" descr="Papel carta"/>
            <p:cNvSpPr>
              <a:spLocks noChangeShapeType="1"/>
            </p:cNvSpPr>
            <p:nvPr/>
          </p:nvSpPr>
          <p:spPr bwMode="auto">
            <a:xfrm>
              <a:off x="864" y="96"/>
              <a:ext cx="0" cy="4082"/>
            </a:xfrm>
            <a:prstGeom prst="line">
              <a:avLst/>
            </a:prstGeom>
            <a:noFill/>
            <a:ln w="12700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29" name="Line 1052" descr="Papel carta"/>
            <p:cNvSpPr>
              <a:spLocks noChangeShapeType="1"/>
            </p:cNvSpPr>
            <p:nvPr/>
          </p:nvSpPr>
          <p:spPr bwMode="auto">
            <a:xfrm>
              <a:off x="3216" y="96"/>
              <a:ext cx="0" cy="3182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0" name="Line 1053" descr="Papel carta"/>
            <p:cNvSpPr>
              <a:spLocks noChangeShapeType="1"/>
            </p:cNvSpPr>
            <p:nvPr/>
          </p:nvSpPr>
          <p:spPr bwMode="auto">
            <a:xfrm>
              <a:off x="5568" y="96"/>
              <a:ext cx="0" cy="4082"/>
            </a:xfrm>
            <a:prstGeom prst="line">
              <a:avLst/>
            </a:prstGeom>
            <a:noFill/>
            <a:ln w="12700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1" name="Line 1054" descr="Papel carta"/>
            <p:cNvSpPr>
              <a:spLocks noChangeShapeType="1"/>
            </p:cNvSpPr>
            <p:nvPr/>
          </p:nvSpPr>
          <p:spPr bwMode="auto">
            <a:xfrm>
              <a:off x="864" y="736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2" name="Line 1055" descr="Papel carta"/>
            <p:cNvSpPr>
              <a:spLocks noChangeShapeType="1"/>
            </p:cNvSpPr>
            <p:nvPr/>
          </p:nvSpPr>
          <p:spPr bwMode="auto">
            <a:xfrm>
              <a:off x="864" y="1177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3" name="Line 1056" descr="Papel carta"/>
            <p:cNvSpPr>
              <a:spLocks noChangeShapeType="1"/>
            </p:cNvSpPr>
            <p:nvPr/>
          </p:nvSpPr>
          <p:spPr bwMode="auto">
            <a:xfrm>
              <a:off x="864" y="1497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4" name="Line 1057" descr="Papel carta"/>
            <p:cNvSpPr>
              <a:spLocks noChangeShapeType="1"/>
            </p:cNvSpPr>
            <p:nvPr/>
          </p:nvSpPr>
          <p:spPr bwMode="auto">
            <a:xfrm>
              <a:off x="864" y="2791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5" name="Line 1058" descr="Papel carta"/>
            <p:cNvSpPr>
              <a:spLocks noChangeShapeType="1"/>
            </p:cNvSpPr>
            <p:nvPr/>
          </p:nvSpPr>
          <p:spPr bwMode="auto">
            <a:xfrm>
              <a:off x="864" y="3278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6" name="Line 1059" descr="Papel carta"/>
            <p:cNvSpPr>
              <a:spLocks noChangeShapeType="1"/>
            </p:cNvSpPr>
            <p:nvPr/>
          </p:nvSpPr>
          <p:spPr bwMode="auto">
            <a:xfrm>
              <a:off x="864" y="3698"/>
              <a:ext cx="4704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25637" name="Line 1060" descr="Papel carta"/>
            <p:cNvSpPr>
              <a:spLocks noChangeShapeType="1"/>
            </p:cNvSpPr>
            <p:nvPr/>
          </p:nvSpPr>
          <p:spPr bwMode="auto">
            <a:xfrm>
              <a:off x="3216" y="3698"/>
              <a:ext cx="0" cy="48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25603" name="Oval 1061"/>
          <p:cNvSpPr>
            <a:spLocks noChangeArrowheads="1"/>
          </p:cNvSpPr>
          <p:nvPr/>
        </p:nvSpPr>
        <p:spPr bwMode="auto">
          <a:xfrm>
            <a:off x="3352800" y="5257800"/>
            <a:ext cx="3352800" cy="533400"/>
          </a:xfrm>
          <a:prstGeom prst="ellips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026"/>
          <p:cNvSpPr txBox="1">
            <a:spLocks noChangeArrowheads="1"/>
          </p:cNvSpPr>
          <p:nvPr/>
        </p:nvSpPr>
        <p:spPr bwMode="auto">
          <a:xfrm>
            <a:off x="4267200" y="2743200"/>
            <a:ext cx="2209800" cy="1317625"/>
          </a:xfrm>
          <a:prstGeom prst="rect">
            <a:avLst/>
          </a:prstGeom>
          <a:gradFill rotWithShape="0">
            <a:gsLst>
              <a:gs pos="0">
                <a:srgbClr val="FFF5EF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HAGO BIEN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LO ADECUADO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endParaRPr lang="es-ES" sz="1600" b="1">
              <a:solidFill>
                <a:schemeClr val="bg1"/>
              </a:solidFill>
            </a:endParaRPr>
          </a:p>
        </p:txBody>
      </p:sp>
      <p:sp>
        <p:nvSpPr>
          <p:cNvPr id="32771" name="Text Box 1027"/>
          <p:cNvSpPr txBox="1">
            <a:spLocks noChangeArrowheads="1"/>
          </p:cNvSpPr>
          <p:nvPr/>
        </p:nvSpPr>
        <p:spPr bwMode="auto">
          <a:xfrm>
            <a:off x="6477000" y="2743200"/>
            <a:ext cx="2209800" cy="1317625"/>
          </a:xfrm>
          <a:prstGeom prst="rect">
            <a:avLst/>
          </a:prstGeom>
          <a:gradFill rotWithShape="0">
            <a:gsLst>
              <a:gs pos="0">
                <a:srgbClr val="FFF5EF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Hago mal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lo adecuado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endParaRPr lang="es-ES" sz="1600" b="1">
              <a:solidFill>
                <a:schemeClr val="bg1"/>
              </a:solidFill>
            </a:endParaRPr>
          </a:p>
        </p:txBody>
      </p:sp>
      <p:sp>
        <p:nvSpPr>
          <p:cNvPr id="32772" name="Text Box 1028"/>
          <p:cNvSpPr txBox="1">
            <a:spLocks noChangeArrowheads="1"/>
          </p:cNvSpPr>
          <p:nvPr/>
        </p:nvSpPr>
        <p:spPr bwMode="auto">
          <a:xfrm>
            <a:off x="4267200" y="3886200"/>
            <a:ext cx="2209800" cy="1317625"/>
          </a:xfrm>
          <a:prstGeom prst="rect">
            <a:avLst/>
          </a:prstGeom>
          <a:gradFill rotWithShape="0">
            <a:gsLst>
              <a:gs pos="0">
                <a:srgbClr val="FFF5EF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Hago bien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lo inadecuado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endParaRPr lang="es-ES" sz="1600" b="1">
              <a:solidFill>
                <a:schemeClr val="bg1"/>
              </a:solidFill>
            </a:endParaRPr>
          </a:p>
        </p:txBody>
      </p:sp>
      <p:sp>
        <p:nvSpPr>
          <p:cNvPr id="32773" name="Text Box 1029"/>
          <p:cNvSpPr txBox="1">
            <a:spLocks noChangeArrowheads="1"/>
          </p:cNvSpPr>
          <p:nvPr/>
        </p:nvSpPr>
        <p:spPr bwMode="auto">
          <a:xfrm>
            <a:off x="6477000" y="3886200"/>
            <a:ext cx="2209800" cy="1401763"/>
          </a:xfrm>
          <a:prstGeom prst="rect">
            <a:avLst/>
          </a:prstGeom>
          <a:gradFill rotWithShape="0">
            <a:gsLst>
              <a:gs pos="0">
                <a:srgbClr val="FFF5EF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HAGO MAL</a:t>
            </a:r>
          </a:p>
          <a:p>
            <a:pPr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1"/>
                </a:solidFill>
              </a:rPr>
              <a:t>LO INADECUADO</a:t>
            </a:r>
            <a:endParaRPr lang="es-ES" sz="1600" b="1">
              <a:solidFill>
                <a:schemeClr val="bg1"/>
              </a:solidFill>
            </a:endParaRPr>
          </a:p>
        </p:txBody>
      </p:sp>
      <p:sp>
        <p:nvSpPr>
          <p:cNvPr id="32774" name="Text Box 1030"/>
          <p:cNvSpPr txBox="1">
            <a:spLocks noChangeArrowheads="1"/>
          </p:cNvSpPr>
          <p:nvPr/>
        </p:nvSpPr>
        <p:spPr bwMode="auto">
          <a:xfrm>
            <a:off x="4267200" y="1905000"/>
            <a:ext cx="2209800" cy="631825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5EF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400" b="1">
                <a:solidFill>
                  <a:schemeClr val="bg1"/>
                </a:solidFill>
              </a:rPr>
              <a:t>ALTA</a:t>
            </a:r>
            <a:endParaRPr lang="es-ES" sz="2400" b="1">
              <a:solidFill>
                <a:schemeClr val="bg1"/>
              </a:solidFill>
            </a:endParaRPr>
          </a:p>
        </p:txBody>
      </p:sp>
      <p:sp>
        <p:nvSpPr>
          <p:cNvPr id="32775" name="Text Box 1031"/>
          <p:cNvSpPr txBox="1">
            <a:spLocks noChangeArrowheads="1"/>
          </p:cNvSpPr>
          <p:nvPr/>
        </p:nvSpPr>
        <p:spPr bwMode="auto">
          <a:xfrm>
            <a:off x="6477000" y="1905000"/>
            <a:ext cx="2209800" cy="631825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5EF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400" b="1">
                <a:solidFill>
                  <a:schemeClr val="bg1"/>
                </a:solidFill>
              </a:rPr>
              <a:t>BAJA</a:t>
            </a:r>
            <a:endParaRPr lang="es-ES" sz="2400" b="1">
              <a:solidFill>
                <a:schemeClr val="bg1"/>
              </a:solidFill>
            </a:endParaRPr>
          </a:p>
        </p:txBody>
      </p:sp>
      <p:sp>
        <p:nvSpPr>
          <p:cNvPr id="32776" name="Text Box 1032"/>
          <p:cNvSpPr txBox="1">
            <a:spLocks noChangeArrowheads="1"/>
          </p:cNvSpPr>
          <p:nvPr/>
        </p:nvSpPr>
        <p:spPr bwMode="auto">
          <a:xfrm>
            <a:off x="3200400" y="2743200"/>
            <a:ext cx="1066800" cy="1654175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5EF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endParaRPr lang="es-MX" sz="2400" b="1">
              <a:solidFill>
                <a:schemeClr val="bg1"/>
              </a:solidFill>
            </a:endParaRP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400" b="1">
                <a:solidFill>
                  <a:schemeClr val="bg1"/>
                </a:solidFill>
              </a:rPr>
              <a:t>ALTA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endParaRPr lang="es-ES" sz="2400" b="1">
              <a:solidFill>
                <a:schemeClr val="bg1"/>
              </a:solidFill>
            </a:endParaRPr>
          </a:p>
        </p:txBody>
      </p:sp>
      <p:sp>
        <p:nvSpPr>
          <p:cNvPr id="32777" name="Text Box 1033"/>
          <p:cNvSpPr txBox="1">
            <a:spLocks noChangeArrowheads="1"/>
          </p:cNvSpPr>
          <p:nvPr/>
        </p:nvSpPr>
        <p:spPr bwMode="auto">
          <a:xfrm>
            <a:off x="3200400" y="3886200"/>
            <a:ext cx="1066800" cy="11430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5EF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2400" b="1">
                <a:solidFill>
                  <a:schemeClr val="bg1"/>
                </a:solidFill>
              </a:rPr>
              <a:t>BAJA</a:t>
            </a:r>
          </a:p>
          <a:p>
            <a:pPr marL="577850" indent="-577850" algn="ctr">
              <a:lnSpc>
                <a:spcPct val="140000"/>
              </a:lnSpc>
              <a:buFont typeface="Wingdings" pitchFamily="2" charset="2"/>
              <a:buNone/>
            </a:pPr>
            <a:endParaRPr lang="es-ES" sz="2400" b="1">
              <a:solidFill>
                <a:schemeClr val="bg1"/>
              </a:solidFill>
            </a:endParaRPr>
          </a:p>
        </p:txBody>
      </p:sp>
      <p:sp>
        <p:nvSpPr>
          <p:cNvPr id="32778" name="Text Box 1034"/>
          <p:cNvSpPr txBox="1">
            <a:spLocks noChangeArrowheads="1"/>
          </p:cNvSpPr>
          <p:nvPr/>
        </p:nvSpPr>
        <p:spPr bwMode="auto">
          <a:xfrm>
            <a:off x="4267200" y="1143000"/>
            <a:ext cx="42179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0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EFICIENCIA</a:t>
            </a:r>
            <a:r>
              <a:rPr lang="es-MX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(¿CÓMO LO HAGO?)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779" name="Text Box 1035"/>
          <p:cNvSpPr txBox="1">
            <a:spLocks noChangeArrowheads="1"/>
          </p:cNvSpPr>
          <p:nvPr/>
        </p:nvSpPr>
        <p:spPr bwMode="auto">
          <a:xfrm>
            <a:off x="1066800" y="3429000"/>
            <a:ext cx="211613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0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EFICACIA</a:t>
            </a:r>
          </a:p>
          <a:p>
            <a:pPr algn="ctr">
              <a:defRPr/>
            </a:pPr>
            <a:r>
              <a:rPr lang="es-MX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(¿QUÉ HAGO?)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780" name="Text Box 1036"/>
          <p:cNvSpPr txBox="1">
            <a:spLocks noChangeArrowheads="1"/>
          </p:cNvSpPr>
          <p:nvPr/>
        </p:nvSpPr>
        <p:spPr bwMode="auto">
          <a:xfrm>
            <a:off x="3581400" y="6172200"/>
            <a:ext cx="1676400" cy="46355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5EF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buFont typeface="Wingdings" pitchFamily="2" charset="2"/>
              <a:buNone/>
            </a:pPr>
            <a:r>
              <a:rPr lang="es-MX" sz="1600" b="1">
                <a:solidFill>
                  <a:schemeClr val="bg1"/>
                </a:solidFill>
              </a:rPr>
              <a:t>Cuidado</a:t>
            </a:r>
            <a:endParaRPr lang="es-ES" sz="1600" b="1">
              <a:solidFill>
                <a:schemeClr val="bg1"/>
              </a:solidFill>
            </a:endParaRPr>
          </a:p>
        </p:txBody>
      </p:sp>
      <p:sp>
        <p:nvSpPr>
          <p:cNvPr id="26637" name="Line 1037"/>
          <p:cNvSpPr>
            <a:spLocks noChangeShapeType="1"/>
          </p:cNvSpPr>
          <p:nvPr/>
        </p:nvSpPr>
        <p:spPr bwMode="auto">
          <a:xfrm flipV="1">
            <a:off x="4800600" y="5181600"/>
            <a:ext cx="304800" cy="990600"/>
          </a:xfrm>
          <a:prstGeom prst="line">
            <a:avLst/>
          </a:prstGeom>
          <a:noFill/>
          <a:ln w="28575" cap="sq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27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27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27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27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2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27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327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327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32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nimBg="1" autoUpdateAnimBg="0" advAuto="0"/>
      <p:bldP spid="32771" grpId="0" build="p" animBg="1" autoUpdateAnimBg="0" advAuto="0"/>
      <p:bldP spid="32772" grpId="0" build="p" animBg="1" autoUpdateAnimBg="0" advAuto="0"/>
      <p:bldP spid="32773" grpId="0" build="p" animBg="1" autoUpdateAnimBg="0" advAuto="0"/>
      <p:bldP spid="32774" grpId="0" build="p" animBg="1" autoUpdateAnimBg="0" advAuto="0"/>
      <p:bldP spid="32775" grpId="0" build="p" animBg="1" autoUpdateAnimBg="0" advAuto="0"/>
      <p:bldP spid="32776" grpId="0" build="p" animBg="1" autoUpdateAnimBg="0" advAuto="0"/>
      <p:bldP spid="32777" grpId="0" build="p" animBg="1" autoUpdateAnimBg="0" advAuto="0"/>
      <p:bldP spid="32780" grpId="0" build="p" animBg="1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026"/>
          <p:cNvSpPr txBox="1">
            <a:spLocks noChangeArrowheads="1"/>
          </p:cNvSpPr>
          <p:nvPr/>
        </p:nvSpPr>
        <p:spPr bwMode="auto">
          <a:xfrm>
            <a:off x="2863850" y="501650"/>
            <a:ext cx="45275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ADMINISTRADOR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8435" name="Text Box 1027"/>
          <p:cNvSpPr txBox="1">
            <a:spLocks noChangeArrowheads="1"/>
          </p:cNvSpPr>
          <p:nvPr/>
        </p:nvSpPr>
        <p:spPr bwMode="auto">
          <a:xfrm>
            <a:off x="1524000" y="2084388"/>
            <a:ext cx="7178675" cy="30210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s-MX" sz="2400" b="1"/>
              <a:t>Todo ingeniero dirigiendo a un grupo de personas, tras un fin específico, está cumpliendo el rol de Administrador.  Esta realizando una Gestión.</a:t>
            </a:r>
          </a:p>
          <a:p>
            <a:pPr algn="just">
              <a:lnSpc>
                <a:spcPct val="130000"/>
              </a:lnSpc>
            </a:pPr>
            <a:endParaRPr lang="es-MX" sz="2400" b="1"/>
          </a:p>
          <a:p>
            <a:pPr algn="ctr">
              <a:lnSpc>
                <a:spcPct val="130000"/>
              </a:lnSpc>
            </a:pPr>
            <a:r>
              <a:rPr lang="es-MX" sz="2800" b="1">
                <a:solidFill>
                  <a:schemeClr val="hlink"/>
                </a:solidFill>
              </a:rPr>
              <a:t>Gestión = Acción de administrar</a:t>
            </a:r>
            <a:endParaRPr lang="es-ES" sz="2800" b="1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 advAuto="0"/>
      <p:bldP spid="18435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524000" y="2286000"/>
            <a:ext cx="7178675" cy="4364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400" b="1"/>
              <a:t>“Ningún grado de eficiencia puede compensar la falta de eficacia.</a:t>
            </a:r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MX" sz="24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400" b="1"/>
              <a:t>Antes de dedicarnos a hacer algo en forma eficiente, tenemos que estar seguros de que hemos encontrado algo acertado para realizar”</a:t>
            </a:r>
            <a:endParaRPr lang="es-ES" sz="24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ES" sz="2400" b="1"/>
              <a:t>					</a:t>
            </a:r>
            <a:r>
              <a:rPr lang="es-ES" sz="2400" b="1" i="1">
                <a:solidFill>
                  <a:schemeClr val="hlink"/>
                </a:solidFill>
              </a:rPr>
              <a:t>Peter Drucker</a:t>
            </a:r>
            <a:endParaRPr lang="es-ES" sz="24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ES" sz="24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2057400" y="2822575"/>
            <a:ext cx="6400800" cy="1520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¿QUÉ HACEN LOS ADMINISTRADORES?</a:t>
            </a:r>
            <a:endParaRPr lang="es-ES" sz="3600" b="1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1122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Principales funciones Administrativas</a:t>
            </a:r>
          </a:p>
          <a:p>
            <a:pPr algn="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Henry Fayol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828800" y="2209800"/>
            <a:ext cx="1676400" cy="457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MX" sz="2000" b="1">
                <a:solidFill>
                  <a:srgbClr val="FF6600"/>
                </a:solidFill>
                <a:latin typeface="Times New Roman" pitchFamily="18" charset="0"/>
              </a:rPr>
              <a:t>Planificar</a:t>
            </a:r>
            <a:endParaRPr lang="es-ES" sz="2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895600" y="3048000"/>
            <a:ext cx="1676400" cy="457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MX" sz="2000" b="1">
                <a:solidFill>
                  <a:srgbClr val="FF6600"/>
                </a:solidFill>
                <a:latin typeface="Times New Roman" pitchFamily="18" charset="0"/>
              </a:rPr>
              <a:t>Organizar</a:t>
            </a:r>
            <a:endParaRPr lang="es-ES" sz="2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114800" y="4038600"/>
            <a:ext cx="1295400" cy="457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MX" sz="2000" b="1">
                <a:solidFill>
                  <a:srgbClr val="FF6600"/>
                </a:solidFill>
                <a:latin typeface="Times New Roman" pitchFamily="18" charset="0"/>
              </a:rPr>
              <a:t>Liderar</a:t>
            </a:r>
            <a:endParaRPr lang="es-ES" sz="2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324600" y="4648200"/>
            <a:ext cx="1828800" cy="6096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r>
              <a:rPr lang="es-MX" sz="2000" b="1">
                <a:solidFill>
                  <a:srgbClr val="FF6600"/>
                </a:solidFill>
                <a:latin typeface="Times New Roman" pitchFamily="18" charset="0"/>
              </a:rPr>
              <a:t>Operar</a:t>
            </a:r>
          </a:p>
          <a:p>
            <a:r>
              <a:rPr lang="es-MX" sz="2000" b="1">
                <a:solidFill>
                  <a:srgbClr val="FF6600"/>
                </a:solidFill>
                <a:latin typeface="Times New Roman" pitchFamily="18" charset="0"/>
              </a:rPr>
              <a:t>Técnicamente</a:t>
            </a:r>
            <a:endParaRPr lang="es-ES" sz="2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638800" y="5943600"/>
            <a:ext cx="1447800" cy="457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MX" sz="2000" b="1">
                <a:solidFill>
                  <a:srgbClr val="FF6600"/>
                </a:solidFill>
                <a:latin typeface="Times New Roman" pitchFamily="18" charset="0"/>
              </a:rPr>
              <a:t>Controlar</a:t>
            </a:r>
            <a:endParaRPr lang="es-ES" sz="2000" b="1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1295400" y="2971800"/>
            <a:ext cx="4038600" cy="3429000"/>
          </a:xfrm>
          <a:prstGeom prst="line">
            <a:avLst/>
          </a:prstGeom>
          <a:noFill/>
          <a:ln w="28575" cap="sq">
            <a:solidFill>
              <a:srgbClr val="FFFF66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5638800" y="3810000"/>
            <a:ext cx="78422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Dirigir</a:t>
            </a:r>
            <a:endParaRPr lang="es-ES" sz="16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1122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Habilidades de un Administrador</a:t>
            </a:r>
          </a:p>
          <a:p>
            <a:pPr algn="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Robert Katz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2209800"/>
            <a:ext cx="2062163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400" b="1"/>
              <a:t>Habilidades </a:t>
            </a:r>
          </a:p>
          <a:p>
            <a:r>
              <a:rPr lang="es-MX" sz="2400" b="1"/>
              <a:t>Técnicas</a:t>
            </a:r>
            <a:endParaRPr lang="es-ES" sz="2400" b="1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295400" y="3733800"/>
            <a:ext cx="2062163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400" b="1"/>
              <a:t>Habilidades </a:t>
            </a:r>
          </a:p>
          <a:p>
            <a:r>
              <a:rPr lang="es-MX" sz="2400" b="1"/>
              <a:t>Humanas</a:t>
            </a:r>
            <a:endParaRPr lang="es-ES" sz="2400" b="1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295400" y="5334000"/>
            <a:ext cx="2239963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2400" b="1"/>
              <a:t>Habilidades </a:t>
            </a:r>
          </a:p>
          <a:p>
            <a:r>
              <a:rPr lang="es-MX" sz="2400" b="1"/>
              <a:t>Conceptuales</a:t>
            </a:r>
            <a:endParaRPr lang="es-ES" sz="2400" b="1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1219200" y="5334000"/>
            <a:ext cx="2286000" cy="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1219200" y="6172200"/>
            <a:ext cx="2286000" cy="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1219200" y="4572000"/>
            <a:ext cx="2286000" cy="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1219200" y="3733800"/>
            <a:ext cx="2286000" cy="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1219200" y="3048000"/>
            <a:ext cx="2286000" cy="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1219200" y="2133600"/>
            <a:ext cx="2286000" cy="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581400" y="2270125"/>
            <a:ext cx="53340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s-MX" sz="2000" b="1"/>
              <a:t>Capacidad de aplicar conocimientos o Experiencia especializada</a:t>
            </a:r>
            <a:endParaRPr lang="es-ES" sz="2000" b="1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3581400" y="3733800"/>
            <a:ext cx="5334000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MX" sz="2000" b="1"/>
              <a:t>Capacidad de trabajar con otros, comprenderlos y motivarlos, en lo individual y en grupo</a:t>
            </a:r>
            <a:endParaRPr lang="es-ES" sz="2000" b="1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657600" y="5454650"/>
            <a:ext cx="53340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MX" sz="2000" b="1"/>
              <a:t>Capacidad mental para analizar y diagnosticar situaciones complejas</a:t>
            </a:r>
            <a:endParaRPr lang="es-ES" sz="2000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build="p" autoUpdateAnimBg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295400" y="304800"/>
            <a:ext cx="7620000" cy="1044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Habilidades de un Administrador</a:t>
            </a:r>
          </a:p>
          <a:p>
            <a:pPr algn="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Robert Katz</a:t>
            </a:r>
            <a:endParaRPr lang="es-ES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1676400" y="5943600"/>
            <a:ext cx="7010400" cy="0"/>
          </a:xfrm>
          <a:prstGeom prst="line">
            <a:avLst/>
          </a:prstGeom>
          <a:noFill/>
          <a:ln w="28575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1828800" y="1828800"/>
            <a:ext cx="0" cy="4343400"/>
          </a:xfrm>
          <a:prstGeom prst="line">
            <a:avLst/>
          </a:prstGeom>
          <a:noFill/>
          <a:ln w="28575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676400" y="2057400"/>
            <a:ext cx="7010400" cy="0"/>
          </a:xfrm>
          <a:prstGeom prst="line">
            <a:avLst/>
          </a:prstGeom>
          <a:noFill/>
          <a:ln w="28575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8686800" y="2057400"/>
            <a:ext cx="0" cy="41148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048000" y="2057400"/>
            <a:ext cx="0" cy="41148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4343400" y="2057400"/>
            <a:ext cx="0" cy="41148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5715000" y="2057400"/>
            <a:ext cx="0" cy="41148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1828800" y="2895600"/>
            <a:ext cx="6858000" cy="99060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828800" y="3429000"/>
            <a:ext cx="6858000" cy="2133600"/>
          </a:xfrm>
          <a:prstGeom prst="line">
            <a:avLst/>
          </a:prstGeom>
          <a:noFill/>
          <a:ln w="1905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029200" y="3733800"/>
            <a:ext cx="1281113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Habilidades </a:t>
            </a:r>
          </a:p>
          <a:p>
            <a:r>
              <a:rPr lang="es-MX" sz="1400" b="1"/>
              <a:t>Humanas</a:t>
            </a:r>
            <a:endParaRPr lang="es-ES" sz="1400" b="1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6015038" y="2438400"/>
            <a:ext cx="1385887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/>
              <a:t>Habilidades </a:t>
            </a:r>
          </a:p>
          <a:p>
            <a:r>
              <a:rPr lang="es-MX" sz="1400" b="1"/>
              <a:t>Conceptuales</a:t>
            </a:r>
            <a:endParaRPr lang="es-ES" sz="1400" b="1"/>
          </a:p>
        </p:txBody>
      </p: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2981325" y="4343400"/>
            <a:ext cx="1285875" cy="533400"/>
            <a:chOff x="-1347" y="1344"/>
            <a:chExt cx="810" cy="336"/>
          </a:xfrm>
        </p:grpSpPr>
        <p:sp>
          <p:nvSpPr>
            <p:cNvPr id="31772" name="Text Box 15"/>
            <p:cNvSpPr txBox="1">
              <a:spLocks noChangeArrowheads="1"/>
            </p:cNvSpPr>
            <p:nvPr/>
          </p:nvSpPr>
          <p:spPr bwMode="auto">
            <a:xfrm>
              <a:off x="-1344" y="1344"/>
              <a:ext cx="807" cy="32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s-MX" sz="1400" b="1"/>
                <a:t>Habilidades </a:t>
              </a:r>
            </a:p>
            <a:p>
              <a:r>
                <a:rPr lang="es-MX" sz="1400" b="1"/>
                <a:t>Técnicas</a:t>
              </a:r>
              <a:endParaRPr lang="es-ES" sz="1400" b="1"/>
            </a:p>
          </p:txBody>
        </p:sp>
        <p:grpSp>
          <p:nvGrpSpPr>
            <p:cNvPr id="31773" name="Group 16"/>
            <p:cNvGrpSpPr>
              <a:grpSpLocks/>
            </p:cNvGrpSpPr>
            <p:nvPr/>
          </p:nvGrpSpPr>
          <p:grpSpPr bwMode="auto">
            <a:xfrm>
              <a:off x="-1347" y="1344"/>
              <a:ext cx="771" cy="336"/>
              <a:chOff x="-1347" y="1162"/>
              <a:chExt cx="1440" cy="576"/>
            </a:xfrm>
          </p:grpSpPr>
          <p:sp>
            <p:nvSpPr>
              <p:cNvPr id="31774" name="Line 17"/>
              <p:cNvSpPr>
                <a:spLocks noChangeShapeType="1"/>
              </p:cNvSpPr>
              <p:nvPr/>
            </p:nvSpPr>
            <p:spPr bwMode="auto">
              <a:xfrm>
                <a:off x="-1347" y="1738"/>
                <a:ext cx="1440" cy="0"/>
              </a:xfrm>
              <a:prstGeom prst="line">
                <a:avLst/>
              </a:prstGeom>
              <a:noFill/>
              <a:ln w="19050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s-ES"/>
              </a:p>
            </p:txBody>
          </p:sp>
          <p:sp>
            <p:nvSpPr>
              <p:cNvPr id="31775" name="Line 18"/>
              <p:cNvSpPr>
                <a:spLocks noChangeShapeType="1"/>
              </p:cNvSpPr>
              <p:nvPr/>
            </p:nvSpPr>
            <p:spPr bwMode="auto">
              <a:xfrm>
                <a:off x="-1347" y="1162"/>
                <a:ext cx="1440" cy="0"/>
              </a:xfrm>
              <a:prstGeom prst="line">
                <a:avLst/>
              </a:prstGeom>
              <a:noFill/>
              <a:ln w="19050" cap="sq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s-ES"/>
              </a:p>
            </p:txBody>
          </p:sp>
        </p:grpSp>
      </p:grpSp>
      <p:grpSp>
        <p:nvGrpSpPr>
          <p:cNvPr id="31759" name="Group 19"/>
          <p:cNvGrpSpPr>
            <a:grpSpLocks/>
          </p:cNvGrpSpPr>
          <p:nvPr/>
        </p:nvGrpSpPr>
        <p:grpSpPr bwMode="auto">
          <a:xfrm>
            <a:off x="6096000" y="2438400"/>
            <a:ext cx="1223963" cy="533400"/>
            <a:chOff x="-1347" y="1162"/>
            <a:chExt cx="1440" cy="576"/>
          </a:xfrm>
        </p:grpSpPr>
        <p:sp>
          <p:nvSpPr>
            <p:cNvPr id="31770" name="Line 20"/>
            <p:cNvSpPr>
              <a:spLocks noChangeShapeType="1"/>
            </p:cNvSpPr>
            <p:nvPr/>
          </p:nvSpPr>
          <p:spPr bwMode="auto">
            <a:xfrm>
              <a:off x="-1347" y="1738"/>
              <a:ext cx="1440" cy="0"/>
            </a:xfrm>
            <a:prstGeom prst="line">
              <a:avLst/>
            </a:prstGeom>
            <a:noFill/>
            <a:ln w="19050" cap="sq">
              <a:solidFill>
                <a:srgbClr val="FF33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1771" name="Line 21"/>
            <p:cNvSpPr>
              <a:spLocks noChangeShapeType="1"/>
            </p:cNvSpPr>
            <p:nvPr/>
          </p:nvSpPr>
          <p:spPr bwMode="auto">
            <a:xfrm>
              <a:off x="-1347" y="1162"/>
              <a:ext cx="1440" cy="0"/>
            </a:xfrm>
            <a:prstGeom prst="line">
              <a:avLst/>
            </a:prstGeom>
            <a:noFill/>
            <a:ln w="19050" cap="sq">
              <a:solidFill>
                <a:srgbClr val="FF33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grpSp>
        <p:nvGrpSpPr>
          <p:cNvPr id="31760" name="Group 22"/>
          <p:cNvGrpSpPr>
            <a:grpSpLocks/>
          </p:cNvGrpSpPr>
          <p:nvPr/>
        </p:nvGrpSpPr>
        <p:grpSpPr bwMode="auto">
          <a:xfrm>
            <a:off x="5014913" y="3733800"/>
            <a:ext cx="1223962" cy="533400"/>
            <a:chOff x="-1347" y="1162"/>
            <a:chExt cx="1440" cy="576"/>
          </a:xfrm>
        </p:grpSpPr>
        <p:sp>
          <p:nvSpPr>
            <p:cNvPr id="31768" name="Line 23"/>
            <p:cNvSpPr>
              <a:spLocks noChangeShapeType="1"/>
            </p:cNvSpPr>
            <p:nvPr/>
          </p:nvSpPr>
          <p:spPr bwMode="auto">
            <a:xfrm>
              <a:off x="-1347" y="1738"/>
              <a:ext cx="1440" cy="0"/>
            </a:xfrm>
            <a:prstGeom prst="line">
              <a:avLst/>
            </a:prstGeom>
            <a:noFill/>
            <a:ln w="19050" cap="sq">
              <a:solidFill>
                <a:srgbClr val="FF33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1769" name="Line 24"/>
            <p:cNvSpPr>
              <a:spLocks noChangeShapeType="1"/>
            </p:cNvSpPr>
            <p:nvPr/>
          </p:nvSpPr>
          <p:spPr bwMode="auto">
            <a:xfrm>
              <a:off x="-1347" y="1162"/>
              <a:ext cx="1440" cy="0"/>
            </a:xfrm>
            <a:prstGeom prst="line">
              <a:avLst/>
            </a:prstGeom>
            <a:noFill/>
            <a:ln w="19050" cap="sq">
              <a:solidFill>
                <a:srgbClr val="FF33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1761" name="Text Box 25"/>
          <p:cNvSpPr txBox="1">
            <a:spLocks noChangeArrowheads="1"/>
          </p:cNvSpPr>
          <p:nvPr/>
        </p:nvSpPr>
        <p:spPr bwMode="auto">
          <a:xfrm>
            <a:off x="1295400" y="1295400"/>
            <a:ext cx="1385888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/>
              <a:t>Frecuencia </a:t>
            </a:r>
          </a:p>
          <a:p>
            <a:r>
              <a:rPr lang="es-MX" sz="1400" b="1"/>
              <a:t>De Uso</a:t>
            </a:r>
            <a:endParaRPr lang="es-ES" sz="1400" b="1"/>
          </a:p>
        </p:txBody>
      </p:sp>
      <p:sp>
        <p:nvSpPr>
          <p:cNvPr id="31762" name="Text Box 26"/>
          <p:cNvSpPr txBox="1">
            <a:spLocks noChangeArrowheads="1"/>
          </p:cNvSpPr>
          <p:nvPr/>
        </p:nvSpPr>
        <p:spPr bwMode="auto">
          <a:xfrm>
            <a:off x="1828800" y="5913438"/>
            <a:ext cx="99060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Egresados</a:t>
            </a:r>
            <a:endParaRPr lang="es-ES" sz="1200" b="1"/>
          </a:p>
        </p:txBody>
      </p:sp>
      <p:sp>
        <p:nvSpPr>
          <p:cNvPr id="31763" name="Text Box 27"/>
          <p:cNvSpPr txBox="1">
            <a:spLocks noChangeArrowheads="1"/>
          </p:cNvSpPr>
          <p:nvPr/>
        </p:nvSpPr>
        <p:spPr bwMode="auto">
          <a:xfrm>
            <a:off x="3048000" y="5943600"/>
            <a:ext cx="12954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Supervisores</a:t>
            </a:r>
            <a:endParaRPr lang="es-ES" sz="1200" b="1"/>
          </a:p>
        </p:txBody>
      </p:sp>
      <p:sp>
        <p:nvSpPr>
          <p:cNvPr id="31764" name="Text Box 28"/>
          <p:cNvSpPr txBox="1">
            <a:spLocks noChangeArrowheads="1"/>
          </p:cNvSpPr>
          <p:nvPr/>
        </p:nvSpPr>
        <p:spPr bwMode="auto">
          <a:xfrm>
            <a:off x="4419600" y="5943600"/>
            <a:ext cx="12954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Jefes de Area</a:t>
            </a:r>
            <a:endParaRPr lang="es-ES" sz="1200" b="1"/>
          </a:p>
        </p:txBody>
      </p:sp>
      <p:sp>
        <p:nvSpPr>
          <p:cNvPr id="31765" name="Line 29"/>
          <p:cNvSpPr>
            <a:spLocks noChangeShapeType="1"/>
          </p:cNvSpPr>
          <p:nvPr/>
        </p:nvSpPr>
        <p:spPr bwMode="auto">
          <a:xfrm>
            <a:off x="7086600" y="2057400"/>
            <a:ext cx="0" cy="41148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1766" name="Text Box 30"/>
          <p:cNvSpPr txBox="1">
            <a:spLocks noChangeArrowheads="1"/>
          </p:cNvSpPr>
          <p:nvPr/>
        </p:nvSpPr>
        <p:spPr bwMode="auto">
          <a:xfrm>
            <a:off x="5791200" y="5943600"/>
            <a:ext cx="1295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Gerentes Operativos</a:t>
            </a:r>
            <a:endParaRPr lang="es-ES" sz="1200" b="1"/>
          </a:p>
        </p:txBody>
      </p:sp>
      <p:sp>
        <p:nvSpPr>
          <p:cNvPr id="31767" name="Text Box 31"/>
          <p:cNvSpPr txBox="1">
            <a:spLocks noChangeArrowheads="1"/>
          </p:cNvSpPr>
          <p:nvPr/>
        </p:nvSpPr>
        <p:spPr bwMode="auto">
          <a:xfrm>
            <a:off x="7162800" y="5943600"/>
            <a:ext cx="1295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Gerente</a:t>
            </a:r>
          </a:p>
          <a:p>
            <a:r>
              <a:rPr lang="es-MX" sz="1200" b="1"/>
              <a:t>General</a:t>
            </a:r>
            <a:endParaRPr lang="es-ES" sz="1200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 autoUpdateAnimBg="0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1122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Conceptos sobre el Administrador de:</a:t>
            </a:r>
          </a:p>
          <a:p>
            <a:pPr algn="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Henri Mintzberg - MIT</a:t>
            </a:r>
            <a:endParaRPr lang="es-ES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524000" y="2743200"/>
            <a:ext cx="1828800" cy="240665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FFCC"/>
              </a:gs>
              <a:gs pos="100000">
                <a:schemeClr val="accent1"/>
              </a:gs>
            </a:gsLst>
            <a:lin ang="2700000" scaled="1"/>
          </a:gradFill>
          <a:ln w="28575" cap="sq">
            <a:solidFill>
              <a:srgbClr val="FF505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190500" indent="-190500">
              <a:lnSpc>
                <a:spcPct val="1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Planear</a:t>
            </a:r>
          </a:p>
          <a:p>
            <a:pPr marL="190500" indent="-190500">
              <a:lnSpc>
                <a:spcPct val="1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Organizar</a:t>
            </a:r>
          </a:p>
          <a:p>
            <a:pPr marL="190500" indent="-190500">
              <a:lnSpc>
                <a:spcPct val="1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Dirigir</a:t>
            </a:r>
          </a:p>
          <a:p>
            <a:pPr marL="190500" indent="-190500">
              <a:lnSpc>
                <a:spcPct val="15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Controlar</a:t>
            </a:r>
            <a:endParaRPr lang="es-ES" sz="2000" b="1">
              <a:solidFill>
                <a:schemeClr val="bg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114800" y="2362200"/>
            <a:ext cx="4343400" cy="340995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FFCC"/>
              </a:gs>
              <a:gs pos="100000">
                <a:schemeClr val="accent1"/>
              </a:gs>
            </a:gsLst>
            <a:lin ang="2700000" scaled="1"/>
          </a:gradFill>
          <a:ln w="28575" cap="sq">
            <a:solidFill>
              <a:srgbClr val="FF505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190500" indent="-190500" algn="just">
              <a:lnSpc>
                <a:spcPct val="11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Distintas y fuertes presiones</a:t>
            </a:r>
          </a:p>
          <a:p>
            <a:pPr marL="190500" indent="-190500" algn="just">
              <a:lnSpc>
                <a:spcPct val="11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Interrupciones</a:t>
            </a:r>
          </a:p>
          <a:p>
            <a:pPr marL="190500" indent="-190500" algn="just">
              <a:lnSpc>
                <a:spcPct val="11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Orientar acciones</a:t>
            </a:r>
          </a:p>
          <a:p>
            <a:pPr marL="190500" indent="-190500" algn="just">
              <a:lnSpc>
                <a:spcPct val="11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Establecer comunicaciones verbales más que escritas.</a:t>
            </a:r>
          </a:p>
          <a:p>
            <a:pPr marL="190500" indent="-190500" algn="just">
              <a:lnSpc>
                <a:spcPct val="11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es-MX" sz="2000" b="1">
                <a:solidFill>
                  <a:schemeClr val="bg2"/>
                </a:solidFill>
              </a:rPr>
              <a:t>Colaboración con agentes, externos, colegas y el personal que se dirige.</a:t>
            </a:r>
            <a:endParaRPr lang="es-ES" sz="2000" b="1">
              <a:solidFill>
                <a:schemeClr val="bg2"/>
              </a:solidFill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1219200" y="2514600"/>
            <a:ext cx="2362200" cy="2819400"/>
          </a:xfrm>
          <a:prstGeom prst="line">
            <a:avLst/>
          </a:prstGeom>
          <a:noFill/>
          <a:ln w="28575" cap="sq">
            <a:solidFill>
              <a:srgbClr val="FF505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219200" y="2438400"/>
            <a:ext cx="2362200" cy="3048000"/>
          </a:xfrm>
          <a:prstGeom prst="line">
            <a:avLst/>
          </a:prstGeom>
          <a:noFill/>
          <a:ln w="28575" cap="sq">
            <a:solidFill>
              <a:srgbClr val="FF505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1122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Papeles Administrativos</a:t>
            </a:r>
          </a:p>
          <a:p>
            <a:pPr algn="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Según .............. MIT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371600" y="1905000"/>
            <a:ext cx="3810000" cy="1219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FFCC"/>
              </a:gs>
              <a:gs pos="100000">
                <a:schemeClr val="accent1"/>
              </a:gs>
            </a:gsLst>
            <a:lin ang="2700000" scaled="1"/>
          </a:gradFill>
          <a:ln w="28575" cap="sq">
            <a:solidFill>
              <a:srgbClr val="FF505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90000"/>
              </a:lnSpc>
              <a:defRPr/>
            </a:pPr>
            <a:r>
              <a:rPr lang="es-MX" sz="2000" b="1">
                <a:solidFill>
                  <a:schemeClr val="bg2"/>
                </a:solidFill>
              </a:rPr>
              <a:t>Interpersonales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Representativo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Líder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Enlace</a:t>
            </a:r>
            <a:endParaRPr lang="es-ES" sz="2000" b="1">
              <a:solidFill>
                <a:schemeClr val="bg2"/>
              </a:solidFill>
            </a:endParaRP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371600" y="3429000"/>
            <a:ext cx="3810000" cy="1219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FFCC"/>
              </a:gs>
              <a:gs pos="100000">
                <a:schemeClr val="accent1"/>
              </a:gs>
            </a:gsLst>
            <a:lin ang="2700000" scaled="1"/>
          </a:gradFill>
          <a:ln w="28575" cap="sq">
            <a:solidFill>
              <a:srgbClr val="FF505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90000"/>
              </a:lnSpc>
              <a:defRPr/>
            </a:pPr>
            <a:r>
              <a:rPr lang="es-MX" sz="2000" b="1">
                <a:solidFill>
                  <a:schemeClr val="bg2"/>
                </a:solidFill>
              </a:rPr>
              <a:t>Informativos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Monitor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Diseminador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Interlocutor</a:t>
            </a:r>
            <a:endParaRPr lang="es-ES" sz="2000" b="1">
              <a:solidFill>
                <a:schemeClr val="bg2"/>
              </a:solidFill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371600" y="4876800"/>
            <a:ext cx="3810000" cy="1493838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FFCC"/>
              </a:gs>
              <a:gs pos="100000">
                <a:schemeClr val="accent1"/>
              </a:gs>
            </a:gsLst>
            <a:lin ang="2700000" scaled="1"/>
          </a:gradFill>
          <a:ln w="28575" cap="sq">
            <a:solidFill>
              <a:srgbClr val="FF505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90000"/>
              </a:lnSpc>
              <a:defRPr/>
            </a:pPr>
            <a:r>
              <a:rPr lang="es-MX" sz="2000" b="1">
                <a:solidFill>
                  <a:schemeClr val="bg2"/>
                </a:solidFill>
              </a:rPr>
              <a:t>De Decisión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Emprendedor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Manejador de conflictos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Asignador de recursos</a:t>
            </a:r>
          </a:p>
          <a:p>
            <a:pPr marL="457200" indent="-457200" algn="just">
              <a:lnSpc>
                <a:spcPct val="90000"/>
              </a:lnSpc>
              <a:buFontTx/>
              <a:buAutoNum type="arabicPeriod"/>
              <a:defRPr/>
            </a:pPr>
            <a:r>
              <a:rPr lang="es-MX" sz="2000" b="1">
                <a:solidFill>
                  <a:schemeClr val="bg2"/>
                </a:solidFill>
              </a:rPr>
              <a:t>Negociador</a:t>
            </a:r>
            <a:endParaRPr lang="es-ES" sz="20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build="p" autoUpdateAnimBg="0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 final que hace un Administrador?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429000" y="1981200"/>
            <a:ext cx="5410200" cy="3743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buClr>
                <a:srgbClr val="FFFFFF"/>
              </a:buClr>
              <a:buFont typeface="Wingdings" pitchFamily="2" charset="2"/>
              <a:buNone/>
            </a:pPr>
            <a:r>
              <a:rPr lang="es-MX" sz="2400" b="1"/>
              <a:t>Rpta:</a:t>
            </a:r>
          </a:p>
          <a:p>
            <a:pPr algn="just">
              <a:buClr>
                <a:srgbClr val="FFFFFF"/>
              </a:buClr>
              <a:buFont typeface="Wingdings" pitchFamily="2" charset="2"/>
              <a:buNone/>
            </a:pPr>
            <a:r>
              <a:rPr lang="es-MX" sz="2400" b="1"/>
              <a:t>“Todo lo relacionado con seres humanos, son problemas complejos y tienen distintas interpretaciones según los paradigmas de cada autor”.</a:t>
            </a:r>
          </a:p>
          <a:p>
            <a:pPr algn="just">
              <a:buClr>
                <a:srgbClr val="FFFFFF"/>
              </a:buClr>
              <a:buFont typeface="Wingdings" pitchFamily="2" charset="2"/>
              <a:buNone/>
            </a:pPr>
            <a:endParaRPr lang="es-MX" sz="2400" b="1"/>
          </a:p>
          <a:p>
            <a:pPr algn="just">
              <a:buClr>
                <a:srgbClr val="FFFFFF"/>
              </a:buClr>
              <a:buFont typeface="Wingdings" pitchFamily="2" charset="2"/>
              <a:buNone/>
            </a:pPr>
            <a:r>
              <a:rPr lang="es-MX" sz="2400" b="1"/>
              <a:t>“Debemos aprender a manejar la complejidad, para eso nos sirve el pensamiento sistémico”</a:t>
            </a:r>
            <a:endParaRPr lang="es-ES" sz="2400" b="1"/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1371600" y="2209800"/>
            <a:ext cx="1674813" cy="2678113"/>
            <a:chOff x="865" y="1157"/>
            <a:chExt cx="1153" cy="1922"/>
          </a:xfrm>
        </p:grpSpPr>
        <p:sp>
          <p:nvSpPr>
            <p:cNvPr id="34821" name="Freeform 5"/>
            <p:cNvSpPr>
              <a:spLocks/>
            </p:cNvSpPr>
            <p:nvPr/>
          </p:nvSpPr>
          <p:spPr bwMode="auto">
            <a:xfrm>
              <a:off x="1503" y="2870"/>
              <a:ext cx="515" cy="114"/>
            </a:xfrm>
            <a:custGeom>
              <a:avLst/>
              <a:gdLst>
                <a:gd name="T0" fmla="*/ 510 w 515"/>
                <a:gd name="T1" fmla="*/ 0 h 114"/>
                <a:gd name="T2" fmla="*/ 515 w 515"/>
                <a:gd name="T3" fmla="*/ 52 h 114"/>
                <a:gd name="T4" fmla="*/ 485 w 515"/>
                <a:gd name="T5" fmla="*/ 68 h 114"/>
                <a:gd name="T6" fmla="*/ 453 w 515"/>
                <a:gd name="T7" fmla="*/ 83 h 114"/>
                <a:gd name="T8" fmla="*/ 421 w 515"/>
                <a:gd name="T9" fmla="*/ 93 h 114"/>
                <a:gd name="T10" fmla="*/ 387 w 515"/>
                <a:gd name="T11" fmla="*/ 102 h 114"/>
                <a:gd name="T12" fmla="*/ 354 w 515"/>
                <a:gd name="T13" fmla="*/ 109 h 114"/>
                <a:gd name="T14" fmla="*/ 304 w 515"/>
                <a:gd name="T15" fmla="*/ 113 h 114"/>
                <a:gd name="T16" fmla="*/ 254 w 515"/>
                <a:gd name="T17" fmla="*/ 114 h 114"/>
                <a:gd name="T18" fmla="*/ 190 w 515"/>
                <a:gd name="T19" fmla="*/ 109 h 114"/>
                <a:gd name="T20" fmla="*/ 125 w 515"/>
                <a:gd name="T21" fmla="*/ 100 h 114"/>
                <a:gd name="T22" fmla="*/ 63 w 515"/>
                <a:gd name="T23" fmla="*/ 87 h 114"/>
                <a:gd name="T24" fmla="*/ 0 w 515"/>
                <a:gd name="T25" fmla="*/ 71 h 114"/>
                <a:gd name="T26" fmla="*/ 1 w 515"/>
                <a:gd name="T27" fmla="*/ 40 h 114"/>
                <a:gd name="T28" fmla="*/ 510 w 515"/>
                <a:gd name="T29" fmla="*/ 0 h 1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15"/>
                <a:gd name="T46" fmla="*/ 0 h 114"/>
                <a:gd name="T47" fmla="*/ 515 w 515"/>
                <a:gd name="T48" fmla="*/ 114 h 1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15" h="114">
                  <a:moveTo>
                    <a:pt x="510" y="0"/>
                  </a:moveTo>
                  <a:lnTo>
                    <a:pt x="515" y="52"/>
                  </a:lnTo>
                  <a:lnTo>
                    <a:pt x="485" y="68"/>
                  </a:lnTo>
                  <a:lnTo>
                    <a:pt x="453" y="83"/>
                  </a:lnTo>
                  <a:lnTo>
                    <a:pt x="421" y="93"/>
                  </a:lnTo>
                  <a:lnTo>
                    <a:pt x="387" y="102"/>
                  </a:lnTo>
                  <a:lnTo>
                    <a:pt x="354" y="109"/>
                  </a:lnTo>
                  <a:lnTo>
                    <a:pt x="304" y="113"/>
                  </a:lnTo>
                  <a:lnTo>
                    <a:pt x="254" y="114"/>
                  </a:lnTo>
                  <a:lnTo>
                    <a:pt x="190" y="109"/>
                  </a:lnTo>
                  <a:lnTo>
                    <a:pt x="125" y="100"/>
                  </a:lnTo>
                  <a:lnTo>
                    <a:pt x="63" y="87"/>
                  </a:lnTo>
                  <a:lnTo>
                    <a:pt x="0" y="71"/>
                  </a:lnTo>
                  <a:lnTo>
                    <a:pt x="1" y="40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2" name="Freeform 6"/>
            <p:cNvSpPr>
              <a:spLocks/>
            </p:cNvSpPr>
            <p:nvPr/>
          </p:nvSpPr>
          <p:spPr bwMode="auto">
            <a:xfrm>
              <a:off x="1486" y="2745"/>
              <a:ext cx="527" cy="201"/>
            </a:xfrm>
            <a:custGeom>
              <a:avLst/>
              <a:gdLst>
                <a:gd name="T0" fmla="*/ 296 w 527"/>
                <a:gd name="T1" fmla="*/ 0 h 201"/>
                <a:gd name="T2" fmla="*/ 502 w 527"/>
                <a:gd name="T3" fmla="*/ 103 h 201"/>
                <a:gd name="T4" fmla="*/ 520 w 527"/>
                <a:gd name="T5" fmla="*/ 113 h 201"/>
                <a:gd name="T6" fmla="*/ 527 w 527"/>
                <a:gd name="T7" fmla="*/ 123 h 201"/>
                <a:gd name="T8" fmla="*/ 527 w 527"/>
                <a:gd name="T9" fmla="*/ 132 h 201"/>
                <a:gd name="T10" fmla="*/ 522 w 527"/>
                <a:gd name="T11" fmla="*/ 140 h 201"/>
                <a:gd name="T12" fmla="*/ 484 w 527"/>
                <a:gd name="T13" fmla="*/ 165 h 201"/>
                <a:gd name="T14" fmla="*/ 454 w 527"/>
                <a:gd name="T15" fmla="*/ 174 h 201"/>
                <a:gd name="T16" fmla="*/ 425 w 527"/>
                <a:gd name="T17" fmla="*/ 183 h 201"/>
                <a:gd name="T18" fmla="*/ 395 w 527"/>
                <a:gd name="T19" fmla="*/ 190 h 201"/>
                <a:gd name="T20" fmla="*/ 337 w 527"/>
                <a:gd name="T21" fmla="*/ 197 h 201"/>
                <a:gd name="T22" fmla="*/ 278 w 527"/>
                <a:gd name="T23" fmla="*/ 201 h 201"/>
                <a:gd name="T24" fmla="*/ 213 w 527"/>
                <a:gd name="T25" fmla="*/ 199 h 201"/>
                <a:gd name="T26" fmla="*/ 148 w 527"/>
                <a:gd name="T27" fmla="*/ 192 h 201"/>
                <a:gd name="T28" fmla="*/ 19 w 527"/>
                <a:gd name="T29" fmla="*/ 174 h 201"/>
                <a:gd name="T30" fmla="*/ 0 w 527"/>
                <a:gd name="T31" fmla="*/ 110 h 201"/>
                <a:gd name="T32" fmla="*/ 296 w 527"/>
                <a:gd name="T33" fmla="*/ 0 h 2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7"/>
                <a:gd name="T52" fmla="*/ 0 h 201"/>
                <a:gd name="T53" fmla="*/ 527 w 527"/>
                <a:gd name="T54" fmla="*/ 201 h 20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7" h="201">
                  <a:moveTo>
                    <a:pt x="296" y="0"/>
                  </a:moveTo>
                  <a:lnTo>
                    <a:pt x="502" y="103"/>
                  </a:lnTo>
                  <a:lnTo>
                    <a:pt x="520" y="113"/>
                  </a:lnTo>
                  <a:lnTo>
                    <a:pt x="527" y="123"/>
                  </a:lnTo>
                  <a:lnTo>
                    <a:pt x="527" y="132"/>
                  </a:lnTo>
                  <a:lnTo>
                    <a:pt x="522" y="140"/>
                  </a:lnTo>
                  <a:lnTo>
                    <a:pt x="484" y="165"/>
                  </a:lnTo>
                  <a:lnTo>
                    <a:pt x="454" y="174"/>
                  </a:lnTo>
                  <a:lnTo>
                    <a:pt x="425" y="183"/>
                  </a:lnTo>
                  <a:lnTo>
                    <a:pt x="395" y="190"/>
                  </a:lnTo>
                  <a:lnTo>
                    <a:pt x="337" y="197"/>
                  </a:lnTo>
                  <a:lnTo>
                    <a:pt x="278" y="201"/>
                  </a:lnTo>
                  <a:lnTo>
                    <a:pt x="213" y="199"/>
                  </a:lnTo>
                  <a:lnTo>
                    <a:pt x="148" y="192"/>
                  </a:lnTo>
                  <a:lnTo>
                    <a:pt x="19" y="174"/>
                  </a:lnTo>
                  <a:lnTo>
                    <a:pt x="0" y="110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B0B0B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3" name="Freeform 7"/>
            <p:cNvSpPr>
              <a:spLocks/>
            </p:cNvSpPr>
            <p:nvPr/>
          </p:nvSpPr>
          <p:spPr bwMode="auto">
            <a:xfrm>
              <a:off x="914" y="2831"/>
              <a:ext cx="590" cy="248"/>
            </a:xfrm>
            <a:custGeom>
              <a:avLst/>
              <a:gdLst>
                <a:gd name="T0" fmla="*/ 26 w 590"/>
                <a:gd name="T1" fmla="*/ 0 h 248"/>
                <a:gd name="T2" fmla="*/ 0 w 590"/>
                <a:gd name="T3" fmla="*/ 58 h 248"/>
                <a:gd name="T4" fmla="*/ 33 w 590"/>
                <a:gd name="T5" fmla="*/ 101 h 248"/>
                <a:gd name="T6" fmla="*/ 69 w 590"/>
                <a:gd name="T7" fmla="*/ 137 h 248"/>
                <a:gd name="T8" fmla="*/ 108 w 590"/>
                <a:gd name="T9" fmla="*/ 169 h 248"/>
                <a:gd name="T10" fmla="*/ 149 w 590"/>
                <a:gd name="T11" fmla="*/ 197 h 248"/>
                <a:gd name="T12" fmla="*/ 176 w 590"/>
                <a:gd name="T13" fmla="*/ 211 h 248"/>
                <a:gd name="T14" fmla="*/ 204 w 590"/>
                <a:gd name="T15" fmla="*/ 222 h 248"/>
                <a:gd name="T16" fmla="*/ 231 w 590"/>
                <a:gd name="T17" fmla="*/ 231 h 248"/>
                <a:gd name="T18" fmla="*/ 245 w 590"/>
                <a:gd name="T19" fmla="*/ 235 h 248"/>
                <a:gd name="T20" fmla="*/ 289 w 590"/>
                <a:gd name="T21" fmla="*/ 244 h 248"/>
                <a:gd name="T22" fmla="*/ 310 w 590"/>
                <a:gd name="T23" fmla="*/ 246 h 248"/>
                <a:gd name="T24" fmla="*/ 334 w 590"/>
                <a:gd name="T25" fmla="*/ 248 h 248"/>
                <a:gd name="T26" fmla="*/ 372 w 590"/>
                <a:gd name="T27" fmla="*/ 245 h 248"/>
                <a:gd name="T28" fmla="*/ 412 w 590"/>
                <a:gd name="T29" fmla="*/ 240 h 248"/>
                <a:gd name="T30" fmla="*/ 439 w 590"/>
                <a:gd name="T31" fmla="*/ 227 h 248"/>
                <a:gd name="T32" fmla="*/ 461 w 590"/>
                <a:gd name="T33" fmla="*/ 207 h 248"/>
                <a:gd name="T34" fmla="*/ 478 w 590"/>
                <a:gd name="T35" fmla="*/ 183 h 248"/>
                <a:gd name="T36" fmla="*/ 499 w 590"/>
                <a:gd name="T37" fmla="*/ 161 h 248"/>
                <a:gd name="T38" fmla="*/ 525 w 590"/>
                <a:gd name="T39" fmla="*/ 156 h 248"/>
                <a:gd name="T40" fmla="*/ 548 w 590"/>
                <a:gd name="T41" fmla="*/ 149 h 248"/>
                <a:gd name="T42" fmla="*/ 571 w 590"/>
                <a:gd name="T43" fmla="*/ 135 h 248"/>
                <a:gd name="T44" fmla="*/ 590 w 590"/>
                <a:gd name="T45" fmla="*/ 102 h 248"/>
                <a:gd name="T46" fmla="*/ 26 w 590"/>
                <a:gd name="T47" fmla="*/ 0 h 24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90"/>
                <a:gd name="T73" fmla="*/ 0 h 248"/>
                <a:gd name="T74" fmla="*/ 590 w 590"/>
                <a:gd name="T75" fmla="*/ 248 h 24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90" h="248">
                  <a:moveTo>
                    <a:pt x="26" y="0"/>
                  </a:moveTo>
                  <a:lnTo>
                    <a:pt x="0" y="58"/>
                  </a:lnTo>
                  <a:lnTo>
                    <a:pt x="33" y="101"/>
                  </a:lnTo>
                  <a:lnTo>
                    <a:pt x="69" y="137"/>
                  </a:lnTo>
                  <a:lnTo>
                    <a:pt x="108" y="169"/>
                  </a:lnTo>
                  <a:lnTo>
                    <a:pt x="149" y="197"/>
                  </a:lnTo>
                  <a:lnTo>
                    <a:pt x="176" y="211"/>
                  </a:lnTo>
                  <a:lnTo>
                    <a:pt x="204" y="222"/>
                  </a:lnTo>
                  <a:lnTo>
                    <a:pt x="231" y="231"/>
                  </a:lnTo>
                  <a:lnTo>
                    <a:pt x="245" y="235"/>
                  </a:lnTo>
                  <a:lnTo>
                    <a:pt x="289" y="244"/>
                  </a:lnTo>
                  <a:lnTo>
                    <a:pt x="310" y="246"/>
                  </a:lnTo>
                  <a:lnTo>
                    <a:pt x="334" y="248"/>
                  </a:lnTo>
                  <a:lnTo>
                    <a:pt x="372" y="245"/>
                  </a:lnTo>
                  <a:lnTo>
                    <a:pt x="412" y="240"/>
                  </a:lnTo>
                  <a:lnTo>
                    <a:pt x="439" y="227"/>
                  </a:lnTo>
                  <a:lnTo>
                    <a:pt x="461" y="207"/>
                  </a:lnTo>
                  <a:lnTo>
                    <a:pt x="478" y="183"/>
                  </a:lnTo>
                  <a:lnTo>
                    <a:pt x="499" y="161"/>
                  </a:lnTo>
                  <a:lnTo>
                    <a:pt x="525" y="156"/>
                  </a:lnTo>
                  <a:lnTo>
                    <a:pt x="548" y="149"/>
                  </a:lnTo>
                  <a:lnTo>
                    <a:pt x="571" y="135"/>
                  </a:lnTo>
                  <a:lnTo>
                    <a:pt x="590" y="10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4" name="Freeform 8"/>
            <p:cNvSpPr>
              <a:spLocks/>
            </p:cNvSpPr>
            <p:nvPr/>
          </p:nvSpPr>
          <p:spPr bwMode="auto">
            <a:xfrm>
              <a:off x="938" y="2807"/>
              <a:ext cx="567" cy="248"/>
            </a:xfrm>
            <a:custGeom>
              <a:avLst/>
              <a:gdLst>
                <a:gd name="T0" fmla="*/ 245 w 567"/>
                <a:gd name="T1" fmla="*/ 0 h 248"/>
                <a:gd name="T2" fmla="*/ 89 w 567"/>
                <a:gd name="T3" fmla="*/ 4 h 248"/>
                <a:gd name="T4" fmla="*/ 54 w 567"/>
                <a:gd name="T5" fmla="*/ 2 h 248"/>
                <a:gd name="T6" fmla="*/ 29 w 567"/>
                <a:gd name="T7" fmla="*/ 6 h 248"/>
                <a:gd name="T8" fmla="*/ 11 w 567"/>
                <a:gd name="T9" fmla="*/ 13 h 248"/>
                <a:gd name="T10" fmla="*/ 2 w 567"/>
                <a:gd name="T11" fmla="*/ 26 h 248"/>
                <a:gd name="T12" fmla="*/ 0 w 567"/>
                <a:gd name="T13" fmla="*/ 41 h 248"/>
                <a:gd name="T14" fmla="*/ 7 w 567"/>
                <a:gd name="T15" fmla="*/ 57 h 248"/>
                <a:gd name="T16" fmla="*/ 20 w 567"/>
                <a:gd name="T17" fmla="*/ 76 h 248"/>
                <a:gd name="T18" fmla="*/ 72 w 567"/>
                <a:gd name="T19" fmla="*/ 126 h 248"/>
                <a:gd name="T20" fmla="*/ 127 w 567"/>
                <a:gd name="T21" fmla="*/ 172 h 248"/>
                <a:gd name="T22" fmla="*/ 159 w 567"/>
                <a:gd name="T23" fmla="*/ 194 h 248"/>
                <a:gd name="T24" fmla="*/ 193 w 567"/>
                <a:gd name="T25" fmla="*/ 213 h 248"/>
                <a:gd name="T26" fmla="*/ 217 w 567"/>
                <a:gd name="T27" fmla="*/ 224 h 248"/>
                <a:gd name="T28" fmla="*/ 240 w 567"/>
                <a:gd name="T29" fmla="*/ 233 h 248"/>
                <a:gd name="T30" fmla="*/ 266 w 567"/>
                <a:gd name="T31" fmla="*/ 241 h 248"/>
                <a:gd name="T32" fmla="*/ 290 w 567"/>
                <a:gd name="T33" fmla="*/ 246 h 248"/>
                <a:gd name="T34" fmla="*/ 317 w 567"/>
                <a:gd name="T35" fmla="*/ 248 h 248"/>
                <a:gd name="T36" fmla="*/ 343 w 567"/>
                <a:gd name="T37" fmla="*/ 248 h 248"/>
                <a:gd name="T38" fmla="*/ 370 w 567"/>
                <a:gd name="T39" fmla="*/ 244 h 248"/>
                <a:gd name="T40" fmla="*/ 397 w 567"/>
                <a:gd name="T41" fmla="*/ 237 h 248"/>
                <a:gd name="T42" fmla="*/ 471 w 567"/>
                <a:gd name="T43" fmla="*/ 180 h 248"/>
                <a:gd name="T44" fmla="*/ 533 w 567"/>
                <a:gd name="T45" fmla="*/ 160 h 248"/>
                <a:gd name="T46" fmla="*/ 549 w 567"/>
                <a:gd name="T47" fmla="*/ 148 h 248"/>
                <a:gd name="T48" fmla="*/ 560 w 567"/>
                <a:gd name="T49" fmla="*/ 137 h 248"/>
                <a:gd name="T50" fmla="*/ 566 w 567"/>
                <a:gd name="T51" fmla="*/ 121 h 248"/>
                <a:gd name="T52" fmla="*/ 567 w 567"/>
                <a:gd name="T53" fmla="*/ 107 h 248"/>
                <a:gd name="T54" fmla="*/ 561 w 567"/>
                <a:gd name="T55" fmla="*/ 78 h 248"/>
                <a:gd name="T56" fmla="*/ 552 w 567"/>
                <a:gd name="T57" fmla="*/ 51 h 248"/>
                <a:gd name="T58" fmla="*/ 245 w 567"/>
                <a:gd name="T59" fmla="*/ 0 h 2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67"/>
                <a:gd name="T91" fmla="*/ 0 h 248"/>
                <a:gd name="T92" fmla="*/ 567 w 567"/>
                <a:gd name="T93" fmla="*/ 248 h 24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67" h="248">
                  <a:moveTo>
                    <a:pt x="245" y="0"/>
                  </a:moveTo>
                  <a:lnTo>
                    <a:pt x="89" y="4"/>
                  </a:lnTo>
                  <a:lnTo>
                    <a:pt x="54" y="2"/>
                  </a:lnTo>
                  <a:lnTo>
                    <a:pt x="29" y="6"/>
                  </a:lnTo>
                  <a:lnTo>
                    <a:pt x="11" y="13"/>
                  </a:lnTo>
                  <a:lnTo>
                    <a:pt x="2" y="26"/>
                  </a:lnTo>
                  <a:lnTo>
                    <a:pt x="0" y="41"/>
                  </a:lnTo>
                  <a:lnTo>
                    <a:pt x="7" y="57"/>
                  </a:lnTo>
                  <a:lnTo>
                    <a:pt x="20" y="76"/>
                  </a:lnTo>
                  <a:lnTo>
                    <a:pt x="72" y="126"/>
                  </a:lnTo>
                  <a:lnTo>
                    <a:pt x="127" y="172"/>
                  </a:lnTo>
                  <a:lnTo>
                    <a:pt x="159" y="194"/>
                  </a:lnTo>
                  <a:lnTo>
                    <a:pt x="193" y="213"/>
                  </a:lnTo>
                  <a:lnTo>
                    <a:pt x="217" y="224"/>
                  </a:lnTo>
                  <a:lnTo>
                    <a:pt x="240" y="233"/>
                  </a:lnTo>
                  <a:lnTo>
                    <a:pt x="266" y="241"/>
                  </a:lnTo>
                  <a:lnTo>
                    <a:pt x="290" y="246"/>
                  </a:lnTo>
                  <a:lnTo>
                    <a:pt x="317" y="248"/>
                  </a:lnTo>
                  <a:lnTo>
                    <a:pt x="343" y="248"/>
                  </a:lnTo>
                  <a:lnTo>
                    <a:pt x="370" y="244"/>
                  </a:lnTo>
                  <a:lnTo>
                    <a:pt x="397" y="237"/>
                  </a:lnTo>
                  <a:lnTo>
                    <a:pt x="471" y="180"/>
                  </a:lnTo>
                  <a:lnTo>
                    <a:pt x="533" y="160"/>
                  </a:lnTo>
                  <a:lnTo>
                    <a:pt x="549" y="148"/>
                  </a:lnTo>
                  <a:lnTo>
                    <a:pt x="560" y="137"/>
                  </a:lnTo>
                  <a:lnTo>
                    <a:pt x="566" y="121"/>
                  </a:lnTo>
                  <a:lnTo>
                    <a:pt x="567" y="107"/>
                  </a:lnTo>
                  <a:lnTo>
                    <a:pt x="561" y="78"/>
                  </a:lnTo>
                  <a:lnTo>
                    <a:pt x="552" y="51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B0B0B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5" name="Freeform 9"/>
            <p:cNvSpPr>
              <a:spLocks/>
            </p:cNvSpPr>
            <p:nvPr/>
          </p:nvSpPr>
          <p:spPr bwMode="auto">
            <a:xfrm>
              <a:off x="1164" y="2601"/>
              <a:ext cx="635" cy="295"/>
            </a:xfrm>
            <a:custGeom>
              <a:avLst/>
              <a:gdLst>
                <a:gd name="T0" fmla="*/ 45 w 635"/>
                <a:gd name="T1" fmla="*/ 21 h 295"/>
                <a:gd name="T2" fmla="*/ 4 w 635"/>
                <a:gd name="T3" fmla="*/ 97 h 295"/>
                <a:gd name="T4" fmla="*/ 0 w 635"/>
                <a:gd name="T5" fmla="*/ 206 h 295"/>
                <a:gd name="T6" fmla="*/ 18 w 635"/>
                <a:gd name="T7" fmla="*/ 222 h 295"/>
                <a:gd name="T8" fmla="*/ 36 w 635"/>
                <a:gd name="T9" fmla="*/ 235 h 295"/>
                <a:gd name="T10" fmla="*/ 54 w 635"/>
                <a:gd name="T11" fmla="*/ 248 h 295"/>
                <a:gd name="T12" fmla="*/ 73 w 635"/>
                <a:gd name="T13" fmla="*/ 260 h 295"/>
                <a:gd name="T14" fmla="*/ 94 w 635"/>
                <a:gd name="T15" fmla="*/ 269 h 295"/>
                <a:gd name="T16" fmla="*/ 113 w 635"/>
                <a:gd name="T17" fmla="*/ 278 h 295"/>
                <a:gd name="T18" fmla="*/ 134 w 635"/>
                <a:gd name="T19" fmla="*/ 284 h 295"/>
                <a:gd name="T20" fmla="*/ 155 w 635"/>
                <a:gd name="T21" fmla="*/ 289 h 295"/>
                <a:gd name="T22" fmla="*/ 176 w 635"/>
                <a:gd name="T23" fmla="*/ 293 h 295"/>
                <a:gd name="T24" fmla="*/ 196 w 635"/>
                <a:gd name="T25" fmla="*/ 295 h 295"/>
                <a:gd name="T26" fmla="*/ 218 w 635"/>
                <a:gd name="T27" fmla="*/ 295 h 295"/>
                <a:gd name="T28" fmla="*/ 240 w 635"/>
                <a:gd name="T29" fmla="*/ 293 h 295"/>
                <a:gd name="T30" fmla="*/ 262 w 635"/>
                <a:gd name="T31" fmla="*/ 288 h 295"/>
                <a:gd name="T32" fmla="*/ 282 w 635"/>
                <a:gd name="T33" fmla="*/ 283 h 295"/>
                <a:gd name="T34" fmla="*/ 304 w 635"/>
                <a:gd name="T35" fmla="*/ 275 h 295"/>
                <a:gd name="T36" fmla="*/ 326 w 635"/>
                <a:gd name="T37" fmla="*/ 266 h 295"/>
                <a:gd name="T38" fmla="*/ 353 w 635"/>
                <a:gd name="T39" fmla="*/ 274 h 295"/>
                <a:gd name="T40" fmla="*/ 380 w 635"/>
                <a:gd name="T41" fmla="*/ 279 h 295"/>
                <a:gd name="T42" fmla="*/ 403 w 635"/>
                <a:gd name="T43" fmla="*/ 280 h 295"/>
                <a:gd name="T44" fmla="*/ 427 w 635"/>
                <a:gd name="T45" fmla="*/ 279 h 295"/>
                <a:gd name="T46" fmla="*/ 449 w 635"/>
                <a:gd name="T47" fmla="*/ 275 h 295"/>
                <a:gd name="T48" fmla="*/ 471 w 635"/>
                <a:gd name="T49" fmla="*/ 269 h 295"/>
                <a:gd name="T50" fmla="*/ 491 w 635"/>
                <a:gd name="T51" fmla="*/ 261 h 295"/>
                <a:gd name="T52" fmla="*/ 512 w 635"/>
                <a:gd name="T53" fmla="*/ 252 h 295"/>
                <a:gd name="T54" fmla="*/ 530 w 635"/>
                <a:gd name="T55" fmla="*/ 240 h 295"/>
                <a:gd name="T56" fmla="*/ 548 w 635"/>
                <a:gd name="T57" fmla="*/ 227 h 295"/>
                <a:gd name="T58" fmla="*/ 565 w 635"/>
                <a:gd name="T59" fmla="*/ 214 h 295"/>
                <a:gd name="T60" fmla="*/ 580 w 635"/>
                <a:gd name="T61" fmla="*/ 201 h 295"/>
                <a:gd name="T62" fmla="*/ 595 w 635"/>
                <a:gd name="T63" fmla="*/ 188 h 295"/>
                <a:gd name="T64" fmla="*/ 609 w 635"/>
                <a:gd name="T65" fmla="*/ 175 h 295"/>
                <a:gd name="T66" fmla="*/ 622 w 635"/>
                <a:gd name="T67" fmla="*/ 164 h 295"/>
                <a:gd name="T68" fmla="*/ 635 w 635"/>
                <a:gd name="T69" fmla="*/ 152 h 295"/>
                <a:gd name="T70" fmla="*/ 630 w 635"/>
                <a:gd name="T71" fmla="*/ 135 h 295"/>
                <a:gd name="T72" fmla="*/ 626 w 635"/>
                <a:gd name="T73" fmla="*/ 117 h 295"/>
                <a:gd name="T74" fmla="*/ 622 w 635"/>
                <a:gd name="T75" fmla="*/ 99 h 295"/>
                <a:gd name="T76" fmla="*/ 620 w 635"/>
                <a:gd name="T77" fmla="*/ 80 h 295"/>
                <a:gd name="T78" fmla="*/ 615 w 635"/>
                <a:gd name="T79" fmla="*/ 64 h 295"/>
                <a:gd name="T80" fmla="*/ 608 w 635"/>
                <a:gd name="T81" fmla="*/ 47 h 295"/>
                <a:gd name="T82" fmla="*/ 599 w 635"/>
                <a:gd name="T83" fmla="*/ 31 h 295"/>
                <a:gd name="T84" fmla="*/ 586 w 635"/>
                <a:gd name="T85" fmla="*/ 18 h 295"/>
                <a:gd name="T86" fmla="*/ 168 w 635"/>
                <a:gd name="T87" fmla="*/ 0 h 295"/>
                <a:gd name="T88" fmla="*/ 45 w 635"/>
                <a:gd name="T89" fmla="*/ 21 h 29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35"/>
                <a:gd name="T136" fmla="*/ 0 h 295"/>
                <a:gd name="T137" fmla="*/ 635 w 635"/>
                <a:gd name="T138" fmla="*/ 295 h 29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35" h="295">
                  <a:moveTo>
                    <a:pt x="45" y="21"/>
                  </a:moveTo>
                  <a:lnTo>
                    <a:pt x="4" y="97"/>
                  </a:lnTo>
                  <a:lnTo>
                    <a:pt x="0" y="206"/>
                  </a:lnTo>
                  <a:lnTo>
                    <a:pt x="18" y="222"/>
                  </a:lnTo>
                  <a:lnTo>
                    <a:pt x="36" y="235"/>
                  </a:lnTo>
                  <a:lnTo>
                    <a:pt x="54" y="248"/>
                  </a:lnTo>
                  <a:lnTo>
                    <a:pt x="73" y="260"/>
                  </a:lnTo>
                  <a:lnTo>
                    <a:pt x="94" y="269"/>
                  </a:lnTo>
                  <a:lnTo>
                    <a:pt x="113" y="278"/>
                  </a:lnTo>
                  <a:lnTo>
                    <a:pt x="134" y="284"/>
                  </a:lnTo>
                  <a:lnTo>
                    <a:pt x="155" y="289"/>
                  </a:lnTo>
                  <a:lnTo>
                    <a:pt x="176" y="293"/>
                  </a:lnTo>
                  <a:lnTo>
                    <a:pt x="196" y="295"/>
                  </a:lnTo>
                  <a:lnTo>
                    <a:pt x="218" y="295"/>
                  </a:lnTo>
                  <a:lnTo>
                    <a:pt x="240" y="293"/>
                  </a:lnTo>
                  <a:lnTo>
                    <a:pt x="262" y="288"/>
                  </a:lnTo>
                  <a:lnTo>
                    <a:pt x="282" y="283"/>
                  </a:lnTo>
                  <a:lnTo>
                    <a:pt x="304" y="275"/>
                  </a:lnTo>
                  <a:lnTo>
                    <a:pt x="326" y="266"/>
                  </a:lnTo>
                  <a:lnTo>
                    <a:pt x="353" y="274"/>
                  </a:lnTo>
                  <a:lnTo>
                    <a:pt x="380" y="279"/>
                  </a:lnTo>
                  <a:lnTo>
                    <a:pt x="403" y="280"/>
                  </a:lnTo>
                  <a:lnTo>
                    <a:pt x="427" y="279"/>
                  </a:lnTo>
                  <a:lnTo>
                    <a:pt x="449" y="275"/>
                  </a:lnTo>
                  <a:lnTo>
                    <a:pt x="471" y="269"/>
                  </a:lnTo>
                  <a:lnTo>
                    <a:pt x="491" y="261"/>
                  </a:lnTo>
                  <a:lnTo>
                    <a:pt x="512" y="252"/>
                  </a:lnTo>
                  <a:lnTo>
                    <a:pt x="530" y="240"/>
                  </a:lnTo>
                  <a:lnTo>
                    <a:pt x="548" y="227"/>
                  </a:lnTo>
                  <a:lnTo>
                    <a:pt x="565" y="214"/>
                  </a:lnTo>
                  <a:lnTo>
                    <a:pt x="580" y="201"/>
                  </a:lnTo>
                  <a:lnTo>
                    <a:pt x="595" y="188"/>
                  </a:lnTo>
                  <a:lnTo>
                    <a:pt x="609" y="175"/>
                  </a:lnTo>
                  <a:lnTo>
                    <a:pt x="622" y="164"/>
                  </a:lnTo>
                  <a:lnTo>
                    <a:pt x="635" y="152"/>
                  </a:lnTo>
                  <a:lnTo>
                    <a:pt x="630" y="135"/>
                  </a:lnTo>
                  <a:lnTo>
                    <a:pt x="626" y="117"/>
                  </a:lnTo>
                  <a:lnTo>
                    <a:pt x="622" y="99"/>
                  </a:lnTo>
                  <a:lnTo>
                    <a:pt x="620" y="80"/>
                  </a:lnTo>
                  <a:lnTo>
                    <a:pt x="615" y="64"/>
                  </a:lnTo>
                  <a:lnTo>
                    <a:pt x="608" y="47"/>
                  </a:lnTo>
                  <a:lnTo>
                    <a:pt x="599" y="31"/>
                  </a:lnTo>
                  <a:lnTo>
                    <a:pt x="586" y="18"/>
                  </a:lnTo>
                  <a:lnTo>
                    <a:pt x="168" y="0"/>
                  </a:lnTo>
                  <a:lnTo>
                    <a:pt x="45" y="21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6" name="Freeform 10"/>
            <p:cNvSpPr>
              <a:spLocks/>
            </p:cNvSpPr>
            <p:nvPr/>
          </p:nvSpPr>
          <p:spPr bwMode="auto">
            <a:xfrm>
              <a:off x="920" y="1458"/>
              <a:ext cx="932" cy="408"/>
            </a:xfrm>
            <a:custGeom>
              <a:avLst/>
              <a:gdLst>
                <a:gd name="T0" fmla="*/ 104 w 932"/>
                <a:gd name="T1" fmla="*/ 172 h 408"/>
                <a:gd name="T2" fmla="*/ 83 w 932"/>
                <a:gd name="T3" fmla="*/ 181 h 408"/>
                <a:gd name="T4" fmla="*/ 63 w 932"/>
                <a:gd name="T5" fmla="*/ 191 h 408"/>
                <a:gd name="T6" fmla="*/ 47 w 932"/>
                <a:gd name="T7" fmla="*/ 206 h 408"/>
                <a:gd name="T8" fmla="*/ 33 w 932"/>
                <a:gd name="T9" fmla="*/ 220 h 408"/>
                <a:gd name="T10" fmla="*/ 21 w 932"/>
                <a:gd name="T11" fmla="*/ 235 h 408"/>
                <a:gd name="T12" fmla="*/ 11 w 932"/>
                <a:gd name="T13" fmla="*/ 251 h 408"/>
                <a:gd name="T14" fmla="*/ 4 w 932"/>
                <a:gd name="T15" fmla="*/ 267 h 408"/>
                <a:gd name="T16" fmla="*/ 0 w 932"/>
                <a:gd name="T17" fmla="*/ 282 h 408"/>
                <a:gd name="T18" fmla="*/ 17 w 932"/>
                <a:gd name="T19" fmla="*/ 282 h 408"/>
                <a:gd name="T20" fmla="*/ 3 w 932"/>
                <a:gd name="T21" fmla="*/ 368 h 408"/>
                <a:gd name="T22" fmla="*/ 26 w 932"/>
                <a:gd name="T23" fmla="*/ 355 h 408"/>
                <a:gd name="T24" fmla="*/ 44 w 932"/>
                <a:gd name="T25" fmla="*/ 408 h 408"/>
                <a:gd name="T26" fmla="*/ 188 w 932"/>
                <a:gd name="T27" fmla="*/ 211 h 408"/>
                <a:gd name="T28" fmla="*/ 698 w 932"/>
                <a:gd name="T29" fmla="*/ 93 h 408"/>
                <a:gd name="T30" fmla="*/ 871 w 932"/>
                <a:gd name="T31" fmla="*/ 159 h 408"/>
                <a:gd name="T32" fmla="*/ 932 w 932"/>
                <a:gd name="T33" fmla="*/ 143 h 408"/>
                <a:gd name="T34" fmla="*/ 918 w 932"/>
                <a:gd name="T35" fmla="*/ 122 h 408"/>
                <a:gd name="T36" fmla="*/ 902 w 932"/>
                <a:gd name="T37" fmla="*/ 104 h 408"/>
                <a:gd name="T38" fmla="*/ 886 w 932"/>
                <a:gd name="T39" fmla="*/ 87 h 408"/>
                <a:gd name="T40" fmla="*/ 869 w 932"/>
                <a:gd name="T41" fmla="*/ 73 h 408"/>
                <a:gd name="T42" fmla="*/ 848 w 932"/>
                <a:gd name="T43" fmla="*/ 61 h 408"/>
                <a:gd name="T44" fmla="*/ 829 w 932"/>
                <a:gd name="T45" fmla="*/ 51 h 408"/>
                <a:gd name="T46" fmla="*/ 807 w 932"/>
                <a:gd name="T47" fmla="*/ 42 h 408"/>
                <a:gd name="T48" fmla="*/ 784 w 932"/>
                <a:gd name="T49" fmla="*/ 34 h 408"/>
                <a:gd name="T50" fmla="*/ 820 w 932"/>
                <a:gd name="T51" fmla="*/ 26 h 408"/>
                <a:gd name="T52" fmla="*/ 806 w 932"/>
                <a:gd name="T53" fmla="*/ 16 h 408"/>
                <a:gd name="T54" fmla="*/ 789 w 932"/>
                <a:gd name="T55" fmla="*/ 8 h 408"/>
                <a:gd name="T56" fmla="*/ 771 w 932"/>
                <a:gd name="T57" fmla="*/ 3 h 408"/>
                <a:gd name="T58" fmla="*/ 751 w 932"/>
                <a:gd name="T59" fmla="*/ 0 h 408"/>
                <a:gd name="T60" fmla="*/ 730 w 932"/>
                <a:gd name="T61" fmla="*/ 0 h 408"/>
                <a:gd name="T62" fmla="*/ 710 w 932"/>
                <a:gd name="T63" fmla="*/ 2 h 408"/>
                <a:gd name="T64" fmla="*/ 688 w 932"/>
                <a:gd name="T65" fmla="*/ 7 h 408"/>
                <a:gd name="T66" fmla="*/ 667 w 932"/>
                <a:gd name="T67" fmla="*/ 12 h 408"/>
                <a:gd name="T68" fmla="*/ 104 w 932"/>
                <a:gd name="T69" fmla="*/ 172 h 4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32"/>
                <a:gd name="T106" fmla="*/ 0 h 408"/>
                <a:gd name="T107" fmla="*/ 932 w 932"/>
                <a:gd name="T108" fmla="*/ 408 h 4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32" h="408">
                  <a:moveTo>
                    <a:pt x="104" y="172"/>
                  </a:moveTo>
                  <a:lnTo>
                    <a:pt x="83" y="181"/>
                  </a:lnTo>
                  <a:lnTo>
                    <a:pt x="63" y="191"/>
                  </a:lnTo>
                  <a:lnTo>
                    <a:pt x="47" y="206"/>
                  </a:lnTo>
                  <a:lnTo>
                    <a:pt x="33" y="220"/>
                  </a:lnTo>
                  <a:lnTo>
                    <a:pt x="21" y="235"/>
                  </a:lnTo>
                  <a:lnTo>
                    <a:pt x="11" y="251"/>
                  </a:lnTo>
                  <a:lnTo>
                    <a:pt x="4" y="267"/>
                  </a:lnTo>
                  <a:lnTo>
                    <a:pt x="0" y="282"/>
                  </a:lnTo>
                  <a:lnTo>
                    <a:pt x="17" y="282"/>
                  </a:lnTo>
                  <a:lnTo>
                    <a:pt x="3" y="368"/>
                  </a:lnTo>
                  <a:lnTo>
                    <a:pt x="26" y="355"/>
                  </a:lnTo>
                  <a:lnTo>
                    <a:pt x="44" y="408"/>
                  </a:lnTo>
                  <a:lnTo>
                    <a:pt x="188" y="211"/>
                  </a:lnTo>
                  <a:lnTo>
                    <a:pt x="698" y="93"/>
                  </a:lnTo>
                  <a:lnTo>
                    <a:pt x="871" y="159"/>
                  </a:lnTo>
                  <a:lnTo>
                    <a:pt x="932" y="143"/>
                  </a:lnTo>
                  <a:lnTo>
                    <a:pt x="918" y="122"/>
                  </a:lnTo>
                  <a:lnTo>
                    <a:pt x="902" y="104"/>
                  </a:lnTo>
                  <a:lnTo>
                    <a:pt x="886" y="87"/>
                  </a:lnTo>
                  <a:lnTo>
                    <a:pt x="869" y="73"/>
                  </a:lnTo>
                  <a:lnTo>
                    <a:pt x="848" y="61"/>
                  </a:lnTo>
                  <a:lnTo>
                    <a:pt x="829" y="51"/>
                  </a:lnTo>
                  <a:lnTo>
                    <a:pt x="807" y="42"/>
                  </a:lnTo>
                  <a:lnTo>
                    <a:pt x="784" y="34"/>
                  </a:lnTo>
                  <a:lnTo>
                    <a:pt x="820" y="26"/>
                  </a:lnTo>
                  <a:lnTo>
                    <a:pt x="806" y="16"/>
                  </a:lnTo>
                  <a:lnTo>
                    <a:pt x="789" y="8"/>
                  </a:lnTo>
                  <a:lnTo>
                    <a:pt x="771" y="3"/>
                  </a:lnTo>
                  <a:lnTo>
                    <a:pt x="751" y="0"/>
                  </a:lnTo>
                  <a:lnTo>
                    <a:pt x="730" y="0"/>
                  </a:lnTo>
                  <a:lnTo>
                    <a:pt x="710" y="2"/>
                  </a:lnTo>
                  <a:lnTo>
                    <a:pt x="688" y="7"/>
                  </a:lnTo>
                  <a:lnTo>
                    <a:pt x="667" y="12"/>
                  </a:lnTo>
                  <a:lnTo>
                    <a:pt x="104" y="172"/>
                  </a:lnTo>
                  <a:close/>
                </a:path>
              </a:pathLst>
            </a:custGeom>
            <a:solidFill>
              <a:srgbClr val="A25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7" name="Freeform 11"/>
            <p:cNvSpPr>
              <a:spLocks/>
            </p:cNvSpPr>
            <p:nvPr/>
          </p:nvSpPr>
          <p:spPr bwMode="auto">
            <a:xfrm>
              <a:off x="1740" y="2204"/>
              <a:ext cx="83" cy="264"/>
            </a:xfrm>
            <a:custGeom>
              <a:avLst/>
              <a:gdLst>
                <a:gd name="T0" fmla="*/ 80 w 83"/>
                <a:gd name="T1" fmla="*/ 62 h 264"/>
                <a:gd name="T2" fmla="*/ 83 w 83"/>
                <a:gd name="T3" fmla="*/ 101 h 264"/>
                <a:gd name="T4" fmla="*/ 83 w 83"/>
                <a:gd name="T5" fmla="*/ 136 h 264"/>
                <a:gd name="T6" fmla="*/ 78 w 83"/>
                <a:gd name="T7" fmla="*/ 167 h 264"/>
                <a:gd name="T8" fmla="*/ 69 w 83"/>
                <a:gd name="T9" fmla="*/ 196 h 264"/>
                <a:gd name="T10" fmla="*/ 57 w 83"/>
                <a:gd name="T11" fmla="*/ 219 h 264"/>
                <a:gd name="T12" fmla="*/ 42 w 83"/>
                <a:gd name="T13" fmla="*/ 239 h 264"/>
                <a:gd name="T14" fmla="*/ 24 w 83"/>
                <a:gd name="T15" fmla="*/ 254 h 264"/>
                <a:gd name="T16" fmla="*/ 5 w 83"/>
                <a:gd name="T17" fmla="*/ 264 h 264"/>
                <a:gd name="T18" fmla="*/ 0 w 83"/>
                <a:gd name="T19" fmla="*/ 123 h 264"/>
                <a:gd name="T20" fmla="*/ 64 w 83"/>
                <a:gd name="T21" fmla="*/ 0 h 264"/>
                <a:gd name="T22" fmla="*/ 80 w 83"/>
                <a:gd name="T23" fmla="*/ 62 h 2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3"/>
                <a:gd name="T37" fmla="*/ 0 h 264"/>
                <a:gd name="T38" fmla="*/ 83 w 83"/>
                <a:gd name="T39" fmla="*/ 264 h 2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3" h="264">
                  <a:moveTo>
                    <a:pt x="80" y="62"/>
                  </a:moveTo>
                  <a:lnTo>
                    <a:pt x="83" y="101"/>
                  </a:lnTo>
                  <a:lnTo>
                    <a:pt x="83" y="136"/>
                  </a:lnTo>
                  <a:lnTo>
                    <a:pt x="78" y="167"/>
                  </a:lnTo>
                  <a:lnTo>
                    <a:pt x="69" y="196"/>
                  </a:lnTo>
                  <a:lnTo>
                    <a:pt x="57" y="219"/>
                  </a:lnTo>
                  <a:lnTo>
                    <a:pt x="42" y="239"/>
                  </a:lnTo>
                  <a:lnTo>
                    <a:pt x="24" y="254"/>
                  </a:lnTo>
                  <a:lnTo>
                    <a:pt x="5" y="264"/>
                  </a:lnTo>
                  <a:lnTo>
                    <a:pt x="0" y="123"/>
                  </a:lnTo>
                  <a:lnTo>
                    <a:pt x="64" y="0"/>
                  </a:lnTo>
                  <a:lnTo>
                    <a:pt x="80" y="62"/>
                  </a:lnTo>
                  <a:close/>
                </a:path>
              </a:pathLst>
            </a:custGeom>
            <a:solidFill>
              <a:srgbClr val="EFB87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8" name="Freeform 12"/>
            <p:cNvSpPr>
              <a:spLocks/>
            </p:cNvSpPr>
            <p:nvPr/>
          </p:nvSpPr>
          <p:spPr bwMode="auto">
            <a:xfrm>
              <a:off x="1104" y="2383"/>
              <a:ext cx="85" cy="202"/>
            </a:xfrm>
            <a:custGeom>
              <a:avLst/>
              <a:gdLst>
                <a:gd name="T0" fmla="*/ 2 w 85"/>
                <a:gd name="T1" fmla="*/ 0 h 202"/>
                <a:gd name="T2" fmla="*/ 0 w 85"/>
                <a:gd name="T3" fmla="*/ 37 h 202"/>
                <a:gd name="T4" fmla="*/ 0 w 85"/>
                <a:gd name="T5" fmla="*/ 73 h 202"/>
                <a:gd name="T6" fmla="*/ 5 w 85"/>
                <a:gd name="T7" fmla="*/ 105 h 202"/>
                <a:gd name="T8" fmla="*/ 14 w 85"/>
                <a:gd name="T9" fmla="*/ 132 h 202"/>
                <a:gd name="T10" fmla="*/ 27 w 85"/>
                <a:gd name="T11" fmla="*/ 156 h 202"/>
                <a:gd name="T12" fmla="*/ 42 w 85"/>
                <a:gd name="T13" fmla="*/ 176 h 202"/>
                <a:gd name="T14" fmla="*/ 59 w 85"/>
                <a:gd name="T15" fmla="*/ 192 h 202"/>
                <a:gd name="T16" fmla="*/ 78 w 85"/>
                <a:gd name="T17" fmla="*/ 202 h 202"/>
                <a:gd name="T18" fmla="*/ 85 w 85"/>
                <a:gd name="T19" fmla="*/ 60 h 202"/>
                <a:gd name="T20" fmla="*/ 2 w 85"/>
                <a:gd name="T21" fmla="*/ 0 h 2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5"/>
                <a:gd name="T34" fmla="*/ 0 h 202"/>
                <a:gd name="T35" fmla="*/ 85 w 85"/>
                <a:gd name="T36" fmla="*/ 202 h 2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5" h="202">
                  <a:moveTo>
                    <a:pt x="2" y="0"/>
                  </a:moveTo>
                  <a:lnTo>
                    <a:pt x="0" y="37"/>
                  </a:lnTo>
                  <a:lnTo>
                    <a:pt x="0" y="73"/>
                  </a:lnTo>
                  <a:lnTo>
                    <a:pt x="5" y="105"/>
                  </a:lnTo>
                  <a:lnTo>
                    <a:pt x="14" y="132"/>
                  </a:lnTo>
                  <a:lnTo>
                    <a:pt x="27" y="156"/>
                  </a:lnTo>
                  <a:lnTo>
                    <a:pt x="42" y="176"/>
                  </a:lnTo>
                  <a:lnTo>
                    <a:pt x="59" y="192"/>
                  </a:lnTo>
                  <a:lnTo>
                    <a:pt x="78" y="202"/>
                  </a:lnTo>
                  <a:lnTo>
                    <a:pt x="85" y="6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FB87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29" name="Freeform 13"/>
            <p:cNvSpPr>
              <a:spLocks/>
            </p:cNvSpPr>
            <p:nvPr/>
          </p:nvSpPr>
          <p:spPr bwMode="auto">
            <a:xfrm>
              <a:off x="1106" y="2105"/>
              <a:ext cx="706" cy="550"/>
            </a:xfrm>
            <a:custGeom>
              <a:avLst/>
              <a:gdLst>
                <a:gd name="T0" fmla="*/ 72 w 706"/>
                <a:gd name="T1" fmla="*/ 103 h 550"/>
                <a:gd name="T2" fmla="*/ 53 w 706"/>
                <a:gd name="T3" fmla="*/ 121 h 550"/>
                <a:gd name="T4" fmla="*/ 39 w 706"/>
                <a:gd name="T5" fmla="*/ 140 h 550"/>
                <a:gd name="T6" fmla="*/ 26 w 706"/>
                <a:gd name="T7" fmla="*/ 160 h 550"/>
                <a:gd name="T8" fmla="*/ 17 w 706"/>
                <a:gd name="T9" fmla="*/ 182 h 550"/>
                <a:gd name="T10" fmla="*/ 11 w 706"/>
                <a:gd name="T11" fmla="*/ 208 h 550"/>
                <a:gd name="T12" fmla="*/ 7 w 706"/>
                <a:gd name="T13" fmla="*/ 234 h 550"/>
                <a:gd name="T14" fmla="*/ 0 w 706"/>
                <a:gd name="T15" fmla="*/ 286 h 550"/>
                <a:gd name="T16" fmla="*/ 68 w 706"/>
                <a:gd name="T17" fmla="*/ 340 h 550"/>
                <a:gd name="T18" fmla="*/ 70 w 706"/>
                <a:gd name="T19" fmla="*/ 462 h 550"/>
                <a:gd name="T20" fmla="*/ 76 w 706"/>
                <a:gd name="T21" fmla="*/ 500 h 550"/>
                <a:gd name="T22" fmla="*/ 94 w 706"/>
                <a:gd name="T23" fmla="*/ 527 h 550"/>
                <a:gd name="T24" fmla="*/ 122 w 706"/>
                <a:gd name="T25" fmla="*/ 543 h 550"/>
                <a:gd name="T26" fmla="*/ 156 w 706"/>
                <a:gd name="T27" fmla="*/ 550 h 550"/>
                <a:gd name="T28" fmla="*/ 193 w 706"/>
                <a:gd name="T29" fmla="*/ 550 h 550"/>
                <a:gd name="T30" fmla="*/ 231 w 706"/>
                <a:gd name="T31" fmla="*/ 544 h 550"/>
                <a:gd name="T32" fmla="*/ 267 w 706"/>
                <a:gd name="T33" fmla="*/ 532 h 550"/>
                <a:gd name="T34" fmla="*/ 298 w 706"/>
                <a:gd name="T35" fmla="*/ 517 h 550"/>
                <a:gd name="T36" fmla="*/ 324 w 706"/>
                <a:gd name="T37" fmla="*/ 513 h 550"/>
                <a:gd name="T38" fmla="*/ 349 w 706"/>
                <a:gd name="T39" fmla="*/ 509 h 550"/>
                <a:gd name="T40" fmla="*/ 375 w 706"/>
                <a:gd name="T41" fmla="*/ 508 h 550"/>
                <a:gd name="T42" fmla="*/ 402 w 706"/>
                <a:gd name="T43" fmla="*/ 509 h 550"/>
                <a:gd name="T44" fmla="*/ 428 w 706"/>
                <a:gd name="T45" fmla="*/ 513 h 550"/>
                <a:gd name="T46" fmla="*/ 455 w 706"/>
                <a:gd name="T47" fmla="*/ 518 h 550"/>
                <a:gd name="T48" fmla="*/ 526 w 706"/>
                <a:gd name="T49" fmla="*/ 544 h 550"/>
                <a:gd name="T50" fmla="*/ 555 w 706"/>
                <a:gd name="T51" fmla="*/ 547 h 550"/>
                <a:gd name="T52" fmla="*/ 584 w 706"/>
                <a:gd name="T53" fmla="*/ 547 h 550"/>
                <a:gd name="T54" fmla="*/ 614 w 706"/>
                <a:gd name="T55" fmla="*/ 543 h 550"/>
                <a:gd name="T56" fmla="*/ 637 w 706"/>
                <a:gd name="T57" fmla="*/ 531 h 550"/>
                <a:gd name="T58" fmla="*/ 652 w 706"/>
                <a:gd name="T59" fmla="*/ 512 h 550"/>
                <a:gd name="T60" fmla="*/ 653 w 706"/>
                <a:gd name="T61" fmla="*/ 482 h 550"/>
                <a:gd name="T62" fmla="*/ 639 w 706"/>
                <a:gd name="T63" fmla="*/ 443 h 550"/>
                <a:gd name="T64" fmla="*/ 653 w 706"/>
                <a:gd name="T65" fmla="*/ 383 h 550"/>
                <a:gd name="T66" fmla="*/ 671 w 706"/>
                <a:gd name="T67" fmla="*/ 325 h 550"/>
                <a:gd name="T68" fmla="*/ 689 w 706"/>
                <a:gd name="T69" fmla="*/ 266 h 550"/>
                <a:gd name="T70" fmla="*/ 697 w 706"/>
                <a:gd name="T71" fmla="*/ 236 h 550"/>
                <a:gd name="T72" fmla="*/ 703 w 706"/>
                <a:gd name="T73" fmla="*/ 206 h 550"/>
                <a:gd name="T74" fmla="*/ 706 w 706"/>
                <a:gd name="T75" fmla="*/ 175 h 550"/>
                <a:gd name="T76" fmla="*/ 706 w 706"/>
                <a:gd name="T77" fmla="*/ 144 h 550"/>
                <a:gd name="T78" fmla="*/ 702 w 706"/>
                <a:gd name="T79" fmla="*/ 116 h 550"/>
                <a:gd name="T80" fmla="*/ 692 w 706"/>
                <a:gd name="T81" fmla="*/ 88 h 550"/>
                <a:gd name="T82" fmla="*/ 676 w 706"/>
                <a:gd name="T83" fmla="*/ 62 h 550"/>
                <a:gd name="T84" fmla="*/ 655 w 706"/>
                <a:gd name="T85" fmla="*/ 38 h 550"/>
                <a:gd name="T86" fmla="*/ 626 w 706"/>
                <a:gd name="T87" fmla="*/ 17 h 550"/>
                <a:gd name="T88" fmla="*/ 590 w 706"/>
                <a:gd name="T89" fmla="*/ 0 h 550"/>
                <a:gd name="T90" fmla="*/ 72 w 706"/>
                <a:gd name="T91" fmla="*/ 103 h 55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06"/>
                <a:gd name="T139" fmla="*/ 0 h 550"/>
                <a:gd name="T140" fmla="*/ 706 w 706"/>
                <a:gd name="T141" fmla="*/ 550 h 55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06" h="550">
                  <a:moveTo>
                    <a:pt x="72" y="103"/>
                  </a:moveTo>
                  <a:lnTo>
                    <a:pt x="53" y="121"/>
                  </a:lnTo>
                  <a:lnTo>
                    <a:pt x="39" y="140"/>
                  </a:lnTo>
                  <a:lnTo>
                    <a:pt x="26" y="160"/>
                  </a:lnTo>
                  <a:lnTo>
                    <a:pt x="17" y="182"/>
                  </a:lnTo>
                  <a:lnTo>
                    <a:pt x="11" y="208"/>
                  </a:lnTo>
                  <a:lnTo>
                    <a:pt x="7" y="234"/>
                  </a:lnTo>
                  <a:lnTo>
                    <a:pt x="0" y="286"/>
                  </a:lnTo>
                  <a:lnTo>
                    <a:pt x="68" y="340"/>
                  </a:lnTo>
                  <a:lnTo>
                    <a:pt x="70" y="462"/>
                  </a:lnTo>
                  <a:lnTo>
                    <a:pt x="76" y="500"/>
                  </a:lnTo>
                  <a:lnTo>
                    <a:pt x="94" y="527"/>
                  </a:lnTo>
                  <a:lnTo>
                    <a:pt x="122" y="543"/>
                  </a:lnTo>
                  <a:lnTo>
                    <a:pt x="156" y="550"/>
                  </a:lnTo>
                  <a:lnTo>
                    <a:pt x="193" y="550"/>
                  </a:lnTo>
                  <a:lnTo>
                    <a:pt x="231" y="544"/>
                  </a:lnTo>
                  <a:lnTo>
                    <a:pt x="267" y="532"/>
                  </a:lnTo>
                  <a:lnTo>
                    <a:pt x="298" y="517"/>
                  </a:lnTo>
                  <a:lnTo>
                    <a:pt x="324" y="513"/>
                  </a:lnTo>
                  <a:lnTo>
                    <a:pt x="349" y="509"/>
                  </a:lnTo>
                  <a:lnTo>
                    <a:pt x="375" y="508"/>
                  </a:lnTo>
                  <a:lnTo>
                    <a:pt x="402" y="509"/>
                  </a:lnTo>
                  <a:lnTo>
                    <a:pt x="428" y="513"/>
                  </a:lnTo>
                  <a:lnTo>
                    <a:pt x="455" y="518"/>
                  </a:lnTo>
                  <a:lnTo>
                    <a:pt x="526" y="544"/>
                  </a:lnTo>
                  <a:lnTo>
                    <a:pt x="555" y="547"/>
                  </a:lnTo>
                  <a:lnTo>
                    <a:pt x="584" y="547"/>
                  </a:lnTo>
                  <a:lnTo>
                    <a:pt x="614" y="543"/>
                  </a:lnTo>
                  <a:lnTo>
                    <a:pt x="637" y="531"/>
                  </a:lnTo>
                  <a:lnTo>
                    <a:pt x="652" y="512"/>
                  </a:lnTo>
                  <a:lnTo>
                    <a:pt x="653" y="482"/>
                  </a:lnTo>
                  <a:lnTo>
                    <a:pt x="639" y="443"/>
                  </a:lnTo>
                  <a:lnTo>
                    <a:pt x="653" y="383"/>
                  </a:lnTo>
                  <a:lnTo>
                    <a:pt x="671" y="325"/>
                  </a:lnTo>
                  <a:lnTo>
                    <a:pt x="689" y="266"/>
                  </a:lnTo>
                  <a:lnTo>
                    <a:pt x="697" y="236"/>
                  </a:lnTo>
                  <a:lnTo>
                    <a:pt x="703" y="206"/>
                  </a:lnTo>
                  <a:lnTo>
                    <a:pt x="706" y="175"/>
                  </a:lnTo>
                  <a:lnTo>
                    <a:pt x="706" y="144"/>
                  </a:lnTo>
                  <a:lnTo>
                    <a:pt x="702" y="116"/>
                  </a:lnTo>
                  <a:lnTo>
                    <a:pt x="692" y="88"/>
                  </a:lnTo>
                  <a:lnTo>
                    <a:pt x="676" y="62"/>
                  </a:lnTo>
                  <a:lnTo>
                    <a:pt x="655" y="38"/>
                  </a:lnTo>
                  <a:lnTo>
                    <a:pt x="626" y="17"/>
                  </a:lnTo>
                  <a:lnTo>
                    <a:pt x="590" y="0"/>
                  </a:lnTo>
                  <a:lnTo>
                    <a:pt x="72" y="103"/>
                  </a:lnTo>
                  <a:close/>
                </a:path>
              </a:pathLst>
            </a:custGeom>
            <a:solidFill>
              <a:srgbClr val="64307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0" name="Line 14"/>
            <p:cNvSpPr>
              <a:spLocks noChangeShapeType="1"/>
            </p:cNvSpPr>
            <p:nvPr/>
          </p:nvSpPr>
          <p:spPr bwMode="auto">
            <a:xfrm flipV="1">
              <a:off x="1174" y="2331"/>
              <a:ext cx="20" cy="1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1" name="Freeform 15"/>
            <p:cNvSpPr>
              <a:spLocks/>
            </p:cNvSpPr>
            <p:nvPr/>
          </p:nvSpPr>
          <p:spPr bwMode="auto">
            <a:xfrm>
              <a:off x="1761" y="2256"/>
              <a:ext cx="24" cy="154"/>
            </a:xfrm>
            <a:custGeom>
              <a:avLst/>
              <a:gdLst>
                <a:gd name="T0" fmla="*/ 0 w 24"/>
                <a:gd name="T1" fmla="*/ 0 h 154"/>
                <a:gd name="T2" fmla="*/ 11 w 24"/>
                <a:gd name="T3" fmla="*/ 18 h 154"/>
                <a:gd name="T4" fmla="*/ 18 w 24"/>
                <a:gd name="T5" fmla="*/ 37 h 154"/>
                <a:gd name="T6" fmla="*/ 21 w 24"/>
                <a:gd name="T7" fmla="*/ 58 h 154"/>
                <a:gd name="T8" fmla="*/ 24 w 24"/>
                <a:gd name="T9" fmla="*/ 77 h 154"/>
                <a:gd name="T10" fmla="*/ 24 w 24"/>
                <a:gd name="T11" fmla="*/ 96 h 154"/>
                <a:gd name="T12" fmla="*/ 24 w 24"/>
                <a:gd name="T13" fmla="*/ 116 h 154"/>
                <a:gd name="T14" fmla="*/ 23 w 24"/>
                <a:gd name="T15" fmla="*/ 135 h 154"/>
                <a:gd name="T16" fmla="*/ 24 w 24"/>
                <a:gd name="T17" fmla="*/ 154 h 1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154"/>
                <a:gd name="T29" fmla="*/ 24 w 24"/>
                <a:gd name="T30" fmla="*/ 154 h 1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154">
                  <a:moveTo>
                    <a:pt x="0" y="0"/>
                  </a:moveTo>
                  <a:lnTo>
                    <a:pt x="11" y="18"/>
                  </a:lnTo>
                  <a:lnTo>
                    <a:pt x="18" y="37"/>
                  </a:lnTo>
                  <a:lnTo>
                    <a:pt x="21" y="58"/>
                  </a:lnTo>
                  <a:lnTo>
                    <a:pt x="24" y="77"/>
                  </a:lnTo>
                  <a:lnTo>
                    <a:pt x="24" y="96"/>
                  </a:lnTo>
                  <a:lnTo>
                    <a:pt x="24" y="116"/>
                  </a:lnTo>
                  <a:lnTo>
                    <a:pt x="23" y="135"/>
                  </a:lnTo>
                  <a:lnTo>
                    <a:pt x="24" y="15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2" name="Freeform 16"/>
            <p:cNvSpPr>
              <a:spLocks/>
            </p:cNvSpPr>
            <p:nvPr/>
          </p:nvSpPr>
          <p:spPr bwMode="auto">
            <a:xfrm>
              <a:off x="1255" y="2654"/>
              <a:ext cx="64" cy="112"/>
            </a:xfrm>
            <a:custGeom>
              <a:avLst/>
              <a:gdLst>
                <a:gd name="T0" fmla="*/ 64 w 64"/>
                <a:gd name="T1" fmla="*/ 0 h 112"/>
                <a:gd name="T2" fmla="*/ 58 w 64"/>
                <a:gd name="T3" fmla="*/ 42 h 112"/>
                <a:gd name="T4" fmla="*/ 44 w 64"/>
                <a:gd name="T5" fmla="*/ 74 h 112"/>
                <a:gd name="T6" fmla="*/ 26 w 64"/>
                <a:gd name="T7" fmla="*/ 95 h 112"/>
                <a:gd name="T8" fmla="*/ 0 w 64"/>
                <a:gd name="T9" fmla="*/ 112 h 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112"/>
                <a:gd name="T17" fmla="*/ 64 w 64"/>
                <a:gd name="T18" fmla="*/ 112 h 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112">
                  <a:moveTo>
                    <a:pt x="64" y="0"/>
                  </a:moveTo>
                  <a:lnTo>
                    <a:pt x="58" y="42"/>
                  </a:lnTo>
                  <a:lnTo>
                    <a:pt x="44" y="74"/>
                  </a:lnTo>
                  <a:lnTo>
                    <a:pt x="26" y="95"/>
                  </a:lnTo>
                  <a:lnTo>
                    <a:pt x="0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3" name="Freeform 17"/>
            <p:cNvSpPr>
              <a:spLocks/>
            </p:cNvSpPr>
            <p:nvPr/>
          </p:nvSpPr>
          <p:spPr bwMode="auto">
            <a:xfrm>
              <a:off x="1423" y="2766"/>
              <a:ext cx="135" cy="23"/>
            </a:xfrm>
            <a:custGeom>
              <a:avLst/>
              <a:gdLst>
                <a:gd name="T0" fmla="*/ 0 w 135"/>
                <a:gd name="T1" fmla="*/ 0 h 23"/>
                <a:gd name="T2" fmla="*/ 32 w 135"/>
                <a:gd name="T3" fmla="*/ 18 h 23"/>
                <a:gd name="T4" fmla="*/ 67 w 135"/>
                <a:gd name="T5" fmla="*/ 23 h 23"/>
                <a:gd name="T6" fmla="*/ 100 w 135"/>
                <a:gd name="T7" fmla="*/ 19 h 23"/>
                <a:gd name="T8" fmla="*/ 135 w 135"/>
                <a:gd name="T9" fmla="*/ 5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5"/>
                <a:gd name="T16" fmla="*/ 0 h 23"/>
                <a:gd name="T17" fmla="*/ 135 w 135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5" h="23">
                  <a:moveTo>
                    <a:pt x="0" y="0"/>
                  </a:moveTo>
                  <a:lnTo>
                    <a:pt x="32" y="18"/>
                  </a:lnTo>
                  <a:lnTo>
                    <a:pt x="67" y="23"/>
                  </a:lnTo>
                  <a:lnTo>
                    <a:pt x="100" y="19"/>
                  </a:lnTo>
                  <a:lnTo>
                    <a:pt x="135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 flipV="1">
              <a:off x="1490" y="2790"/>
              <a:ext cx="1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5" name="Freeform 19"/>
            <p:cNvSpPr>
              <a:spLocks/>
            </p:cNvSpPr>
            <p:nvPr/>
          </p:nvSpPr>
          <p:spPr bwMode="auto">
            <a:xfrm>
              <a:off x="1664" y="2654"/>
              <a:ext cx="81" cy="98"/>
            </a:xfrm>
            <a:custGeom>
              <a:avLst/>
              <a:gdLst>
                <a:gd name="T0" fmla="*/ 0 w 81"/>
                <a:gd name="T1" fmla="*/ 0 h 98"/>
                <a:gd name="T2" fmla="*/ 6 w 81"/>
                <a:gd name="T3" fmla="*/ 26 h 98"/>
                <a:gd name="T4" fmla="*/ 13 w 81"/>
                <a:gd name="T5" fmla="*/ 47 h 98"/>
                <a:gd name="T6" fmla="*/ 23 w 81"/>
                <a:gd name="T7" fmla="*/ 62 h 98"/>
                <a:gd name="T8" fmla="*/ 34 w 81"/>
                <a:gd name="T9" fmla="*/ 75 h 98"/>
                <a:gd name="T10" fmla="*/ 47 w 81"/>
                <a:gd name="T11" fmla="*/ 85 h 98"/>
                <a:gd name="T12" fmla="*/ 58 w 81"/>
                <a:gd name="T13" fmla="*/ 91 h 98"/>
                <a:gd name="T14" fmla="*/ 70 w 81"/>
                <a:gd name="T15" fmla="*/ 96 h 98"/>
                <a:gd name="T16" fmla="*/ 81 w 81"/>
                <a:gd name="T17" fmla="*/ 98 h 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1"/>
                <a:gd name="T28" fmla="*/ 0 h 98"/>
                <a:gd name="T29" fmla="*/ 81 w 81"/>
                <a:gd name="T30" fmla="*/ 98 h 9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1" h="98">
                  <a:moveTo>
                    <a:pt x="0" y="0"/>
                  </a:moveTo>
                  <a:lnTo>
                    <a:pt x="6" y="26"/>
                  </a:lnTo>
                  <a:lnTo>
                    <a:pt x="13" y="47"/>
                  </a:lnTo>
                  <a:lnTo>
                    <a:pt x="23" y="62"/>
                  </a:lnTo>
                  <a:lnTo>
                    <a:pt x="34" y="75"/>
                  </a:lnTo>
                  <a:lnTo>
                    <a:pt x="47" y="85"/>
                  </a:lnTo>
                  <a:lnTo>
                    <a:pt x="58" y="91"/>
                  </a:lnTo>
                  <a:lnTo>
                    <a:pt x="70" y="96"/>
                  </a:lnTo>
                  <a:lnTo>
                    <a:pt x="81" y="9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6" name="Freeform 20"/>
            <p:cNvSpPr>
              <a:spLocks/>
            </p:cNvSpPr>
            <p:nvPr/>
          </p:nvSpPr>
          <p:spPr bwMode="auto">
            <a:xfrm>
              <a:off x="1280" y="2093"/>
              <a:ext cx="422" cy="218"/>
            </a:xfrm>
            <a:custGeom>
              <a:avLst/>
              <a:gdLst>
                <a:gd name="T0" fmla="*/ 0 w 422"/>
                <a:gd name="T1" fmla="*/ 131 h 218"/>
                <a:gd name="T2" fmla="*/ 14 w 422"/>
                <a:gd name="T3" fmla="*/ 152 h 218"/>
                <a:gd name="T4" fmla="*/ 36 w 422"/>
                <a:gd name="T5" fmla="*/ 170 h 218"/>
                <a:gd name="T6" fmla="*/ 61 w 422"/>
                <a:gd name="T7" fmla="*/ 189 h 218"/>
                <a:gd name="T8" fmla="*/ 91 w 422"/>
                <a:gd name="T9" fmla="*/ 203 h 218"/>
                <a:gd name="T10" fmla="*/ 125 w 422"/>
                <a:gd name="T11" fmla="*/ 215 h 218"/>
                <a:gd name="T12" fmla="*/ 165 w 422"/>
                <a:gd name="T13" fmla="*/ 218 h 218"/>
                <a:gd name="T14" fmla="*/ 213 w 422"/>
                <a:gd name="T15" fmla="*/ 215 h 218"/>
                <a:gd name="T16" fmla="*/ 264 w 422"/>
                <a:gd name="T17" fmla="*/ 202 h 218"/>
                <a:gd name="T18" fmla="*/ 300 w 422"/>
                <a:gd name="T19" fmla="*/ 183 h 218"/>
                <a:gd name="T20" fmla="*/ 331 w 422"/>
                <a:gd name="T21" fmla="*/ 166 h 218"/>
                <a:gd name="T22" fmla="*/ 356 w 422"/>
                <a:gd name="T23" fmla="*/ 148 h 218"/>
                <a:gd name="T24" fmla="*/ 377 w 422"/>
                <a:gd name="T25" fmla="*/ 128 h 218"/>
                <a:gd name="T26" fmla="*/ 392 w 422"/>
                <a:gd name="T27" fmla="*/ 102 h 218"/>
                <a:gd name="T28" fmla="*/ 405 w 422"/>
                <a:gd name="T29" fmla="*/ 73 h 218"/>
                <a:gd name="T30" fmla="*/ 414 w 422"/>
                <a:gd name="T31" fmla="*/ 39 h 218"/>
                <a:gd name="T32" fmla="*/ 422 w 422"/>
                <a:gd name="T33" fmla="*/ 0 h 218"/>
                <a:gd name="T34" fmla="*/ 0 w 422"/>
                <a:gd name="T35" fmla="*/ 131 h 2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2"/>
                <a:gd name="T55" fmla="*/ 0 h 218"/>
                <a:gd name="T56" fmla="*/ 422 w 422"/>
                <a:gd name="T57" fmla="*/ 218 h 21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2" h="218">
                  <a:moveTo>
                    <a:pt x="0" y="131"/>
                  </a:moveTo>
                  <a:lnTo>
                    <a:pt x="14" y="152"/>
                  </a:lnTo>
                  <a:lnTo>
                    <a:pt x="36" y="170"/>
                  </a:lnTo>
                  <a:lnTo>
                    <a:pt x="61" y="189"/>
                  </a:lnTo>
                  <a:lnTo>
                    <a:pt x="91" y="203"/>
                  </a:lnTo>
                  <a:lnTo>
                    <a:pt x="125" y="215"/>
                  </a:lnTo>
                  <a:lnTo>
                    <a:pt x="165" y="218"/>
                  </a:lnTo>
                  <a:lnTo>
                    <a:pt x="213" y="215"/>
                  </a:lnTo>
                  <a:lnTo>
                    <a:pt x="264" y="202"/>
                  </a:lnTo>
                  <a:lnTo>
                    <a:pt x="300" y="183"/>
                  </a:lnTo>
                  <a:lnTo>
                    <a:pt x="331" y="166"/>
                  </a:lnTo>
                  <a:lnTo>
                    <a:pt x="356" y="148"/>
                  </a:lnTo>
                  <a:lnTo>
                    <a:pt x="377" y="128"/>
                  </a:lnTo>
                  <a:lnTo>
                    <a:pt x="392" y="102"/>
                  </a:lnTo>
                  <a:lnTo>
                    <a:pt x="405" y="73"/>
                  </a:lnTo>
                  <a:lnTo>
                    <a:pt x="414" y="39"/>
                  </a:lnTo>
                  <a:lnTo>
                    <a:pt x="422" y="0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FF1C1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7" name="Freeform 21"/>
            <p:cNvSpPr>
              <a:spLocks/>
            </p:cNvSpPr>
            <p:nvPr/>
          </p:nvSpPr>
          <p:spPr bwMode="auto">
            <a:xfrm>
              <a:off x="1324" y="2119"/>
              <a:ext cx="339" cy="155"/>
            </a:xfrm>
            <a:custGeom>
              <a:avLst/>
              <a:gdLst>
                <a:gd name="T0" fmla="*/ 0 w 339"/>
                <a:gd name="T1" fmla="*/ 95 h 155"/>
                <a:gd name="T2" fmla="*/ 13 w 339"/>
                <a:gd name="T3" fmla="*/ 108 h 155"/>
                <a:gd name="T4" fmla="*/ 29 w 339"/>
                <a:gd name="T5" fmla="*/ 122 h 155"/>
                <a:gd name="T6" fmla="*/ 48 w 339"/>
                <a:gd name="T7" fmla="*/ 134 h 155"/>
                <a:gd name="T8" fmla="*/ 70 w 339"/>
                <a:gd name="T9" fmla="*/ 144 h 155"/>
                <a:gd name="T10" fmla="*/ 94 w 339"/>
                <a:gd name="T11" fmla="*/ 151 h 155"/>
                <a:gd name="T12" fmla="*/ 119 w 339"/>
                <a:gd name="T13" fmla="*/ 155 h 155"/>
                <a:gd name="T14" fmla="*/ 145 w 339"/>
                <a:gd name="T15" fmla="*/ 152 h 155"/>
                <a:gd name="T16" fmla="*/ 174 w 339"/>
                <a:gd name="T17" fmla="*/ 146 h 155"/>
                <a:gd name="T18" fmla="*/ 203 w 339"/>
                <a:gd name="T19" fmla="*/ 135 h 155"/>
                <a:gd name="T20" fmla="*/ 230 w 339"/>
                <a:gd name="T21" fmla="*/ 122 h 155"/>
                <a:gd name="T22" fmla="*/ 254 w 339"/>
                <a:gd name="T23" fmla="*/ 107 h 155"/>
                <a:gd name="T24" fmla="*/ 275 w 339"/>
                <a:gd name="T25" fmla="*/ 90 h 155"/>
                <a:gd name="T26" fmla="*/ 294 w 339"/>
                <a:gd name="T27" fmla="*/ 70 h 155"/>
                <a:gd name="T28" fmla="*/ 311 w 339"/>
                <a:gd name="T29" fmla="*/ 50 h 155"/>
                <a:gd name="T30" fmla="*/ 325 w 339"/>
                <a:gd name="T31" fmla="*/ 26 h 155"/>
                <a:gd name="T32" fmla="*/ 339 w 339"/>
                <a:gd name="T33" fmla="*/ 0 h 155"/>
                <a:gd name="T34" fmla="*/ 0 w 339"/>
                <a:gd name="T35" fmla="*/ 95 h 1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9"/>
                <a:gd name="T55" fmla="*/ 0 h 155"/>
                <a:gd name="T56" fmla="*/ 339 w 339"/>
                <a:gd name="T57" fmla="*/ 155 h 1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9" h="155">
                  <a:moveTo>
                    <a:pt x="0" y="95"/>
                  </a:moveTo>
                  <a:lnTo>
                    <a:pt x="13" y="108"/>
                  </a:lnTo>
                  <a:lnTo>
                    <a:pt x="29" y="122"/>
                  </a:lnTo>
                  <a:lnTo>
                    <a:pt x="48" y="134"/>
                  </a:lnTo>
                  <a:lnTo>
                    <a:pt x="70" y="144"/>
                  </a:lnTo>
                  <a:lnTo>
                    <a:pt x="94" y="151"/>
                  </a:lnTo>
                  <a:lnTo>
                    <a:pt x="119" y="155"/>
                  </a:lnTo>
                  <a:lnTo>
                    <a:pt x="145" y="152"/>
                  </a:lnTo>
                  <a:lnTo>
                    <a:pt x="174" y="146"/>
                  </a:lnTo>
                  <a:lnTo>
                    <a:pt x="203" y="135"/>
                  </a:lnTo>
                  <a:lnTo>
                    <a:pt x="230" y="122"/>
                  </a:lnTo>
                  <a:lnTo>
                    <a:pt x="254" y="107"/>
                  </a:lnTo>
                  <a:lnTo>
                    <a:pt x="275" y="90"/>
                  </a:lnTo>
                  <a:lnTo>
                    <a:pt x="294" y="70"/>
                  </a:lnTo>
                  <a:lnTo>
                    <a:pt x="311" y="50"/>
                  </a:lnTo>
                  <a:lnTo>
                    <a:pt x="325" y="26"/>
                  </a:lnTo>
                  <a:lnTo>
                    <a:pt x="339" y="0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EFB87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8" name="Freeform 22"/>
            <p:cNvSpPr>
              <a:spLocks/>
            </p:cNvSpPr>
            <p:nvPr/>
          </p:nvSpPr>
          <p:spPr bwMode="auto">
            <a:xfrm>
              <a:off x="865" y="1509"/>
              <a:ext cx="1069" cy="735"/>
            </a:xfrm>
            <a:custGeom>
              <a:avLst/>
              <a:gdLst>
                <a:gd name="T0" fmla="*/ 103 w 1069"/>
                <a:gd name="T1" fmla="*/ 300 h 735"/>
                <a:gd name="T2" fmla="*/ 131 w 1069"/>
                <a:gd name="T3" fmla="*/ 226 h 735"/>
                <a:gd name="T4" fmla="*/ 179 w 1069"/>
                <a:gd name="T5" fmla="*/ 181 h 735"/>
                <a:gd name="T6" fmla="*/ 230 w 1069"/>
                <a:gd name="T7" fmla="*/ 139 h 735"/>
                <a:gd name="T8" fmla="*/ 697 w 1069"/>
                <a:gd name="T9" fmla="*/ 0 h 735"/>
                <a:gd name="T10" fmla="*/ 758 w 1069"/>
                <a:gd name="T11" fmla="*/ 8 h 735"/>
                <a:gd name="T12" fmla="*/ 819 w 1069"/>
                <a:gd name="T13" fmla="*/ 23 h 735"/>
                <a:gd name="T14" fmla="*/ 876 w 1069"/>
                <a:gd name="T15" fmla="*/ 55 h 735"/>
                <a:gd name="T16" fmla="*/ 926 w 1069"/>
                <a:gd name="T17" fmla="*/ 110 h 735"/>
                <a:gd name="T18" fmla="*/ 988 w 1069"/>
                <a:gd name="T19" fmla="*/ 86 h 735"/>
                <a:gd name="T20" fmla="*/ 1032 w 1069"/>
                <a:gd name="T21" fmla="*/ 91 h 735"/>
                <a:gd name="T22" fmla="*/ 1059 w 1069"/>
                <a:gd name="T23" fmla="*/ 119 h 735"/>
                <a:gd name="T24" fmla="*/ 1069 w 1069"/>
                <a:gd name="T25" fmla="*/ 161 h 735"/>
                <a:gd name="T26" fmla="*/ 1065 w 1069"/>
                <a:gd name="T27" fmla="*/ 208 h 735"/>
                <a:gd name="T28" fmla="*/ 1047 w 1069"/>
                <a:gd name="T29" fmla="*/ 251 h 735"/>
                <a:gd name="T30" fmla="*/ 1015 w 1069"/>
                <a:gd name="T31" fmla="*/ 282 h 735"/>
                <a:gd name="T32" fmla="*/ 973 w 1069"/>
                <a:gd name="T33" fmla="*/ 290 h 735"/>
                <a:gd name="T34" fmla="*/ 969 w 1069"/>
                <a:gd name="T35" fmla="*/ 351 h 735"/>
                <a:gd name="T36" fmla="*/ 957 w 1069"/>
                <a:gd name="T37" fmla="*/ 408 h 735"/>
                <a:gd name="T38" fmla="*/ 924 w 1069"/>
                <a:gd name="T39" fmla="*/ 488 h 735"/>
                <a:gd name="T40" fmla="*/ 896 w 1069"/>
                <a:gd name="T41" fmla="*/ 538 h 735"/>
                <a:gd name="T42" fmla="*/ 858 w 1069"/>
                <a:gd name="T43" fmla="*/ 580 h 735"/>
                <a:gd name="T44" fmla="*/ 815 w 1069"/>
                <a:gd name="T45" fmla="*/ 614 h 735"/>
                <a:gd name="T46" fmla="*/ 765 w 1069"/>
                <a:gd name="T47" fmla="*/ 644 h 735"/>
                <a:gd name="T48" fmla="*/ 731 w 1069"/>
                <a:gd name="T49" fmla="*/ 676 h 735"/>
                <a:gd name="T50" fmla="*/ 702 w 1069"/>
                <a:gd name="T51" fmla="*/ 713 h 735"/>
                <a:gd name="T52" fmla="*/ 653 w 1069"/>
                <a:gd name="T53" fmla="*/ 734 h 735"/>
                <a:gd name="T54" fmla="*/ 592 w 1069"/>
                <a:gd name="T55" fmla="*/ 728 h 735"/>
                <a:gd name="T56" fmla="*/ 522 w 1069"/>
                <a:gd name="T57" fmla="*/ 723 h 735"/>
                <a:gd name="T58" fmla="*/ 449 w 1069"/>
                <a:gd name="T59" fmla="*/ 730 h 735"/>
                <a:gd name="T60" fmla="*/ 377 w 1069"/>
                <a:gd name="T61" fmla="*/ 723 h 735"/>
                <a:gd name="T62" fmla="*/ 311 w 1069"/>
                <a:gd name="T63" fmla="*/ 705 h 735"/>
                <a:gd name="T64" fmla="*/ 252 w 1069"/>
                <a:gd name="T65" fmla="*/ 676 h 735"/>
                <a:gd name="T66" fmla="*/ 202 w 1069"/>
                <a:gd name="T67" fmla="*/ 640 h 735"/>
                <a:gd name="T68" fmla="*/ 162 w 1069"/>
                <a:gd name="T69" fmla="*/ 599 h 735"/>
                <a:gd name="T70" fmla="*/ 136 w 1069"/>
                <a:gd name="T71" fmla="*/ 553 h 735"/>
                <a:gd name="T72" fmla="*/ 102 w 1069"/>
                <a:gd name="T73" fmla="*/ 545 h 735"/>
                <a:gd name="T74" fmla="*/ 57 w 1069"/>
                <a:gd name="T75" fmla="*/ 552 h 735"/>
                <a:gd name="T76" fmla="*/ 26 w 1069"/>
                <a:gd name="T77" fmla="*/ 532 h 735"/>
                <a:gd name="T78" fmla="*/ 5 w 1069"/>
                <a:gd name="T79" fmla="*/ 496 h 735"/>
                <a:gd name="T80" fmla="*/ 0 w 1069"/>
                <a:gd name="T81" fmla="*/ 451 h 735"/>
                <a:gd name="T82" fmla="*/ 9 w 1069"/>
                <a:gd name="T83" fmla="*/ 406 h 735"/>
                <a:gd name="T84" fmla="*/ 34 w 1069"/>
                <a:gd name="T85" fmla="*/ 370 h 735"/>
                <a:gd name="T86" fmla="*/ 72 w 1069"/>
                <a:gd name="T87" fmla="*/ 353 h 73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069"/>
                <a:gd name="T133" fmla="*/ 0 h 735"/>
                <a:gd name="T134" fmla="*/ 1069 w 1069"/>
                <a:gd name="T135" fmla="*/ 735 h 73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069" h="735">
                  <a:moveTo>
                    <a:pt x="99" y="353"/>
                  </a:moveTo>
                  <a:lnTo>
                    <a:pt x="103" y="300"/>
                  </a:lnTo>
                  <a:lnTo>
                    <a:pt x="113" y="257"/>
                  </a:lnTo>
                  <a:lnTo>
                    <a:pt x="131" y="226"/>
                  </a:lnTo>
                  <a:lnTo>
                    <a:pt x="154" y="200"/>
                  </a:lnTo>
                  <a:lnTo>
                    <a:pt x="179" y="181"/>
                  </a:lnTo>
                  <a:lnTo>
                    <a:pt x="204" y="160"/>
                  </a:lnTo>
                  <a:lnTo>
                    <a:pt x="230" y="139"/>
                  </a:lnTo>
                  <a:lnTo>
                    <a:pt x="254" y="114"/>
                  </a:lnTo>
                  <a:lnTo>
                    <a:pt x="697" y="0"/>
                  </a:lnTo>
                  <a:lnTo>
                    <a:pt x="728" y="3"/>
                  </a:lnTo>
                  <a:lnTo>
                    <a:pt x="758" y="8"/>
                  </a:lnTo>
                  <a:lnTo>
                    <a:pt x="788" y="14"/>
                  </a:lnTo>
                  <a:lnTo>
                    <a:pt x="819" y="23"/>
                  </a:lnTo>
                  <a:lnTo>
                    <a:pt x="848" y="36"/>
                  </a:lnTo>
                  <a:lnTo>
                    <a:pt x="876" y="55"/>
                  </a:lnTo>
                  <a:lnTo>
                    <a:pt x="903" y="79"/>
                  </a:lnTo>
                  <a:lnTo>
                    <a:pt x="926" y="110"/>
                  </a:lnTo>
                  <a:lnTo>
                    <a:pt x="960" y="94"/>
                  </a:lnTo>
                  <a:lnTo>
                    <a:pt x="988" y="86"/>
                  </a:lnTo>
                  <a:lnTo>
                    <a:pt x="1012" y="86"/>
                  </a:lnTo>
                  <a:lnTo>
                    <a:pt x="1032" y="91"/>
                  </a:lnTo>
                  <a:lnTo>
                    <a:pt x="1047" y="103"/>
                  </a:lnTo>
                  <a:lnTo>
                    <a:pt x="1059" y="119"/>
                  </a:lnTo>
                  <a:lnTo>
                    <a:pt x="1065" y="139"/>
                  </a:lnTo>
                  <a:lnTo>
                    <a:pt x="1069" y="161"/>
                  </a:lnTo>
                  <a:lnTo>
                    <a:pt x="1069" y="184"/>
                  </a:lnTo>
                  <a:lnTo>
                    <a:pt x="1065" y="208"/>
                  </a:lnTo>
                  <a:lnTo>
                    <a:pt x="1057" y="230"/>
                  </a:lnTo>
                  <a:lnTo>
                    <a:pt x="1047" y="251"/>
                  </a:lnTo>
                  <a:lnTo>
                    <a:pt x="1033" y="269"/>
                  </a:lnTo>
                  <a:lnTo>
                    <a:pt x="1015" y="282"/>
                  </a:lnTo>
                  <a:lnTo>
                    <a:pt x="996" y="290"/>
                  </a:lnTo>
                  <a:lnTo>
                    <a:pt x="973" y="290"/>
                  </a:lnTo>
                  <a:lnTo>
                    <a:pt x="971" y="321"/>
                  </a:lnTo>
                  <a:lnTo>
                    <a:pt x="969" y="351"/>
                  </a:lnTo>
                  <a:lnTo>
                    <a:pt x="964" y="379"/>
                  </a:lnTo>
                  <a:lnTo>
                    <a:pt x="957" y="408"/>
                  </a:lnTo>
                  <a:lnTo>
                    <a:pt x="937" y="462"/>
                  </a:lnTo>
                  <a:lnTo>
                    <a:pt x="924" y="488"/>
                  </a:lnTo>
                  <a:lnTo>
                    <a:pt x="911" y="513"/>
                  </a:lnTo>
                  <a:lnTo>
                    <a:pt x="896" y="538"/>
                  </a:lnTo>
                  <a:lnTo>
                    <a:pt x="878" y="560"/>
                  </a:lnTo>
                  <a:lnTo>
                    <a:pt x="858" y="580"/>
                  </a:lnTo>
                  <a:lnTo>
                    <a:pt x="838" y="599"/>
                  </a:lnTo>
                  <a:lnTo>
                    <a:pt x="815" y="614"/>
                  </a:lnTo>
                  <a:lnTo>
                    <a:pt x="790" y="631"/>
                  </a:lnTo>
                  <a:lnTo>
                    <a:pt x="765" y="644"/>
                  </a:lnTo>
                  <a:lnTo>
                    <a:pt x="737" y="654"/>
                  </a:lnTo>
                  <a:lnTo>
                    <a:pt x="731" y="676"/>
                  </a:lnTo>
                  <a:lnTo>
                    <a:pt x="719" y="696"/>
                  </a:lnTo>
                  <a:lnTo>
                    <a:pt x="702" y="713"/>
                  </a:lnTo>
                  <a:lnTo>
                    <a:pt x="680" y="726"/>
                  </a:lnTo>
                  <a:lnTo>
                    <a:pt x="653" y="734"/>
                  </a:lnTo>
                  <a:lnTo>
                    <a:pt x="624" y="735"/>
                  </a:lnTo>
                  <a:lnTo>
                    <a:pt x="592" y="728"/>
                  </a:lnTo>
                  <a:lnTo>
                    <a:pt x="561" y="714"/>
                  </a:lnTo>
                  <a:lnTo>
                    <a:pt x="522" y="723"/>
                  </a:lnTo>
                  <a:lnTo>
                    <a:pt x="486" y="728"/>
                  </a:lnTo>
                  <a:lnTo>
                    <a:pt x="449" y="730"/>
                  </a:lnTo>
                  <a:lnTo>
                    <a:pt x="413" y="728"/>
                  </a:lnTo>
                  <a:lnTo>
                    <a:pt x="377" y="723"/>
                  </a:lnTo>
                  <a:lnTo>
                    <a:pt x="344" y="715"/>
                  </a:lnTo>
                  <a:lnTo>
                    <a:pt x="311" y="705"/>
                  </a:lnTo>
                  <a:lnTo>
                    <a:pt x="281" y="692"/>
                  </a:lnTo>
                  <a:lnTo>
                    <a:pt x="252" y="676"/>
                  </a:lnTo>
                  <a:lnTo>
                    <a:pt x="225" y="660"/>
                  </a:lnTo>
                  <a:lnTo>
                    <a:pt x="202" y="640"/>
                  </a:lnTo>
                  <a:lnTo>
                    <a:pt x="180" y="619"/>
                  </a:lnTo>
                  <a:lnTo>
                    <a:pt x="162" y="599"/>
                  </a:lnTo>
                  <a:lnTo>
                    <a:pt x="147" y="576"/>
                  </a:lnTo>
                  <a:lnTo>
                    <a:pt x="136" y="553"/>
                  </a:lnTo>
                  <a:lnTo>
                    <a:pt x="129" y="530"/>
                  </a:lnTo>
                  <a:lnTo>
                    <a:pt x="102" y="545"/>
                  </a:lnTo>
                  <a:lnTo>
                    <a:pt x="79" y="552"/>
                  </a:lnTo>
                  <a:lnTo>
                    <a:pt x="57" y="552"/>
                  </a:lnTo>
                  <a:lnTo>
                    <a:pt x="40" y="545"/>
                  </a:lnTo>
                  <a:lnTo>
                    <a:pt x="26" y="532"/>
                  </a:lnTo>
                  <a:lnTo>
                    <a:pt x="14" y="517"/>
                  </a:lnTo>
                  <a:lnTo>
                    <a:pt x="5" y="496"/>
                  </a:lnTo>
                  <a:lnTo>
                    <a:pt x="2" y="474"/>
                  </a:lnTo>
                  <a:lnTo>
                    <a:pt x="0" y="451"/>
                  </a:lnTo>
                  <a:lnTo>
                    <a:pt x="3" y="428"/>
                  </a:lnTo>
                  <a:lnTo>
                    <a:pt x="9" y="406"/>
                  </a:lnTo>
                  <a:lnTo>
                    <a:pt x="20" y="387"/>
                  </a:lnTo>
                  <a:lnTo>
                    <a:pt x="34" y="370"/>
                  </a:lnTo>
                  <a:lnTo>
                    <a:pt x="50" y="360"/>
                  </a:lnTo>
                  <a:lnTo>
                    <a:pt x="72" y="353"/>
                  </a:lnTo>
                  <a:lnTo>
                    <a:pt x="99" y="353"/>
                  </a:lnTo>
                  <a:close/>
                </a:path>
              </a:pathLst>
            </a:custGeom>
            <a:solidFill>
              <a:srgbClr val="EFB87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 flipV="1">
              <a:off x="1172" y="1830"/>
              <a:ext cx="45" cy="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604" y="1727"/>
              <a:ext cx="8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1" name="Freeform 25"/>
            <p:cNvSpPr>
              <a:spLocks/>
            </p:cNvSpPr>
            <p:nvPr/>
          </p:nvSpPr>
          <p:spPr bwMode="auto">
            <a:xfrm>
              <a:off x="1381" y="1776"/>
              <a:ext cx="183" cy="96"/>
            </a:xfrm>
            <a:custGeom>
              <a:avLst/>
              <a:gdLst>
                <a:gd name="T0" fmla="*/ 0 w 183"/>
                <a:gd name="T1" fmla="*/ 96 h 96"/>
                <a:gd name="T2" fmla="*/ 37 w 183"/>
                <a:gd name="T3" fmla="*/ 35 h 96"/>
                <a:gd name="T4" fmla="*/ 78 w 183"/>
                <a:gd name="T5" fmla="*/ 9 h 96"/>
                <a:gd name="T6" fmla="*/ 115 w 183"/>
                <a:gd name="T7" fmla="*/ 0 h 96"/>
                <a:gd name="T8" fmla="*/ 183 w 183"/>
                <a:gd name="T9" fmla="*/ 4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3"/>
                <a:gd name="T16" fmla="*/ 0 h 96"/>
                <a:gd name="T17" fmla="*/ 183 w 183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3" h="96">
                  <a:moveTo>
                    <a:pt x="0" y="96"/>
                  </a:moveTo>
                  <a:lnTo>
                    <a:pt x="37" y="35"/>
                  </a:lnTo>
                  <a:lnTo>
                    <a:pt x="78" y="9"/>
                  </a:lnTo>
                  <a:lnTo>
                    <a:pt x="115" y="0"/>
                  </a:lnTo>
                  <a:lnTo>
                    <a:pt x="183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 flipV="1">
              <a:off x="1263" y="1691"/>
              <a:ext cx="36" cy="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1481" y="1634"/>
              <a:ext cx="47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4" name="Freeform 28"/>
            <p:cNvSpPr>
              <a:spLocks/>
            </p:cNvSpPr>
            <p:nvPr/>
          </p:nvSpPr>
          <p:spPr bwMode="auto">
            <a:xfrm>
              <a:off x="1305" y="1751"/>
              <a:ext cx="58" cy="48"/>
            </a:xfrm>
            <a:custGeom>
              <a:avLst/>
              <a:gdLst>
                <a:gd name="T0" fmla="*/ 58 w 58"/>
                <a:gd name="T1" fmla="*/ 24 h 48"/>
                <a:gd name="T2" fmla="*/ 57 w 58"/>
                <a:gd name="T3" fmla="*/ 16 h 48"/>
                <a:gd name="T4" fmla="*/ 54 w 58"/>
                <a:gd name="T5" fmla="*/ 11 h 48"/>
                <a:gd name="T6" fmla="*/ 45 w 58"/>
                <a:gd name="T7" fmla="*/ 3 h 48"/>
                <a:gd name="T8" fmla="*/ 32 w 58"/>
                <a:gd name="T9" fmla="*/ 0 h 48"/>
                <a:gd name="T10" fmla="*/ 19 w 58"/>
                <a:gd name="T11" fmla="*/ 1 h 48"/>
                <a:gd name="T12" fmla="*/ 9 w 58"/>
                <a:gd name="T13" fmla="*/ 6 h 48"/>
                <a:gd name="T14" fmla="*/ 3 w 58"/>
                <a:gd name="T15" fmla="*/ 14 h 48"/>
                <a:gd name="T16" fmla="*/ 0 w 58"/>
                <a:gd name="T17" fmla="*/ 23 h 48"/>
                <a:gd name="T18" fmla="*/ 2 w 58"/>
                <a:gd name="T19" fmla="*/ 28 h 48"/>
                <a:gd name="T20" fmla="*/ 3 w 58"/>
                <a:gd name="T21" fmla="*/ 33 h 48"/>
                <a:gd name="T22" fmla="*/ 11 w 58"/>
                <a:gd name="T23" fmla="*/ 42 h 48"/>
                <a:gd name="T24" fmla="*/ 21 w 58"/>
                <a:gd name="T25" fmla="*/ 48 h 48"/>
                <a:gd name="T26" fmla="*/ 32 w 58"/>
                <a:gd name="T27" fmla="*/ 48 h 48"/>
                <a:gd name="T28" fmla="*/ 44 w 58"/>
                <a:gd name="T29" fmla="*/ 45 h 48"/>
                <a:gd name="T30" fmla="*/ 54 w 58"/>
                <a:gd name="T31" fmla="*/ 36 h 48"/>
                <a:gd name="T32" fmla="*/ 57 w 58"/>
                <a:gd name="T33" fmla="*/ 31 h 48"/>
                <a:gd name="T34" fmla="*/ 58 w 58"/>
                <a:gd name="T35" fmla="*/ 24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48"/>
                <a:gd name="T56" fmla="*/ 58 w 58"/>
                <a:gd name="T57" fmla="*/ 48 h 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48">
                  <a:moveTo>
                    <a:pt x="58" y="24"/>
                  </a:moveTo>
                  <a:lnTo>
                    <a:pt x="57" y="16"/>
                  </a:lnTo>
                  <a:lnTo>
                    <a:pt x="54" y="11"/>
                  </a:lnTo>
                  <a:lnTo>
                    <a:pt x="45" y="3"/>
                  </a:lnTo>
                  <a:lnTo>
                    <a:pt x="32" y="0"/>
                  </a:lnTo>
                  <a:lnTo>
                    <a:pt x="19" y="1"/>
                  </a:lnTo>
                  <a:lnTo>
                    <a:pt x="9" y="6"/>
                  </a:lnTo>
                  <a:lnTo>
                    <a:pt x="3" y="14"/>
                  </a:lnTo>
                  <a:lnTo>
                    <a:pt x="0" y="23"/>
                  </a:lnTo>
                  <a:lnTo>
                    <a:pt x="2" y="28"/>
                  </a:lnTo>
                  <a:lnTo>
                    <a:pt x="3" y="33"/>
                  </a:lnTo>
                  <a:lnTo>
                    <a:pt x="11" y="42"/>
                  </a:lnTo>
                  <a:lnTo>
                    <a:pt x="21" y="48"/>
                  </a:lnTo>
                  <a:lnTo>
                    <a:pt x="32" y="48"/>
                  </a:lnTo>
                  <a:lnTo>
                    <a:pt x="44" y="45"/>
                  </a:lnTo>
                  <a:lnTo>
                    <a:pt x="54" y="36"/>
                  </a:lnTo>
                  <a:lnTo>
                    <a:pt x="57" y="31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5" name="Freeform 29"/>
            <p:cNvSpPr>
              <a:spLocks/>
            </p:cNvSpPr>
            <p:nvPr/>
          </p:nvSpPr>
          <p:spPr bwMode="auto">
            <a:xfrm>
              <a:off x="1476" y="1696"/>
              <a:ext cx="58" cy="47"/>
            </a:xfrm>
            <a:custGeom>
              <a:avLst/>
              <a:gdLst>
                <a:gd name="T0" fmla="*/ 58 w 58"/>
                <a:gd name="T1" fmla="*/ 23 h 47"/>
                <a:gd name="T2" fmla="*/ 56 w 58"/>
                <a:gd name="T3" fmla="*/ 17 h 47"/>
                <a:gd name="T4" fmla="*/ 54 w 58"/>
                <a:gd name="T5" fmla="*/ 12 h 47"/>
                <a:gd name="T6" fmla="*/ 46 w 58"/>
                <a:gd name="T7" fmla="*/ 4 h 47"/>
                <a:gd name="T8" fmla="*/ 34 w 58"/>
                <a:gd name="T9" fmla="*/ 0 h 47"/>
                <a:gd name="T10" fmla="*/ 22 w 58"/>
                <a:gd name="T11" fmla="*/ 0 h 47"/>
                <a:gd name="T12" fmla="*/ 11 w 58"/>
                <a:gd name="T13" fmla="*/ 4 h 47"/>
                <a:gd name="T14" fmla="*/ 4 w 58"/>
                <a:gd name="T15" fmla="*/ 12 h 47"/>
                <a:gd name="T16" fmla="*/ 0 w 58"/>
                <a:gd name="T17" fmla="*/ 21 h 47"/>
                <a:gd name="T18" fmla="*/ 0 w 58"/>
                <a:gd name="T19" fmla="*/ 26 h 47"/>
                <a:gd name="T20" fmla="*/ 2 w 58"/>
                <a:gd name="T21" fmla="*/ 31 h 47"/>
                <a:gd name="T22" fmla="*/ 8 w 58"/>
                <a:gd name="T23" fmla="*/ 39 h 47"/>
                <a:gd name="T24" fmla="*/ 15 w 58"/>
                <a:gd name="T25" fmla="*/ 44 h 47"/>
                <a:gd name="T26" fmla="*/ 24 w 58"/>
                <a:gd name="T27" fmla="*/ 47 h 47"/>
                <a:gd name="T28" fmla="*/ 33 w 58"/>
                <a:gd name="T29" fmla="*/ 47 h 47"/>
                <a:gd name="T30" fmla="*/ 42 w 58"/>
                <a:gd name="T31" fmla="*/ 45 h 47"/>
                <a:gd name="T32" fmla="*/ 50 w 58"/>
                <a:gd name="T33" fmla="*/ 40 h 47"/>
                <a:gd name="T34" fmla="*/ 55 w 58"/>
                <a:gd name="T35" fmla="*/ 32 h 47"/>
                <a:gd name="T36" fmla="*/ 58 w 58"/>
                <a:gd name="T37" fmla="*/ 23 h 4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8"/>
                <a:gd name="T58" fmla="*/ 0 h 47"/>
                <a:gd name="T59" fmla="*/ 58 w 58"/>
                <a:gd name="T60" fmla="*/ 47 h 4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8" h="47">
                  <a:moveTo>
                    <a:pt x="58" y="23"/>
                  </a:moveTo>
                  <a:lnTo>
                    <a:pt x="56" y="17"/>
                  </a:lnTo>
                  <a:lnTo>
                    <a:pt x="54" y="12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11" y="4"/>
                  </a:lnTo>
                  <a:lnTo>
                    <a:pt x="4" y="12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2" y="31"/>
                  </a:lnTo>
                  <a:lnTo>
                    <a:pt x="8" y="39"/>
                  </a:lnTo>
                  <a:lnTo>
                    <a:pt x="15" y="44"/>
                  </a:lnTo>
                  <a:lnTo>
                    <a:pt x="24" y="47"/>
                  </a:lnTo>
                  <a:lnTo>
                    <a:pt x="33" y="47"/>
                  </a:lnTo>
                  <a:lnTo>
                    <a:pt x="42" y="45"/>
                  </a:lnTo>
                  <a:lnTo>
                    <a:pt x="50" y="40"/>
                  </a:lnTo>
                  <a:lnTo>
                    <a:pt x="55" y="32"/>
                  </a:lnTo>
                  <a:lnTo>
                    <a:pt x="58" y="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6" name="Freeform 30"/>
            <p:cNvSpPr>
              <a:spLocks/>
            </p:cNvSpPr>
            <p:nvPr/>
          </p:nvSpPr>
          <p:spPr bwMode="auto">
            <a:xfrm>
              <a:off x="1076" y="1771"/>
              <a:ext cx="27" cy="24"/>
            </a:xfrm>
            <a:custGeom>
              <a:avLst/>
              <a:gdLst>
                <a:gd name="T0" fmla="*/ 12 w 27"/>
                <a:gd name="T1" fmla="*/ 0 h 24"/>
                <a:gd name="T2" fmla="*/ 21 w 27"/>
                <a:gd name="T3" fmla="*/ 4 h 24"/>
                <a:gd name="T4" fmla="*/ 24 w 27"/>
                <a:gd name="T5" fmla="*/ 7 h 24"/>
                <a:gd name="T6" fmla="*/ 27 w 27"/>
                <a:gd name="T7" fmla="*/ 12 h 24"/>
                <a:gd name="T8" fmla="*/ 23 w 27"/>
                <a:gd name="T9" fmla="*/ 20 h 24"/>
                <a:gd name="T10" fmla="*/ 15 w 27"/>
                <a:gd name="T11" fmla="*/ 24 h 24"/>
                <a:gd name="T12" fmla="*/ 7 w 27"/>
                <a:gd name="T13" fmla="*/ 22 h 24"/>
                <a:gd name="T14" fmla="*/ 1 w 27"/>
                <a:gd name="T15" fmla="*/ 16 h 24"/>
                <a:gd name="T16" fmla="*/ 0 w 27"/>
                <a:gd name="T17" fmla="*/ 9 h 24"/>
                <a:gd name="T18" fmla="*/ 2 w 27"/>
                <a:gd name="T19" fmla="*/ 5 h 24"/>
                <a:gd name="T20" fmla="*/ 7 w 27"/>
                <a:gd name="T21" fmla="*/ 2 h 24"/>
                <a:gd name="T22" fmla="*/ 12 w 27"/>
                <a:gd name="T23" fmla="*/ 0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"/>
                <a:gd name="T37" fmla="*/ 0 h 24"/>
                <a:gd name="T38" fmla="*/ 27 w 27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" h="24">
                  <a:moveTo>
                    <a:pt x="12" y="0"/>
                  </a:moveTo>
                  <a:lnTo>
                    <a:pt x="21" y="4"/>
                  </a:lnTo>
                  <a:lnTo>
                    <a:pt x="24" y="7"/>
                  </a:lnTo>
                  <a:lnTo>
                    <a:pt x="27" y="12"/>
                  </a:lnTo>
                  <a:lnTo>
                    <a:pt x="23" y="20"/>
                  </a:lnTo>
                  <a:lnTo>
                    <a:pt x="15" y="24"/>
                  </a:lnTo>
                  <a:lnTo>
                    <a:pt x="7" y="22"/>
                  </a:lnTo>
                  <a:lnTo>
                    <a:pt x="1" y="16"/>
                  </a:lnTo>
                  <a:lnTo>
                    <a:pt x="0" y="9"/>
                  </a:lnTo>
                  <a:lnTo>
                    <a:pt x="2" y="5"/>
                  </a:lnTo>
                  <a:lnTo>
                    <a:pt x="7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7" name="Freeform 31"/>
            <p:cNvSpPr>
              <a:spLocks/>
            </p:cNvSpPr>
            <p:nvPr/>
          </p:nvSpPr>
          <p:spPr bwMode="auto">
            <a:xfrm>
              <a:off x="1126" y="1783"/>
              <a:ext cx="25" cy="23"/>
            </a:xfrm>
            <a:custGeom>
              <a:avLst/>
              <a:gdLst>
                <a:gd name="T0" fmla="*/ 12 w 25"/>
                <a:gd name="T1" fmla="*/ 0 h 23"/>
                <a:gd name="T2" fmla="*/ 19 w 25"/>
                <a:gd name="T3" fmla="*/ 3 h 23"/>
                <a:gd name="T4" fmla="*/ 24 w 25"/>
                <a:gd name="T5" fmla="*/ 5 h 23"/>
                <a:gd name="T6" fmla="*/ 25 w 25"/>
                <a:gd name="T7" fmla="*/ 10 h 23"/>
                <a:gd name="T8" fmla="*/ 25 w 25"/>
                <a:gd name="T9" fmla="*/ 17 h 23"/>
                <a:gd name="T10" fmla="*/ 19 w 25"/>
                <a:gd name="T11" fmla="*/ 22 h 23"/>
                <a:gd name="T12" fmla="*/ 12 w 25"/>
                <a:gd name="T13" fmla="*/ 23 h 23"/>
                <a:gd name="T14" fmla="*/ 6 w 25"/>
                <a:gd name="T15" fmla="*/ 22 h 23"/>
                <a:gd name="T16" fmla="*/ 0 w 25"/>
                <a:gd name="T17" fmla="*/ 17 h 23"/>
                <a:gd name="T18" fmla="*/ 0 w 25"/>
                <a:gd name="T19" fmla="*/ 10 h 23"/>
                <a:gd name="T20" fmla="*/ 2 w 25"/>
                <a:gd name="T21" fmla="*/ 5 h 23"/>
                <a:gd name="T22" fmla="*/ 6 w 25"/>
                <a:gd name="T23" fmla="*/ 3 h 23"/>
                <a:gd name="T24" fmla="*/ 12 w 25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3"/>
                <a:gd name="T41" fmla="*/ 25 w 25"/>
                <a:gd name="T42" fmla="*/ 23 h 2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3">
                  <a:moveTo>
                    <a:pt x="12" y="0"/>
                  </a:moveTo>
                  <a:lnTo>
                    <a:pt x="19" y="3"/>
                  </a:lnTo>
                  <a:lnTo>
                    <a:pt x="24" y="5"/>
                  </a:lnTo>
                  <a:lnTo>
                    <a:pt x="25" y="10"/>
                  </a:lnTo>
                  <a:lnTo>
                    <a:pt x="25" y="17"/>
                  </a:lnTo>
                  <a:lnTo>
                    <a:pt x="19" y="22"/>
                  </a:lnTo>
                  <a:lnTo>
                    <a:pt x="12" y="23"/>
                  </a:lnTo>
                  <a:lnTo>
                    <a:pt x="6" y="22"/>
                  </a:lnTo>
                  <a:lnTo>
                    <a:pt x="0" y="17"/>
                  </a:lnTo>
                  <a:lnTo>
                    <a:pt x="0" y="10"/>
                  </a:lnTo>
                  <a:lnTo>
                    <a:pt x="2" y="5"/>
                  </a:lnTo>
                  <a:lnTo>
                    <a:pt x="6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8" name="Freeform 32"/>
            <p:cNvSpPr>
              <a:spLocks/>
            </p:cNvSpPr>
            <p:nvPr/>
          </p:nvSpPr>
          <p:spPr bwMode="auto">
            <a:xfrm>
              <a:off x="1699" y="1679"/>
              <a:ext cx="26" cy="23"/>
            </a:xfrm>
            <a:custGeom>
              <a:avLst/>
              <a:gdLst>
                <a:gd name="T0" fmla="*/ 13 w 26"/>
                <a:gd name="T1" fmla="*/ 0 h 23"/>
                <a:gd name="T2" fmla="*/ 18 w 26"/>
                <a:gd name="T3" fmla="*/ 1 h 23"/>
                <a:gd name="T4" fmla="*/ 23 w 26"/>
                <a:gd name="T5" fmla="*/ 5 h 23"/>
                <a:gd name="T6" fmla="*/ 26 w 26"/>
                <a:gd name="T7" fmla="*/ 9 h 23"/>
                <a:gd name="T8" fmla="*/ 26 w 26"/>
                <a:gd name="T9" fmla="*/ 16 h 23"/>
                <a:gd name="T10" fmla="*/ 19 w 26"/>
                <a:gd name="T11" fmla="*/ 21 h 23"/>
                <a:gd name="T12" fmla="*/ 13 w 26"/>
                <a:gd name="T13" fmla="*/ 23 h 23"/>
                <a:gd name="T14" fmla="*/ 6 w 26"/>
                <a:gd name="T15" fmla="*/ 22 h 23"/>
                <a:gd name="T16" fmla="*/ 0 w 26"/>
                <a:gd name="T17" fmla="*/ 16 h 23"/>
                <a:gd name="T18" fmla="*/ 0 w 26"/>
                <a:gd name="T19" fmla="*/ 9 h 23"/>
                <a:gd name="T20" fmla="*/ 1 w 26"/>
                <a:gd name="T21" fmla="*/ 5 h 23"/>
                <a:gd name="T22" fmla="*/ 6 w 26"/>
                <a:gd name="T23" fmla="*/ 1 h 23"/>
                <a:gd name="T24" fmla="*/ 13 w 26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"/>
                <a:gd name="T40" fmla="*/ 0 h 23"/>
                <a:gd name="T41" fmla="*/ 26 w 26"/>
                <a:gd name="T42" fmla="*/ 23 h 2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" h="23">
                  <a:moveTo>
                    <a:pt x="13" y="0"/>
                  </a:moveTo>
                  <a:lnTo>
                    <a:pt x="18" y="1"/>
                  </a:lnTo>
                  <a:lnTo>
                    <a:pt x="23" y="5"/>
                  </a:lnTo>
                  <a:lnTo>
                    <a:pt x="26" y="9"/>
                  </a:lnTo>
                  <a:lnTo>
                    <a:pt x="26" y="16"/>
                  </a:lnTo>
                  <a:lnTo>
                    <a:pt x="19" y="21"/>
                  </a:lnTo>
                  <a:lnTo>
                    <a:pt x="13" y="23"/>
                  </a:lnTo>
                  <a:lnTo>
                    <a:pt x="6" y="22"/>
                  </a:lnTo>
                  <a:lnTo>
                    <a:pt x="0" y="16"/>
                  </a:lnTo>
                  <a:lnTo>
                    <a:pt x="0" y="9"/>
                  </a:lnTo>
                  <a:lnTo>
                    <a:pt x="1" y="5"/>
                  </a:lnTo>
                  <a:lnTo>
                    <a:pt x="6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49" name="Freeform 33"/>
            <p:cNvSpPr>
              <a:spLocks/>
            </p:cNvSpPr>
            <p:nvPr/>
          </p:nvSpPr>
          <p:spPr bwMode="auto">
            <a:xfrm>
              <a:off x="1684" y="1622"/>
              <a:ext cx="27" cy="23"/>
            </a:xfrm>
            <a:custGeom>
              <a:avLst/>
              <a:gdLst>
                <a:gd name="T0" fmla="*/ 12 w 27"/>
                <a:gd name="T1" fmla="*/ 0 h 23"/>
                <a:gd name="T2" fmla="*/ 19 w 27"/>
                <a:gd name="T3" fmla="*/ 1 h 23"/>
                <a:gd name="T4" fmla="*/ 23 w 27"/>
                <a:gd name="T5" fmla="*/ 4 h 23"/>
                <a:gd name="T6" fmla="*/ 25 w 27"/>
                <a:gd name="T7" fmla="*/ 8 h 23"/>
                <a:gd name="T8" fmla="*/ 27 w 27"/>
                <a:gd name="T9" fmla="*/ 12 h 23"/>
                <a:gd name="T10" fmla="*/ 25 w 27"/>
                <a:gd name="T11" fmla="*/ 16 h 23"/>
                <a:gd name="T12" fmla="*/ 23 w 27"/>
                <a:gd name="T13" fmla="*/ 19 h 23"/>
                <a:gd name="T14" fmla="*/ 19 w 27"/>
                <a:gd name="T15" fmla="*/ 22 h 23"/>
                <a:gd name="T16" fmla="*/ 12 w 27"/>
                <a:gd name="T17" fmla="*/ 23 h 23"/>
                <a:gd name="T18" fmla="*/ 7 w 27"/>
                <a:gd name="T19" fmla="*/ 22 h 23"/>
                <a:gd name="T20" fmla="*/ 3 w 27"/>
                <a:gd name="T21" fmla="*/ 19 h 23"/>
                <a:gd name="T22" fmla="*/ 1 w 27"/>
                <a:gd name="T23" fmla="*/ 16 h 23"/>
                <a:gd name="T24" fmla="*/ 0 w 27"/>
                <a:gd name="T25" fmla="*/ 12 h 23"/>
                <a:gd name="T26" fmla="*/ 1 w 27"/>
                <a:gd name="T27" fmla="*/ 8 h 23"/>
                <a:gd name="T28" fmla="*/ 3 w 27"/>
                <a:gd name="T29" fmla="*/ 4 h 23"/>
                <a:gd name="T30" fmla="*/ 7 w 27"/>
                <a:gd name="T31" fmla="*/ 1 h 23"/>
                <a:gd name="T32" fmla="*/ 12 w 27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3"/>
                <a:gd name="T53" fmla="*/ 27 w 27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3">
                  <a:moveTo>
                    <a:pt x="12" y="0"/>
                  </a:moveTo>
                  <a:lnTo>
                    <a:pt x="19" y="1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7" y="12"/>
                  </a:lnTo>
                  <a:lnTo>
                    <a:pt x="25" y="16"/>
                  </a:lnTo>
                  <a:lnTo>
                    <a:pt x="23" y="19"/>
                  </a:lnTo>
                  <a:lnTo>
                    <a:pt x="19" y="22"/>
                  </a:lnTo>
                  <a:lnTo>
                    <a:pt x="12" y="23"/>
                  </a:lnTo>
                  <a:lnTo>
                    <a:pt x="7" y="22"/>
                  </a:lnTo>
                  <a:lnTo>
                    <a:pt x="3" y="19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4"/>
                  </a:lnTo>
                  <a:lnTo>
                    <a:pt x="7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0" name="Freeform 34"/>
            <p:cNvSpPr>
              <a:spLocks/>
            </p:cNvSpPr>
            <p:nvPr/>
          </p:nvSpPr>
          <p:spPr bwMode="auto">
            <a:xfrm>
              <a:off x="1639" y="1662"/>
              <a:ext cx="25" cy="24"/>
            </a:xfrm>
            <a:custGeom>
              <a:avLst/>
              <a:gdLst>
                <a:gd name="T0" fmla="*/ 13 w 25"/>
                <a:gd name="T1" fmla="*/ 0 h 24"/>
                <a:gd name="T2" fmla="*/ 19 w 25"/>
                <a:gd name="T3" fmla="*/ 3 h 24"/>
                <a:gd name="T4" fmla="*/ 23 w 25"/>
                <a:gd name="T5" fmla="*/ 5 h 24"/>
                <a:gd name="T6" fmla="*/ 25 w 25"/>
                <a:gd name="T7" fmla="*/ 11 h 24"/>
                <a:gd name="T8" fmla="*/ 25 w 25"/>
                <a:gd name="T9" fmla="*/ 17 h 24"/>
                <a:gd name="T10" fmla="*/ 19 w 25"/>
                <a:gd name="T11" fmla="*/ 22 h 24"/>
                <a:gd name="T12" fmla="*/ 13 w 25"/>
                <a:gd name="T13" fmla="*/ 24 h 24"/>
                <a:gd name="T14" fmla="*/ 6 w 25"/>
                <a:gd name="T15" fmla="*/ 22 h 24"/>
                <a:gd name="T16" fmla="*/ 0 w 25"/>
                <a:gd name="T17" fmla="*/ 17 h 24"/>
                <a:gd name="T18" fmla="*/ 0 w 25"/>
                <a:gd name="T19" fmla="*/ 11 h 24"/>
                <a:gd name="T20" fmla="*/ 1 w 25"/>
                <a:gd name="T21" fmla="*/ 5 h 24"/>
                <a:gd name="T22" fmla="*/ 6 w 25"/>
                <a:gd name="T23" fmla="*/ 3 h 24"/>
                <a:gd name="T24" fmla="*/ 13 w 25"/>
                <a:gd name="T25" fmla="*/ 0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24"/>
                <a:gd name="T41" fmla="*/ 25 w 25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24">
                  <a:moveTo>
                    <a:pt x="13" y="0"/>
                  </a:moveTo>
                  <a:lnTo>
                    <a:pt x="19" y="3"/>
                  </a:lnTo>
                  <a:lnTo>
                    <a:pt x="23" y="5"/>
                  </a:lnTo>
                  <a:lnTo>
                    <a:pt x="25" y="11"/>
                  </a:lnTo>
                  <a:lnTo>
                    <a:pt x="25" y="17"/>
                  </a:lnTo>
                  <a:lnTo>
                    <a:pt x="19" y="22"/>
                  </a:lnTo>
                  <a:lnTo>
                    <a:pt x="13" y="24"/>
                  </a:lnTo>
                  <a:lnTo>
                    <a:pt x="6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" y="5"/>
                  </a:lnTo>
                  <a:lnTo>
                    <a:pt x="6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1" name="Freeform 35"/>
            <p:cNvSpPr>
              <a:spLocks/>
            </p:cNvSpPr>
            <p:nvPr/>
          </p:nvSpPr>
          <p:spPr bwMode="auto">
            <a:xfrm>
              <a:off x="1082" y="1828"/>
              <a:ext cx="26" cy="24"/>
            </a:xfrm>
            <a:custGeom>
              <a:avLst/>
              <a:gdLst>
                <a:gd name="T0" fmla="*/ 13 w 26"/>
                <a:gd name="T1" fmla="*/ 0 h 24"/>
                <a:gd name="T2" fmla="*/ 19 w 26"/>
                <a:gd name="T3" fmla="*/ 2 h 24"/>
                <a:gd name="T4" fmla="*/ 23 w 26"/>
                <a:gd name="T5" fmla="*/ 4 h 24"/>
                <a:gd name="T6" fmla="*/ 26 w 26"/>
                <a:gd name="T7" fmla="*/ 8 h 24"/>
                <a:gd name="T8" fmla="*/ 26 w 26"/>
                <a:gd name="T9" fmla="*/ 12 h 24"/>
                <a:gd name="T10" fmla="*/ 26 w 26"/>
                <a:gd name="T11" fmla="*/ 16 h 24"/>
                <a:gd name="T12" fmla="*/ 23 w 26"/>
                <a:gd name="T13" fmla="*/ 20 h 24"/>
                <a:gd name="T14" fmla="*/ 18 w 26"/>
                <a:gd name="T15" fmla="*/ 22 h 24"/>
                <a:gd name="T16" fmla="*/ 13 w 26"/>
                <a:gd name="T17" fmla="*/ 24 h 24"/>
                <a:gd name="T18" fmla="*/ 8 w 26"/>
                <a:gd name="T19" fmla="*/ 22 h 24"/>
                <a:gd name="T20" fmla="*/ 3 w 26"/>
                <a:gd name="T21" fmla="*/ 20 h 24"/>
                <a:gd name="T22" fmla="*/ 1 w 26"/>
                <a:gd name="T23" fmla="*/ 16 h 24"/>
                <a:gd name="T24" fmla="*/ 0 w 26"/>
                <a:gd name="T25" fmla="*/ 12 h 24"/>
                <a:gd name="T26" fmla="*/ 0 w 26"/>
                <a:gd name="T27" fmla="*/ 8 h 24"/>
                <a:gd name="T28" fmla="*/ 3 w 26"/>
                <a:gd name="T29" fmla="*/ 4 h 24"/>
                <a:gd name="T30" fmla="*/ 6 w 26"/>
                <a:gd name="T31" fmla="*/ 2 h 24"/>
                <a:gd name="T32" fmla="*/ 13 w 26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24"/>
                <a:gd name="T53" fmla="*/ 26 w 2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24">
                  <a:moveTo>
                    <a:pt x="13" y="0"/>
                  </a:moveTo>
                  <a:lnTo>
                    <a:pt x="19" y="2"/>
                  </a:lnTo>
                  <a:lnTo>
                    <a:pt x="23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3" y="20"/>
                  </a:lnTo>
                  <a:lnTo>
                    <a:pt x="18" y="22"/>
                  </a:lnTo>
                  <a:lnTo>
                    <a:pt x="13" y="24"/>
                  </a:lnTo>
                  <a:lnTo>
                    <a:pt x="8" y="22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3" y="4"/>
                  </a:lnTo>
                  <a:lnTo>
                    <a:pt x="6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2" name="Freeform 36"/>
            <p:cNvSpPr>
              <a:spLocks/>
            </p:cNvSpPr>
            <p:nvPr/>
          </p:nvSpPr>
          <p:spPr bwMode="auto">
            <a:xfrm>
              <a:off x="1454" y="2144"/>
              <a:ext cx="107" cy="32"/>
            </a:xfrm>
            <a:custGeom>
              <a:avLst/>
              <a:gdLst>
                <a:gd name="T0" fmla="*/ 0 w 107"/>
                <a:gd name="T1" fmla="*/ 26 h 32"/>
                <a:gd name="T2" fmla="*/ 4 w 107"/>
                <a:gd name="T3" fmla="*/ 28 h 32"/>
                <a:gd name="T4" fmla="*/ 8 w 107"/>
                <a:gd name="T5" fmla="*/ 28 h 32"/>
                <a:gd name="T6" fmla="*/ 12 w 107"/>
                <a:gd name="T7" fmla="*/ 30 h 32"/>
                <a:gd name="T8" fmla="*/ 17 w 107"/>
                <a:gd name="T9" fmla="*/ 31 h 32"/>
                <a:gd name="T10" fmla="*/ 19 w 107"/>
                <a:gd name="T11" fmla="*/ 31 h 32"/>
                <a:gd name="T12" fmla="*/ 24 w 107"/>
                <a:gd name="T13" fmla="*/ 32 h 32"/>
                <a:gd name="T14" fmla="*/ 28 w 107"/>
                <a:gd name="T15" fmla="*/ 32 h 32"/>
                <a:gd name="T16" fmla="*/ 32 w 107"/>
                <a:gd name="T17" fmla="*/ 32 h 32"/>
                <a:gd name="T18" fmla="*/ 37 w 107"/>
                <a:gd name="T19" fmla="*/ 32 h 32"/>
                <a:gd name="T20" fmla="*/ 41 w 107"/>
                <a:gd name="T21" fmla="*/ 32 h 32"/>
                <a:gd name="T22" fmla="*/ 45 w 107"/>
                <a:gd name="T23" fmla="*/ 31 h 32"/>
                <a:gd name="T24" fmla="*/ 49 w 107"/>
                <a:gd name="T25" fmla="*/ 31 h 32"/>
                <a:gd name="T26" fmla="*/ 53 w 107"/>
                <a:gd name="T27" fmla="*/ 30 h 32"/>
                <a:gd name="T28" fmla="*/ 56 w 107"/>
                <a:gd name="T29" fmla="*/ 28 h 32"/>
                <a:gd name="T30" fmla="*/ 60 w 107"/>
                <a:gd name="T31" fmla="*/ 28 h 32"/>
                <a:gd name="T32" fmla="*/ 64 w 107"/>
                <a:gd name="T33" fmla="*/ 27 h 32"/>
                <a:gd name="T34" fmla="*/ 68 w 107"/>
                <a:gd name="T35" fmla="*/ 26 h 32"/>
                <a:gd name="T36" fmla="*/ 72 w 107"/>
                <a:gd name="T37" fmla="*/ 25 h 32"/>
                <a:gd name="T38" fmla="*/ 76 w 107"/>
                <a:gd name="T39" fmla="*/ 23 h 32"/>
                <a:gd name="T40" fmla="*/ 78 w 107"/>
                <a:gd name="T41" fmla="*/ 21 h 32"/>
                <a:gd name="T42" fmla="*/ 82 w 107"/>
                <a:gd name="T43" fmla="*/ 19 h 32"/>
                <a:gd name="T44" fmla="*/ 85 w 107"/>
                <a:gd name="T45" fmla="*/ 18 h 32"/>
                <a:gd name="T46" fmla="*/ 89 w 107"/>
                <a:gd name="T47" fmla="*/ 15 h 32"/>
                <a:gd name="T48" fmla="*/ 91 w 107"/>
                <a:gd name="T49" fmla="*/ 14 h 32"/>
                <a:gd name="T50" fmla="*/ 94 w 107"/>
                <a:gd name="T51" fmla="*/ 12 h 32"/>
                <a:gd name="T52" fmla="*/ 96 w 107"/>
                <a:gd name="T53" fmla="*/ 10 h 32"/>
                <a:gd name="T54" fmla="*/ 99 w 107"/>
                <a:gd name="T55" fmla="*/ 8 h 32"/>
                <a:gd name="T56" fmla="*/ 101 w 107"/>
                <a:gd name="T57" fmla="*/ 6 h 32"/>
                <a:gd name="T58" fmla="*/ 103 w 107"/>
                <a:gd name="T59" fmla="*/ 4 h 32"/>
                <a:gd name="T60" fmla="*/ 105 w 107"/>
                <a:gd name="T61" fmla="*/ 1 h 32"/>
                <a:gd name="T62" fmla="*/ 107 w 107"/>
                <a:gd name="T63" fmla="*/ 0 h 3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7"/>
                <a:gd name="T97" fmla="*/ 0 h 32"/>
                <a:gd name="T98" fmla="*/ 107 w 107"/>
                <a:gd name="T99" fmla="*/ 32 h 3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7" h="32">
                  <a:moveTo>
                    <a:pt x="0" y="26"/>
                  </a:moveTo>
                  <a:lnTo>
                    <a:pt x="4" y="28"/>
                  </a:lnTo>
                  <a:lnTo>
                    <a:pt x="8" y="28"/>
                  </a:lnTo>
                  <a:lnTo>
                    <a:pt x="12" y="30"/>
                  </a:lnTo>
                  <a:lnTo>
                    <a:pt x="17" y="31"/>
                  </a:lnTo>
                  <a:lnTo>
                    <a:pt x="19" y="31"/>
                  </a:lnTo>
                  <a:lnTo>
                    <a:pt x="24" y="32"/>
                  </a:lnTo>
                  <a:lnTo>
                    <a:pt x="28" y="32"/>
                  </a:lnTo>
                  <a:lnTo>
                    <a:pt x="32" y="32"/>
                  </a:lnTo>
                  <a:lnTo>
                    <a:pt x="37" y="32"/>
                  </a:lnTo>
                  <a:lnTo>
                    <a:pt x="41" y="32"/>
                  </a:lnTo>
                  <a:lnTo>
                    <a:pt x="45" y="31"/>
                  </a:lnTo>
                  <a:lnTo>
                    <a:pt x="49" y="31"/>
                  </a:lnTo>
                  <a:lnTo>
                    <a:pt x="53" y="30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4" y="27"/>
                  </a:lnTo>
                  <a:lnTo>
                    <a:pt x="68" y="26"/>
                  </a:lnTo>
                  <a:lnTo>
                    <a:pt x="72" y="25"/>
                  </a:lnTo>
                  <a:lnTo>
                    <a:pt x="76" y="23"/>
                  </a:lnTo>
                  <a:lnTo>
                    <a:pt x="78" y="21"/>
                  </a:lnTo>
                  <a:lnTo>
                    <a:pt x="82" y="19"/>
                  </a:lnTo>
                  <a:lnTo>
                    <a:pt x="85" y="18"/>
                  </a:lnTo>
                  <a:lnTo>
                    <a:pt x="89" y="15"/>
                  </a:lnTo>
                  <a:lnTo>
                    <a:pt x="91" y="14"/>
                  </a:lnTo>
                  <a:lnTo>
                    <a:pt x="94" y="12"/>
                  </a:lnTo>
                  <a:lnTo>
                    <a:pt x="96" y="10"/>
                  </a:lnTo>
                  <a:lnTo>
                    <a:pt x="99" y="8"/>
                  </a:lnTo>
                  <a:lnTo>
                    <a:pt x="101" y="6"/>
                  </a:lnTo>
                  <a:lnTo>
                    <a:pt x="103" y="4"/>
                  </a:lnTo>
                  <a:lnTo>
                    <a:pt x="105" y="1"/>
                  </a:lnTo>
                  <a:lnTo>
                    <a:pt x="10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3" name="Freeform 37"/>
            <p:cNvSpPr>
              <a:spLocks/>
            </p:cNvSpPr>
            <p:nvPr/>
          </p:nvSpPr>
          <p:spPr bwMode="auto">
            <a:xfrm>
              <a:off x="895" y="1912"/>
              <a:ext cx="65" cy="106"/>
            </a:xfrm>
            <a:custGeom>
              <a:avLst/>
              <a:gdLst>
                <a:gd name="T0" fmla="*/ 0 w 65"/>
                <a:gd name="T1" fmla="*/ 51 h 106"/>
                <a:gd name="T2" fmla="*/ 6 w 65"/>
                <a:gd name="T3" fmla="*/ 33 h 106"/>
                <a:gd name="T4" fmla="*/ 16 w 65"/>
                <a:gd name="T5" fmla="*/ 18 h 106"/>
                <a:gd name="T6" fmla="*/ 29 w 65"/>
                <a:gd name="T7" fmla="*/ 6 h 106"/>
                <a:gd name="T8" fmla="*/ 37 w 65"/>
                <a:gd name="T9" fmla="*/ 2 h 106"/>
                <a:gd name="T10" fmla="*/ 47 w 65"/>
                <a:gd name="T11" fmla="*/ 0 h 106"/>
                <a:gd name="T12" fmla="*/ 52 w 65"/>
                <a:gd name="T13" fmla="*/ 9 h 106"/>
                <a:gd name="T14" fmla="*/ 56 w 65"/>
                <a:gd name="T15" fmla="*/ 16 h 106"/>
                <a:gd name="T16" fmla="*/ 60 w 65"/>
                <a:gd name="T17" fmla="*/ 36 h 106"/>
                <a:gd name="T18" fmla="*/ 45 w 65"/>
                <a:gd name="T19" fmla="*/ 41 h 106"/>
                <a:gd name="T20" fmla="*/ 28 w 65"/>
                <a:gd name="T21" fmla="*/ 45 h 106"/>
                <a:gd name="T22" fmla="*/ 25 w 65"/>
                <a:gd name="T23" fmla="*/ 51 h 106"/>
                <a:gd name="T24" fmla="*/ 23 w 65"/>
                <a:gd name="T25" fmla="*/ 58 h 106"/>
                <a:gd name="T26" fmla="*/ 24 w 65"/>
                <a:gd name="T27" fmla="*/ 64 h 106"/>
                <a:gd name="T28" fmla="*/ 29 w 65"/>
                <a:gd name="T29" fmla="*/ 71 h 106"/>
                <a:gd name="T30" fmla="*/ 46 w 65"/>
                <a:gd name="T31" fmla="*/ 77 h 106"/>
                <a:gd name="T32" fmla="*/ 63 w 65"/>
                <a:gd name="T33" fmla="*/ 81 h 106"/>
                <a:gd name="T34" fmla="*/ 65 w 65"/>
                <a:gd name="T35" fmla="*/ 87 h 106"/>
                <a:gd name="T36" fmla="*/ 65 w 65"/>
                <a:gd name="T37" fmla="*/ 92 h 106"/>
                <a:gd name="T38" fmla="*/ 65 w 65"/>
                <a:gd name="T39" fmla="*/ 102 h 106"/>
                <a:gd name="T40" fmla="*/ 51 w 65"/>
                <a:gd name="T41" fmla="*/ 105 h 106"/>
                <a:gd name="T42" fmla="*/ 38 w 65"/>
                <a:gd name="T43" fmla="*/ 106 h 1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5"/>
                <a:gd name="T67" fmla="*/ 0 h 106"/>
                <a:gd name="T68" fmla="*/ 65 w 65"/>
                <a:gd name="T69" fmla="*/ 106 h 10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5" h="106">
                  <a:moveTo>
                    <a:pt x="0" y="51"/>
                  </a:moveTo>
                  <a:lnTo>
                    <a:pt x="6" y="33"/>
                  </a:lnTo>
                  <a:lnTo>
                    <a:pt x="16" y="18"/>
                  </a:lnTo>
                  <a:lnTo>
                    <a:pt x="29" y="6"/>
                  </a:lnTo>
                  <a:lnTo>
                    <a:pt x="37" y="2"/>
                  </a:lnTo>
                  <a:lnTo>
                    <a:pt x="47" y="0"/>
                  </a:lnTo>
                  <a:lnTo>
                    <a:pt x="52" y="9"/>
                  </a:lnTo>
                  <a:lnTo>
                    <a:pt x="56" y="16"/>
                  </a:lnTo>
                  <a:lnTo>
                    <a:pt x="60" y="36"/>
                  </a:lnTo>
                  <a:lnTo>
                    <a:pt x="45" y="41"/>
                  </a:lnTo>
                  <a:lnTo>
                    <a:pt x="28" y="45"/>
                  </a:lnTo>
                  <a:lnTo>
                    <a:pt x="25" y="51"/>
                  </a:lnTo>
                  <a:lnTo>
                    <a:pt x="23" y="58"/>
                  </a:lnTo>
                  <a:lnTo>
                    <a:pt x="24" y="64"/>
                  </a:lnTo>
                  <a:lnTo>
                    <a:pt x="29" y="71"/>
                  </a:lnTo>
                  <a:lnTo>
                    <a:pt x="46" y="77"/>
                  </a:lnTo>
                  <a:lnTo>
                    <a:pt x="63" y="81"/>
                  </a:lnTo>
                  <a:lnTo>
                    <a:pt x="65" y="87"/>
                  </a:lnTo>
                  <a:lnTo>
                    <a:pt x="65" y="92"/>
                  </a:lnTo>
                  <a:lnTo>
                    <a:pt x="65" y="102"/>
                  </a:lnTo>
                  <a:lnTo>
                    <a:pt x="51" y="105"/>
                  </a:lnTo>
                  <a:lnTo>
                    <a:pt x="38" y="10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4" name="Freeform 38"/>
            <p:cNvSpPr>
              <a:spLocks/>
            </p:cNvSpPr>
            <p:nvPr/>
          </p:nvSpPr>
          <p:spPr bwMode="auto">
            <a:xfrm>
              <a:off x="1841" y="1638"/>
              <a:ext cx="56" cy="113"/>
            </a:xfrm>
            <a:custGeom>
              <a:avLst/>
              <a:gdLst>
                <a:gd name="T0" fmla="*/ 56 w 56"/>
                <a:gd name="T1" fmla="*/ 26 h 113"/>
                <a:gd name="T2" fmla="*/ 53 w 56"/>
                <a:gd name="T3" fmla="*/ 18 h 113"/>
                <a:gd name="T4" fmla="*/ 49 w 56"/>
                <a:gd name="T5" fmla="*/ 11 h 113"/>
                <a:gd name="T6" fmla="*/ 45 w 56"/>
                <a:gd name="T7" fmla="*/ 6 h 113"/>
                <a:gd name="T8" fmla="*/ 39 w 56"/>
                <a:gd name="T9" fmla="*/ 3 h 113"/>
                <a:gd name="T10" fmla="*/ 26 w 56"/>
                <a:gd name="T11" fmla="*/ 1 h 113"/>
                <a:gd name="T12" fmla="*/ 11 w 56"/>
                <a:gd name="T13" fmla="*/ 0 h 113"/>
                <a:gd name="T14" fmla="*/ 3 w 56"/>
                <a:gd name="T15" fmla="*/ 14 h 113"/>
                <a:gd name="T16" fmla="*/ 2 w 56"/>
                <a:gd name="T17" fmla="*/ 20 h 113"/>
                <a:gd name="T18" fmla="*/ 0 w 56"/>
                <a:gd name="T19" fmla="*/ 28 h 113"/>
                <a:gd name="T20" fmla="*/ 11 w 56"/>
                <a:gd name="T21" fmla="*/ 31 h 113"/>
                <a:gd name="T22" fmla="*/ 22 w 56"/>
                <a:gd name="T23" fmla="*/ 29 h 113"/>
                <a:gd name="T24" fmla="*/ 26 w 56"/>
                <a:gd name="T25" fmla="*/ 29 h 113"/>
                <a:gd name="T26" fmla="*/ 29 w 56"/>
                <a:gd name="T27" fmla="*/ 31 h 113"/>
                <a:gd name="T28" fmla="*/ 30 w 56"/>
                <a:gd name="T29" fmla="*/ 33 h 113"/>
                <a:gd name="T30" fmla="*/ 31 w 56"/>
                <a:gd name="T31" fmla="*/ 37 h 113"/>
                <a:gd name="T32" fmla="*/ 31 w 56"/>
                <a:gd name="T33" fmla="*/ 59 h 113"/>
                <a:gd name="T34" fmla="*/ 22 w 56"/>
                <a:gd name="T35" fmla="*/ 67 h 113"/>
                <a:gd name="T36" fmla="*/ 7 w 56"/>
                <a:gd name="T37" fmla="*/ 67 h 113"/>
                <a:gd name="T38" fmla="*/ 0 w 56"/>
                <a:gd name="T39" fmla="*/ 74 h 113"/>
                <a:gd name="T40" fmla="*/ 0 w 56"/>
                <a:gd name="T41" fmla="*/ 94 h 113"/>
                <a:gd name="T42" fmla="*/ 6 w 56"/>
                <a:gd name="T43" fmla="*/ 97 h 113"/>
                <a:gd name="T44" fmla="*/ 13 w 56"/>
                <a:gd name="T45" fmla="*/ 102 h 113"/>
                <a:gd name="T46" fmla="*/ 30 w 56"/>
                <a:gd name="T47" fmla="*/ 110 h 113"/>
                <a:gd name="T48" fmla="*/ 39 w 56"/>
                <a:gd name="T49" fmla="*/ 113 h 113"/>
                <a:gd name="T50" fmla="*/ 47 w 56"/>
                <a:gd name="T51" fmla="*/ 111 h 113"/>
                <a:gd name="T52" fmla="*/ 52 w 56"/>
                <a:gd name="T53" fmla="*/ 107 h 113"/>
                <a:gd name="T54" fmla="*/ 56 w 56"/>
                <a:gd name="T55" fmla="*/ 100 h 1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56"/>
                <a:gd name="T85" fmla="*/ 0 h 113"/>
                <a:gd name="T86" fmla="*/ 56 w 56"/>
                <a:gd name="T87" fmla="*/ 113 h 11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56" h="113">
                  <a:moveTo>
                    <a:pt x="56" y="26"/>
                  </a:moveTo>
                  <a:lnTo>
                    <a:pt x="53" y="18"/>
                  </a:lnTo>
                  <a:lnTo>
                    <a:pt x="49" y="11"/>
                  </a:lnTo>
                  <a:lnTo>
                    <a:pt x="45" y="6"/>
                  </a:lnTo>
                  <a:lnTo>
                    <a:pt x="39" y="3"/>
                  </a:lnTo>
                  <a:lnTo>
                    <a:pt x="26" y="1"/>
                  </a:lnTo>
                  <a:lnTo>
                    <a:pt x="11" y="0"/>
                  </a:lnTo>
                  <a:lnTo>
                    <a:pt x="3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11" y="31"/>
                  </a:lnTo>
                  <a:lnTo>
                    <a:pt x="22" y="29"/>
                  </a:lnTo>
                  <a:lnTo>
                    <a:pt x="26" y="29"/>
                  </a:lnTo>
                  <a:lnTo>
                    <a:pt x="29" y="31"/>
                  </a:lnTo>
                  <a:lnTo>
                    <a:pt x="30" y="33"/>
                  </a:lnTo>
                  <a:lnTo>
                    <a:pt x="31" y="37"/>
                  </a:lnTo>
                  <a:lnTo>
                    <a:pt x="31" y="59"/>
                  </a:lnTo>
                  <a:lnTo>
                    <a:pt x="22" y="67"/>
                  </a:lnTo>
                  <a:lnTo>
                    <a:pt x="7" y="67"/>
                  </a:lnTo>
                  <a:lnTo>
                    <a:pt x="0" y="74"/>
                  </a:lnTo>
                  <a:lnTo>
                    <a:pt x="0" y="94"/>
                  </a:lnTo>
                  <a:lnTo>
                    <a:pt x="6" y="97"/>
                  </a:lnTo>
                  <a:lnTo>
                    <a:pt x="13" y="102"/>
                  </a:lnTo>
                  <a:lnTo>
                    <a:pt x="30" y="110"/>
                  </a:lnTo>
                  <a:lnTo>
                    <a:pt x="39" y="113"/>
                  </a:lnTo>
                  <a:lnTo>
                    <a:pt x="47" y="111"/>
                  </a:lnTo>
                  <a:lnTo>
                    <a:pt x="52" y="107"/>
                  </a:lnTo>
                  <a:lnTo>
                    <a:pt x="56" y="10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5" name="Freeform 39"/>
            <p:cNvSpPr>
              <a:spLocks/>
            </p:cNvSpPr>
            <p:nvPr/>
          </p:nvSpPr>
          <p:spPr bwMode="auto">
            <a:xfrm>
              <a:off x="902" y="1451"/>
              <a:ext cx="447" cy="242"/>
            </a:xfrm>
            <a:custGeom>
              <a:avLst/>
              <a:gdLst>
                <a:gd name="T0" fmla="*/ 224 w 447"/>
                <a:gd name="T1" fmla="*/ 119 h 242"/>
                <a:gd name="T2" fmla="*/ 199 w 447"/>
                <a:gd name="T3" fmla="*/ 113 h 242"/>
                <a:gd name="T4" fmla="*/ 172 w 447"/>
                <a:gd name="T5" fmla="*/ 105 h 242"/>
                <a:gd name="T6" fmla="*/ 147 w 447"/>
                <a:gd name="T7" fmla="*/ 94 h 242"/>
                <a:gd name="T8" fmla="*/ 121 w 447"/>
                <a:gd name="T9" fmla="*/ 80 h 242"/>
                <a:gd name="T10" fmla="*/ 95 w 447"/>
                <a:gd name="T11" fmla="*/ 66 h 242"/>
                <a:gd name="T12" fmla="*/ 72 w 447"/>
                <a:gd name="T13" fmla="*/ 46 h 242"/>
                <a:gd name="T14" fmla="*/ 48 w 447"/>
                <a:gd name="T15" fmla="*/ 26 h 242"/>
                <a:gd name="T16" fmla="*/ 26 w 447"/>
                <a:gd name="T17" fmla="*/ 0 h 242"/>
                <a:gd name="T18" fmla="*/ 15 w 447"/>
                <a:gd name="T19" fmla="*/ 19 h 242"/>
                <a:gd name="T20" fmla="*/ 4 w 447"/>
                <a:gd name="T21" fmla="*/ 40 h 242"/>
                <a:gd name="T22" fmla="*/ 0 w 447"/>
                <a:gd name="T23" fmla="*/ 54 h 242"/>
                <a:gd name="T24" fmla="*/ 0 w 447"/>
                <a:gd name="T25" fmla="*/ 70 h 242"/>
                <a:gd name="T26" fmla="*/ 6 w 447"/>
                <a:gd name="T27" fmla="*/ 87 h 242"/>
                <a:gd name="T28" fmla="*/ 17 w 447"/>
                <a:gd name="T29" fmla="*/ 106 h 242"/>
                <a:gd name="T30" fmla="*/ 34 w 447"/>
                <a:gd name="T31" fmla="*/ 127 h 242"/>
                <a:gd name="T32" fmla="*/ 61 w 447"/>
                <a:gd name="T33" fmla="*/ 155 h 242"/>
                <a:gd name="T34" fmla="*/ 88 w 447"/>
                <a:gd name="T35" fmla="*/ 180 h 242"/>
                <a:gd name="T36" fmla="*/ 117 w 447"/>
                <a:gd name="T37" fmla="*/ 198 h 242"/>
                <a:gd name="T38" fmla="*/ 145 w 447"/>
                <a:gd name="T39" fmla="*/ 214 h 242"/>
                <a:gd name="T40" fmla="*/ 175 w 447"/>
                <a:gd name="T41" fmla="*/ 227 h 242"/>
                <a:gd name="T42" fmla="*/ 203 w 447"/>
                <a:gd name="T43" fmla="*/ 235 h 242"/>
                <a:gd name="T44" fmla="*/ 233 w 447"/>
                <a:gd name="T45" fmla="*/ 240 h 242"/>
                <a:gd name="T46" fmla="*/ 261 w 447"/>
                <a:gd name="T47" fmla="*/ 242 h 242"/>
                <a:gd name="T48" fmla="*/ 288 w 447"/>
                <a:gd name="T49" fmla="*/ 241 h 242"/>
                <a:gd name="T50" fmla="*/ 315 w 447"/>
                <a:gd name="T51" fmla="*/ 239 h 242"/>
                <a:gd name="T52" fmla="*/ 340 w 447"/>
                <a:gd name="T53" fmla="*/ 232 h 242"/>
                <a:gd name="T54" fmla="*/ 366 w 447"/>
                <a:gd name="T55" fmla="*/ 226 h 242"/>
                <a:gd name="T56" fmla="*/ 389 w 447"/>
                <a:gd name="T57" fmla="*/ 216 h 242"/>
                <a:gd name="T58" fmla="*/ 410 w 447"/>
                <a:gd name="T59" fmla="*/ 207 h 242"/>
                <a:gd name="T60" fmla="*/ 429 w 447"/>
                <a:gd name="T61" fmla="*/ 196 h 242"/>
                <a:gd name="T62" fmla="*/ 447 w 447"/>
                <a:gd name="T63" fmla="*/ 185 h 242"/>
                <a:gd name="T64" fmla="*/ 224 w 447"/>
                <a:gd name="T65" fmla="*/ 119 h 2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7"/>
                <a:gd name="T100" fmla="*/ 0 h 242"/>
                <a:gd name="T101" fmla="*/ 447 w 447"/>
                <a:gd name="T102" fmla="*/ 242 h 2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7" h="242">
                  <a:moveTo>
                    <a:pt x="224" y="119"/>
                  </a:moveTo>
                  <a:lnTo>
                    <a:pt x="199" y="113"/>
                  </a:lnTo>
                  <a:lnTo>
                    <a:pt x="172" y="105"/>
                  </a:lnTo>
                  <a:lnTo>
                    <a:pt x="147" y="94"/>
                  </a:lnTo>
                  <a:lnTo>
                    <a:pt x="121" y="80"/>
                  </a:lnTo>
                  <a:lnTo>
                    <a:pt x="95" y="66"/>
                  </a:lnTo>
                  <a:lnTo>
                    <a:pt x="72" y="46"/>
                  </a:lnTo>
                  <a:lnTo>
                    <a:pt x="48" y="26"/>
                  </a:lnTo>
                  <a:lnTo>
                    <a:pt x="26" y="0"/>
                  </a:lnTo>
                  <a:lnTo>
                    <a:pt x="15" y="19"/>
                  </a:lnTo>
                  <a:lnTo>
                    <a:pt x="4" y="40"/>
                  </a:lnTo>
                  <a:lnTo>
                    <a:pt x="0" y="54"/>
                  </a:lnTo>
                  <a:lnTo>
                    <a:pt x="0" y="70"/>
                  </a:lnTo>
                  <a:lnTo>
                    <a:pt x="6" y="87"/>
                  </a:lnTo>
                  <a:lnTo>
                    <a:pt x="17" y="106"/>
                  </a:lnTo>
                  <a:lnTo>
                    <a:pt x="34" y="127"/>
                  </a:lnTo>
                  <a:lnTo>
                    <a:pt x="61" y="155"/>
                  </a:lnTo>
                  <a:lnTo>
                    <a:pt x="88" y="180"/>
                  </a:lnTo>
                  <a:lnTo>
                    <a:pt x="117" y="198"/>
                  </a:lnTo>
                  <a:lnTo>
                    <a:pt x="145" y="214"/>
                  </a:lnTo>
                  <a:lnTo>
                    <a:pt x="175" y="227"/>
                  </a:lnTo>
                  <a:lnTo>
                    <a:pt x="203" y="235"/>
                  </a:lnTo>
                  <a:lnTo>
                    <a:pt x="233" y="240"/>
                  </a:lnTo>
                  <a:lnTo>
                    <a:pt x="261" y="242"/>
                  </a:lnTo>
                  <a:lnTo>
                    <a:pt x="288" y="241"/>
                  </a:lnTo>
                  <a:lnTo>
                    <a:pt x="315" y="239"/>
                  </a:lnTo>
                  <a:lnTo>
                    <a:pt x="340" y="232"/>
                  </a:lnTo>
                  <a:lnTo>
                    <a:pt x="366" y="226"/>
                  </a:lnTo>
                  <a:lnTo>
                    <a:pt x="389" y="216"/>
                  </a:lnTo>
                  <a:lnTo>
                    <a:pt x="410" y="207"/>
                  </a:lnTo>
                  <a:lnTo>
                    <a:pt x="429" y="196"/>
                  </a:lnTo>
                  <a:lnTo>
                    <a:pt x="447" y="185"/>
                  </a:lnTo>
                  <a:lnTo>
                    <a:pt x="224" y="119"/>
                  </a:lnTo>
                  <a:close/>
                </a:path>
              </a:pathLst>
            </a:custGeom>
            <a:solidFill>
              <a:srgbClr val="64307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6" name="Freeform 40"/>
            <p:cNvSpPr>
              <a:spLocks/>
            </p:cNvSpPr>
            <p:nvPr/>
          </p:nvSpPr>
          <p:spPr bwMode="auto">
            <a:xfrm>
              <a:off x="1101" y="1297"/>
              <a:ext cx="511" cy="342"/>
            </a:xfrm>
            <a:custGeom>
              <a:avLst/>
              <a:gdLst>
                <a:gd name="T0" fmla="*/ 5 w 511"/>
                <a:gd name="T1" fmla="*/ 296 h 342"/>
                <a:gd name="T2" fmla="*/ 2 w 511"/>
                <a:gd name="T3" fmla="*/ 268 h 342"/>
                <a:gd name="T4" fmla="*/ 0 w 511"/>
                <a:gd name="T5" fmla="*/ 241 h 342"/>
                <a:gd name="T6" fmla="*/ 2 w 511"/>
                <a:gd name="T7" fmla="*/ 217 h 342"/>
                <a:gd name="T8" fmla="*/ 4 w 511"/>
                <a:gd name="T9" fmla="*/ 195 h 342"/>
                <a:gd name="T10" fmla="*/ 9 w 511"/>
                <a:gd name="T11" fmla="*/ 176 h 342"/>
                <a:gd name="T12" fmla="*/ 16 w 511"/>
                <a:gd name="T13" fmla="*/ 158 h 342"/>
                <a:gd name="T14" fmla="*/ 25 w 511"/>
                <a:gd name="T15" fmla="*/ 142 h 342"/>
                <a:gd name="T16" fmla="*/ 35 w 511"/>
                <a:gd name="T17" fmla="*/ 128 h 342"/>
                <a:gd name="T18" fmla="*/ 46 w 511"/>
                <a:gd name="T19" fmla="*/ 116 h 342"/>
                <a:gd name="T20" fmla="*/ 59 w 511"/>
                <a:gd name="T21" fmla="*/ 106 h 342"/>
                <a:gd name="T22" fmla="*/ 72 w 511"/>
                <a:gd name="T23" fmla="*/ 98 h 342"/>
                <a:gd name="T24" fmla="*/ 88 w 511"/>
                <a:gd name="T25" fmla="*/ 90 h 342"/>
                <a:gd name="T26" fmla="*/ 112 w 511"/>
                <a:gd name="T27" fmla="*/ 82 h 342"/>
                <a:gd name="T28" fmla="*/ 136 w 511"/>
                <a:gd name="T29" fmla="*/ 77 h 342"/>
                <a:gd name="T30" fmla="*/ 163 w 511"/>
                <a:gd name="T31" fmla="*/ 74 h 342"/>
                <a:gd name="T32" fmla="*/ 270 w 511"/>
                <a:gd name="T33" fmla="*/ 50 h 342"/>
                <a:gd name="T34" fmla="*/ 331 w 511"/>
                <a:gd name="T35" fmla="*/ 20 h 342"/>
                <a:gd name="T36" fmla="*/ 362 w 511"/>
                <a:gd name="T37" fmla="*/ 8 h 342"/>
                <a:gd name="T38" fmla="*/ 379 w 511"/>
                <a:gd name="T39" fmla="*/ 3 h 342"/>
                <a:gd name="T40" fmla="*/ 395 w 511"/>
                <a:gd name="T41" fmla="*/ 0 h 342"/>
                <a:gd name="T42" fmla="*/ 408 w 511"/>
                <a:gd name="T43" fmla="*/ 2 h 342"/>
                <a:gd name="T44" fmla="*/ 421 w 511"/>
                <a:gd name="T45" fmla="*/ 4 h 342"/>
                <a:gd name="T46" fmla="*/ 434 w 511"/>
                <a:gd name="T47" fmla="*/ 9 h 342"/>
                <a:gd name="T48" fmla="*/ 445 w 511"/>
                <a:gd name="T49" fmla="*/ 20 h 342"/>
                <a:gd name="T50" fmla="*/ 462 w 511"/>
                <a:gd name="T51" fmla="*/ 45 h 342"/>
                <a:gd name="T52" fmla="*/ 476 w 511"/>
                <a:gd name="T53" fmla="*/ 72 h 342"/>
                <a:gd name="T54" fmla="*/ 488 w 511"/>
                <a:gd name="T55" fmla="*/ 98 h 342"/>
                <a:gd name="T56" fmla="*/ 498 w 511"/>
                <a:gd name="T57" fmla="*/ 122 h 342"/>
                <a:gd name="T58" fmla="*/ 506 w 511"/>
                <a:gd name="T59" fmla="*/ 148 h 342"/>
                <a:gd name="T60" fmla="*/ 511 w 511"/>
                <a:gd name="T61" fmla="*/ 176 h 342"/>
                <a:gd name="T62" fmla="*/ 503 w 511"/>
                <a:gd name="T63" fmla="*/ 198 h 342"/>
                <a:gd name="T64" fmla="*/ 489 w 511"/>
                <a:gd name="T65" fmla="*/ 220 h 342"/>
                <a:gd name="T66" fmla="*/ 471 w 511"/>
                <a:gd name="T67" fmla="*/ 239 h 342"/>
                <a:gd name="T68" fmla="*/ 449 w 511"/>
                <a:gd name="T69" fmla="*/ 260 h 342"/>
                <a:gd name="T70" fmla="*/ 421 w 511"/>
                <a:gd name="T71" fmla="*/ 278 h 342"/>
                <a:gd name="T72" fmla="*/ 392 w 511"/>
                <a:gd name="T73" fmla="*/ 295 h 342"/>
                <a:gd name="T74" fmla="*/ 358 w 511"/>
                <a:gd name="T75" fmla="*/ 309 h 342"/>
                <a:gd name="T76" fmla="*/ 324 w 511"/>
                <a:gd name="T77" fmla="*/ 322 h 342"/>
                <a:gd name="T78" fmla="*/ 285 w 511"/>
                <a:gd name="T79" fmla="*/ 333 h 342"/>
                <a:gd name="T80" fmla="*/ 247 w 511"/>
                <a:gd name="T81" fmla="*/ 339 h 342"/>
                <a:gd name="T82" fmla="*/ 206 w 511"/>
                <a:gd name="T83" fmla="*/ 342 h 342"/>
                <a:gd name="T84" fmla="*/ 164 w 511"/>
                <a:gd name="T85" fmla="*/ 342 h 342"/>
                <a:gd name="T86" fmla="*/ 123 w 511"/>
                <a:gd name="T87" fmla="*/ 338 h 342"/>
                <a:gd name="T88" fmla="*/ 82 w 511"/>
                <a:gd name="T89" fmla="*/ 329 h 342"/>
                <a:gd name="T90" fmla="*/ 44 w 511"/>
                <a:gd name="T91" fmla="*/ 315 h 342"/>
                <a:gd name="T92" fmla="*/ 5 w 511"/>
                <a:gd name="T93" fmla="*/ 296 h 34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11"/>
                <a:gd name="T142" fmla="*/ 0 h 342"/>
                <a:gd name="T143" fmla="*/ 511 w 511"/>
                <a:gd name="T144" fmla="*/ 342 h 34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11" h="342">
                  <a:moveTo>
                    <a:pt x="5" y="296"/>
                  </a:moveTo>
                  <a:lnTo>
                    <a:pt x="2" y="268"/>
                  </a:lnTo>
                  <a:lnTo>
                    <a:pt x="0" y="241"/>
                  </a:lnTo>
                  <a:lnTo>
                    <a:pt x="2" y="217"/>
                  </a:lnTo>
                  <a:lnTo>
                    <a:pt x="4" y="195"/>
                  </a:lnTo>
                  <a:lnTo>
                    <a:pt x="9" y="176"/>
                  </a:lnTo>
                  <a:lnTo>
                    <a:pt x="16" y="158"/>
                  </a:lnTo>
                  <a:lnTo>
                    <a:pt x="25" y="142"/>
                  </a:lnTo>
                  <a:lnTo>
                    <a:pt x="35" y="128"/>
                  </a:lnTo>
                  <a:lnTo>
                    <a:pt x="46" y="116"/>
                  </a:lnTo>
                  <a:lnTo>
                    <a:pt x="59" y="106"/>
                  </a:lnTo>
                  <a:lnTo>
                    <a:pt x="72" y="98"/>
                  </a:lnTo>
                  <a:lnTo>
                    <a:pt x="88" y="90"/>
                  </a:lnTo>
                  <a:lnTo>
                    <a:pt x="112" y="82"/>
                  </a:lnTo>
                  <a:lnTo>
                    <a:pt x="136" y="77"/>
                  </a:lnTo>
                  <a:lnTo>
                    <a:pt x="163" y="74"/>
                  </a:lnTo>
                  <a:lnTo>
                    <a:pt x="270" y="50"/>
                  </a:lnTo>
                  <a:lnTo>
                    <a:pt x="331" y="20"/>
                  </a:lnTo>
                  <a:lnTo>
                    <a:pt x="362" y="8"/>
                  </a:lnTo>
                  <a:lnTo>
                    <a:pt x="379" y="3"/>
                  </a:lnTo>
                  <a:lnTo>
                    <a:pt x="395" y="0"/>
                  </a:lnTo>
                  <a:lnTo>
                    <a:pt x="408" y="2"/>
                  </a:lnTo>
                  <a:lnTo>
                    <a:pt x="421" y="4"/>
                  </a:lnTo>
                  <a:lnTo>
                    <a:pt x="434" y="9"/>
                  </a:lnTo>
                  <a:lnTo>
                    <a:pt x="445" y="20"/>
                  </a:lnTo>
                  <a:lnTo>
                    <a:pt x="462" y="45"/>
                  </a:lnTo>
                  <a:lnTo>
                    <a:pt x="476" y="72"/>
                  </a:lnTo>
                  <a:lnTo>
                    <a:pt x="488" y="98"/>
                  </a:lnTo>
                  <a:lnTo>
                    <a:pt x="498" y="122"/>
                  </a:lnTo>
                  <a:lnTo>
                    <a:pt x="506" y="148"/>
                  </a:lnTo>
                  <a:lnTo>
                    <a:pt x="511" y="176"/>
                  </a:lnTo>
                  <a:lnTo>
                    <a:pt x="503" y="198"/>
                  </a:lnTo>
                  <a:lnTo>
                    <a:pt x="489" y="220"/>
                  </a:lnTo>
                  <a:lnTo>
                    <a:pt x="471" y="239"/>
                  </a:lnTo>
                  <a:lnTo>
                    <a:pt x="449" y="260"/>
                  </a:lnTo>
                  <a:lnTo>
                    <a:pt x="421" y="278"/>
                  </a:lnTo>
                  <a:lnTo>
                    <a:pt x="392" y="295"/>
                  </a:lnTo>
                  <a:lnTo>
                    <a:pt x="358" y="309"/>
                  </a:lnTo>
                  <a:lnTo>
                    <a:pt x="324" y="322"/>
                  </a:lnTo>
                  <a:lnTo>
                    <a:pt x="285" y="333"/>
                  </a:lnTo>
                  <a:lnTo>
                    <a:pt x="247" y="339"/>
                  </a:lnTo>
                  <a:lnTo>
                    <a:pt x="206" y="342"/>
                  </a:lnTo>
                  <a:lnTo>
                    <a:pt x="164" y="342"/>
                  </a:lnTo>
                  <a:lnTo>
                    <a:pt x="123" y="338"/>
                  </a:lnTo>
                  <a:lnTo>
                    <a:pt x="82" y="329"/>
                  </a:lnTo>
                  <a:lnTo>
                    <a:pt x="44" y="315"/>
                  </a:lnTo>
                  <a:lnTo>
                    <a:pt x="5" y="296"/>
                  </a:lnTo>
                  <a:close/>
                </a:path>
              </a:pathLst>
            </a:custGeom>
            <a:solidFill>
              <a:srgbClr val="64307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7" name="Freeform 41"/>
            <p:cNvSpPr>
              <a:spLocks/>
            </p:cNvSpPr>
            <p:nvPr/>
          </p:nvSpPr>
          <p:spPr bwMode="auto">
            <a:xfrm>
              <a:off x="1326" y="1157"/>
              <a:ext cx="283" cy="186"/>
            </a:xfrm>
            <a:custGeom>
              <a:avLst/>
              <a:gdLst>
                <a:gd name="T0" fmla="*/ 0 w 283"/>
                <a:gd name="T1" fmla="*/ 186 h 186"/>
                <a:gd name="T2" fmla="*/ 226 w 283"/>
                <a:gd name="T3" fmla="*/ 11 h 186"/>
                <a:gd name="T4" fmla="*/ 238 w 283"/>
                <a:gd name="T5" fmla="*/ 4 h 186"/>
                <a:gd name="T6" fmla="*/ 252 w 283"/>
                <a:gd name="T7" fmla="*/ 0 h 186"/>
                <a:gd name="T8" fmla="*/ 265 w 283"/>
                <a:gd name="T9" fmla="*/ 0 h 186"/>
                <a:gd name="T10" fmla="*/ 272 w 283"/>
                <a:gd name="T11" fmla="*/ 1 h 186"/>
                <a:gd name="T12" fmla="*/ 278 w 283"/>
                <a:gd name="T13" fmla="*/ 5 h 186"/>
                <a:gd name="T14" fmla="*/ 283 w 283"/>
                <a:gd name="T15" fmla="*/ 11 h 186"/>
                <a:gd name="T16" fmla="*/ 282 w 283"/>
                <a:gd name="T17" fmla="*/ 18 h 186"/>
                <a:gd name="T18" fmla="*/ 277 w 283"/>
                <a:gd name="T19" fmla="*/ 27 h 186"/>
                <a:gd name="T20" fmla="*/ 0 w 283"/>
                <a:gd name="T21" fmla="*/ 186 h 1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3"/>
                <a:gd name="T34" fmla="*/ 0 h 186"/>
                <a:gd name="T35" fmla="*/ 283 w 283"/>
                <a:gd name="T36" fmla="*/ 186 h 18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3" h="186">
                  <a:moveTo>
                    <a:pt x="0" y="186"/>
                  </a:moveTo>
                  <a:lnTo>
                    <a:pt x="226" y="11"/>
                  </a:lnTo>
                  <a:lnTo>
                    <a:pt x="238" y="4"/>
                  </a:lnTo>
                  <a:lnTo>
                    <a:pt x="252" y="0"/>
                  </a:lnTo>
                  <a:lnTo>
                    <a:pt x="265" y="0"/>
                  </a:lnTo>
                  <a:lnTo>
                    <a:pt x="272" y="1"/>
                  </a:lnTo>
                  <a:lnTo>
                    <a:pt x="278" y="5"/>
                  </a:lnTo>
                  <a:lnTo>
                    <a:pt x="283" y="11"/>
                  </a:lnTo>
                  <a:lnTo>
                    <a:pt x="282" y="18"/>
                  </a:lnTo>
                  <a:lnTo>
                    <a:pt x="277" y="27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FF1C1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8" name="Freeform 42"/>
            <p:cNvSpPr>
              <a:spLocks/>
            </p:cNvSpPr>
            <p:nvPr/>
          </p:nvSpPr>
          <p:spPr bwMode="auto">
            <a:xfrm>
              <a:off x="1017" y="1377"/>
              <a:ext cx="250" cy="152"/>
            </a:xfrm>
            <a:custGeom>
              <a:avLst/>
              <a:gdLst>
                <a:gd name="T0" fmla="*/ 250 w 250"/>
                <a:gd name="T1" fmla="*/ 0 h 152"/>
                <a:gd name="T2" fmla="*/ 30 w 250"/>
                <a:gd name="T3" fmla="*/ 84 h 152"/>
                <a:gd name="T4" fmla="*/ 16 w 250"/>
                <a:gd name="T5" fmla="*/ 93 h 152"/>
                <a:gd name="T6" fmla="*/ 6 w 250"/>
                <a:gd name="T7" fmla="*/ 102 h 152"/>
                <a:gd name="T8" fmla="*/ 1 w 250"/>
                <a:gd name="T9" fmla="*/ 110 h 152"/>
                <a:gd name="T10" fmla="*/ 0 w 250"/>
                <a:gd name="T11" fmla="*/ 119 h 152"/>
                <a:gd name="T12" fmla="*/ 6 w 250"/>
                <a:gd name="T13" fmla="*/ 131 h 152"/>
                <a:gd name="T14" fmla="*/ 16 w 250"/>
                <a:gd name="T15" fmla="*/ 140 h 152"/>
                <a:gd name="T16" fmla="*/ 29 w 250"/>
                <a:gd name="T17" fmla="*/ 146 h 152"/>
                <a:gd name="T18" fmla="*/ 43 w 250"/>
                <a:gd name="T19" fmla="*/ 149 h 152"/>
                <a:gd name="T20" fmla="*/ 57 w 250"/>
                <a:gd name="T21" fmla="*/ 152 h 152"/>
                <a:gd name="T22" fmla="*/ 73 w 250"/>
                <a:gd name="T23" fmla="*/ 152 h 152"/>
                <a:gd name="T24" fmla="*/ 87 w 250"/>
                <a:gd name="T25" fmla="*/ 150 h 152"/>
                <a:gd name="T26" fmla="*/ 100 w 250"/>
                <a:gd name="T27" fmla="*/ 148 h 152"/>
                <a:gd name="T28" fmla="*/ 113 w 250"/>
                <a:gd name="T29" fmla="*/ 142 h 152"/>
                <a:gd name="T30" fmla="*/ 125 w 250"/>
                <a:gd name="T31" fmla="*/ 136 h 152"/>
                <a:gd name="T32" fmla="*/ 137 w 250"/>
                <a:gd name="T33" fmla="*/ 127 h 152"/>
                <a:gd name="T34" fmla="*/ 250 w 250"/>
                <a:gd name="T35" fmla="*/ 0 h 15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50"/>
                <a:gd name="T55" fmla="*/ 0 h 152"/>
                <a:gd name="T56" fmla="*/ 250 w 250"/>
                <a:gd name="T57" fmla="*/ 152 h 15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50" h="152">
                  <a:moveTo>
                    <a:pt x="250" y="0"/>
                  </a:moveTo>
                  <a:lnTo>
                    <a:pt x="30" y="84"/>
                  </a:lnTo>
                  <a:lnTo>
                    <a:pt x="16" y="93"/>
                  </a:lnTo>
                  <a:lnTo>
                    <a:pt x="6" y="102"/>
                  </a:lnTo>
                  <a:lnTo>
                    <a:pt x="1" y="110"/>
                  </a:lnTo>
                  <a:lnTo>
                    <a:pt x="0" y="119"/>
                  </a:lnTo>
                  <a:lnTo>
                    <a:pt x="6" y="131"/>
                  </a:lnTo>
                  <a:lnTo>
                    <a:pt x="16" y="140"/>
                  </a:lnTo>
                  <a:lnTo>
                    <a:pt x="29" y="146"/>
                  </a:lnTo>
                  <a:lnTo>
                    <a:pt x="43" y="149"/>
                  </a:lnTo>
                  <a:lnTo>
                    <a:pt x="57" y="152"/>
                  </a:lnTo>
                  <a:lnTo>
                    <a:pt x="73" y="152"/>
                  </a:lnTo>
                  <a:lnTo>
                    <a:pt x="87" y="150"/>
                  </a:lnTo>
                  <a:lnTo>
                    <a:pt x="100" y="148"/>
                  </a:lnTo>
                  <a:lnTo>
                    <a:pt x="113" y="142"/>
                  </a:lnTo>
                  <a:lnTo>
                    <a:pt x="125" y="136"/>
                  </a:lnTo>
                  <a:lnTo>
                    <a:pt x="137" y="127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rgbClr val="FF1C1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59" name="Freeform 43"/>
            <p:cNvSpPr>
              <a:spLocks/>
            </p:cNvSpPr>
            <p:nvPr/>
          </p:nvSpPr>
          <p:spPr bwMode="auto">
            <a:xfrm>
              <a:off x="1455" y="2632"/>
              <a:ext cx="57" cy="48"/>
            </a:xfrm>
            <a:custGeom>
              <a:avLst/>
              <a:gdLst>
                <a:gd name="T0" fmla="*/ 57 w 57"/>
                <a:gd name="T1" fmla="*/ 23 h 48"/>
                <a:gd name="T2" fmla="*/ 54 w 57"/>
                <a:gd name="T3" fmla="*/ 13 h 48"/>
                <a:gd name="T4" fmla="*/ 48 w 57"/>
                <a:gd name="T5" fmla="*/ 5 h 48"/>
                <a:gd name="T6" fmla="*/ 39 w 57"/>
                <a:gd name="T7" fmla="*/ 1 h 48"/>
                <a:gd name="T8" fmla="*/ 29 w 57"/>
                <a:gd name="T9" fmla="*/ 0 h 48"/>
                <a:gd name="T10" fmla="*/ 20 w 57"/>
                <a:gd name="T11" fmla="*/ 1 h 48"/>
                <a:gd name="T12" fmla="*/ 12 w 57"/>
                <a:gd name="T13" fmla="*/ 4 h 48"/>
                <a:gd name="T14" fmla="*/ 5 w 57"/>
                <a:gd name="T15" fmla="*/ 10 h 48"/>
                <a:gd name="T16" fmla="*/ 0 w 57"/>
                <a:gd name="T17" fmla="*/ 20 h 48"/>
                <a:gd name="T18" fmla="*/ 2 w 57"/>
                <a:gd name="T19" fmla="*/ 30 h 48"/>
                <a:gd name="T20" fmla="*/ 5 w 57"/>
                <a:gd name="T21" fmla="*/ 38 h 48"/>
                <a:gd name="T22" fmla="*/ 13 w 57"/>
                <a:gd name="T23" fmla="*/ 44 h 48"/>
                <a:gd name="T24" fmla="*/ 22 w 57"/>
                <a:gd name="T25" fmla="*/ 48 h 48"/>
                <a:gd name="T26" fmla="*/ 34 w 57"/>
                <a:gd name="T27" fmla="*/ 48 h 48"/>
                <a:gd name="T28" fmla="*/ 45 w 57"/>
                <a:gd name="T29" fmla="*/ 43 h 48"/>
                <a:gd name="T30" fmla="*/ 54 w 57"/>
                <a:gd name="T31" fmla="*/ 35 h 48"/>
                <a:gd name="T32" fmla="*/ 57 w 57"/>
                <a:gd name="T33" fmla="*/ 30 h 48"/>
                <a:gd name="T34" fmla="*/ 57 w 57"/>
                <a:gd name="T35" fmla="*/ 23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7"/>
                <a:gd name="T55" fmla="*/ 0 h 48"/>
                <a:gd name="T56" fmla="*/ 57 w 57"/>
                <a:gd name="T57" fmla="*/ 48 h 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7" h="48">
                  <a:moveTo>
                    <a:pt x="57" y="23"/>
                  </a:moveTo>
                  <a:lnTo>
                    <a:pt x="54" y="13"/>
                  </a:lnTo>
                  <a:lnTo>
                    <a:pt x="48" y="5"/>
                  </a:lnTo>
                  <a:lnTo>
                    <a:pt x="39" y="1"/>
                  </a:lnTo>
                  <a:lnTo>
                    <a:pt x="29" y="0"/>
                  </a:lnTo>
                  <a:lnTo>
                    <a:pt x="20" y="1"/>
                  </a:lnTo>
                  <a:lnTo>
                    <a:pt x="12" y="4"/>
                  </a:lnTo>
                  <a:lnTo>
                    <a:pt x="5" y="10"/>
                  </a:lnTo>
                  <a:lnTo>
                    <a:pt x="0" y="20"/>
                  </a:lnTo>
                  <a:lnTo>
                    <a:pt x="2" y="30"/>
                  </a:lnTo>
                  <a:lnTo>
                    <a:pt x="5" y="38"/>
                  </a:lnTo>
                  <a:lnTo>
                    <a:pt x="13" y="44"/>
                  </a:lnTo>
                  <a:lnTo>
                    <a:pt x="22" y="48"/>
                  </a:lnTo>
                  <a:lnTo>
                    <a:pt x="34" y="48"/>
                  </a:lnTo>
                  <a:lnTo>
                    <a:pt x="45" y="43"/>
                  </a:lnTo>
                  <a:lnTo>
                    <a:pt x="54" y="35"/>
                  </a:lnTo>
                  <a:lnTo>
                    <a:pt x="57" y="30"/>
                  </a:lnTo>
                  <a:lnTo>
                    <a:pt x="57" y="23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0" name="Freeform 44"/>
            <p:cNvSpPr>
              <a:spLocks/>
            </p:cNvSpPr>
            <p:nvPr/>
          </p:nvSpPr>
          <p:spPr bwMode="auto">
            <a:xfrm>
              <a:off x="983" y="2829"/>
              <a:ext cx="166" cy="29"/>
            </a:xfrm>
            <a:custGeom>
              <a:avLst/>
              <a:gdLst>
                <a:gd name="T0" fmla="*/ 166 w 166"/>
                <a:gd name="T1" fmla="*/ 7 h 29"/>
                <a:gd name="T2" fmla="*/ 82 w 166"/>
                <a:gd name="T3" fmla="*/ 0 h 29"/>
                <a:gd name="T4" fmla="*/ 17 w 166"/>
                <a:gd name="T5" fmla="*/ 7 h 29"/>
                <a:gd name="T6" fmla="*/ 0 w 166"/>
                <a:gd name="T7" fmla="*/ 29 h 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6"/>
                <a:gd name="T13" fmla="*/ 0 h 29"/>
                <a:gd name="T14" fmla="*/ 166 w 166"/>
                <a:gd name="T15" fmla="*/ 29 h 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6" h="29">
                  <a:moveTo>
                    <a:pt x="166" y="7"/>
                  </a:moveTo>
                  <a:lnTo>
                    <a:pt x="82" y="0"/>
                  </a:lnTo>
                  <a:lnTo>
                    <a:pt x="17" y="7"/>
                  </a:lnTo>
                  <a:lnTo>
                    <a:pt x="0" y="29"/>
                  </a:lnTo>
                </a:path>
              </a:pathLst>
            </a:cu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1" name="Freeform 45"/>
            <p:cNvSpPr>
              <a:spLocks/>
            </p:cNvSpPr>
            <p:nvPr/>
          </p:nvSpPr>
          <p:spPr bwMode="auto">
            <a:xfrm>
              <a:off x="1806" y="2784"/>
              <a:ext cx="155" cy="91"/>
            </a:xfrm>
            <a:custGeom>
              <a:avLst/>
              <a:gdLst>
                <a:gd name="T0" fmla="*/ 0 w 155"/>
                <a:gd name="T1" fmla="*/ 0 h 91"/>
                <a:gd name="T2" fmla="*/ 71 w 155"/>
                <a:gd name="T3" fmla="*/ 29 h 91"/>
                <a:gd name="T4" fmla="*/ 138 w 155"/>
                <a:gd name="T5" fmla="*/ 62 h 91"/>
                <a:gd name="T6" fmla="*/ 155 w 155"/>
                <a:gd name="T7" fmla="*/ 91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5"/>
                <a:gd name="T13" fmla="*/ 0 h 91"/>
                <a:gd name="T14" fmla="*/ 155 w 155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5" h="91">
                  <a:moveTo>
                    <a:pt x="0" y="0"/>
                  </a:moveTo>
                  <a:lnTo>
                    <a:pt x="71" y="29"/>
                  </a:lnTo>
                  <a:lnTo>
                    <a:pt x="138" y="62"/>
                  </a:lnTo>
                  <a:lnTo>
                    <a:pt x="155" y="91"/>
                  </a:lnTo>
                </a:path>
              </a:pathLst>
            </a:cu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2" name="Freeform 46"/>
            <p:cNvSpPr>
              <a:spLocks/>
            </p:cNvSpPr>
            <p:nvPr/>
          </p:nvSpPr>
          <p:spPr bwMode="auto">
            <a:xfrm>
              <a:off x="1237" y="1396"/>
              <a:ext cx="82" cy="153"/>
            </a:xfrm>
            <a:custGeom>
              <a:avLst/>
              <a:gdLst>
                <a:gd name="T0" fmla="*/ 82 w 82"/>
                <a:gd name="T1" fmla="*/ 0 h 153"/>
                <a:gd name="T2" fmla="*/ 22 w 82"/>
                <a:gd name="T3" fmla="*/ 23 h 153"/>
                <a:gd name="T4" fmla="*/ 5 w 82"/>
                <a:gd name="T5" fmla="*/ 57 h 153"/>
                <a:gd name="T6" fmla="*/ 0 w 82"/>
                <a:gd name="T7" fmla="*/ 96 h 153"/>
                <a:gd name="T8" fmla="*/ 0 w 82"/>
                <a:gd name="T9" fmla="*/ 153 h 1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153"/>
                <a:gd name="T17" fmla="*/ 82 w 82"/>
                <a:gd name="T18" fmla="*/ 153 h 1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153">
                  <a:moveTo>
                    <a:pt x="82" y="0"/>
                  </a:moveTo>
                  <a:lnTo>
                    <a:pt x="22" y="23"/>
                  </a:lnTo>
                  <a:lnTo>
                    <a:pt x="5" y="57"/>
                  </a:lnTo>
                  <a:lnTo>
                    <a:pt x="0" y="96"/>
                  </a:lnTo>
                  <a:lnTo>
                    <a:pt x="0" y="153"/>
                  </a:lnTo>
                </a:path>
              </a:pathLst>
            </a:custGeom>
            <a:noFill/>
            <a:ln w="0">
              <a:solidFill>
                <a:srgbClr val="B0B0B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1336" y="1401"/>
              <a:ext cx="17" cy="57"/>
            </a:xfrm>
            <a:prstGeom prst="line">
              <a:avLst/>
            </a:prstGeom>
            <a:noFill/>
            <a:ln w="0">
              <a:solidFill>
                <a:srgbClr val="B0B0B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4" name="Freeform 48"/>
            <p:cNvSpPr>
              <a:spLocks/>
            </p:cNvSpPr>
            <p:nvPr/>
          </p:nvSpPr>
          <p:spPr bwMode="auto">
            <a:xfrm>
              <a:off x="1364" y="1379"/>
              <a:ext cx="87" cy="96"/>
            </a:xfrm>
            <a:custGeom>
              <a:avLst/>
              <a:gdLst>
                <a:gd name="T0" fmla="*/ 0 w 87"/>
                <a:gd name="T1" fmla="*/ 0 h 96"/>
                <a:gd name="T2" fmla="*/ 39 w 87"/>
                <a:gd name="T3" fmla="*/ 0 h 96"/>
                <a:gd name="T4" fmla="*/ 61 w 87"/>
                <a:gd name="T5" fmla="*/ 22 h 96"/>
                <a:gd name="T6" fmla="*/ 82 w 87"/>
                <a:gd name="T7" fmla="*/ 51 h 96"/>
                <a:gd name="T8" fmla="*/ 87 w 87"/>
                <a:gd name="T9" fmla="*/ 96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96"/>
                <a:gd name="T17" fmla="*/ 87 w 87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96">
                  <a:moveTo>
                    <a:pt x="0" y="0"/>
                  </a:moveTo>
                  <a:lnTo>
                    <a:pt x="39" y="0"/>
                  </a:lnTo>
                  <a:lnTo>
                    <a:pt x="61" y="22"/>
                  </a:lnTo>
                  <a:lnTo>
                    <a:pt x="82" y="51"/>
                  </a:lnTo>
                  <a:lnTo>
                    <a:pt x="87" y="96"/>
                  </a:lnTo>
                </a:path>
              </a:pathLst>
            </a:custGeom>
            <a:noFill/>
            <a:ln w="0">
              <a:solidFill>
                <a:srgbClr val="B0B0B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5" name="Freeform 49"/>
            <p:cNvSpPr>
              <a:spLocks/>
            </p:cNvSpPr>
            <p:nvPr/>
          </p:nvSpPr>
          <p:spPr bwMode="auto">
            <a:xfrm>
              <a:off x="1265" y="1344"/>
              <a:ext cx="99" cy="53"/>
            </a:xfrm>
            <a:custGeom>
              <a:avLst/>
              <a:gdLst>
                <a:gd name="T0" fmla="*/ 99 w 99"/>
                <a:gd name="T1" fmla="*/ 27 h 53"/>
                <a:gd name="T2" fmla="*/ 97 w 99"/>
                <a:gd name="T3" fmla="*/ 18 h 53"/>
                <a:gd name="T4" fmla="*/ 90 w 99"/>
                <a:gd name="T5" fmla="*/ 11 h 53"/>
                <a:gd name="T6" fmla="*/ 81 w 99"/>
                <a:gd name="T7" fmla="*/ 7 h 53"/>
                <a:gd name="T8" fmla="*/ 71 w 99"/>
                <a:gd name="T9" fmla="*/ 3 h 53"/>
                <a:gd name="T10" fmla="*/ 61 w 99"/>
                <a:gd name="T11" fmla="*/ 0 h 53"/>
                <a:gd name="T12" fmla="*/ 51 w 99"/>
                <a:gd name="T13" fmla="*/ 0 h 53"/>
                <a:gd name="T14" fmla="*/ 35 w 99"/>
                <a:gd name="T15" fmla="*/ 1 h 53"/>
                <a:gd name="T16" fmla="*/ 18 w 99"/>
                <a:gd name="T17" fmla="*/ 5 h 53"/>
                <a:gd name="T18" fmla="*/ 12 w 99"/>
                <a:gd name="T19" fmla="*/ 9 h 53"/>
                <a:gd name="T20" fmla="*/ 6 w 99"/>
                <a:gd name="T21" fmla="*/ 14 h 53"/>
                <a:gd name="T22" fmla="*/ 2 w 99"/>
                <a:gd name="T23" fmla="*/ 21 h 53"/>
                <a:gd name="T24" fmla="*/ 0 w 99"/>
                <a:gd name="T25" fmla="*/ 29 h 53"/>
                <a:gd name="T26" fmla="*/ 6 w 99"/>
                <a:gd name="T27" fmla="*/ 38 h 53"/>
                <a:gd name="T28" fmla="*/ 15 w 99"/>
                <a:gd name="T29" fmla="*/ 46 h 53"/>
                <a:gd name="T30" fmla="*/ 25 w 99"/>
                <a:gd name="T31" fmla="*/ 51 h 53"/>
                <a:gd name="T32" fmla="*/ 38 w 99"/>
                <a:gd name="T33" fmla="*/ 53 h 53"/>
                <a:gd name="T34" fmla="*/ 52 w 99"/>
                <a:gd name="T35" fmla="*/ 53 h 53"/>
                <a:gd name="T36" fmla="*/ 65 w 99"/>
                <a:gd name="T37" fmla="*/ 52 h 53"/>
                <a:gd name="T38" fmla="*/ 76 w 99"/>
                <a:gd name="T39" fmla="*/ 49 h 53"/>
                <a:gd name="T40" fmla="*/ 85 w 99"/>
                <a:gd name="T41" fmla="*/ 46 h 53"/>
                <a:gd name="T42" fmla="*/ 90 w 99"/>
                <a:gd name="T43" fmla="*/ 42 h 53"/>
                <a:gd name="T44" fmla="*/ 95 w 99"/>
                <a:gd name="T45" fmla="*/ 38 h 53"/>
                <a:gd name="T46" fmla="*/ 98 w 99"/>
                <a:gd name="T47" fmla="*/ 34 h 53"/>
                <a:gd name="T48" fmla="*/ 99 w 99"/>
                <a:gd name="T49" fmla="*/ 27 h 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9"/>
                <a:gd name="T76" fmla="*/ 0 h 53"/>
                <a:gd name="T77" fmla="*/ 99 w 99"/>
                <a:gd name="T78" fmla="*/ 53 h 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9" h="53">
                  <a:moveTo>
                    <a:pt x="99" y="27"/>
                  </a:moveTo>
                  <a:lnTo>
                    <a:pt x="97" y="18"/>
                  </a:lnTo>
                  <a:lnTo>
                    <a:pt x="90" y="11"/>
                  </a:lnTo>
                  <a:lnTo>
                    <a:pt x="81" y="7"/>
                  </a:lnTo>
                  <a:lnTo>
                    <a:pt x="71" y="3"/>
                  </a:lnTo>
                  <a:lnTo>
                    <a:pt x="61" y="0"/>
                  </a:lnTo>
                  <a:lnTo>
                    <a:pt x="51" y="0"/>
                  </a:lnTo>
                  <a:lnTo>
                    <a:pt x="35" y="1"/>
                  </a:lnTo>
                  <a:lnTo>
                    <a:pt x="18" y="5"/>
                  </a:lnTo>
                  <a:lnTo>
                    <a:pt x="12" y="9"/>
                  </a:lnTo>
                  <a:lnTo>
                    <a:pt x="6" y="14"/>
                  </a:lnTo>
                  <a:lnTo>
                    <a:pt x="2" y="21"/>
                  </a:lnTo>
                  <a:lnTo>
                    <a:pt x="0" y="29"/>
                  </a:lnTo>
                  <a:lnTo>
                    <a:pt x="6" y="38"/>
                  </a:lnTo>
                  <a:lnTo>
                    <a:pt x="15" y="46"/>
                  </a:lnTo>
                  <a:lnTo>
                    <a:pt x="25" y="51"/>
                  </a:lnTo>
                  <a:lnTo>
                    <a:pt x="38" y="53"/>
                  </a:lnTo>
                  <a:lnTo>
                    <a:pt x="52" y="53"/>
                  </a:lnTo>
                  <a:lnTo>
                    <a:pt x="65" y="52"/>
                  </a:lnTo>
                  <a:lnTo>
                    <a:pt x="76" y="49"/>
                  </a:lnTo>
                  <a:lnTo>
                    <a:pt x="85" y="46"/>
                  </a:lnTo>
                  <a:lnTo>
                    <a:pt x="90" y="42"/>
                  </a:lnTo>
                  <a:lnTo>
                    <a:pt x="95" y="38"/>
                  </a:lnTo>
                  <a:lnTo>
                    <a:pt x="98" y="34"/>
                  </a:lnTo>
                  <a:lnTo>
                    <a:pt x="99" y="27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6" name="Freeform 50"/>
            <p:cNvSpPr>
              <a:spLocks/>
            </p:cNvSpPr>
            <p:nvPr/>
          </p:nvSpPr>
          <p:spPr bwMode="auto">
            <a:xfrm>
              <a:off x="1272" y="1955"/>
              <a:ext cx="384" cy="97"/>
            </a:xfrm>
            <a:custGeom>
              <a:avLst/>
              <a:gdLst>
                <a:gd name="T0" fmla="*/ 0 w 384"/>
                <a:gd name="T1" fmla="*/ 97 h 97"/>
                <a:gd name="T2" fmla="*/ 32 w 384"/>
                <a:gd name="T3" fmla="*/ 53 h 97"/>
                <a:gd name="T4" fmla="*/ 100 w 384"/>
                <a:gd name="T5" fmla="*/ 9 h 97"/>
                <a:gd name="T6" fmla="*/ 160 w 384"/>
                <a:gd name="T7" fmla="*/ 57 h 97"/>
                <a:gd name="T8" fmla="*/ 184 w 384"/>
                <a:gd name="T9" fmla="*/ 65 h 97"/>
                <a:gd name="T10" fmla="*/ 196 w 384"/>
                <a:gd name="T11" fmla="*/ 69 h 97"/>
                <a:gd name="T12" fmla="*/ 332 w 384"/>
                <a:gd name="T13" fmla="*/ 49 h 97"/>
                <a:gd name="T14" fmla="*/ 352 w 384"/>
                <a:gd name="T15" fmla="*/ 33 h 97"/>
                <a:gd name="T16" fmla="*/ 360 w 384"/>
                <a:gd name="T17" fmla="*/ 21 h 97"/>
                <a:gd name="T18" fmla="*/ 372 w 384"/>
                <a:gd name="T19" fmla="*/ 13 h 97"/>
                <a:gd name="T20" fmla="*/ 384 w 384"/>
                <a:gd name="T21" fmla="*/ 1 h 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4"/>
                <a:gd name="T34" fmla="*/ 0 h 97"/>
                <a:gd name="T35" fmla="*/ 384 w 384"/>
                <a:gd name="T36" fmla="*/ 97 h 9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4" h="97">
                  <a:moveTo>
                    <a:pt x="0" y="97"/>
                  </a:moveTo>
                  <a:cubicBezTo>
                    <a:pt x="11" y="80"/>
                    <a:pt x="14" y="65"/>
                    <a:pt x="32" y="53"/>
                  </a:cubicBezTo>
                  <a:cubicBezTo>
                    <a:pt x="50" y="26"/>
                    <a:pt x="75" y="25"/>
                    <a:pt x="100" y="9"/>
                  </a:cubicBezTo>
                  <a:cubicBezTo>
                    <a:pt x="120" y="29"/>
                    <a:pt x="136" y="41"/>
                    <a:pt x="160" y="57"/>
                  </a:cubicBezTo>
                  <a:cubicBezTo>
                    <a:pt x="167" y="62"/>
                    <a:pt x="176" y="62"/>
                    <a:pt x="184" y="65"/>
                  </a:cubicBezTo>
                  <a:cubicBezTo>
                    <a:pt x="188" y="66"/>
                    <a:pt x="196" y="69"/>
                    <a:pt x="196" y="69"/>
                  </a:cubicBezTo>
                  <a:cubicBezTo>
                    <a:pt x="242" y="67"/>
                    <a:pt x="292" y="76"/>
                    <a:pt x="332" y="49"/>
                  </a:cubicBezTo>
                  <a:cubicBezTo>
                    <a:pt x="355" y="15"/>
                    <a:pt x="324" y="55"/>
                    <a:pt x="352" y="33"/>
                  </a:cubicBezTo>
                  <a:cubicBezTo>
                    <a:pt x="356" y="30"/>
                    <a:pt x="357" y="24"/>
                    <a:pt x="360" y="21"/>
                  </a:cubicBezTo>
                  <a:cubicBezTo>
                    <a:pt x="363" y="18"/>
                    <a:pt x="368" y="16"/>
                    <a:pt x="372" y="13"/>
                  </a:cubicBezTo>
                  <a:cubicBezTo>
                    <a:pt x="381" y="0"/>
                    <a:pt x="375" y="1"/>
                    <a:pt x="384" y="1"/>
                  </a:cubicBezTo>
                </a:path>
              </a:pathLst>
            </a:cu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4867" name="Freeform 51"/>
            <p:cNvSpPr>
              <a:spLocks/>
            </p:cNvSpPr>
            <p:nvPr/>
          </p:nvSpPr>
          <p:spPr bwMode="auto">
            <a:xfrm>
              <a:off x="1440" y="1824"/>
              <a:ext cx="26" cy="23"/>
            </a:xfrm>
            <a:custGeom>
              <a:avLst/>
              <a:gdLst>
                <a:gd name="T0" fmla="*/ 13 w 26"/>
                <a:gd name="T1" fmla="*/ 0 h 23"/>
                <a:gd name="T2" fmla="*/ 18 w 26"/>
                <a:gd name="T3" fmla="*/ 1 h 23"/>
                <a:gd name="T4" fmla="*/ 23 w 26"/>
                <a:gd name="T5" fmla="*/ 5 h 23"/>
                <a:gd name="T6" fmla="*/ 26 w 26"/>
                <a:gd name="T7" fmla="*/ 9 h 23"/>
                <a:gd name="T8" fmla="*/ 26 w 26"/>
                <a:gd name="T9" fmla="*/ 16 h 23"/>
                <a:gd name="T10" fmla="*/ 19 w 26"/>
                <a:gd name="T11" fmla="*/ 21 h 23"/>
                <a:gd name="T12" fmla="*/ 13 w 26"/>
                <a:gd name="T13" fmla="*/ 23 h 23"/>
                <a:gd name="T14" fmla="*/ 6 w 26"/>
                <a:gd name="T15" fmla="*/ 22 h 23"/>
                <a:gd name="T16" fmla="*/ 0 w 26"/>
                <a:gd name="T17" fmla="*/ 16 h 23"/>
                <a:gd name="T18" fmla="*/ 0 w 26"/>
                <a:gd name="T19" fmla="*/ 9 h 23"/>
                <a:gd name="T20" fmla="*/ 1 w 26"/>
                <a:gd name="T21" fmla="*/ 5 h 23"/>
                <a:gd name="T22" fmla="*/ 6 w 26"/>
                <a:gd name="T23" fmla="*/ 1 h 23"/>
                <a:gd name="T24" fmla="*/ 13 w 26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"/>
                <a:gd name="T40" fmla="*/ 0 h 23"/>
                <a:gd name="T41" fmla="*/ 26 w 26"/>
                <a:gd name="T42" fmla="*/ 23 h 2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" h="23">
                  <a:moveTo>
                    <a:pt x="13" y="0"/>
                  </a:moveTo>
                  <a:lnTo>
                    <a:pt x="18" y="1"/>
                  </a:lnTo>
                  <a:lnTo>
                    <a:pt x="23" y="5"/>
                  </a:lnTo>
                  <a:lnTo>
                    <a:pt x="26" y="9"/>
                  </a:lnTo>
                  <a:lnTo>
                    <a:pt x="26" y="16"/>
                  </a:lnTo>
                  <a:lnTo>
                    <a:pt x="19" y="21"/>
                  </a:lnTo>
                  <a:lnTo>
                    <a:pt x="13" y="23"/>
                  </a:lnTo>
                  <a:lnTo>
                    <a:pt x="6" y="22"/>
                  </a:lnTo>
                  <a:lnTo>
                    <a:pt x="0" y="16"/>
                  </a:lnTo>
                  <a:lnTo>
                    <a:pt x="0" y="9"/>
                  </a:lnTo>
                  <a:lnTo>
                    <a:pt x="1" y="5"/>
                  </a:lnTo>
                  <a:lnTo>
                    <a:pt x="6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4868" name="Freeform 52"/>
            <p:cNvSpPr>
              <a:spLocks/>
            </p:cNvSpPr>
            <p:nvPr/>
          </p:nvSpPr>
          <p:spPr bwMode="auto">
            <a:xfrm>
              <a:off x="1488" y="1824"/>
              <a:ext cx="26" cy="23"/>
            </a:xfrm>
            <a:custGeom>
              <a:avLst/>
              <a:gdLst>
                <a:gd name="T0" fmla="*/ 13 w 26"/>
                <a:gd name="T1" fmla="*/ 0 h 23"/>
                <a:gd name="T2" fmla="*/ 18 w 26"/>
                <a:gd name="T3" fmla="*/ 1 h 23"/>
                <a:gd name="T4" fmla="*/ 23 w 26"/>
                <a:gd name="T5" fmla="*/ 5 h 23"/>
                <a:gd name="T6" fmla="*/ 26 w 26"/>
                <a:gd name="T7" fmla="*/ 9 h 23"/>
                <a:gd name="T8" fmla="*/ 26 w 26"/>
                <a:gd name="T9" fmla="*/ 16 h 23"/>
                <a:gd name="T10" fmla="*/ 19 w 26"/>
                <a:gd name="T11" fmla="*/ 21 h 23"/>
                <a:gd name="T12" fmla="*/ 13 w 26"/>
                <a:gd name="T13" fmla="*/ 23 h 23"/>
                <a:gd name="T14" fmla="*/ 6 w 26"/>
                <a:gd name="T15" fmla="*/ 22 h 23"/>
                <a:gd name="T16" fmla="*/ 0 w 26"/>
                <a:gd name="T17" fmla="*/ 16 h 23"/>
                <a:gd name="T18" fmla="*/ 0 w 26"/>
                <a:gd name="T19" fmla="*/ 9 h 23"/>
                <a:gd name="T20" fmla="*/ 1 w 26"/>
                <a:gd name="T21" fmla="*/ 5 h 23"/>
                <a:gd name="T22" fmla="*/ 6 w 26"/>
                <a:gd name="T23" fmla="*/ 1 h 23"/>
                <a:gd name="T24" fmla="*/ 13 w 26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"/>
                <a:gd name="T40" fmla="*/ 0 h 23"/>
                <a:gd name="T41" fmla="*/ 26 w 26"/>
                <a:gd name="T42" fmla="*/ 23 h 2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" h="23">
                  <a:moveTo>
                    <a:pt x="13" y="0"/>
                  </a:moveTo>
                  <a:lnTo>
                    <a:pt x="18" y="1"/>
                  </a:lnTo>
                  <a:lnTo>
                    <a:pt x="23" y="5"/>
                  </a:lnTo>
                  <a:lnTo>
                    <a:pt x="26" y="9"/>
                  </a:lnTo>
                  <a:lnTo>
                    <a:pt x="26" y="16"/>
                  </a:lnTo>
                  <a:lnTo>
                    <a:pt x="19" y="21"/>
                  </a:lnTo>
                  <a:lnTo>
                    <a:pt x="13" y="23"/>
                  </a:lnTo>
                  <a:lnTo>
                    <a:pt x="6" y="22"/>
                  </a:lnTo>
                  <a:lnTo>
                    <a:pt x="0" y="16"/>
                  </a:lnTo>
                  <a:lnTo>
                    <a:pt x="0" y="9"/>
                  </a:lnTo>
                  <a:lnTo>
                    <a:pt x="1" y="5"/>
                  </a:lnTo>
                  <a:lnTo>
                    <a:pt x="6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build="p" autoUpdateAnimBg="0" advAuto="0"/>
      <p:bldP spid="67587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Ejercicio 1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>
            <a:off x="1371600" y="1676400"/>
            <a:ext cx="7467600" cy="4157663"/>
            <a:chOff x="864" y="1056"/>
            <a:chExt cx="4704" cy="2619"/>
          </a:xfrm>
        </p:grpSpPr>
        <p:sp>
          <p:nvSpPr>
            <p:cNvPr id="35844" name="Rectangle 4"/>
            <p:cNvSpPr>
              <a:spLocks noChangeArrowheads="1"/>
            </p:cNvSpPr>
            <p:nvPr/>
          </p:nvSpPr>
          <p:spPr bwMode="auto">
            <a:xfrm>
              <a:off x="4392" y="3248"/>
              <a:ext cx="1176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3216" y="3248"/>
              <a:ext cx="1176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2397" y="3248"/>
              <a:ext cx="819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864" y="3248"/>
              <a:ext cx="1533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Controlar</a:t>
              </a:r>
              <a:endParaRPr lang="es-ES" b="1"/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4392" y="2822"/>
              <a:ext cx="1176" cy="42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3216" y="2822"/>
              <a:ext cx="1176" cy="42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2397" y="2822"/>
              <a:ext cx="819" cy="42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864" y="2822"/>
              <a:ext cx="1533" cy="42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Operar Técnicamente</a:t>
              </a:r>
              <a:endParaRPr lang="es-ES" b="1"/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4392" y="2395"/>
              <a:ext cx="1176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3216" y="2395"/>
              <a:ext cx="1176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4" name="Rectangle 14"/>
            <p:cNvSpPr>
              <a:spLocks noChangeArrowheads="1"/>
            </p:cNvSpPr>
            <p:nvPr/>
          </p:nvSpPr>
          <p:spPr bwMode="auto">
            <a:xfrm>
              <a:off x="2397" y="2395"/>
              <a:ext cx="819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864" y="2395"/>
              <a:ext cx="1533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Liderar (Dirigir)</a:t>
              </a:r>
              <a:endParaRPr lang="es-ES" b="1"/>
            </a:p>
          </p:txBody>
        </p:sp>
        <p:sp>
          <p:nvSpPr>
            <p:cNvPr id="35856" name="Rectangle 16"/>
            <p:cNvSpPr>
              <a:spLocks noChangeArrowheads="1"/>
            </p:cNvSpPr>
            <p:nvPr/>
          </p:nvSpPr>
          <p:spPr bwMode="auto">
            <a:xfrm>
              <a:off x="4392" y="1968"/>
              <a:ext cx="1176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7" name="Rectangle 17"/>
            <p:cNvSpPr>
              <a:spLocks noChangeArrowheads="1"/>
            </p:cNvSpPr>
            <p:nvPr/>
          </p:nvSpPr>
          <p:spPr bwMode="auto">
            <a:xfrm>
              <a:off x="3216" y="1968"/>
              <a:ext cx="1176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8" name="Rectangle 18"/>
            <p:cNvSpPr>
              <a:spLocks noChangeArrowheads="1"/>
            </p:cNvSpPr>
            <p:nvPr/>
          </p:nvSpPr>
          <p:spPr bwMode="auto">
            <a:xfrm>
              <a:off x="2397" y="1968"/>
              <a:ext cx="819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59" name="Rectangle 19"/>
            <p:cNvSpPr>
              <a:spLocks noChangeArrowheads="1"/>
            </p:cNvSpPr>
            <p:nvPr/>
          </p:nvSpPr>
          <p:spPr bwMode="auto">
            <a:xfrm>
              <a:off x="864" y="1968"/>
              <a:ext cx="1533" cy="4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Organizar</a:t>
              </a:r>
              <a:endParaRPr lang="es-ES" b="1"/>
            </a:p>
          </p:txBody>
        </p:sp>
        <p:sp>
          <p:nvSpPr>
            <p:cNvPr id="35860" name="Rectangle 20"/>
            <p:cNvSpPr>
              <a:spLocks noChangeArrowheads="1"/>
            </p:cNvSpPr>
            <p:nvPr/>
          </p:nvSpPr>
          <p:spPr bwMode="auto">
            <a:xfrm>
              <a:off x="4392" y="1535"/>
              <a:ext cx="1176" cy="4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61" name="Rectangle 21"/>
            <p:cNvSpPr>
              <a:spLocks noChangeArrowheads="1"/>
            </p:cNvSpPr>
            <p:nvPr/>
          </p:nvSpPr>
          <p:spPr bwMode="auto">
            <a:xfrm>
              <a:off x="3216" y="1535"/>
              <a:ext cx="1176" cy="4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62" name="Rectangle 22"/>
            <p:cNvSpPr>
              <a:spLocks noChangeArrowheads="1"/>
            </p:cNvSpPr>
            <p:nvPr/>
          </p:nvSpPr>
          <p:spPr bwMode="auto">
            <a:xfrm>
              <a:off x="2397" y="1535"/>
              <a:ext cx="819" cy="4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5863" name="Rectangle 23"/>
            <p:cNvSpPr>
              <a:spLocks noChangeArrowheads="1"/>
            </p:cNvSpPr>
            <p:nvPr/>
          </p:nvSpPr>
          <p:spPr bwMode="auto">
            <a:xfrm>
              <a:off x="864" y="1535"/>
              <a:ext cx="1533" cy="4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Planificar</a:t>
              </a:r>
              <a:endParaRPr lang="es-ES" b="1"/>
            </a:p>
          </p:txBody>
        </p:sp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4392" y="1056"/>
              <a:ext cx="1176" cy="4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AutoCalificar</a:t>
              </a:r>
            </a:p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(0 a 20)</a:t>
              </a:r>
              <a:endParaRPr lang="es-ES" sz="2000" b="1"/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3216" y="1056"/>
              <a:ext cx="1176" cy="4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% de tiempo Empleado</a:t>
              </a:r>
              <a:endParaRPr lang="es-ES" sz="2000" b="1"/>
            </a:p>
          </p:txBody>
        </p:sp>
        <p:sp>
          <p:nvSpPr>
            <p:cNvPr id="35866" name="Rectangle 26"/>
            <p:cNvSpPr>
              <a:spLocks noChangeArrowheads="1"/>
            </p:cNvSpPr>
            <p:nvPr/>
          </p:nvSpPr>
          <p:spPr bwMode="auto">
            <a:xfrm>
              <a:off x="2397" y="1056"/>
              <a:ext cx="819" cy="4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Detalle</a:t>
              </a:r>
              <a:endParaRPr lang="es-ES" sz="2000" b="1"/>
            </a:p>
          </p:txBody>
        </p:sp>
        <p:sp>
          <p:nvSpPr>
            <p:cNvPr id="35867" name="Rectangle 27"/>
            <p:cNvSpPr>
              <a:spLocks noChangeArrowheads="1"/>
            </p:cNvSpPr>
            <p:nvPr/>
          </p:nvSpPr>
          <p:spPr bwMode="auto">
            <a:xfrm>
              <a:off x="864" y="1056"/>
              <a:ext cx="1533" cy="4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Funciones en el Trabajo</a:t>
              </a:r>
              <a:endParaRPr lang="es-ES" sz="2000" b="1"/>
            </a:p>
          </p:txBody>
        </p:sp>
        <p:sp>
          <p:nvSpPr>
            <p:cNvPr id="35868" name="Line 28"/>
            <p:cNvSpPr>
              <a:spLocks noChangeShapeType="1"/>
            </p:cNvSpPr>
            <p:nvPr/>
          </p:nvSpPr>
          <p:spPr bwMode="auto">
            <a:xfrm>
              <a:off x="864" y="1056"/>
              <a:ext cx="47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69" name="Line 29"/>
            <p:cNvSpPr>
              <a:spLocks noChangeShapeType="1"/>
            </p:cNvSpPr>
            <p:nvPr/>
          </p:nvSpPr>
          <p:spPr bwMode="auto">
            <a:xfrm>
              <a:off x="864" y="153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0" name="Line 30"/>
            <p:cNvSpPr>
              <a:spLocks noChangeShapeType="1"/>
            </p:cNvSpPr>
            <p:nvPr/>
          </p:nvSpPr>
          <p:spPr bwMode="auto">
            <a:xfrm>
              <a:off x="864" y="1968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>
              <a:off x="864" y="239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2" name="Line 32"/>
            <p:cNvSpPr>
              <a:spLocks noChangeShapeType="1"/>
            </p:cNvSpPr>
            <p:nvPr/>
          </p:nvSpPr>
          <p:spPr bwMode="auto">
            <a:xfrm>
              <a:off x="864" y="2822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3" name="Line 33"/>
            <p:cNvSpPr>
              <a:spLocks noChangeShapeType="1"/>
            </p:cNvSpPr>
            <p:nvPr/>
          </p:nvSpPr>
          <p:spPr bwMode="auto">
            <a:xfrm>
              <a:off x="864" y="3248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4" name="Line 34"/>
            <p:cNvSpPr>
              <a:spLocks noChangeShapeType="1"/>
            </p:cNvSpPr>
            <p:nvPr/>
          </p:nvSpPr>
          <p:spPr bwMode="auto">
            <a:xfrm>
              <a:off x="864" y="3675"/>
              <a:ext cx="47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5" name="Line 35"/>
            <p:cNvSpPr>
              <a:spLocks noChangeShapeType="1"/>
            </p:cNvSpPr>
            <p:nvPr/>
          </p:nvSpPr>
          <p:spPr bwMode="auto">
            <a:xfrm>
              <a:off x="864" y="1056"/>
              <a:ext cx="0" cy="261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6" name="Line 36"/>
            <p:cNvSpPr>
              <a:spLocks noChangeShapeType="1"/>
            </p:cNvSpPr>
            <p:nvPr/>
          </p:nvSpPr>
          <p:spPr bwMode="auto">
            <a:xfrm>
              <a:off x="2397" y="1056"/>
              <a:ext cx="0" cy="26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>
              <a:off x="3216" y="1056"/>
              <a:ext cx="0" cy="26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8" name="Line 38"/>
            <p:cNvSpPr>
              <a:spLocks noChangeShapeType="1"/>
            </p:cNvSpPr>
            <p:nvPr/>
          </p:nvSpPr>
          <p:spPr bwMode="auto">
            <a:xfrm>
              <a:off x="4392" y="1056"/>
              <a:ext cx="0" cy="26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5879" name="Line 39"/>
            <p:cNvSpPr>
              <a:spLocks noChangeShapeType="1"/>
            </p:cNvSpPr>
            <p:nvPr/>
          </p:nvSpPr>
          <p:spPr bwMode="auto">
            <a:xfrm>
              <a:off x="5568" y="1056"/>
              <a:ext cx="0" cy="261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Ejercicio 2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1371600" y="1676400"/>
            <a:ext cx="7467600" cy="3352800"/>
            <a:chOff x="864" y="1056"/>
            <a:chExt cx="4704" cy="2112"/>
          </a:xfrm>
        </p:grpSpPr>
        <p:sp>
          <p:nvSpPr>
            <p:cNvPr id="36868" name="Rectangle 4"/>
            <p:cNvSpPr>
              <a:spLocks noChangeArrowheads="1"/>
            </p:cNvSpPr>
            <p:nvPr/>
          </p:nvSpPr>
          <p:spPr bwMode="auto">
            <a:xfrm>
              <a:off x="4392" y="2655"/>
              <a:ext cx="1176" cy="5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>
              <a:off x="3216" y="2655"/>
              <a:ext cx="1176" cy="5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2208" y="2655"/>
              <a:ext cx="1008" cy="5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864" y="2655"/>
              <a:ext cx="1344" cy="5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Conceptual</a:t>
              </a:r>
              <a:endParaRPr lang="es-ES" b="1"/>
            </a:p>
          </p:txBody>
        </p:sp>
        <p:sp>
          <p:nvSpPr>
            <p:cNvPr id="36872" name="Rectangle 8"/>
            <p:cNvSpPr>
              <a:spLocks noChangeArrowheads="1"/>
            </p:cNvSpPr>
            <p:nvPr/>
          </p:nvSpPr>
          <p:spPr bwMode="auto">
            <a:xfrm>
              <a:off x="4392" y="2143"/>
              <a:ext cx="1176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3216" y="2143"/>
              <a:ext cx="1176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4" name="Rectangle 10"/>
            <p:cNvSpPr>
              <a:spLocks noChangeArrowheads="1"/>
            </p:cNvSpPr>
            <p:nvPr/>
          </p:nvSpPr>
          <p:spPr bwMode="auto">
            <a:xfrm>
              <a:off x="2208" y="2143"/>
              <a:ext cx="1008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>
              <a:off x="864" y="2143"/>
              <a:ext cx="1344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Humana</a:t>
              </a:r>
              <a:endParaRPr lang="es-ES" b="1"/>
            </a:p>
          </p:txBody>
        </p:sp>
        <p:sp>
          <p:nvSpPr>
            <p:cNvPr id="36876" name="Rectangle 12"/>
            <p:cNvSpPr>
              <a:spLocks noChangeArrowheads="1"/>
            </p:cNvSpPr>
            <p:nvPr/>
          </p:nvSpPr>
          <p:spPr bwMode="auto">
            <a:xfrm>
              <a:off x="4392" y="1631"/>
              <a:ext cx="1176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7" name="Rectangle 13"/>
            <p:cNvSpPr>
              <a:spLocks noChangeArrowheads="1"/>
            </p:cNvSpPr>
            <p:nvPr/>
          </p:nvSpPr>
          <p:spPr bwMode="auto">
            <a:xfrm>
              <a:off x="3216" y="1631"/>
              <a:ext cx="1176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8" name="Rectangle 14"/>
            <p:cNvSpPr>
              <a:spLocks noChangeArrowheads="1"/>
            </p:cNvSpPr>
            <p:nvPr/>
          </p:nvSpPr>
          <p:spPr bwMode="auto">
            <a:xfrm>
              <a:off x="2208" y="1631"/>
              <a:ext cx="1008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s-ES_tradnl" b="1"/>
            </a:p>
          </p:txBody>
        </p:sp>
        <p:sp>
          <p:nvSpPr>
            <p:cNvPr id="36879" name="Rectangle 15"/>
            <p:cNvSpPr>
              <a:spLocks noChangeArrowheads="1"/>
            </p:cNvSpPr>
            <p:nvPr/>
          </p:nvSpPr>
          <p:spPr bwMode="auto">
            <a:xfrm>
              <a:off x="864" y="1631"/>
              <a:ext cx="1344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Técnica</a:t>
              </a:r>
              <a:endParaRPr lang="es-ES" b="1"/>
            </a:p>
          </p:txBody>
        </p:sp>
        <p:sp>
          <p:nvSpPr>
            <p:cNvPr id="36880" name="Rectangle 16"/>
            <p:cNvSpPr>
              <a:spLocks noChangeArrowheads="1"/>
            </p:cNvSpPr>
            <p:nvPr/>
          </p:nvSpPr>
          <p:spPr bwMode="auto">
            <a:xfrm>
              <a:off x="4392" y="1056"/>
              <a:ext cx="1176" cy="5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AutoCalificar</a:t>
              </a:r>
            </a:p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(0 a 20)</a:t>
              </a:r>
              <a:endParaRPr lang="es-ES" sz="2000" b="1"/>
            </a:p>
          </p:txBody>
        </p:sp>
        <p:sp>
          <p:nvSpPr>
            <p:cNvPr id="36881" name="Rectangle 17"/>
            <p:cNvSpPr>
              <a:spLocks noChangeArrowheads="1"/>
            </p:cNvSpPr>
            <p:nvPr/>
          </p:nvSpPr>
          <p:spPr bwMode="auto">
            <a:xfrm>
              <a:off x="3216" y="1056"/>
              <a:ext cx="1176" cy="5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% del Tiempo</a:t>
              </a:r>
              <a:endParaRPr lang="es-ES" sz="2000" b="1"/>
            </a:p>
          </p:txBody>
        </p:sp>
        <p:sp>
          <p:nvSpPr>
            <p:cNvPr id="36882" name="Rectangle 18"/>
            <p:cNvSpPr>
              <a:spLocks noChangeArrowheads="1"/>
            </p:cNvSpPr>
            <p:nvPr/>
          </p:nvSpPr>
          <p:spPr bwMode="auto">
            <a:xfrm>
              <a:off x="2208" y="1056"/>
              <a:ext cx="1008" cy="5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Ejemplos</a:t>
              </a:r>
              <a:endParaRPr lang="es-ES" sz="2000" b="1"/>
            </a:p>
          </p:txBody>
        </p:sp>
        <p:sp>
          <p:nvSpPr>
            <p:cNvPr id="36883" name="Rectangle 19"/>
            <p:cNvSpPr>
              <a:spLocks noChangeArrowheads="1"/>
            </p:cNvSpPr>
            <p:nvPr/>
          </p:nvSpPr>
          <p:spPr bwMode="auto">
            <a:xfrm>
              <a:off x="864" y="1056"/>
              <a:ext cx="1344" cy="5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sz="2000" b="1"/>
                <a:t>Habilidad Empleada</a:t>
              </a:r>
              <a:endParaRPr lang="es-ES" sz="2000" b="1"/>
            </a:p>
          </p:txBody>
        </p:sp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>
              <a:off x="864" y="1056"/>
              <a:ext cx="47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>
              <a:off x="864" y="1631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>
              <a:off x="864" y="2143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>
              <a:off x="864" y="265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>
              <a:off x="864" y="3168"/>
              <a:ext cx="47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89" name="Line 25"/>
            <p:cNvSpPr>
              <a:spLocks noChangeShapeType="1"/>
            </p:cNvSpPr>
            <p:nvPr/>
          </p:nvSpPr>
          <p:spPr bwMode="auto">
            <a:xfrm>
              <a:off x="864" y="1056"/>
              <a:ext cx="0" cy="21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90" name="Line 26"/>
            <p:cNvSpPr>
              <a:spLocks noChangeShapeType="1"/>
            </p:cNvSpPr>
            <p:nvPr/>
          </p:nvSpPr>
          <p:spPr bwMode="auto">
            <a:xfrm>
              <a:off x="2208" y="1056"/>
              <a:ext cx="0" cy="2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91" name="Line 27"/>
            <p:cNvSpPr>
              <a:spLocks noChangeShapeType="1"/>
            </p:cNvSpPr>
            <p:nvPr/>
          </p:nvSpPr>
          <p:spPr bwMode="auto">
            <a:xfrm>
              <a:off x="3216" y="1056"/>
              <a:ext cx="0" cy="2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>
              <a:off x="4392" y="1056"/>
              <a:ext cx="0" cy="21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6893" name="Line 29"/>
            <p:cNvSpPr>
              <a:spLocks noChangeShapeType="1"/>
            </p:cNvSpPr>
            <p:nvPr/>
          </p:nvSpPr>
          <p:spPr bwMode="auto">
            <a:xfrm>
              <a:off x="5568" y="1056"/>
              <a:ext cx="0" cy="21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6"/>
          <p:cNvSpPr txBox="1">
            <a:spLocks noChangeArrowheads="1"/>
          </p:cNvSpPr>
          <p:nvPr/>
        </p:nvSpPr>
        <p:spPr bwMode="auto">
          <a:xfrm>
            <a:off x="2863850" y="501650"/>
            <a:ext cx="3790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3600" b="1">
                <a:solidFill>
                  <a:srgbClr val="6F6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ADMINISTRAR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9459" name="Text Box 1027"/>
          <p:cNvSpPr txBox="1">
            <a:spLocks noChangeArrowheads="1"/>
          </p:cNvSpPr>
          <p:nvPr/>
        </p:nvSpPr>
        <p:spPr bwMode="auto">
          <a:xfrm>
            <a:off x="1447800" y="2057400"/>
            <a:ext cx="7178675" cy="1698625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81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defRPr/>
            </a:pPr>
            <a:r>
              <a:rPr lang="es-MX" sz="2400" b="1">
                <a:solidFill>
                  <a:schemeClr val="bg1"/>
                </a:solidFill>
              </a:rPr>
              <a:t>“Diseñar y mantener un entorno en el que trabajando en grupo, los individuos cumplan eficientemente objetivos específicos”.</a:t>
            </a:r>
          </a:p>
          <a:p>
            <a:pPr algn="r">
              <a:lnSpc>
                <a:spcPct val="110000"/>
              </a:lnSpc>
              <a:defRPr/>
            </a:pPr>
            <a:r>
              <a:rPr lang="es-MX" sz="2400" b="1">
                <a:solidFill>
                  <a:schemeClr val="bg1"/>
                </a:solidFill>
              </a:rPr>
              <a:t>H. Koontz</a:t>
            </a:r>
            <a:endParaRPr lang="es-ES" sz="2800" b="1">
              <a:solidFill>
                <a:schemeClr val="bg1"/>
              </a:solidFill>
            </a:endParaRPr>
          </a:p>
        </p:txBody>
      </p:sp>
      <p:sp>
        <p:nvSpPr>
          <p:cNvPr id="19460" name="Text Box 1028"/>
          <p:cNvSpPr txBox="1">
            <a:spLocks noChangeArrowheads="1"/>
          </p:cNvSpPr>
          <p:nvPr/>
        </p:nvSpPr>
        <p:spPr bwMode="auto">
          <a:xfrm>
            <a:off x="1524000" y="4191000"/>
            <a:ext cx="7178675" cy="1711325"/>
          </a:xfrm>
          <a:prstGeom prst="rect">
            <a:avLst/>
          </a:prstGeom>
          <a:solidFill>
            <a:srgbClr val="0000FF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FF6600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defRPr/>
            </a:pPr>
            <a:r>
              <a:rPr lang="es-MX" sz="2400" b="1">
                <a:solidFill>
                  <a:schemeClr val="bg1"/>
                </a:solidFill>
              </a:rPr>
              <a:t>“Proceso que comprende funciones y actividades laborales qué los administradores deben realizar para alcanzar los objetivos de la empresa”</a:t>
            </a:r>
            <a:endParaRPr lang="es-E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autoUpdateAnimBg="0" advAuto="0"/>
      <p:bldP spid="19459" grpId="0" build="p" animBg="1" autoUpdateAnimBg="0" advAuto="0"/>
      <p:bldP spid="194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1203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Habilidades Administrativas Exitosas</a:t>
            </a:r>
          </a:p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</a:t>
            </a:r>
            <a:r>
              <a:rPr lang="es-MX" sz="2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Fred Luthas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1600200" y="2286000"/>
            <a:ext cx="7086600" cy="3379788"/>
            <a:chOff x="864" y="1440"/>
            <a:chExt cx="4464" cy="2129"/>
          </a:xfrm>
        </p:grpSpPr>
        <p:sp>
          <p:nvSpPr>
            <p:cNvPr id="37892" name="Rectangle 4"/>
            <p:cNvSpPr>
              <a:spLocks noChangeArrowheads="1"/>
            </p:cNvSpPr>
            <p:nvPr/>
          </p:nvSpPr>
          <p:spPr bwMode="auto">
            <a:xfrm>
              <a:off x="2208" y="3056"/>
              <a:ext cx="3120" cy="5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Socialización, politiqueo, interacción con personas ajenas a la organización.</a:t>
              </a:r>
              <a:endParaRPr lang="es-ES" b="1"/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864" y="3056"/>
              <a:ext cx="1344" cy="5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Trabajo de Redes</a:t>
              </a:r>
              <a:endParaRPr lang="es-ES" b="1"/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208" y="2544"/>
              <a:ext cx="3120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Motivación, disciplina, manejo de conflictos, capacitación.</a:t>
              </a:r>
              <a:endParaRPr lang="es-ES" b="1"/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864" y="2544"/>
              <a:ext cx="1344" cy="5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Administración de RR.HH.</a:t>
              </a:r>
              <a:endParaRPr lang="es-ES" b="1"/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2208" y="2015"/>
              <a:ext cx="3120" cy="52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Intercambio de información rutinaria, procesamiento de papeles de trabajo</a:t>
              </a:r>
              <a:endParaRPr lang="es-ES" b="1"/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864" y="2015"/>
              <a:ext cx="1344" cy="52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Comunicación</a:t>
              </a:r>
              <a:endParaRPr lang="es-ES" b="1"/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2208" y="1440"/>
              <a:ext cx="3120" cy="5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Toma de decisiones planeación, coordinación</a:t>
              </a:r>
              <a:endParaRPr lang="es-ES" b="1"/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864" y="1440"/>
              <a:ext cx="1344" cy="5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s-MX" b="1"/>
                <a:t>Administración Tradicional</a:t>
              </a:r>
              <a:endParaRPr lang="es-ES" b="1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864" y="1440"/>
              <a:ext cx="44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864" y="2015"/>
              <a:ext cx="4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>
              <a:off x="864" y="2544"/>
              <a:ext cx="4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>
              <a:off x="864" y="3056"/>
              <a:ext cx="4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7904" name="Line 16"/>
            <p:cNvSpPr>
              <a:spLocks noChangeShapeType="1"/>
            </p:cNvSpPr>
            <p:nvPr/>
          </p:nvSpPr>
          <p:spPr bwMode="auto">
            <a:xfrm>
              <a:off x="864" y="3569"/>
              <a:ext cx="44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7905" name="Line 17"/>
            <p:cNvSpPr>
              <a:spLocks noChangeShapeType="1"/>
            </p:cNvSpPr>
            <p:nvPr/>
          </p:nvSpPr>
          <p:spPr bwMode="auto">
            <a:xfrm>
              <a:off x="864" y="1440"/>
              <a:ext cx="0" cy="212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7906" name="Line 18"/>
            <p:cNvSpPr>
              <a:spLocks noChangeShapeType="1"/>
            </p:cNvSpPr>
            <p:nvPr/>
          </p:nvSpPr>
          <p:spPr bwMode="auto">
            <a:xfrm>
              <a:off x="2208" y="1440"/>
              <a:ext cx="0" cy="21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7907" name="Line 19"/>
            <p:cNvSpPr>
              <a:spLocks noChangeShapeType="1"/>
            </p:cNvSpPr>
            <p:nvPr/>
          </p:nvSpPr>
          <p:spPr bwMode="auto">
            <a:xfrm>
              <a:off x="5328" y="1440"/>
              <a:ext cx="0" cy="212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 autoUpdateAnimBg="0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Oval 2"/>
          <p:cNvSpPr>
            <a:spLocks noChangeArrowheads="1"/>
          </p:cNvSpPr>
          <p:nvPr/>
        </p:nvSpPr>
        <p:spPr bwMode="auto">
          <a:xfrm>
            <a:off x="6705600" y="2209800"/>
            <a:ext cx="2286000" cy="1295400"/>
          </a:xfrm>
          <a:prstGeom prst="ellipse">
            <a:avLst/>
          </a:prstGeom>
          <a:gradFill rotWithShape="0">
            <a:gsLst>
              <a:gs pos="0">
                <a:srgbClr val="FFFFCC"/>
              </a:gs>
              <a:gs pos="100000">
                <a:srgbClr val="FFCC99"/>
              </a:gs>
            </a:gsLst>
            <a:path path="rect">
              <a:fillToRect t="100000" r="100000"/>
            </a:path>
          </a:gra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295400" y="457200"/>
            <a:ext cx="7620000" cy="923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Distribución del Tiempo de los Administradores</a:t>
            </a:r>
          </a:p>
          <a:p>
            <a:pPr algn="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Fred Luthans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914400" y="1066800"/>
          <a:ext cx="6096000" cy="3300413"/>
        </p:xfrm>
        <a:graphic>
          <a:graphicData uri="http://schemas.openxmlformats.org/presentationml/2006/ole">
            <p:oleObj spid="_x0000_s1026" name="Gráfico" r:id="rId3" imgW="4819650" imgH="2609850" progId="Excel.Chart.8">
              <p:embed/>
            </p:oleObj>
          </a:graphicData>
        </a:graphic>
      </p:graphicFrame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7010400" y="2590800"/>
            <a:ext cx="1817688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solidFill>
                  <a:schemeClr val="bg2"/>
                </a:solidFill>
              </a:rPr>
              <a:t>Administrador</a:t>
            </a:r>
          </a:p>
          <a:p>
            <a:pPr algn="ctr"/>
            <a:r>
              <a:rPr lang="es-MX" b="1">
                <a:solidFill>
                  <a:schemeClr val="bg2"/>
                </a:solidFill>
              </a:rPr>
              <a:t>Promedio</a:t>
            </a:r>
            <a:r>
              <a:rPr lang="es-MX" b="1"/>
              <a:t> </a:t>
            </a:r>
            <a:endParaRPr lang="es-ES" b="1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 flipH="1" flipV="1">
            <a:off x="6172200" y="1981200"/>
            <a:ext cx="990600" cy="10668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1371600" y="3810000"/>
            <a:ext cx="7772400" cy="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graphicFrame>
        <p:nvGraphicFramePr>
          <p:cNvPr id="1027" name="Object 8"/>
          <p:cNvGraphicFramePr>
            <a:graphicFrameLocks noChangeAspect="1"/>
          </p:cNvGraphicFramePr>
          <p:nvPr/>
        </p:nvGraphicFramePr>
        <p:xfrm>
          <a:off x="3657600" y="3886200"/>
          <a:ext cx="5791200" cy="3135313"/>
        </p:xfrm>
        <a:graphic>
          <a:graphicData uri="http://schemas.openxmlformats.org/presentationml/2006/ole">
            <p:oleObj spid="_x0000_s1027" name="Gráfico" r:id="rId4" imgW="4820085" imgH="2610049" progId="Excel.Chart.8">
              <p:embed/>
            </p:oleObj>
          </a:graphicData>
        </a:graphic>
      </p:graphicFrame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1371600" y="5029200"/>
            <a:ext cx="2286000" cy="1295400"/>
          </a:xfrm>
          <a:prstGeom prst="ellipse">
            <a:avLst/>
          </a:prstGeom>
          <a:gradFill rotWithShape="0">
            <a:gsLst>
              <a:gs pos="0">
                <a:srgbClr val="FFFFCC"/>
              </a:gs>
              <a:gs pos="100000">
                <a:srgbClr val="FFCC99"/>
              </a:gs>
            </a:gsLst>
            <a:path path="rect">
              <a:fillToRect t="100000" r="100000"/>
            </a:path>
          </a:gra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676400" y="5410200"/>
            <a:ext cx="1817688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solidFill>
                  <a:schemeClr val="bg2"/>
                </a:solidFill>
              </a:rPr>
              <a:t>Administrador</a:t>
            </a:r>
          </a:p>
          <a:p>
            <a:pPr algn="ctr"/>
            <a:r>
              <a:rPr lang="es-MX" b="1">
                <a:solidFill>
                  <a:schemeClr val="bg2"/>
                </a:solidFill>
              </a:rPr>
              <a:t>Eficaz</a:t>
            </a:r>
            <a:endParaRPr lang="es-ES" b="1">
              <a:solidFill>
                <a:schemeClr val="bg2"/>
              </a:solidFill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276600" y="5867400"/>
            <a:ext cx="4267200" cy="533400"/>
          </a:xfrm>
          <a:prstGeom prst="line">
            <a:avLst/>
          </a:prstGeom>
          <a:noFill/>
          <a:ln w="28575" cap="sq">
            <a:solidFill>
              <a:srgbClr val="FF33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43000" y="0"/>
          <a:ext cx="7467600" cy="4165600"/>
        </p:xfrm>
        <a:graphic>
          <a:graphicData uri="http://schemas.openxmlformats.org/presentationml/2006/ole">
            <p:oleObj spid="_x0000_s2050" name="Gráfico" r:id="rId3" imgW="4820085" imgH="2610049" progId="Excel.Chart.8">
              <p:embed/>
            </p:oleObj>
          </a:graphicData>
        </a:graphic>
      </p:graphicFrame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1371600" y="5029200"/>
            <a:ext cx="2286000" cy="1295400"/>
          </a:xfrm>
          <a:prstGeom prst="ellipse">
            <a:avLst/>
          </a:prstGeom>
          <a:gradFill rotWithShape="0">
            <a:gsLst>
              <a:gs pos="0">
                <a:srgbClr val="FFFFCC"/>
              </a:gs>
              <a:gs pos="100000">
                <a:srgbClr val="FFCC99"/>
              </a:gs>
            </a:gsLst>
            <a:path path="rect">
              <a:fillToRect t="100000" r="100000"/>
            </a:path>
          </a:gra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76400" y="5257800"/>
            <a:ext cx="1817688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solidFill>
                  <a:schemeClr val="bg2"/>
                </a:solidFill>
              </a:rPr>
              <a:t>Administrador</a:t>
            </a:r>
          </a:p>
          <a:p>
            <a:pPr algn="ctr"/>
            <a:r>
              <a:rPr lang="es-MX" b="1">
                <a:solidFill>
                  <a:schemeClr val="bg2"/>
                </a:solidFill>
              </a:rPr>
              <a:t>Exitoso en </a:t>
            </a:r>
          </a:p>
          <a:p>
            <a:pPr algn="ctr"/>
            <a:r>
              <a:rPr lang="es-MX" b="1">
                <a:solidFill>
                  <a:schemeClr val="bg2"/>
                </a:solidFill>
              </a:rPr>
              <a:t>Ascensos</a:t>
            </a:r>
            <a:endParaRPr lang="es-ES" b="1">
              <a:solidFill>
                <a:schemeClr val="bg2"/>
              </a:solidFill>
            </a:endParaRPr>
          </a:p>
        </p:txBody>
      </p:sp>
      <p:pic>
        <p:nvPicPr>
          <p:cNvPr id="2053" name="Picture 5" descr="BD05299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605213"/>
            <a:ext cx="3019425" cy="279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2667000" y="2895600"/>
            <a:ext cx="1066800" cy="1981200"/>
          </a:xfrm>
          <a:prstGeom prst="upArrow">
            <a:avLst>
              <a:gd name="adj1" fmla="val 50000"/>
              <a:gd name="adj2" fmla="val 46429"/>
            </a:avLst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905000" y="228600"/>
            <a:ext cx="6172200" cy="11160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AREAS DE CONOCIMIENTO PARA SER UN BUEN EJECUTIVO</a:t>
            </a:r>
            <a:endParaRPr lang="es-ES" sz="32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905000" y="1997075"/>
            <a:ext cx="1295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Economía y </a:t>
            </a:r>
          </a:p>
          <a:p>
            <a:pPr algn="ctr"/>
            <a:r>
              <a:rPr lang="es-MX" sz="1400" b="1"/>
              <a:t>Finanzas</a:t>
            </a:r>
            <a:endParaRPr lang="es-ES" sz="1400" b="1"/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1828800" y="1981200"/>
            <a:ext cx="1371600" cy="533400"/>
            <a:chOff x="3744" y="1872"/>
            <a:chExt cx="1584" cy="336"/>
          </a:xfrm>
        </p:grpSpPr>
        <p:sp>
          <p:nvSpPr>
            <p:cNvPr id="38955" name="Line 5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56" name="Line 6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4343400" y="1600200"/>
            <a:ext cx="1295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Estrategia</a:t>
            </a:r>
          </a:p>
          <a:p>
            <a:pPr algn="ctr"/>
            <a:r>
              <a:rPr lang="es-MX" sz="1400" b="1"/>
              <a:t>De Negocios</a:t>
            </a:r>
            <a:endParaRPr lang="es-ES" sz="1400" b="1"/>
          </a:p>
        </p:txBody>
      </p:sp>
      <p:grpSp>
        <p:nvGrpSpPr>
          <p:cNvPr id="38918" name="Group 8"/>
          <p:cNvGrpSpPr>
            <a:grpSpLocks/>
          </p:cNvGrpSpPr>
          <p:nvPr/>
        </p:nvGrpSpPr>
        <p:grpSpPr bwMode="auto">
          <a:xfrm>
            <a:off x="4267200" y="1584325"/>
            <a:ext cx="1371600" cy="533400"/>
            <a:chOff x="3744" y="1872"/>
            <a:chExt cx="1584" cy="336"/>
          </a:xfrm>
        </p:grpSpPr>
        <p:sp>
          <p:nvSpPr>
            <p:cNvPr id="38953" name="Line 9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54" name="Line 10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19" name="Text Box 11"/>
          <p:cNvSpPr txBox="1">
            <a:spLocks noChangeArrowheads="1"/>
          </p:cNvSpPr>
          <p:nvPr/>
        </p:nvSpPr>
        <p:spPr bwMode="auto">
          <a:xfrm>
            <a:off x="6781800" y="2209800"/>
            <a:ext cx="1295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Manejo del Cambio</a:t>
            </a:r>
            <a:endParaRPr lang="es-ES" sz="1400" b="1"/>
          </a:p>
        </p:txBody>
      </p:sp>
      <p:grpSp>
        <p:nvGrpSpPr>
          <p:cNvPr id="38920" name="Group 12"/>
          <p:cNvGrpSpPr>
            <a:grpSpLocks/>
          </p:cNvGrpSpPr>
          <p:nvPr/>
        </p:nvGrpSpPr>
        <p:grpSpPr bwMode="auto">
          <a:xfrm>
            <a:off x="6705600" y="2193925"/>
            <a:ext cx="1371600" cy="533400"/>
            <a:chOff x="3744" y="1872"/>
            <a:chExt cx="1584" cy="336"/>
          </a:xfrm>
        </p:grpSpPr>
        <p:sp>
          <p:nvSpPr>
            <p:cNvPr id="38951" name="Line 13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52" name="Line 14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21" name="Text Box 15"/>
          <p:cNvSpPr txBox="1">
            <a:spLocks noChangeArrowheads="1"/>
          </p:cNvSpPr>
          <p:nvPr/>
        </p:nvSpPr>
        <p:spPr bwMode="auto">
          <a:xfrm>
            <a:off x="4191000" y="3444875"/>
            <a:ext cx="15240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600" b="1"/>
              <a:t>DIRECCIÓN</a:t>
            </a:r>
          </a:p>
          <a:p>
            <a:pPr algn="ctr"/>
            <a:r>
              <a:rPr lang="es-MX" sz="1600" b="1"/>
              <a:t>Calidad Total</a:t>
            </a:r>
            <a:endParaRPr lang="es-ES" sz="1600" b="1"/>
          </a:p>
        </p:txBody>
      </p:sp>
      <p:grpSp>
        <p:nvGrpSpPr>
          <p:cNvPr id="38922" name="Group 16"/>
          <p:cNvGrpSpPr>
            <a:grpSpLocks/>
          </p:cNvGrpSpPr>
          <p:nvPr/>
        </p:nvGrpSpPr>
        <p:grpSpPr bwMode="auto">
          <a:xfrm>
            <a:off x="4114800" y="3429000"/>
            <a:ext cx="1600200" cy="625475"/>
            <a:chOff x="3744" y="1872"/>
            <a:chExt cx="1584" cy="336"/>
          </a:xfrm>
        </p:grpSpPr>
        <p:sp>
          <p:nvSpPr>
            <p:cNvPr id="38949" name="Line 17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50" name="Line 18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23" name="Text Box 19"/>
          <p:cNvSpPr txBox="1">
            <a:spLocks noChangeArrowheads="1"/>
          </p:cNvSpPr>
          <p:nvPr/>
        </p:nvSpPr>
        <p:spPr bwMode="auto">
          <a:xfrm>
            <a:off x="1752600" y="3216275"/>
            <a:ext cx="1295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RR.HH.</a:t>
            </a:r>
            <a:endParaRPr lang="es-ES" sz="1400" b="1"/>
          </a:p>
        </p:txBody>
      </p:sp>
      <p:grpSp>
        <p:nvGrpSpPr>
          <p:cNvPr id="38924" name="Group 20"/>
          <p:cNvGrpSpPr>
            <a:grpSpLocks/>
          </p:cNvGrpSpPr>
          <p:nvPr/>
        </p:nvGrpSpPr>
        <p:grpSpPr bwMode="auto">
          <a:xfrm>
            <a:off x="1828800" y="3200400"/>
            <a:ext cx="1143000" cy="320675"/>
            <a:chOff x="3744" y="1872"/>
            <a:chExt cx="1584" cy="336"/>
          </a:xfrm>
        </p:grpSpPr>
        <p:sp>
          <p:nvSpPr>
            <p:cNvPr id="38947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48" name="Line 22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25" name="Text Box 23"/>
          <p:cNvSpPr txBox="1">
            <a:spLocks noChangeArrowheads="1"/>
          </p:cNvSpPr>
          <p:nvPr/>
        </p:nvSpPr>
        <p:spPr bwMode="auto">
          <a:xfrm>
            <a:off x="6629400" y="3521075"/>
            <a:ext cx="1600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Operaciones</a:t>
            </a:r>
          </a:p>
          <a:p>
            <a:pPr algn="ctr"/>
            <a:r>
              <a:rPr lang="es-MX" sz="1000" b="1"/>
              <a:t>Calidad de proceso</a:t>
            </a:r>
            <a:endParaRPr lang="es-ES" sz="1000" b="1"/>
          </a:p>
        </p:txBody>
      </p:sp>
      <p:grpSp>
        <p:nvGrpSpPr>
          <p:cNvPr id="38926" name="Group 24"/>
          <p:cNvGrpSpPr>
            <a:grpSpLocks/>
          </p:cNvGrpSpPr>
          <p:nvPr/>
        </p:nvGrpSpPr>
        <p:grpSpPr bwMode="auto">
          <a:xfrm>
            <a:off x="6781800" y="3505200"/>
            <a:ext cx="1371600" cy="533400"/>
            <a:chOff x="3744" y="1872"/>
            <a:chExt cx="1584" cy="336"/>
          </a:xfrm>
        </p:grpSpPr>
        <p:sp>
          <p:nvSpPr>
            <p:cNvPr id="38945" name="Line 25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46" name="Line 26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27" name="Text Box 27"/>
          <p:cNvSpPr txBox="1">
            <a:spLocks noChangeArrowheads="1"/>
          </p:cNvSpPr>
          <p:nvPr/>
        </p:nvSpPr>
        <p:spPr bwMode="auto">
          <a:xfrm>
            <a:off x="1828800" y="4740275"/>
            <a:ext cx="1295400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Liderazgo y Habilidades Gerenciales</a:t>
            </a:r>
            <a:endParaRPr lang="es-ES" sz="1400" b="1"/>
          </a:p>
        </p:txBody>
      </p:sp>
      <p:grpSp>
        <p:nvGrpSpPr>
          <p:cNvPr id="38928" name="Group 28"/>
          <p:cNvGrpSpPr>
            <a:grpSpLocks/>
          </p:cNvGrpSpPr>
          <p:nvPr/>
        </p:nvGrpSpPr>
        <p:grpSpPr bwMode="auto">
          <a:xfrm>
            <a:off x="1752600" y="4724400"/>
            <a:ext cx="1371600" cy="777875"/>
            <a:chOff x="3744" y="1872"/>
            <a:chExt cx="1584" cy="336"/>
          </a:xfrm>
        </p:grpSpPr>
        <p:sp>
          <p:nvSpPr>
            <p:cNvPr id="38943" name="Line 29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44" name="Line 30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29" name="Text Box 31"/>
          <p:cNvSpPr txBox="1">
            <a:spLocks noChangeArrowheads="1"/>
          </p:cNvSpPr>
          <p:nvPr/>
        </p:nvSpPr>
        <p:spPr bwMode="auto">
          <a:xfrm>
            <a:off x="4114800" y="5426075"/>
            <a:ext cx="1676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Tecnología de Información</a:t>
            </a:r>
            <a:endParaRPr lang="es-ES" sz="1400" b="1"/>
          </a:p>
        </p:txBody>
      </p:sp>
      <p:grpSp>
        <p:nvGrpSpPr>
          <p:cNvPr id="38930" name="Group 32"/>
          <p:cNvGrpSpPr>
            <a:grpSpLocks/>
          </p:cNvGrpSpPr>
          <p:nvPr/>
        </p:nvGrpSpPr>
        <p:grpSpPr bwMode="auto">
          <a:xfrm>
            <a:off x="4114800" y="5410200"/>
            <a:ext cx="1600200" cy="533400"/>
            <a:chOff x="3744" y="1872"/>
            <a:chExt cx="1584" cy="336"/>
          </a:xfrm>
        </p:grpSpPr>
        <p:sp>
          <p:nvSpPr>
            <p:cNvPr id="38941" name="Line 33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42" name="Line 34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31" name="Text Box 35"/>
          <p:cNvSpPr txBox="1">
            <a:spLocks noChangeArrowheads="1"/>
          </p:cNvSpPr>
          <p:nvPr/>
        </p:nvSpPr>
        <p:spPr bwMode="auto">
          <a:xfrm>
            <a:off x="6553200" y="4740275"/>
            <a:ext cx="1676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Marketing y</a:t>
            </a:r>
          </a:p>
          <a:p>
            <a:pPr algn="ctr"/>
            <a:r>
              <a:rPr lang="es-MX" sz="1400" b="1"/>
              <a:t>Ventas</a:t>
            </a:r>
            <a:endParaRPr lang="es-ES" sz="1400" b="1"/>
          </a:p>
        </p:txBody>
      </p:sp>
      <p:grpSp>
        <p:nvGrpSpPr>
          <p:cNvPr id="38932" name="Group 36"/>
          <p:cNvGrpSpPr>
            <a:grpSpLocks/>
          </p:cNvGrpSpPr>
          <p:nvPr/>
        </p:nvGrpSpPr>
        <p:grpSpPr bwMode="auto">
          <a:xfrm>
            <a:off x="6553200" y="4724400"/>
            <a:ext cx="1600200" cy="533400"/>
            <a:chOff x="3744" y="1872"/>
            <a:chExt cx="1584" cy="336"/>
          </a:xfrm>
        </p:grpSpPr>
        <p:sp>
          <p:nvSpPr>
            <p:cNvPr id="38939" name="Line 37"/>
            <p:cNvSpPr>
              <a:spLocks noChangeShapeType="1"/>
            </p:cNvSpPr>
            <p:nvPr/>
          </p:nvSpPr>
          <p:spPr bwMode="auto">
            <a:xfrm>
              <a:off x="3744" y="1872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38940" name="Line 38"/>
            <p:cNvSpPr>
              <a:spLocks noChangeShapeType="1"/>
            </p:cNvSpPr>
            <p:nvPr/>
          </p:nvSpPr>
          <p:spPr bwMode="auto">
            <a:xfrm>
              <a:off x="3744" y="2208"/>
              <a:ext cx="1584" cy="0"/>
            </a:xfrm>
            <a:prstGeom prst="line">
              <a:avLst/>
            </a:prstGeom>
            <a:noFill/>
            <a:ln w="28575" cap="sq">
              <a:solidFill>
                <a:srgbClr val="FF66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38933" name="Line 39"/>
          <p:cNvSpPr>
            <a:spLocks noChangeShapeType="1"/>
          </p:cNvSpPr>
          <p:nvPr/>
        </p:nvSpPr>
        <p:spPr bwMode="auto">
          <a:xfrm>
            <a:off x="3200400" y="2286000"/>
            <a:ext cx="914400" cy="9906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8934" name="Line 40"/>
          <p:cNvSpPr>
            <a:spLocks noChangeShapeType="1"/>
          </p:cNvSpPr>
          <p:nvPr/>
        </p:nvSpPr>
        <p:spPr bwMode="auto">
          <a:xfrm flipH="1">
            <a:off x="5791200" y="2438400"/>
            <a:ext cx="838200" cy="9144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8935" name="Line 41"/>
          <p:cNvSpPr>
            <a:spLocks noChangeShapeType="1"/>
          </p:cNvSpPr>
          <p:nvPr/>
        </p:nvSpPr>
        <p:spPr bwMode="auto">
          <a:xfrm flipH="1">
            <a:off x="5791200" y="3733800"/>
            <a:ext cx="914400" cy="1524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8936" name="Line 42"/>
          <p:cNvSpPr>
            <a:spLocks noChangeShapeType="1"/>
          </p:cNvSpPr>
          <p:nvPr/>
        </p:nvSpPr>
        <p:spPr bwMode="auto">
          <a:xfrm flipH="1" flipV="1">
            <a:off x="5715000" y="4114800"/>
            <a:ext cx="762000" cy="7620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8937" name="Line 43"/>
          <p:cNvSpPr>
            <a:spLocks noChangeShapeType="1"/>
          </p:cNvSpPr>
          <p:nvPr/>
        </p:nvSpPr>
        <p:spPr bwMode="auto">
          <a:xfrm flipV="1">
            <a:off x="3200400" y="3962400"/>
            <a:ext cx="838200" cy="6858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38938" name="Line 44"/>
          <p:cNvSpPr>
            <a:spLocks noChangeShapeType="1"/>
          </p:cNvSpPr>
          <p:nvPr/>
        </p:nvSpPr>
        <p:spPr bwMode="auto">
          <a:xfrm>
            <a:off x="2971800" y="3429000"/>
            <a:ext cx="1143000" cy="2286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autoUpdateAnimBg="0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6"/>
          <p:cNvSpPr txBox="1">
            <a:spLocks noChangeArrowheads="1"/>
          </p:cNvSpPr>
          <p:nvPr/>
        </p:nvSpPr>
        <p:spPr bwMode="auto">
          <a:xfrm>
            <a:off x="2095500" y="180975"/>
            <a:ext cx="62103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EL ÉXITO DE UNA ORGANIZACIÓN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1600200" y="2057400"/>
            <a:ext cx="7178675" cy="2863850"/>
          </a:xfrm>
          <a:prstGeom prst="rect">
            <a:avLst/>
          </a:prstGeom>
          <a:solidFill>
            <a:srgbClr val="0000FF"/>
          </a:soli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marL="384175" indent="-384175" algn="just"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000" b="1">
                <a:solidFill>
                  <a:schemeClr val="bg1"/>
                </a:solidFill>
              </a:rPr>
              <a:t>No lo hace sus planes, por mejores que sean</a:t>
            </a:r>
          </a:p>
          <a:p>
            <a:pPr marL="384175" indent="-384175" algn="just"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000" b="1">
                <a:solidFill>
                  <a:schemeClr val="bg1"/>
                </a:solidFill>
              </a:rPr>
              <a:t>No los hace las máquinas</a:t>
            </a:r>
          </a:p>
          <a:p>
            <a:pPr marL="384175" indent="-384175" algn="just"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000" b="1">
                <a:solidFill>
                  <a:schemeClr val="bg1"/>
                </a:solidFill>
              </a:rPr>
              <a:t>No la hace sus redes de computadora de última generación</a:t>
            </a:r>
          </a:p>
          <a:p>
            <a:pPr marL="384175" indent="-384175" algn="just"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000" b="1">
                <a:solidFill>
                  <a:schemeClr val="bg1"/>
                </a:solidFill>
              </a:rPr>
              <a:t>No la hace su edificio por moderno y agradable que sea</a:t>
            </a:r>
          </a:p>
          <a:p>
            <a:pPr marL="384175" indent="-384175" algn="just"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000" b="1">
                <a:solidFill>
                  <a:schemeClr val="bg1"/>
                </a:solidFill>
              </a:rPr>
              <a:t>No lo hace sus folletos, separatas, publicidad</a:t>
            </a:r>
          </a:p>
          <a:p>
            <a:pPr marL="384175" indent="-384175" algn="just"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000" b="1">
                <a:solidFill>
                  <a:schemeClr val="bg1"/>
                </a:solidFill>
              </a:rPr>
              <a:t>No la hace sus métodos de trabajo</a:t>
            </a:r>
          </a:p>
          <a:p>
            <a:pPr marL="384175" indent="-384175" algn="just"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000" b="1">
                <a:solidFill>
                  <a:schemeClr val="bg1"/>
                </a:solidFill>
              </a:rPr>
              <a:t>No la hace los materiales que emplee</a:t>
            </a:r>
            <a:endParaRPr lang="es-ES" sz="2000" b="1">
              <a:solidFill>
                <a:schemeClr val="bg1"/>
              </a:solidFill>
            </a:endParaRPr>
          </a:p>
        </p:txBody>
      </p:sp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1600200" y="5248275"/>
            <a:ext cx="7178675" cy="923925"/>
          </a:xfrm>
          <a:prstGeom prst="rect">
            <a:avLst/>
          </a:prstGeom>
          <a:solidFill>
            <a:srgbClr val="0000FF"/>
          </a:soli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  <a:effectLst>
            <a:outerShdw dist="107763" dir="8100000" algn="ctr" rotWithShape="0">
              <a:srgbClr val="FF6600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chemeClr val="bg1"/>
                </a:solidFill>
              </a:rPr>
              <a:t>El éxito depende de su gente:</a:t>
            </a:r>
          </a:p>
          <a:p>
            <a:pPr algn="ctr">
              <a:lnSpc>
                <a:spcPct val="11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chemeClr val="bg1"/>
                </a:solidFill>
              </a:rPr>
              <a:t>de su forma de pensar, de sentir, de actuar</a:t>
            </a:r>
            <a:endParaRPr lang="es-E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 advAuto="0"/>
      <p:bldP spid="28675" grpId="0" build="p" animBg="1" autoUpdateAnimBg="0" advAuto="0"/>
      <p:bldP spid="28676" grpId="0" build="p" animBg="1" autoUpdateAnimBg="0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3657600" y="3552825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828800" y="457200"/>
            <a:ext cx="69342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GESTIÓN DE LOS RR.HH.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143000" y="1876425"/>
            <a:ext cx="1447800" cy="546100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84175" indent="-384175"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400" b="1">
                <a:solidFill>
                  <a:srgbClr val="0000FF"/>
                </a:solidFill>
              </a:rPr>
              <a:t>Planeamiento</a:t>
            </a:r>
          </a:p>
          <a:p>
            <a:pPr marL="384175" indent="-384175"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400" b="1">
                <a:solidFill>
                  <a:srgbClr val="0000FF"/>
                </a:solidFill>
              </a:rPr>
              <a:t>Estratégico</a:t>
            </a:r>
            <a:endParaRPr lang="es-ES" sz="1400" b="1">
              <a:solidFill>
                <a:srgbClr val="0000FF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143000" y="3022600"/>
            <a:ext cx="1447800" cy="758825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84175" indent="-384175"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400" b="1">
                <a:solidFill>
                  <a:srgbClr val="0000FF"/>
                </a:solidFill>
              </a:rPr>
              <a:t>Planeamiento</a:t>
            </a:r>
          </a:p>
          <a:p>
            <a:pPr marL="384175" indent="-384175"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400" b="1">
                <a:solidFill>
                  <a:srgbClr val="0000FF"/>
                </a:solidFill>
              </a:rPr>
              <a:t>Estratégico</a:t>
            </a:r>
          </a:p>
          <a:p>
            <a:pPr marL="384175" indent="-384175"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400" b="1">
                <a:solidFill>
                  <a:srgbClr val="0000FF"/>
                </a:solidFill>
              </a:rPr>
              <a:t>RR.HH.</a:t>
            </a:r>
            <a:endParaRPr lang="es-ES" sz="1400" b="1">
              <a:solidFill>
                <a:srgbClr val="0000FF"/>
              </a:solidFill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1600200" y="2486025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048000" y="1190625"/>
            <a:ext cx="1828800" cy="303213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Necesidades de R.H.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3657600" y="1495425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048000" y="1952625"/>
            <a:ext cx="1828800" cy="668338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Descripción y especificaciones de puestos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3657600" y="2638425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048000" y="3095625"/>
            <a:ext cx="1981200" cy="485775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Evaluación de</a:t>
            </a:r>
          </a:p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Desempeño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048000" y="4010025"/>
            <a:ext cx="1981200" cy="303213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Capacitación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 flipH="1" flipV="1">
            <a:off x="3657600" y="4314825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048000" y="4772025"/>
            <a:ext cx="1981200" cy="303213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Desarrollo Profesional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75" name="AutoShape 15"/>
          <p:cNvSpPr>
            <a:spLocks noChangeArrowheads="1"/>
          </p:cNvSpPr>
          <p:nvPr/>
        </p:nvSpPr>
        <p:spPr bwMode="auto">
          <a:xfrm flipV="1">
            <a:off x="3657600" y="5076825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048000" y="5534025"/>
            <a:ext cx="1981200" cy="485775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Planeación de Cartera</a:t>
            </a:r>
          </a:p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Interna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77" name="Freeform 17"/>
          <p:cNvSpPr>
            <a:spLocks/>
          </p:cNvSpPr>
          <p:nvPr/>
        </p:nvSpPr>
        <p:spPr bwMode="auto">
          <a:xfrm>
            <a:off x="2819400" y="1343025"/>
            <a:ext cx="228600" cy="4419600"/>
          </a:xfrm>
          <a:custGeom>
            <a:avLst/>
            <a:gdLst>
              <a:gd name="T0" fmla="*/ 192 w 192"/>
              <a:gd name="T1" fmla="*/ 2784 h 2784"/>
              <a:gd name="T2" fmla="*/ 0 w 192"/>
              <a:gd name="T3" fmla="*/ 2784 h 2784"/>
              <a:gd name="T4" fmla="*/ 0 w 192"/>
              <a:gd name="T5" fmla="*/ 0 h 2784"/>
              <a:gd name="T6" fmla="*/ 192 w 192"/>
              <a:gd name="T7" fmla="*/ 0 h 278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2784"/>
              <a:gd name="T14" fmla="*/ 192 w 192"/>
              <a:gd name="T15" fmla="*/ 2784 h 27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2784">
                <a:moveTo>
                  <a:pt x="192" y="2784"/>
                </a:moveTo>
                <a:lnTo>
                  <a:pt x="0" y="2784"/>
                </a:ln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28575" cap="sq">
            <a:solidFill>
              <a:srgbClr val="FF66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2590800" y="3400425"/>
            <a:ext cx="2286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486400" y="1466850"/>
            <a:ext cx="1371600" cy="668338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Reclutamiento y Selección de Personal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508625" y="2349500"/>
            <a:ext cx="1371600" cy="303213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Inducción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5486400" y="2943225"/>
            <a:ext cx="1371600" cy="485775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Administración</a:t>
            </a:r>
          </a:p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Salarial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82" name="Freeform 22"/>
          <p:cNvSpPr>
            <a:spLocks/>
          </p:cNvSpPr>
          <p:nvPr/>
        </p:nvSpPr>
        <p:spPr bwMode="auto">
          <a:xfrm>
            <a:off x="4876800" y="1343025"/>
            <a:ext cx="152400" cy="914400"/>
          </a:xfrm>
          <a:custGeom>
            <a:avLst/>
            <a:gdLst>
              <a:gd name="T0" fmla="*/ 0 w 144"/>
              <a:gd name="T1" fmla="*/ 0 h 576"/>
              <a:gd name="T2" fmla="*/ 144 w 144"/>
              <a:gd name="T3" fmla="*/ 0 h 576"/>
              <a:gd name="T4" fmla="*/ 144 w 144"/>
              <a:gd name="T5" fmla="*/ 576 h 576"/>
              <a:gd name="T6" fmla="*/ 0 w 144"/>
              <a:gd name="T7" fmla="*/ 576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576"/>
              <a:gd name="T14" fmla="*/ 144 w 144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576">
                <a:moveTo>
                  <a:pt x="0" y="0"/>
                </a:moveTo>
                <a:lnTo>
                  <a:pt x="144" y="0"/>
                </a:lnTo>
                <a:lnTo>
                  <a:pt x="144" y="576"/>
                </a:lnTo>
                <a:lnTo>
                  <a:pt x="0" y="576"/>
                </a:lnTo>
              </a:path>
            </a:pathLst>
          </a:cu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5029200" y="1800225"/>
            <a:ext cx="4572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4876800" y="2486025"/>
            <a:ext cx="6096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562600" y="4010025"/>
            <a:ext cx="1295400" cy="485775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Desempeño</a:t>
            </a:r>
          </a:p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Real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334000" y="4848225"/>
            <a:ext cx="1828800" cy="303213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Desarrollo potencial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5257800" y="3476625"/>
            <a:ext cx="1981200" cy="1676400"/>
          </a:xfrm>
          <a:prstGeom prst="rect">
            <a:avLst/>
          </a:prstGeom>
          <a:noFill/>
          <a:ln w="28575">
            <a:solidFill>
              <a:srgbClr val="FF660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 flipH="1" flipV="1">
            <a:off x="5029200" y="3552825"/>
            <a:ext cx="533400" cy="4572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5029200" y="4162425"/>
            <a:ext cx="533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90" name="Line 30"/>
          <p:cNvSpPr>
            <a:spLocks noChangeShapeType="1"/>
          </p:cNvSpPr>
          <p:nvPr/>
        </p:nvSpPr>
        <p:spPr bwMode="auto">
          <a:xfrm flipH="1">
            <a:off x="5029200" y="5153025"/>
            <a:ext cx="609600" cy="5334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7315200" y="5610225"/>
            <a:ext cx="1828800" cy="485775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Administración del </a:t>
            </a:r>
          </a:p>
          <a:p>
            <a:pPr algn="ctr">
              <a:buClr>
                <a:srgbClr val="FF6600"/>
              </a:buClr>
              <a:buFont typeface="Wingdings" pitchFamily="2" charset="2"/>
              <a:buNone/>
            </a:pPr>
            <a:r>
              <a:rPr lang="es-MX" sz="1200" b="1">
                <a:solidFill>
                  <a:srgbClr val="0000FF"/>
                </a:solidFill>
              </a:rPr>
              <a:t>Personal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 flipH="1" flipV="1">
            <a:off x="6858000" y="4238625"/>
            <a:ext cx="914400" cy="13716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5410200" y="3781425"/>
            <a:ext cx="15240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>
            <a:off x="5486400" y="4695825"/>
            <a:ext cx="15240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7543800" y="3705225"/>
            <a:ext cx="1447800" cy="1216025"/>
          </a:xfrm>
          <a:prstGeom prst="rect">
            <a:avLst/>
          </a:prstGeom>
          <a:gradFill rotWithShape="0">
            <a:gsLst>
              <a:gs pos="0">
                <a:srgbClr val="DC8300"/>
              </a:gs>
              <a:gs pos="50000">
                <a:srgbClr val="F9E8D0"/>
              </a:gs>
              <a:gs pos="100000">
                <a:srgbClr val="DC8300"/>
              </a:gs>
            </a:gsLst>
            <a:lin ang="18900000" scaled="1"/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88925" indent="-288925" algn="just">
              <a:lnSpc>
                <a:spcPct val="120000"/>
              </a:lnSpc>
              <a:buClr>
                <a:srgbClr val="FF6600"/>
              </a:buClr>
              <a:buFont typeface="Wingdings" pitchFamily="2" charset="2"/>
              <a:buChar char="Ø"/>
            </a:pPr>
            <a:r>
              <a:rPr lang="es-MX" sz="1200" b="1">
                <a:solidFill>
                  <a:srgbClr val="0000FF"/>
                </a:solidFill>
              </a:rPr>
              <a:t>Motivación</a:t>
            </a:r>
          </a:p>
          <a:p>
            <a:pPr marL="288925" indent="-288925" algn="just">
              <a:lnSpc>
                <a:spcPct val="120000"/>
              </a:lnSpc>
              <a:buClr>
                <a:srgbClr val="FF6600"/>
              </a:buClr>
              <a:buFont typeface="Wingdings" pitchFamily="2" charset="2"/>
              <a:buChar char="Ø"/>
            </a:pPr>
            <a:r>
              <a:rPr lang="es-MX" sz="1200" b="1">
                <a:solidFill>
                  <a:srgbClr val="0000FF"/>
                </a:solidFill>
              </a:rPr>
              <a:t>Satisfacción</a:t>
            </a:r>
          </a:p>
          <a:p>
            <a:pPr marL="288925" indent="-288925" algn="just">
              <a:lnSpc>
                <a:spcPct val="120000"/>
              </a:lnSpc>
              <a:buClr>
                <a:srgbClr val="FF6600"/>
              </a:buClr>
              <a:buFont typeface="Wingdings" pitchFamily="2" charset="2"/>
              <a:buChar char="Ø"/>
            </a:pPr>
            <a:r>
              <a:rPr lang="es-MX" sz="1200" b="1">
                <a:solidFill>
                  <a:srgbClr val="0000FF"/>
                </a:solidFill>
              </a:rPr>
              <a:t>Liderazgo</a:t>
            </a:r>
          </a:p>
          <a:p>
            <a:pPr marL="288925" indent="-288925" algn="just">
              <a:lnSpc>
                <a:spcPct val="120000"/>
              </a:lnSpc>
              <a:buClr>
                <a:srgbClr val="FF6600"/>
              </a:buClr>
              <a:buFont typeface="Wingdings" pitchFamily="2" charset="2"/>
              <a:buChar char="Ø"/>
            </a:pPr>
            <a:r>
              <a:rPr lang="es-MX" sz="1200" b="1">
                <a:solidFill>
                  <a:srgbClr val="0000FF"/>
                </a:solidFill>
              </a:rPr>
              <a:t>Clima</a:t>
            </a:r>
          </a:p>
          <a:p>
            <a:pPr marL="288925" indent="-288925" algn="just">
              <a:lnSpc>
                <a:spcPct val="120000"/>
              </a:lnSpc>
              <a:buClr>
                <a:srgbClr val="FF6600"/>
              </a:buClr>
              <a:buFont typeface="Wingdings" pitchFamily="2" charset="2"/>
              <a:buChar char="Ø"/>
            </a:pPr>
            <a:r>
              <a:rPr lang="es-MX" sz="1200" b="1">
                <a:solidFill>
                  <a:srgbClr val="0000FF"/>
                </a:solidFill>
              </a:rPr>
              <a:t>Cultura</a:t>
            </a:r>
            <a:endParaRPr lang="es-ES" sz="1200" b="1">
              <a:solidFill>
                <a:srgbClr val="0000FF"/>
              </a:solidFill>
            </a:endParaRPr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 flipH="1">
            <a:off x="6858000" y="4162425"/>
            <a:ext cx="6858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7467600" y="3200400"/>
            <a:ext cx="160337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>
                <a:latin typeface="Arial" charset="0"/>
              </a:rPr>
              <a:t>Comportamiento</a:t>
            </a:r>
          </a:p>
          <a:p>
            <a:pPr algn="ctr"/>
            <a:r>
              <a:rPr lang="es-MX" sz="1400" b="1">
                <a:latin typeface="Arial" charset="0"/>
              </a:rPr>
              <a:t>Organizacional</a:t>
            </a:r>
            <a:endParaRPr lang="es-ES" sz="1400" b="1"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97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97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97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97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297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29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9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297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29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297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29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29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500"/>
                                        <p:tgtEl>
                                          <p:spTgt spid="297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2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297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29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297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29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29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297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29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29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297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29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297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29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29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297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500"/>
                            </p:stCondLst>
                            <p:childTnLst>
                              <p:par>
                                <p:cTn id="1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 advAuto="0"/>
      <p:bldP spid="29700" grpId="0" build="p" animBg="1" autoUpdateAnimBg="0" advAuto="0"/>
      <p:bldP spid="29701" grpId="0" build="p" animBg="1" autoUpdateAnimBg="0" advAuto="0"/>
      <p:bldP spid="29703" grpId="0" build="p" animBg="1" autoUpdateAnimBg="0" advAuto="0"/>
      <p:bldP spid="29705" grpId="0" build="p" animBg="1" autoUpdateAnimBg="0" advAuto="0"/>
      <p:bldP spid="29707" grpId="0" build="p" animBg="1" autoUpdateAnimBg="0" advAuto="0"/>
      <p:bldP spid="29708" grpId="0" build="p" animBg="1" autoUpdateAnimBg="0" advAuto="0"/>
      <p:bldP spid="29710" grpId="0" build="p" animBg="1" autoUpdateAnimBg="0" advAuto="0"/>
      <p:bldP spid="29712" grpId="0" build="p" animBg="1" autoUpdateAnimBg="0" advAuto="0"/>
      <p:bldP spid="29715" grpId="0" build="p" animBg="1" autoUpdateAnimBg="0" advAuto="0"/>
      <p:bldP spid="29716" grpId="0" build="p" animBg="1" autoUpdateAnimBg="0" advAuto="0"/>
      <p:bldP spid="29717" grpId="0" build="p" animBg="1" autoUpdateAnimBg="0" advAuto="0"/>
      <p:bldP spid="29721" grpId="0" build="p" animBg="1" autoUpdateAnimBg="0" advAuto="0"/>
      <p:bldP spid="29722" grpId="0" build="p" animBg="1" autoUpdateAnimBg="0" advAuto="0"/>
      <p:bldP spid="29727" grpId="0" build="p" animBg="1" autoUpdateAnimBg="0" advAuto="0"/>
      <p:bldP spid="29731" grpId="0" build="p" animBg="1" autoUpdateAnimBg="0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057400" y="2971800"/>
            <a:ext cx="6324600" cy="1520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¿CÓMO ANALIZAR UNA ORGANIZACIÓN?</a:t>
            </a:r>
            <a:endParaRPr lang="es-ES" sz="3600" b="1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build="p" autoUpdateAnimBg="0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600200" y="1981200"/>
            <a:ext cx="6858000" cy="4749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/>
              <a:t>“La Educación Holista reconoce las múltiples dimensiones del ser humano:  física, intelectual, estética, emocional y espiritual, y de esta manera caminaremos hacia el ideal perenne de un individuo integral viviendo en un planeta armonioso”</a:t>
            </a:r>
          </a:p>
          <a:p>
            <a:pPr algn="just">
              <a:lnSpc>
                <a:spcPct val="150000"/>
              </a:lnSpc>
            </a:pPr>
            <a:r>
              <a:rPr lang="es-MX" sz="2000" b="1"/>
              <a:t>					</a:t>
            </a:r>
            <a:r>
              <a:rPr lang="es-MX" sz="2000" b="1">
                <a:solidFill>
                  <a:schemeClr val="hlink"/>
                </a:solidFill>
              </a:rPr>
              <a:t>Dr. Karan Singh</a:t>
            </a:r>
            <a:endParaRPr lang="es-MX" sz="2000" b="1"/>
          </a:p>
          <a:p>
            <a:pPr algn="r">
              <a:lnSpc>
                <a:spcPct val="150000"/>
              </a:lnSpc>
            </a:pPr>
            <a:r>
              <a:rPr lang="es-MX" sz="2000" b="1">
                <a:solidFill>
                  <a:srgbClr val="0000FF"/>
                </a:solidFill>
              </a:rPr>
              <a:t>Comisión para la Educación</a:t>
            </a:r>
          </a:p>
          <a:p>
            <a:pPr algn="r">
              <a:lnSpc>
                <a:spcPct val="150000"/>
              </a:lnSpc>
            </a:pPr>
            <a:r>
              <a:rPr lang="es-MX" sz="2000" b="1">
                <a:solidFill>
                  <a:srgbClr val="0000FF"/>
                </a:solidFill>
              </a:rPr>
              <a:t>Del siglo XXI. UNESCO</a:t>
            </a:r>
            <a:endParaRPr lang="es-ES" sz="2000" b="1"/>
          </a:p>
        </p:txBody>
      </p:sp>
    </p:spTree>
  </p:cSld>
  <p:clrMapOvr>
    <a:masterClrMapping/>
  </p:clrMapOvr>
  <p:transition spd="med">
    <p:rand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Oval 2"/>
          <p:cNvSpPr>
            <a:spLocks noChangeArrowheads="1"/>
          </p:cNvSpPr>
          <p:nvPr/>
        </p:nvSpPr>
        <p:spPr bwMode="auto">
          <a:xfrm>
            <a:off x="4975225" y="3581400"/>
            <a:ext cx="2438400" cy="1905000"/>
          </a:xfrm>
          <a:prstGeom prst="ellipse">
            <a:avLst/>
          </a:prstGeom>
          <a:solidFill>
            <a:srgbClr val="FFFFCC"/>
          </a:solidFill>
          <a:ln w="1270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4899025" y="1828800"/>
            <a:ext cx="2438400" cy="1905000"/>
          </a:xfrm>
          <a:prstGeom prst="ellipse">
            <a:avLst/>
          </a:prstGeom>
          <a:solidFill>
            <a:srgbClr val="CCFFCC"/>
          </a:solidFill>
          <a:ln w="12700" cap="sq">
            <a:solidFill>
              <a:srgbClr val="66FF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841625" y="1828800"/>
            <a:ext cx="2438400" cy="1905000"/>
          </a:xfrm>
          <a:prstGeom prst="ellipse">
            <a:avLst/>
          </a:prstGeom>
          <a:solidFill>
            <a:srgbClr val="FFFFCC"/>
          </a:solidFill>
          <a:ln w="12700" cap="sq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2841625" y="3581400"/>
            <a:ext cx="2438400" cy="1905000"/>
          </a:xfrm>
          <a:prstGeom prst="ellipse">
            <a:avLst/>
          </a:prstGeom>
          <a:solidFill>
            <a:srgbClr val="CCFFCC"/>
          </a:solidFill>
          <a:ln w="12700" cap="sq">
            <a:solidFill>
              <a:srgbClr val="66FF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Enfoque Sistémico de la Organización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060825" y="2895600"/>
            <a:ext cx="2286000" cy="1676400"/>
          </a:xfrm>
          <a:prstGeom prst="ellipse">
            <a:avLst/>
          </a:prstGeom>
          <a:gradFill rotWithShape="0">
            <a:gsLst>
              <a:gs pos="0">
                <a:srgbClr val="FFFFCC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518025" y="3048000"/>
            <a:ext cx="173037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>
                <a:solidFill>
                  <a:schemeClr val="bg2"/>
                </a:solidFill>
              </a:rPr>
              <a:t>Subsistema</a:t>
            </a:r>
          </a:p>
          <a:p>
            <a:r>
              <a:rPr lang="es-MX" sz="1400" b="1">
                <a:solidFill>
                  <a:schemeClr val="bg2"/>
                </a:solidFill>
              </a:rPr>
              <a:t>Administrativas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518025" y="3581400"/>
            <a:ext cx="1730375" cy="587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Planeación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Organización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Control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4441825" y="3581400"/>
            <a:ext cx="1600200" cy="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4441825" y="4191000"/>
            <a:ext cx="1600200" cy="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451225" y="1981200"/>
            <a:ext cx="173037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>
                <a:solidFill>
                  <a:schemeClr val="bg2"/>
                </a:solidFill>
              </a:rPr>
              <a:t>Subsistema</a:t>
            </a:r>
          </a:p>
          <a:p>
            <a:r>
              <a:rPr lang="es-MX" sz="1400" b="1">
                <a:solidFill>
                  <a:schemeClr val="bg2"/>
                </a:solidFill>
              </a:rPr>
              <a:t>Psicosocial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2994025" y="2514600"/>
            <a:ext cx="1730375" cy="752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Motivación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Actitudes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Comunicación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Liderazgo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5356225" y="1981200"/>
            <a:ext cx="173037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>
                <a:solidFill>
                  <a:schemeClr val="bg2"/>
                </a:solidFill>
              </a:rPr>
              <a:t>Subsistema de</a:t>
            </a:r>
          </a:p>
          <a:p>
            <a:r>
              <a:rPr lang="es-MX" sz="1400" b="1">
                <a:solidFill>
                  <a:schemeClr val="bg2"/>
                </a:solidFill>
              </a:rPr>
              <a:t>metas y valores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5965825" y="2438400"/>
            <a:ext cx="1730375" cy="917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Cultura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Objetivos de Empresa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Objetivos personales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6194425" y="3962400"/>
            <a:ext cx="1295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>
                <a:solidFill>
                  <a:schemeClr val="bg2"/>
                </a:solidFill>
              </a:rPr>
              <a:t>Subsistema</a:t>
            </a:r>
          </a:p>
          <a:p>
            <a:r>
              <a:rPr lang="es-MX" sz="1400" b="1">
                <a:solidFill>
                  <a:schemeClr val="bg2"/>
                </a:solidFill>
              </a:rPr>
              <a:t>Estructural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5683250" y="4581525"/>
            <a:ext cx="1730375" cy="752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Organigrama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Procedimientos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Autoridad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Reglas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994025" y="3962400"/>
            <a:ext cx="1295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>
                <a:solidFill>
                  <a:schemeClr val="bg2"/>
                </a:solidFill>
              </a:rPr>
              <a:t>Subsistema</a:t>
            </a:r>
          </a:p>
          <a:p>
            <a:r>
              <a:rPr lang="es-MX" sz="1400" b="1">
                <a:solidFill>
                  <a:schemeClr val="bg2"/>
                </a:solidFill>
              </a:rPr>
              <a:t>Tecnológico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298825" y="4746625"/>
            <a:ext cx="1730375" cy="587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Técnicas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Equipos</a:t>
            </a:r>
          </a:p>
          <a:p>
            <a:pPr marL="190500" indent="-190500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1200" b="1">
                <a:solidFill>
                  <a:schemeClr val="bg2"/>
                </a:solidFill>
              </a:rPr>
              <a:t>Conocimientos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4594225" y="5273675"/>
            <a:ext cx="11430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rgbClr val="FFFFFF"/>
                </a:solidFill>
              </a:rPr>
              <a:t>Sistema</a:t>
            </a:r>
          </a:p>
          <a:p>
            <a:pPr algn="ctr"/>
            <a:r>
              <a:rPr lang="es-MX" sz="1400" b="1">
                <a:solidFill>
                  <a:srgbClr val="FFFFFF"/>
                </a:solidFill>
              </a:rPr>
              <a:t>Ambiental</a:t>
            </a:r>
            <a:endParaRPr lang="es-E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 build="p" autoUpdateAnimBg="0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Enfoque Funcional de la Organización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838200" y="2057400"/>
          <a:ext cx="7850188" cy="3700463"/>
        </p:xfrm>
        <a:graphic>
          <a:graphicData uri="http://schemas.openxmlformats.org/presentationml/2006/ole">
            <p:oleObj spid="_x0000_s3074" name="MS Org Chart" r:id="rId3" imgW="6032160" imgH="2089080" progId="OrgPlusWOPX.4">
              <p:embed followColorScheme="full"/>
            </p:oleObj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06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>
                <a:solidFill>
                  <a:srgbClr val="E2F4AA"/>
                </a:solidFill>
                <a:latin typeface="Times New Roman" pitchFamily="18" charset="0"/>
              </a:rPr>
              <a:t>               Teorías básicas de la administración: un panorama general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580063" y="765175"/>
            <a:ext cx="33845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In search of Excellence se convierte en un éxito (mediados de la (década de 1980)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79388" y="2133600"/>
            <a:ext cx="8893175" cy="346075"/>
          </a:xfrm>
          <a:prstGeom prst="rect">
            <a:avLst/>
          </a:prstGeom>
          <a:solidFill>
            <a:srgbClr val="D2CCD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>
                <a:solidFill>
                  <a:srgbClr val="000000"/>
                </a:solidFill>
                <a:latin typeface="Times New Roman" pitchFamily="18" charset="0"/>
              </a:rPr>
              <a:t>1890       1900      1910      1920      1930     1940      1950      1960      1970       1980       1990</a:t>
            </a: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1331913" y="1771650"/>
            <a:ext cx="144462" cy="361950"/>
            <a:chOff x="839" y="1116"/>
            <a:chExt cx="91" cy="228"/>
          </a:xfrm>
        </p:grpSpPr>
        <p:sp>
          <p:nvSpPr>
            <p:cNvPr id="11333" name="Line 6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34" name="Oval 7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70" name="Group 8"/>
          <p:cNvGrpSpPr>
            <a:grpSpLocks/>
          </p:cNvGrpSpPr>
          <p:nvPr/>
        </p:nvGrpSpPr>
        <p:grpSpPr bwMode="auto">
          <a:xfrm>
            <a:off x="3635375" y="1771650"/>
            <a:ext cx="144463" cy="361950"/>
            <a:chOff x="839" y="1116"/>
            <a:chExt cx="91" cy="228"/>
          </a:xfrm>
        </p:grpSpPr>
        <p:sp>
          <p:nvSpPr>
            <p:cNvPr id="11331" name="Line 9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32" name="Oval 10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71" name="Group 11"/>
          <p:cNvGrpSpPr>
            <a:grpSpLocks/>
          </p:cNvGrpSpPr>
          <p:nvPr/>
        </p:nvGrpSpPr>
        <p:grpSpPr bwMode="auto">
          <a:xfrm>
            <a:off x="5291138" y="1773238"/>
            <a:ext cx="144462" cy="361950"/>
            <a:chOff x="839" y="1116"/>
            <a:chExt cx="91" cy="228"/>
          </a:xfrm>
        </p:grpSpPr>
        <p:sp>
          <p:nvSpPr>
            <p:cNvPr id="11329" name="Line 12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30" name="Oval 13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72" name="Group 14"/>
          <p:cNvGrpSpPr>
            <a:grpSpLocks/>
          </p:cNvGrpSpPr>
          <p:nvPr/>
        </p:nvGrpSpPr>
        <p:grpSpPr bwMode="auto">
          <a:xfrm>
            <a:off x="7380288" y="1773238"/>
            <a:ext cx="144462" cy="361950"/>
            <a:chOff x="839" y="1116"/>
            <a:chExt cx="91" cy="228"/>
          </a:xfrm>
        </p:grpSpPr>
        <p:sp>
          <p:nvSpPr>
            <p:cNvPr id="11327" name="Line 15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28" name="Oval 16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73" name="Group 17"/>
          <p:cNvGrpSpPr>
            <a:grpSpLocks/>
          </p:cNvGrpSpPr>
          <p:nvPr/>
        </p:nvGrpSpPr>
        <p:grpSpPr bwMode="auto">
          <a:xfrm>
            <a:off x="8531225" y="1773238"/>
            <a:ext cx="144463" cy="361950"/>
            <a:chOff x="839" y="1116"/>
            <a:chExt cx="91" cy="228"/>
          </a:xfrm>
        </p:grpSpPr>
        <p:sp>
          <p:nvSpPr>
            <p:cNvPr id="11325" name="Line 18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26" name="Oval 19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1274" name="Text Box 20"/>
          <p:cNvSpPr txBox="1">
            <a:spLocks noChangeArrowheads="1"/>
          </p:cNvSpPr>
          <p:nvPr/>
        </p:nvSpPr>
        <p:spPr bwMode="auto">
          <a:xfrm>
            <a:off x="539750" y="1335088"/>
            <a:ext cx="1727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Los “estercoleros” empiezan a exhibir a los negocios (1902)</a:t>
            </a:r>
          </a:p>
        </p:txBody>
      </p:sp>
      <p:sp>
        <p:nvSpPr>
          <p:cNvPr id="11275" name="Text Box 21"/>
          <p:cNvSpPr txBox="1">
            <a:spLocks noChangeArrowheads="1"/>
          </p:cNvSpPr>
          <p:nvPr/>
        </p:nvSpPr>
        <p:spPr bwMode="auto">
          <a:xfrm>
            <a:off x="2916238" y="1412875"/>
            <a:ext cx="14398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Empieza la gran depresión</a:t>
            </a:r>
          </a:p>
        </p:txBody>
      </p:sp>
      <p:sp>
        <p:nvSpPr>
          <p:cNvPr id="11276" name="Text Box 22"/>
          <p:cNvSpPr txBox="1">
            <a:spLocks noChangeArrowheads="1"/>
          </p:cNvSpPr>
          <p:nvPr/>
        </p:nvSpPr>
        <p:spPr bwMode="auto">
          <a:xfrm>
            <a:off x="4643438" y="1268413"/>
            <a:ext cx="14398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Deming dicta conferencias sobre la calidad en Japón</a:t>
            </a:r>
          </a:p>
        </p:txBody>
      </p:sp>
      <p:sp>
        <p:nvSpPr>
          <p:cNvPr id="11277" name="Text Box 23"/>
          <p:cNvSpPr txBox="1">
            <a:spLocks noChangeArrowheads="1"/>
          </p:cNvSpPr>
          <p:nvPr/>
        </p:nvSpPr>
        <p:spPr bwMode="auto">
          <a:xfrm>
            <a:off x="6659563" y="1408113"/>
            <a:ext cx="14398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Constitución de Apple Corp. (1977)</a:t>
            </a:r>
          </a:p>
        </p:txBody>
      </p:sp>
      <p:sp>
        <p:nvSpPr>
          <p:cNvPr id="11278" name="Text Box 24"/>
          <p:cNvSpPr txBox="1">
            <a:spLocks noChangeArrowheads="1"/>
          </p:cNvSpPr>
          <p:nvPr/>
        </p:nvSpPr>
        <p:spPr bwMode="auto">
          <a:xfrm>
            <a:off x="8101013" y="1271588"/>
            <a:ext cx="104298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Se instituye el premio Baldrige (1987)</a:t>
            </a:r>
          </a:p>
        </p:txBody>
      </p:sp>
      <p:grpSp>
        <p:nvGrpSpPr>
          <p:cNvPr id="11279" name="Group 25"/>
          <p:cNvGrpSpPr>
            <a:grpSpLocks/>
          </p:cNvGrpSpPr>
          <p:nvPr/>
        </p:nvGrpSpPr>
        <p:grpSpPr bwMode="auto">
          <a:xfrm flipV="1">
            <a:off x="539750" y="2490788"/>
            <a:ext cx="144463" cy="361950"/>
            <a:chOff x="839" y="1116"/>
            <a:chExt cx="91" cy="228"/>
          </a:xfrm>
        </p:grpSpPr>
        <p:sp>
          <p:nvSpPr>
            <p:cNvPr id="11323" name="Line 26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24" name="Oval 27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80" name="Group 28"/>
          <p:cNvGrpSpPr>
            <a:grpSpLocks/>
          </p:cNvGrpSpPr>
          <p:nvPr/>
        </p:nvGrpSpPr>
        <p:grpSpPr bwMode="auto">
          <a:xfrm flipV="1">
            <a:off x="2124075" y="2492375"/>
            <a:ext cx="144463" cy="361950"/>
            <a:chOff x="839" y="1116"/>
            <a:chExt cx="91" cy="228"/>
          </a:xfrm>
        </p:grpSpPr>
        <p:sp>
          <p:nvSpPr>
            <p:cNvPr id="11321" name="Line 29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22" name="Oval 30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81" name="Group 31"/>
          <p:cNvGrpSpPr>
            <a:grpSpLocks/>
          </p:cNvGrpSpPr>
          <p:nvPr/>
        </p:nvGrpSpPr>
        <p:grpSpPr bwMode="auto">
          <a:xfrm flipV="1">
            <a:off x="4787900" y="2492375"/>
            <a:ext cx="144463" cy="361950"/>
            <a:chOff x="839" y="1116"/>
            <a:chExt cx="91" cy="228"/>
          </a:xfrm>
        </p:grpSpPr>
        <p:sp>
          <p:nvSpPr>
            <p:cNvPr id="11319" name="Line 32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20" name="Oval 33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82" name="Group 34"/>
          <p:cNvGrpSpPr>
            <a:grpSpLocks/>
          </p:cNvGrpSpPr>
          <p:nvPr/>
        </p:nvGrpSpPr>
        <p:grpSpPr bwMode="auto">
          <a:xfrm flipV="1">
            <a:off x="6083300" y="2492375"/>
            <a:ext cx="144463" cy="361950"/>
            <a:chOff x="839" y="1116"/>
            <a:chExt cx="91" cy="228"/>
          </a:xfrm>
        </p:grpSpPr>
        <p:sp>
          <p:nvSpPr>
            <p:cNvPr id="11317" name="Line 35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18" name="Oval 36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83" name="Group 37"/>
          <p:cNvGrpSpPr>
            <a:grpSpLocks/>
          </p:cNvGrpSpPr>
          <p:nvPr/>
        </p:nvGrpSpPr>
        <p:grpSpPr bwMode="auto">
          <a:xfrm flipV="1">
            <a:off x="7667625" y="2492375"/>
            <a:ext cx="144463" cy="361950"/>
            <a:chOff x="839" y="1116"/>
            <a:chExt cx="91" cy="228"/>
          </a:xfrm>
        </p:grpSpPr>
        <p:sp>
          <p:nvSpPr>
            <p:cNvPr id="11315" name="Line 38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16" name="Oval 39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11284" name="Group 40"/>
          <p:cNvGrpSpPr>
            <a:grpSpLocks/>
          </p:cNvGrpSpPr>
          <p:nvPr/>
        </p:nvGrpSpPr>
        <p:grpSpPr bwMode="auto">
          <a:xfrm flipV="1">
            <a:off x="8315325" y="2492375"/>
            <a:ext cx="144463" cy="361950"/>
            <a:chOff x="839" y="1116"/>
            <a:chExt cx="91" cy="228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 flipV="1">
              <a:off x="884" y="116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314" name="Oval 42"/>
            <p:cNvSpPr>
              <a:spLocks noChangeArrowheads="1"/>
            </p:cNvSpPr>
            <p:nvPr/>
          </p:nvSpPr>
          <p:spPr bwMode="auto">
            <a:xfrm>
              <a:off x="839" y="1116"/>
              <a:ext cx="91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1285" name="Text Box 43"/>
          <p:cNvSpPr txBox="1">
            <a:spLocks noChangeArrowheads="1"/>
          </p:cNvSpPr>
          <p:nvPr/>
        </p:nvSpPr>
        <p:spPr bwMode="auto">
          <a:xfrm>
            <a:off x="107950" y="2924175"/>
            <a:ext cx="10080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Escasez de mano de obra</a:t>
            </a:r>
          </a:p>
        </p:txBody>
      </p:sp>
      <p:sp>
        <p:nvSpPr>
          <p:cNvPr id="11286" name="Text Box 44"/>
          <p:cNvSpPr txBox="1">
            <a:spLocks noChangeArrowheads="1"/>
          </p:cNvSpPr>
          <p:nvPr/>
        </p:nvSpPr>
        <p:spPr bwMode="auto">
          <a:xfrm>
            <a:off x="2051050" y="2924175"/>
            <a:ext cx="1008063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Primera Guerra Mundial </a:t>
            </a:r>
          </a:p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(1914 -1918)</a:t>
            </a:r>
          </a:p>
        </p:txBody>
      </p:sp>
      <p:sp>
        <p:nvSpPr>
          <p:cNvPr id="11287" name="Text Box 45"/>
          <p:cNvSpPr txBox="1">
            <a:spLocks noChangeArrowheads="1"/>
          </p:cNvSpPr>
          <p:nvPr/>
        </p:nvSpPr>
        <p:spPr bwMode="auto">
          <a:xfrm>
            <a:off x="3635375" y="2852738"/>
            <a:ext cx="180022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Segunda Guerra Mundial </a:t>
            </a:r>
          </a:p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(1941 - 1945)</a:t>
            </a:r>
          </a:p>
        </p:txBody>
      </p:sp>
      <p:sp>
        <p:nvSpPr>
          <p:cNvPr id="11288" name="Text Box 46"/>
          <p:cNvSpPr txBox="1">
            <a:spLocks noChangeArrowheads="1"/>
          </p:cNvSpPr>
          <p:nvPr/>
        </p:nvSpPr>
        <p:spPr bwMode="auto">
          <a:xfrm>
            <a:off x="5580063" y="2852738"/>
            <a:ext cx="1223962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Movimiento de protesta (mediados de los años sesenta a principios de los setenta</a:t>
            </a:r>
          </a:p>
        </p:txBody>
      </p:sp>
      <p:sp>
        <p:nvSpPr>
          <p:cNvPr id="11289" name="Line 47"/>
          <p:cNvSpPr>
            <a:spLocks noChangeShapeType="1"/>
          </p:cNvSpPr>
          <p:nvPr/>
        </p:nvSpPr>
        <p:spPr bwMode="auto">
          <a:xfrm>
            <a:off x="4500563" y="24923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90" name="Line 48"/>
          <p:cNvSpPr>
            <a:spLocks noChangeShapeType="1"/>
          </p:cNvSpPr>
          <p:nvPr/>
        </p:nvSpPr>
        <p:spPr bwMode="auto">
          <a:xfrm>
            <a:off x="7019925" y="2492375"/>
            <a:ext cx="0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91" name="Text Box 49"/>
          <p:cNvSpPr txBox="1">
            <a:spLocks noChangeArrowheads="1"/>
          </p:cNvSpPr>
          <p:nvPr/>
        </p:nvSpPr>
        <p:spPr bwMode="auto">
          <a:xfrm>
            <a:off x="7164388" y="2852738"/>
            <a:ext cx="10080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Introducción de la PC de IBM (1981)</a:t>
            </a:r>
          </a:p>
        </p:txBody>
      </p:sp>
      <p:sp>
        <p:nvSpPr>
          <p:cNvPr id="11292" name="Text Box 50"/>
          <p:cNvSpPr txBox="1">
            <a:spLocks noChangeArrowheads="1"/>
          </p:cNvSpPr>
          <p:nvPr/>
        </p:nvSpPr>
        <p:spPr bwMode="auto">
          <a:xfrm>
            <a:off x="8101013" y="2852738"/>
            <a:ext cx="10429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>
                <a:latin typeface="Times New Roman" pitchFamily="18" charset="0"/>
              </a:rPr>
              <a:t>Entra en vigor la division de AT&amp;T (1 enero de 1984)</a:t>
            </a:r>
          </a:p>
        </p:txBody>
      </p:sp>
      <p:sp>
        <p:nvSpPr>
          <p:cNvPr id="11293" name="Text Box 51"/>
          <p:cNvSpPr txBox="1">
            <a:spLocks noChangeArrowheads="1"/>
          </p:cNvSpPr>
          <p:nvPr/>
        </p:nvSpPr>
        <p:spPr bwMode="auto">
          <a:xfrm>
            <a:off x="611188" y="3644900"/>
            <a:ext cx="8497887" cy="2841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000000"/>
                </a:solidFill>
                <a:latin typeface="Times New Roman" pitchFamily="18" charset="0"/>
              </a:rPr>
              <a:t>ESCUELA DE ADMINISTRACION CIENTIFICA ESCUELA DE LA TEORIA CLASICA DE LA ORGANIZACION</a:t>
            </a:r>
          </a:p>
        </p:txBody>
      </p:sp>
      <p:sp>
        <p:nvSpPr>
          <p:cNvPr id="11294" name="Text Box 52"/>
          <p:cNvSpPr txBox="1">
            <a:spLocks noChangeArrowheads="1"/>
          </p:cNvSpPr>
          <p:nvPr/>
        </p:nvSpPr>
        <p:spPr bwMode="auto">
          <a:xfrm>
            <a:off x="2555875" y="4144963"/>
            <a:ext cx="6553200" cy="284162"/>
          </a:xfrm>
          <a:prstGeom prst="rect">
            <a:avLst/>
          </a:prstGeom>
          <a:solidFill>
            <a:srgbClr val="EFCAA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latin typeface="Times New Roman" pitchFamily="18" charset="0"/>
              </a:rPr>
              <a:t>                                   </a:t>
            </a:r>
            <a:r>
              <a:rPr lang="es-ES" sz="1600" b="1">
                <a:solidFill>
                  <a:srgbClr val="000000"/>
                </a:solidFill>
                <a:latin typeface="Times New Roman" pitchFamily="18" charset="0"/>
              </a:rPr>
              <a:t>ESCUELA</a:t>
            </a:r>
            <a:r>
              <a:rPr lang="es-ES" sz="1600" b="1">
                <a:latin typeface="Times New Roman" pitchFamily="18" charset="0"/>
              </a:rPr>
              <a:t> </a:t>
            </a:r>
            <a:r>
              <a:rPr lang="es-ES" sz="1600" b="1">
                <a:solidFill>
                  <a:srgbClr val="000000"/>
                </a:solidFill>
                <a:latin typeface="Times New Roman" pitchFamily="18" charset="0"/>
              </a:rPr>
              <a:t>CONDUCTISTA</a:t>
            </a:r>
          </a:p>
        </p:txBody>
      </p:sp>
      <p:sp>
        <p:nvSpPr>
          <p:cNvPr id="11295" name="Text Box 53"/>
          <p:cNvSpPr txBox="1">
            <a:spLocks noChangeArrowheads="1"/>
          </p:cNvSpPr>
          <p:nvPr/>
        </p:nvSpPr>
        <p:spPr bwMode="auto">
          <a:xfrm>
            <a:off x="4500563" y="4652963"/>
            <a:ext cx="4608512" cy="284162"/>
          </a:xfrm>
          <a:prstGeom prst="rect">
            <a:avLst/>
          </a:prstGeom>
          <a:solidFill>
            <a:srgbClr val="C4AE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latin typeface="Times New Roman" pitchFamily="18" charset="0"/>
              </a:rPr>
              <a:t>              </a:t>
            </a:r>
            <a:r>
              <a:rPr lang="es-ES" sz="1600" b="1">
                <a:solidFill>
                  <a:srgbClr val="000000"/>
                </a:solidFill>
                <a:latin typeface="Times New Roman" pitchFamily="18" charset="0"/>
              </a:rPr>
              <a:t>CIENCIA DE LA ADMINISTRACION</a:t>
            </a:r>
          </a:p>
        </p:txBody>
      </p:sp>
      <p:sp>
        <p:nvSpPr>
          <p:cNvPr id="11296" name="Text Box 54"/>
          <p:cNvSpPr txBox="1">
            <a:spLocks noChangeArrowheads="1"/>
          </p:cNvSpPr>
          <p:nvPr/>
        </p:nvSpPr>
        <p:spPr bwMode="auto">
          <a:xfrm>
            <a:off x="5364163" y="5137150"/>
            <a:ext cx="3744912" cy="284163"/>
          </a:xfrm>
          <a:prstGeom prst="rect">
            <a:avLst/>
          </a:prstGeom>
          <a:solidFill>
            <a:srgbClr val="AEC4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latin typeface="Times New Roman" pitchFamily="18" charset="0"/>
              </a:rPr>
              <a:t>                 </a:t>
            </a:r>
            <a:r>
              <a:rPr lang="es-ES" sz="1600" b="1">
                <a:solidFill>
                  <a:srgbClr val="000000"/>
                </a:solidFill>
                <a:latin typeface="Times New Roman" pitchFamily="18" charset="0"/>
              </a:rPr>
              <a:t>ENFOQUE DE SISTEMAS</a:t>
            </a:r>
          </a:p>
        </p:txBody>
      </p:sp>
      <p:sp>
        <p:nvSpPr>
          <p:cNvPr id="11297" name="Text Box 55"/>
          <p:cNvSpPr txBox="1">
            <a:spLocks noChangeArrowheads="1"/>
          </p:cNvSpPr>
          <p:nvPr/>
        </p:nvSpPr>
        <p:spPr bwMode="auto">
          <a:xfrm>
            <a:off x="7019925" y="5616575"/>
            <a:ext cx="2089150" cy="438150"/>
          </a:xfrm>
          <a:prstGeom prst="rect">
            <a:avLst/>
          </a:prstGeom>
          <a:solidFill>
            <a:srgbClr val="E2F4A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500" b="1">
                <a:solidFill>
                  <a:srgbClr val="000000"/>
                </a:solidFill>
                <a:latin typeface="Times New Roman" pitchFamily="18" charset="0"/>
              </a:rPr>
              <a:t>ENFOQUE DE CONTINGENCIAS</a:t>
            </a:r>
          </a:p>
        </p:txBody>
      </p:sp>
      <p:sp>
        <p:nvSpPr>
          <p:cNvPr id="11298" name="Text Box 56"/>
          <p:cNvSpPr txBox="1">
            <a:spLocks noChangeArrowheads="1"/>
          </p:cNvSpPr>
          <p:nvPr/>
        </p:nvSpPr>
        <p:spPr bwMode="auto">
          <a:xfrm>
            <a:off x="5364163" y="6313488"/>
            <a:ext cx="3744912" cy="284162"/>
          </a:xfrm>
          <a:prstGeom prst="rect">
            <a:avLst/>
          </a:prstGeom>
          <a:solidFill>
            <a:srgbClr val="CEE6B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000000"/>
                </a:solidFill>
                <a:latin typeface="Times New Roman" pitchFamily="18" charset="0"/>
              </a:rPr>
              <a:t>ENFOQUE DEL COMPORTAMIENTO DINAMICO</a:t>
            </a:r>
          </a:p>
        </p:txBody>
      </p:sp>
      <p:sp>
        <p:nvSpPr>
          <p:cNvPr id="11299" name="Line 57"/>
          <p:cNvSpPr>
            <a:spLocks noChangeShapeType="1"/>
          </p:cNvSpPr>
          <p:nvPr/>
        </p:nvSpPr>
        <p:spPr bwMode="auto">
          <a:xfrm>
            <a:off x="2555875" y="350043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0" name="Line 58"/>
          <p:cNvSpPr>
            <a:spLocks noChangeShapeType="1"/>
          </p:cNvSpPr>
          <p:nvPr/>
        </p:nvSpPr>
        <p:spPr bwMode="auto">
          <a:xfrm>
            <a:off x="4500563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1" name="Line 59"/>
          <p:cNvSpPr>
            <a:spLocks noChangeShapeType="1"/>
          </p:cNvSpPr>
          <p:nvPr/>
        </p:nvSpPr>
        <p:spPr bwMode="auto">
          <a:xfrm>
            <a:off x="4500563" y="39338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2" name="Line 60"/>
          <p:cNvSpPr>
            <a:spLocks noChangeShapeType="1"/>
          </p:cNvSpPr>
          <p:nvPr/>
        </p:nvSpPr>
        <p:spPr bwMode="auto">
          <a:xfrm>
            <a:off x="2555875" y="24923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3" name="Line 61"/>
          <p:cNvSpPr>
            <a:spLocks noChangeShapeType="1"/>
          </p:cNvSpPr>
          <p:nvPr/>
        </p:nvSpPr>
        <p:spPr bwMode="auto">
          <a:xfrm>
            <a:off x="2555875" y="39338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4" name="Line 62"/>
          <p:cNvSpPr>
            <a:spLocks noChangeShapeType="1"/>
          </p:cNvSpPr>
          <p:nvPr/>
        </p:nvSpPr>
        <p:spPr bwMode="auto">
          <a:xfrm>
            <a:off x="4500563" y="44370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5" name="Line 63"/>
          <p:cNvSpPr>
            <a:spLocks noChangeShapeType="1"/>
          </p:cNvSpPr>
          <p:nvPr/>
        </p:nvSpPr>
        <p:spPr bwMode="auto">
          <a:xfrm>
            <a:off x="5364163" y="24923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6" name="Line 64"/>
          <p:cNvSpPr>
            <a:spLocks noChangeShapeType="1"/>
          </p:cNvSpPr>
          <p:nvPr/>
        </p:nvSpPr>
        <p:spPr bwMode="auto">
          <a:xfrm>
            <a:off x="5364163" y="39338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7" name="Line 65"/>
          <p:cNvSpPr>
            <a:spLocks noChangeShapeType="1"/>
          </p:cNvSpPr>
          <p:nvPr/>
        </p:nvSpPr>
        <p:spPr bwMode="auto">
          <a:xfrm>
            <a:off x="5364163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8" name="Line 66"/>
          <p:cNvSpPr>
            <a:spLocks noChangeShapeType="1"/>
          </p:cNvSpPr>
          <p:nvPr/>
        </p:nvSpPr>
        <p:spPr bwMode="auto">
          <a:xfrm>
            <a:off x="5364163" y="494188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09" name="Line 67"/>
          <p:cNvSpPr>
            <a:spLocks noChangeShapeType="1"/>
          </p:cNvSpPr>
          <p:nvPr/>
        </p:nvSpPr>
        <p:spPr bwMode="auto">
          <a:xfrm>
            <a:off x="7019925" y="39338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10" name="Line 68"/>
          <p:cNvSpPr>
            <a:spLocks noChangeShapeType="1"/>
          </p:cNvSpPr>
          <p:nvPr/>
        </p:nvSpPr>
        <p:spPr bwMode="auto">
          <a:xfrm>
            <a:off x="7019925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11" name="Line 69"/>
          <p:cNvSpPr>
            <a:spLocks noChangeShapeType="1"/>
          </p:cNvSpPr>
          <p:nvPr/>
        </p:nvSpPr>
        <p:spPr bwMode="auto">
          <a:xfrm>
            <a:off x="7019925" y="494188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312" name="Line 70"/>
          <p:cNvSpPr>
            <a:spLocks noChangeShapeType="1"/>
          </p:cNvSpPr>
          <p:nvPr/>
        </p:nvSpPr>
        <p:spPr bwMode="auto">
          <a:xfrm>
            <a:off x="7019925" y="53736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/>
          <p:cNvSpPr>
            <a:spLocks noChangeShapeType="1"/>
          </p:cNvSpPr>
          <p:nvPr/>
        </p:nvSpPr>
        <p:spPr bwMode="auto">
          <a:xfrm>
            <a:off x="1371600" y="3429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5059" name="Freeform 3"/>
          <p:cNvSpPr>
            <a:spLocks/>
          </p:cNvSpPr>
          <p:nvPr/>
        </p:nvSpPr>
        <p:spPr bwMode="auto">
          <a:xfrm>
            <a:off x="2209800" y="2895600"/>
            <a:ext cx="5715000" cy="1524000"/>
          </a:xfrm>
          <a:custGeom>
            <a:avLst/>
            <a:gdLst>
              <a:gd name="T0" fmla="*/ 0 w 3600"/>
              <a:gd name="T1" fmla="*/ 912 h 960"/>
              <a:gd name="T2" fmla="*/ 432 w 3600"/>
              <a:gd name="T3" fmla="*/ 144 h 960"/>
              <a:gd name="T4" fmla="*/ 3600 w 3600"/>
              <a:gd name="T5" fmla="*/ 912 h 960"/>
              <a:gd name="T6" fmla="*/ 2976 w 3600"/>
              <a:gd name="T7" fmla="*/ 0 h 960"/>
              <a:gd name="T8" fmla="*/ 192 w 3600"/>
              <a:gd name="T9" fmla="*/ 960 h 960"/>
              <a:gd name="T10" fmla="*/ 1632 w 3600"/>
              <a:gd name="T11" fmla="*/ 0 h 960"/>
              <a:gd name="T12" fmla="*/ 3600 w 3600"/>
              <a:gd name="T13" fmla="*/ 912 h 9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00"/>
              <a:gd name="T22" fmla="*/ 0 h 960"/>
              <a:gd name="T23" fmla="*/ 3600 w 3600"/>
              <a:gd name="T24" fmla="*/ 960 h 9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00" h="960">
                <a:moveTo>
                  <a:pt x="0" y="912"/>
                </a:moveTo>
                <a:lnTo>
                  <a:pt x="432" y="144"/>
                </a:lnTo>
                <a:lnTo>
                  <a:pt x="3600" y="912"/>
                </a:lnTo>
                <a:lnTo>
                  <a:pt x="2976" y="0"/>
                </a:lnTo>
                <a:lnTo>
                  <a:pt x="192" y="960"/>
                </a:lnTo>
                <a:lnTo>
                  <a:pt x="1632" y="0"/>
                </a:lnTo>
                <a:lnTo>
                  <a:pt x="3600" y="912"/>
                </a:lnTo>
              </a:path>
            </a:pathLst>
          </a:cu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5060" name="Freeform 4"/>
          <p:cNvSpPr>
            <a:spLocks/>
          </p:cNvSpPr>
          <p:nvPr/>
        </p:nvSpPr>
        <p:spPr bwMode="auto">
          <a:xfrm>
            <a:off x="3352800" y="2971800"/>
            <a:ext cx="3505200" cy="1447800"/>
          </a:xfrm>
          <a:custGeom>
            <a:avLst/>
            <a:gdLst>
              <a:gd name="T0" fmla="*/ 1728 w 2208"/>
              <a:gd name="T1" fmla="*/ 864 h 912"/>
              <a:gd name="T2" fmla="*/ 2208 w 2208"/>
              <a:gd name="T3" fmla="*/ 96 h 912"/>
              <a:gd name="T4" fmla="*/ 528 w 2208"/>
              <a:gd name="T5" fmla="*/ 864 h 912"/>
              <a:gd name="T6" fmla="*/ 960 w 2208"/>
              <a:gd name="T7" fmla="*/ 0 h 912"/>
              <a:gd name="T8" fmla="*/ 1584 w 2208"/>
              <a:gd name="T9" fmla="*/ 912 h 912"/>
              <a:gd name="T10" fmla="*/ 0 w 2208"/>
              <a:gd name="T11" fmla="*/ 0 h 912"/>
              <a:gd name="T12" fmla="*/ 384 w 2208"/>
              <a:gd name="T13" fmla="*/ 864 h 9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08"/>
              <a:gd name="T22" fmla="*/ 0 h 912"/>
              <a:gd name="T23" fmla="*/ 2208 w 2208"/>
              <a:gd name="T24" fmla="*/ 912 h 9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08" h="912">
                <a:moveTo>
                  <a:pt x="1728" y="864"/>
                </a:moveTo>
                <a:lnTo>
                  <a:pt x="2208" y="96"/>
                </a:lnTo>
                <a:lnTo>
                  <a:pt x="528" y="864"/>
                </a:lnTo>
                <a:lnTo>
                  <a:pt x="960" y="0"/>
                </a:lnTo>
                <a:lnTo>
                  <a:pt x="1584" y="912"/>
                </a:lnTo>
                <a:lnTo>
                  <a:pt x="0" y="0"/>
                </a:lnTo>
                <a:lnTo>
                  <a:pt x="384" y="864"/>
                </a:lnTo>
              </a:path>
            </a:pathLst>
          </a:cu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2895600" y="4953000"/>
            <a:ext cx="4648200" cy="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3581400" y="2590800"/>
            <a:ext cx="2819400" cy="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Enfoque de las 7 S de McKinsey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2209800" y="1981200"/>
            <a:ext cx="1524000" cy="1143000"/>
          </a:xfrm>
          <a:prstGeom prst="ellipse">
            <a:avLst/>
          </a:prstGeom>
          <a:gradFill rotWithShape="0">
            <a:gsLst>
              <a:gs pos="0">
                <a:srgbClr val="FFFFB3"/>
              </a:gs>
              <a:gs pos="100000">
                <a:srgbClr val="9FFF9F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438400" y="2362200"/>
            <a:ext cx="1058863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bg2"/>
                </a:solidFill>
              </a:rPr>
              <a:t>Strategy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45066" name="Oval 10"/>
          <p:cNvSpPr>
            <a:spLocks noChangeArrowheads="1"/>
          </p:cNvSpPr>
          <p:nvPr/>
        </p:nvSpPr>
        <p:spPr bwMode="auto">
          <a:xfrm>
            <a:off x="4191000" y="1981200"/>
            <a:ext cx="1524000" cy="1143000"/>
          </a:xfrm>
          <a:prstGeom prst="ellipse">
            <a:avLst/>
          </a:prstGeom>
          <a:gradFill rotWithShape="0">
            <a:gsLst>
              <a:gs pos="0">
                <a:srgbClr val="FFFFB3"/>
              </a:gs>
              <a:gs pos="100000">
                <a:srgbClr val="9FFF9F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4495800" y="2362200"/>
            <a:ext cx="9334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bg2"/>
                </a:solidFill>
              </a:rPr>
              <a:t>System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6172200" y="1981200"/>
            <a:ext cx="1524000" cy="1143000"/>
          </a:xfrm>
          <a:prstGeom prst="ellipse">
            <a:avLst/>
          </a:prstGeom>
          <a:gradFill rotWithShape="0">
            <a:gsLst>
              <a:gs pos="0">
                <a:srgbClr val="FFFFB3"/>
              </a:gs>
              <a:gs pos="100000">
                <a:srgbClr val="9FFF9F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396038" y="2362200"/>
            <a:ext cx="1147762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bg2"/>
                </a:solidFill>
              </a:rPr>
              <a:t>Structure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1447800" y="4343400"/>
            <a:ext cx="1524000" cy="1143000"/>
          </a:xfrm>
          <a:prstGeom prst="ellipse">
            <a:avLst/>
          </a:prstGeom>
          <a:gradFill rotWithShape="0">
            <a:gsLst>
              <a:gs pos="0">
                <a:srgbClr val="FFFFB3"/>
              </a:gs>
              <a:gs pos="100000">
                <a:srgbClr val="9FFF9F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1865313" y="4724400"/>
            <a:ext cx="725487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bg2"/>
                </a:solidFill>
              </a:rPr>
              <a:t>Skills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3352800" y="4343400"/>
            <a:ext cx="1524000" cy="1143000"/>
          </a:xfrm>
          <a:prstGeom prst="ellipse">
            <a:avLst/>
          </a:prstGeom>
          <a:gradFill rotWithShape="0">
            <a:gsLst>
              <a:gs pos="0">
                <a:srgbClr val="FFFFB3"/>
              </a:gs>
              <a:gs pos="100000">
                <a:srgbClr val="9FFF9F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3821113" y="4724400"/>
            <a:ext cx="674687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bg2"/>
                </a:solidFill>
              </a:rPr>
              <a:t>Staff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5334000" y="4343400"/>
            <a:ext cx="1524000" cy="1143000"/>
          </a:xfrm>
          <a:prstGeom prst="ellipse">
            <a:avLst/>
          </a:prstGeom>
          <a:gradFill rotWithShape="0">
            <a:gsLst>
              <a:gs pos="0">
                <a:srgbClr val="FFFFB3"/>
              </a:gs>
              <a:gs pos="100000">
                <a:srgbClr val="9FFF9F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5649913" y="4648200"/>
            <a:ext cx="903287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bg2"/>
                </a:solidFill>
              </a:rPr>
              <a:t>Shared</a:t>
            </a:r>
          </a:p>
          <a:p>
            <a:r>
              <a:rPr lang="es-MX" sz="1600" b="1">
                <a:solidFill>
                  <a:schemeClr val="bg2"/>
                </a:solidFill>
              </a:rPr>
              <a:t>Value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45076" name="Oval 20"/>
          <p:cNvSpPr>
            <a:spLocks noChangeArrowheads="1"/>
          </p:cNvSpPr>
          <p:nvPr/>
        </p:nvSpPr>
        <p:spPr bwMode="auto">
          <a:xfrm>
            <a:off x="7315200" y="4343400"/>
            <a:ext cx="1524000" cy="1143000"/>
          </a:xfrm>
          <a:prstGeom prst="ellipse">
            <a:avLst/>
          </a:prstGeom>
          <a:gradFill rotWithShape="0">
            <a:gsLst>
              <a:gs pos="0">
                <a:srgbClr val="FFFFB3"/>
              </a:gs>
              <a:gs pos="100000">
                <a:srgbClr val="9FFF9F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00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7761288" y="4768850"/>
            <a:ext cx="696912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bg2"/>
                </a:solidFill>
              </a:rPr>
              <a:t>Style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2438400" y="1219200"/>
            <a:ext cx="125888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(Estrategia)</a:t>
            </a:r>
            <a:endParaRPr lang="es-ES" sz="1400" b="1"/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4343400" y="1219200"/>
            <a:ext cx="115411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(Sistemas)</a:t>
            </a:r>
            <a:endParaRPr lang="es-ES" sz="1400" b="1"/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6248400" y="1219200"/>
            <a:ext cx="128111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(Estructura)</a:t>
            </a:r>
            <a:endParaRPr lang="es-ES" sz="1400" b="1"/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1504950" y="5562600"/>
            <a:ext cx="13906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(Habilidades)</a:t>
            </a:r>
            <a:endParaRPr lang="es-ES" sz="1400" b="1"/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3600450" y="5562600"/>
            <a:ext cx="11239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(Personal)</a:t>
            </a:r>
            <a:endParaRPr lang="es-ES" sz="1400" b="1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5486400" y="5486400"/>
            <a:ext cx="140017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(Valores</a:t>
            </a:r>
          </a:p>
          <a:p>
            <a:r>
              <a:rPr lang="es-MX" sz="1400" b="1"/>
              <a:t>Compartidos)</a:t>
            </a:r>
            <a:endParaRPr lang="es-ES" sz="1400" b="1"/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7435850" y="5486400"/>
            <a:ext cx="125095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(Cultura de</a:t>
            </a:r>
          </a:p>
          <a:p>
            <a:r>
              <a:rPr lang="es-MX" sz="1400" b="1"/>
              <a:t>la Empresa)</a:t>
            </a:r>
            <a:endParaRPr lang="es-ES" sz="1400" b="1"/>
          </a:p>
        </p:txBody>
      </p:sp>
      <p:sp>
        <p:nvSpPr>
          <p:cNvPr id="77853" name="Text Box 29"/>
          <p:cNvSpPr txBox="1">
            <a:spLocks noChangeArrowheads="1"/>
          </p:cNvSpPr>
          <p:nvPr/>
        </p:nvSpPr>
        <p:spPr bwMode="auto">
          <a:xfrm>
            <a:off x="1371600" y="3505200"/>
            <a:ext cx="990600" cy="395288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FFCC"/>
              </a:gs>
              <a:gs pos="100000">
                <a:schemeClr val="accent1"/>
              </a:gs>
            </a:gsLst>
            <a:lin ang="2700000" scaled="1"/>
          </a:gradFill>
          <a:ln w="28575" cap="sq">
            <a:solidFill>
              <a:srgbClr val="FF505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190500" indent="-190500">
              <a:lnSpc>
                <a:spcPct val="90000"/>
              </a:lnSpc>
              <a:defRPr/>
            </a:pPr>
            <a:r>
              <a:rPr lang="es-MX" sz="2000" b="1">
                <a:solidFill>
                  <a:schemeClr val="bg2"/>
                </a:solidFill>
              </a:rPr>
              <a:t>Soft</a:t>
            </a:r>
            <a:endParaRPr lang="es-ES" sz="2000" b="1">
              <a:solidFill>
                <a:schemeClr val="bg2"/>
              </a:solidFill>
            </a:endParaRPr>
          </a:p>
        </p:txBody>
      </p:sp>
      <p:sp>
        <p:nvSpPr>
          <p:cNvPr id="77854" name="Text Box 30"/>
          <p:cNvSpPr txBox="1">
            <a:spLocks noChangeArrowheads="1"/>
          </p:cNvSpPr>
          <p:nvPr/>
        </p:nvSpPr>
        <p:spPr bwMode="auto">
          <a:xfrm>
            <a:off x="8001000" y="2971800"/>
            <a:ext cx="990600" cy="395288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rgbClr val="FFFFCC"/>
              </a:gs>
              <a:gs pos="100000">
                <a:schemeClr val="accent1"/>
              </a:gs>
            </a:gsLst>
            <a:lin ang="2700000" scaled="1"/>
          </a:gradFill>
          <a:ln w="28575" cap="sq">
            <a:solidFill>
              <a:srgbClr val="FF505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190500" indent="-190500">
              <a:lnSpc>
                <a:spcPct val="90000"/>
              </a:lnSpc>
              <a:defRPr/>
            </a:pPr>
            <a:r>
              <a:rPr lang="es-MX" sz="2000" b="1">
                <a:solidFill>
                  <a:schemeClr val="bg2"/>
                </a:solidFill>
              </a:rPr>
              <a:t>Hard</a:t>
            </a:r>
            <a:endParaRPr lang="es-ES" sz="20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1" grpId="0" build="p" autoUpdateAnimBg="0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PATRONES DE ANÁLISIS ADMINISTRATIVO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76200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s-MX" sz="2000" b="1"/>
              <a:t>“Selva de las Teorías Administrativas” (Koontz)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Enorme variedad de enfoques de análisis administrativo han resultado en una terrible confusión acerca de la administración.  Existen al menos 14 enfoques que se resumen en los siguientes: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3733800"/>
            <a:ext cx="3886200" cy="241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Empírico o de casos.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Papeles administrativos.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Contingencias o situacional.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Matemático.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Teoría de las decisiones.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De la Reingeniería.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De Sistemas.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/>
            </a:pPr>
            <a:r>
              <a:rPr lang="es-MX"/>
              <a:t>De Sistemas sociotécnicos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800600" y="3733800"/>
            <a:ext cx="3657600" cy="241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5000"/>
              </a:lnSpc>
              <a:buFontTx/>
              <a:buAutoNum type="arabicPeriod" startAt="9"/>
            </a:pPr>
            <a:r>
              <a:rPr lang="es-MX"/>
              <a:t>De sistemas sociales cooperativas.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 startAt="9"/>
            </a:pPr>
            <a:r>
              <a:rPr lang="es-MX"/>
              <a:t>De comportamiento grupal.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 startAt="9"/>
            </a:pPr>
            <a:r>
              <a:rPr lang="es-MX"/>
              <a:t>De comportamiento interpersonal.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 startAt="9"/>
            </a:pPr>
            <a:r>
              <a:rPr lang="es-MX"/>
              <a:t>Marco de 7-S de Mckinsey.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 startAt="9"/>
            </a:pPr>
            <a:r>
              <a:rPr lang="es-MX"/>
              <a:t>Calidad Total.</a:t>
            </a:r>
          </a:p>
          <a:p>
            <a:pPr marL="457200" indent="-457200" algn="just">
              <a:lnSpc>
                <a:spcPct val="105000"/>
              </a:lnSpc>
              <a:buFontTx/>
              <a:buAutoNum type="arabicPeriod" startAt="9"/>
            </a:pPr>
            <a:r>
              <a:rPr lang="es-MX"/>
              <a:t>Operacional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 advAuto="0"/>
      <p:bldP spid="10244" grpId="0" build="p" animBg="1" autoUpdateAnimBg="0" advAuto="0"/>
      <p:bldP spid="10245" grpId="0" build="p" animBg="1" autoUpdateAnimBg="0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70"/>
          <p:cNvSpPr>
            <a:spLocks noChangeShapeType="1"/>
          </p:cNvSpPr>
          <p:nvPr/>
        </p:nvSpPr>
        <p:spPr bwMode="auto">
          <a:xfrm flipH="1" flipV="1">
            <a:off x="4343400" y="6553200"/>
            <a:ext cx="762000" cy="152400"/>
          </a:xfrm>
          <a:prstGeom prst="line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7107" name="AutoShape 26"/>
          <p:cNvSpPr>
            <a:spLocks noChangeArrowheads="1"/>
          </p:cNvSpPr>
          <p:nvPr/>
        </p:nvSpPr>
        <p:spPr bwMode="auto">
          <a:xfrm>
            <a:off x="2362200" y="5943600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08" name="AutoShape 22"/>
          <p:cNvSpPr>
            <a:spLocks noChangeArrowheads="1"/>
          </p:cNvSpPr>
          <p:nvPr/>
        </p:nvSpPr>
        <p:spPr bwMode="auto">
          <a:xfrm>
            <a:off x="2362200" y="4876800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09" name="AutoShape 21"/>
          <p:cNvSpPr>
            <a:spLocks noChangeArrowheads="1"/>
          </p:cNvSpPr>
          <p:nvPr/>
        </p:nvSpPr>
        <p:spPr bwMode="auto">
          <a:xfrm>
            <a:off x="2362200" y="4191000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10" name="Text Box 18"/>
          <p:cNvSpPr txBox="1">
            <a:spLocks noChangeArrowheads="1"/>
          </p:cNvSpPr>
          <p:nvPr/>
        </p:nvSpPr>
        <p:spPr bwMode="auto">
          <a:xfrm>
            <a:off x="1905000" y="3962400"/>
            <a:ext cx="1303338" cy="244475"/>
          </a:xfrm>
          <a:prstGeom prst="rect">
            <a:avLst/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000" b="1"/>
              <a:t>ORGANIZACIÓN</a:t>
            </a:r>
            <a:endParaRPr lang="es-ES" sz="1000" b="1"/>
          </a:p>
        </p:txBody>
      </p:sp>
      <p:sp>
        <p:nvSpPr>
          <p:cNvPr id="47111" name="AutoShape 19"/>
          <p:cNvSpPr>
            <a:spLocks noChangeArrowheads="1"/>
          </p:cNvSpPr>
          <p:nvPr/>
        </p:nvSpPr>
        <p:spPr bwMode="auto">
          <a:xfrm>
            <a:off x="2362200" y="3657600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95400" y="1081088"/>
            <a:ext cx="731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ENFOQUE SISTÉMICO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85800" y="2743200"/>
            <a:ext cx="3657600" cy="3810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900" b="1"/>
              <a:t>Conocimiento administrativos, metas de los reclamantes</a:t>
            </a:r>
          </a:p>
          <a:p>
            <a:pPr algn="ctr">
              <a:defRPr/>
            </a:pPr>
            <a:r>
              <a:rPr lang="es-MX" sz="900" b="1"/>
              <a:t>y uso de los insumos</a:t>
            </a:r>
            <a:endParaRPr lang="es-ES" sz="900" b="1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 rot="-5400000">
            <a:off x="-838200" y="4495800"/>
            <a:ext cx="2514600" cy="3810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900" b="1"/>
              <a:t>Revitalización del sistema</a:t>
            </a:r>
            <a:endParaRPr lang="es-ES" sz="900" b="1"/>
          </a:p>
        </p:txBody>
      </p:sp>
      <p:sp>
        <p:nvSpPr>
          <p:cNvPr id="47115" name="Text Box 14"/>
          <p:cNvSpPr txBox="1">
            <a:spLocks noChangeArrowheads="1"/>
          </p:cNvSpPr>
          <p:nvPr/>
        </p:nvSpPr>
        <p:spPr bwMode="auto">
          <a:xfrm>
            <a:off x="1905000" y="3429000"/>
            <a:ext cx="1303338" cy="244475"/>
          </a:xfrm>
          <a:prstGeom prst="rect">
            <a:avLst/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000" b="1"/>
              <a:t>PLANEACIÓN</a:t>
            </a:r>
            <a:endParaRPr lang="es-ES" sz="1000" b="1"/>
          </a:p>
        </p:txBody>
      </p:sp>
      <p:sp>
        <p:nvSpPr>
          <p:cNvPr id="47116" name="AutoShape 17"/>
          <p:cNvSpPr>
            <a:spLocks noChangeArrowheads="1"/>
          </p:cNvSpPr>
          <p:nvPr/>
        </p:nvSpPr>
        <p:spPr bwMode="auto">
          <a:xfrm>
            <a:off x="2362200" y="3124200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17" name="Text Box 20"/>
          <p:cNvSpPr txBox="1">
            <a:spLocks noChangeArrowheads="1"/>
          </p:cNvSpPr>
          <p:nvPr/>
        </p:nvSpPr>
        <p:spPr bwMode="auto">
          <a:xfrm>
            <a:off x="1905000" y="4495800"/>
            <a:ext cx="1303338" cy="396875"/>
          </a:xfrm>
          <a:prstGeom prst="rect">
            <a:avLst/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000" b="1"/>
              <a:t>INTEGRACIÓN DE PERSONAL</a:t>
            </a:r>
            <a:endParaRPr lang="es-ES" sz="1000" b="1"/>
          </a:p>
        </p:txBody>
      </p:sp>
      <p:sp>
        <p:nvSpPr>
          <p:cNvPr id="47118" name="AutoShape 24"/>
          <p:cNvSpPr>
            <a:spLocks noChangeArrowheads="1"/>
          </p:cNvSpPr>
          <p:nvPr/>
        </p:nvSpPr>
        <p:spPr bwMode="auto">
          <a:xfrm>
            <a:off x="2362200" y="5410200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19" name="Text Box 25"/>
          <p:cNvSpPr txBox="1">
            <a:spLocks noChangeArrowheads="1"/>
          </p:cNvSpPr>
          <p:nvPr/>
        </p:nvSpPr>
        <p:spPr bwMode="auto">
          <a:xfrm>
            <a:off x="1905000" y="5715000"/>
            <a:ext cx="1303338" cy="244475"/>
          </a:xfrm>
          <a:prstGeom prst="rect">
            <a:avLst/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000" b="1"/>
              <a:t>CONTROL</a:t>
            </a:r>
            <a:endParaRPr lang="es-ES" sz="1000" b="1"/>
          </a:p>
        </p:txBody>
      </p:sp>
      <p:sp>
        <p:nvSpPr>
          <p:cNvPr id="47120" name="Text Box 23"/>
          <p:cNvSpPr txBox="1">
            <a:spLocks noChangeArrowheads="1"/>
          </p:cNvSpPr>
          <p:nvPr/>
        </p:nvSpPr>
        <p:spPr bwMode="auto">
          <a:xfrm>
            <a:off x="1905000" y="5181600"/>
            <a:ext cx="1303338" cy="244475"/>
          </a:xfrm>
          <a:prstGeom prst="rect">
            <a:avLst/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000" b="1"/>
              <a:t>DIRECCIÓN</a:t>
            </a:r>
            <a:endParaRPr lang="es-ES" sz="1000" b="1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762000" y="6248400"/>
            <a:ext cx="3657600" cy="3810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900" b="1"/>
              <a:t>Para generar productos</a:t>
            </a:r>
            <a:endParaRPr lang="es-ES" sz="900" b="1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 rot="-5400000">
            <a:off x="3505200" y="4495800"/>
            <a:ext cx="2514600" cy="3810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MX" sz="900" b="1"/>
              <a:t>Revitalización del sistema</a:t>
            </a:r>
            <a:endParaRPr lang="es-ES" sz="900" b="1"/>
          </a:p>
        </p:txBody>
      </p:sp>
      <p:grpSp>
        <p:nvGrpSpPr>
          <p:cNvPr id="47123" name="Group 36"/>
          <p:cNvGrpSpPr>
            <a:grpSpLocks/>
          </p:cNvGrpSpPr>
          <p:nvPr/>
        </p:nvGrpSpPr>
        <p:grpSpPr bwMode="auto">
          <a:xfrm>
            <a:off x="228600" y="2743200"/>
            <a:ext cx="381000" cy="533400"/>
            <a:chOff x="384" y="1344"/>
            <a:chExt cx="240" cy="336"/>
          </a:xfrm>
        </p:grpSpPr>
        <p:sp>
          <p:nvSpPr>
            <p:cNvPr id="47147" name="AutoShape 34"/>
            <p:cNvSpPr>
              <a:spLocks noChangeArrowheads="1"/>
            </p:cNvSpPr>
            <p:nvPr/>
          </p:nvSpPr>
          <p:spPr bwMode="auto">
            <a:xfrm>
              <a:off x="384" y="1344"/>
              <a:ext cx="240" cy="24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148" name="Rectangle 35"/>
            <p:cNvSpPr>
              <a:spLocks noChangeArrowheads="1"/>
            </p:cNvSpPr>
            <p:nvPr/>
          </p:nvSpPr>
          <p:spPr bwMode="auto">
            <a:xfrm>
              <a:off x="384" y="1440"/>
              <a:ext cx="96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7124" name="Group 40"/>
          <p:cNvGrpSpPr>
            <a:grpSpLocks/>
          </p:cNvGrpSpPr>
          <p:nvPr/>
        </p:nvGrpSpPr>
        <p:grpSpPr bwMode="auto">
          <a:xfrm flipH="1">
            <a:off x="4419600" y="2743200"/>
            <a:ext cx="381000" cy="533400"/>
            <a:chOff x="384" y="1344"/>
            <a:chExt cx="240" cy="336"/>
          </a:xfrm>
        </p:grpSpPr>
        <p:sp>
          <p:nvSpPr>
            <p:cNvPr id="47145" name="AutoShape 41"/>
            <p:cNvSpPr>
              <a:spLocks noChangeArrowheads="1"/>
            </p:cNvSpPr>
            <p:nvPr/>
          </p:nvSpPr>
          <p:spPr bwMode="auto">
            <a:xfrm>
              <a:off x="384" y="1344"/>
              <a:ext cx="240" cy="24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146" name="Rectangle 42"/>
            <p:cNvSpPr>
              <a:spLocks noChangeArrowheads="1"/>
            </p:cNvSpPr>
            <p:nvPr/>
          </p:nvSpPr>
          <p:spPr bwMode="auto">
            <a:xfrm>
              <a:off x="384" y="1440"/>
              <a:ext cx="96" cy="24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7125" name="Group 48"/>
          <p:cNvGrpSpPr>
            <a:grpSpLocks/>
          </p:cNvGrpSpPr>
          <p:nvPr/>
        </p:nvGrpSpPr>
        <p:grpSpPr bwMode="auto">
          <a:xfrm>
            <a:off x="228600" y="6096000"/>
            <a:ext cx="457200" cy="457200"/>
            <a:chOff x="384" y="3504"/>
            <a:chExt cx="288" cy="240"/>
          </a:xfrm>
        </p:grpSpPr>
        <p:sp>
          <p:nvSpPr>
            <p:cNvPr id="47143" name="AutoShape 46"/>
            <p:cNvSpPr>
              <a:spLocks noChangeArrowheads="1"/>
            </p:cNvSpPr>
            <p:nvPr/>
          </p:nvSpPr>
          <p:spPr bwMode="auto">
            <a:xfrm>
              <a:off x="384" y="3504"/>
              <a:ext cx="240" cy="24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144" name="Rectangle 47"/>
            <p:cNvSpPr>
              <a:spLocks noChangeArrowheads="1"/>
            </p:cNvSpPr>
            <p:nvPr/>
          </p:nvSpPr>
          <p:spPr bwMode="auto">
            <a:xfrm>
              <a:off x="480" y="3648"/>
              <a:ext cx="192" cy="96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7126" name="Group 55"/>
          <p:cNvGrpSpPr>
            <a:grpSpLocks/>
          </p:cNvGrpSpPr>
          <p:nvPr/>
        </p:nvGrpSpPr>
        <p:grpSpPr bwMode="auto">
          <a:xfrm>
            <a:off x="4572000" y="6096000"/>
            <a:ext cx="457200" cy="457200"/>
            <a:chOff x="3072" y="3456"/>
            <a:chExt cx="288" cy="288"/>
          </a:xfrm>
        </p:grpSpPr>
        <p:sp>
          <p:nvSpPr>
            <p:cNvPr id="47141" name="AutoShape 53"/>
            <p:cNvSpPr>
              <a:spLocks noChangeArrowheads="1"/>
            </p:cNvSpPr>
            <p:nvPr/>
          </p:nvSpPr>
          <p:spPr bwMode="auto">
            <a:xfrm>
              <a:off x="3120" y="3456"/>
              <a:ext cx="240" cy="288"/>
            </a:xfrm>
            <a:prstGeom prst="upArrow">
              <a:avLst>
                <a:gd name="adj1" fmla="val 50000"/>
                <a:gd name="adj2" fmla="val 30000"/>
              </a:avLst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142" name="Rectangle 54"/>
            <p:cNvSpPr>
              <a:spLocks noChangeArrowheads="1"/>
            </p:cNvSpPr>
            <p:nvPr/>
          </p:nvSpPr>
          <p:spPr bwMode="auto">
            <a:xfrm>
              <a:off x="3072" y="3629"/>
              <a:ext cx="192" cy="115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47127" name="AutoShape 56"/>
          <p:cNvSpPr>
            <a:spLocks noChangeArrowheads="1"/>
          </p:cNvSpPr>
          <p:nvPr/>
        </p:nvSpPr>
        <p:spPr bwMode="auto">
          <a:xfrm>
            <a:off x="3505200" y="3429000"/>
            <a:ext cx="762000" cy="304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28" name="AutoShape 57"/>
          <p:cNvSpPr>
            <a:spLocks noChangeArrowheads="1"/>
          </p:cNvSpPr>
          <p:nvPr/>
        </p:nvSpPr>
        <p:spPr bwMode="auto">
          <a:xfrm>
            <a:off x="3505200" y="3962400"/>
            <a:ext cx="762000" cy="304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29" name="AutoShape 58"/>
          <p:cNvSpPr>
            <a:spLocks noChangeArrowheads="1"/>
          </p:cNvSpPr>
          <p:nvPr/>
        </p:nvSpPr>
        <p:spPr bwMode="auto">
          <a:xfrm>
            <a:off x="3505200" y="4572000"/>
            <a:ext cx="762000" cy="304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30" name="AutoShape 59"/>
          <p:cNvSpPr>
            <a:spLocks noChangeArrowheads="1"/>
          </p:cNvSpPr>
          <p:nvPr/>
        </p:nvSpPr>
        <p:spPr bwMode="auto">
          <a:xfrm>
            <a:off x="3505200" y="5105400"/>
            <a:ext cx="762000" cy="304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31" name="AutoShape 60"/>
          <p:cNvSpPr>
            <a:spLocks noChangeArrowheads="1"/>
          </p:cNvSpPr>
          <p:nvPr/>
        </p:nvSpPr>
        <p:spPr bwMode="auto">
          <a:xfrm>
            <a:off x="3505200" y="5638800"/>
            <a:ext cx="762000" cy="304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32" name="AutoShape 61"/>
          <p:cNvSpPr>
            <a:spLocks noChangeArrowheads="1"/>
          </p:cNvSpPr>
          <p:nvPr/>
        </p:nvSpPr>
        <p:spPr bwMode="auto">
          <a:xfrm>
            <a:off x="5105400" y="3657600"/>
            <a:ext cx="533400" cy="304800"/>
          </a:xfrm>
          <a:prstGeom prst="leftRightArrow">
            <a:avLst>
              <a:gd name="adj1" fmla="val 50000"/>
              <a:gd name="adj2" fmla="val 3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33" name="AutoShape 62"/>
          <p:cNvSpPr>
            <a:spLocks noChangeArrowheads="1"/>
          </p:cNvSpPr>
          <p:nvPr/>
        </p:nvSpPr>
        <p:spPr bwMode="auto">
          <a:xfrm>
            <a:off x="5105400" y="5334000"/>
            <a:ext cx="533400" cy="304800"/>
          </a:xfrm>
          <a:prstGeom prst="leftRightArrow">
            <a:avLst>
              <a:gd name="adj1" fmla="val 50000"/>
              <a:gd name="adj2" fmla="val 3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34" name="Line 64"/>
          <p:cNvSpPr>
            <a:spLocks noChangeShapeType="1"/>
          </p:cNvSpPr>
          <p:nvPr/>
        </p:nvSpPr>
        <p:spPr bwMode="auto">
          <a:xfrm flipH="1">
            <a:off x="3886200" y="2362200"/>
            <a:ext cx="990600" cy="381000"/>
          </a:xfrm>
          <a:prstGeom prst="line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7135" name="Text Box 65"/>
          <p:cNvSpPr txBox="1">
            <a:spLocks noChangeArrowheads="1"/>
          </p:cNvSpPr>
          <p:nvPr/>
        </p:nvSpPr>
        <p:spPr bwMode="auto">
          <a:xfrm>
            <a:off x="6629400" y="1905000"/>
            <a:ext cx="1676400" cy="16256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ctr"/>
            <a:r>
              <a:rPr lang="es-MX" sz="1100" b="1"/>
              <a:t>Insumos Meta de los demandantes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Empleados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Consumidores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Proveedores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Accionistas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Gobiernos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Comunidad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Otros</a:t>
            </a:r>
            <a:endParaRPr lang="es-ES" sz="1100"/>
          </a:p>
        </p:txBody>
      </p:sp>
      <p:sp>
        <p:nvSpPr>
          <p:cNvPr id="47136" name="Line 66"/>
          <p:cNvSpPr>
            <a:spLocks noChangeShapeType="1"/>
          </p:cNvSpPr>
          <p:nvPr/>
        </p:nvSpPr>
        <p:spPr bwMode="auto">
          <a:xfrm flipH="1" flipV="1">
            <a:off x="6172200" y="2362200"/>
            <a:ext cx="457200" cy="304800"/>
          </a:xfrm>
          <a:prstGeom prst="line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47137" name="Text Box 63"/>
          <p:cNvSpPr txBox="1">
            <a:spLocks noChangeArrowheads="1"/>
          </p:cNvSpPr>
          <p:nvPr/>
        </p:nvSpPr>
        <p:spPr bwMode="auto">
          <a:xfrm>
            <a:off x="4876800" y="1905000"/>
            <a:ext cx="1349375" cy="9525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ctr"/>
            <a:r>
              <a:rPr lang="es-MX" sz="1100" b="1"/>
              <a:t>Insumos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Humanos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Capital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Administrativos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Tecnológicos</a:t>
            </a:r>
            <a:endParaRPr lang="es-ES" sz="1100"/>
          </a:p>
        </p:txBody>
      </p:sp>
      <p:sp>
        <p:nvSpPr>
          <p:cNvPr id="47138" name="Text Box 67"/>
          <p:cNvSpPr txBox="1">
            <a:spLocks noChangeArrowheads="1"/>
          </p:cNvSpPr>
          <p:nvPr/>
        </p:nvSpPr>
        <p:spPr bwMode="auto">
          <a:xfrm rot="-5458759">
            <a:off x="5081588" y="4519612"/>
            <a:ext cx="1511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000" b="1"/>
              <a:t>AMBIENTE EXTERNO</a:t>
            </a:r>
            <a:endParaRPr lang="es-ES" sz="1000" b="1"/>
          </a:p>
        </p:txBody>
      </p:sp>
      <p:sp>
        <p:nvSpPr>
          <p:cNvPr id="47139" name="Text Box 68"/>
          <p:cNvSpPr txBox="1">
            <a:spLocks noChangeArrowheads="1"/>
          </p:cNvSpPr>
          <p:nvPr/>
        </p:nvSpPr>
        <p:spPr bwMode="auto">
          <a:xfrm rot="-5410031">
            <a:off x="6191250" y="4248150"/>
            <a:ext cx="1981200" cy="9525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ctr"/>
            <a:r>
              <a:rPr lang="es-MX" sz="1100" b="1"/>
              <a:t>Variables e Información externas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Oportunidades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Restricciones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Otras</a:t>
            </a:r>
            <a:endParaRPr lang="es-ES" sz="1100"/>
          </a:p>
        </p:txBody>
      </p:sp>
      <p:sp>
        <p:nvSpPr>
          <p:cNvPr id="47140" name="Text Box 69"/>
          <p:cNvSpPr txBox="1">
            <a:spLocks noChangeArrowheads="1"/>
          </p:cNvSpPr>
          <p:nvPr/>
        </p:nvSpPr>
        <p:spPr bwMode="auto">
          <a:xfrm>
            <a:off x="5105400" y="6019800"/>
            <a:ext cx="2971800" cy="784225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ctr"/>
            <a:r>
              <a:rPr lang="es-MX" sz="1100" b="1"/>
              <a:t>Productos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Empleados	       4.  Satisfacción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Consumidores    5.  Integración de metas</a:t>
            </a:r>
          </a:p>
          <a:p>
            <a:pPr marL="190500" indent="-190500">
              <a:buFontTx/>
              <a:buAutoNum type="arabicPeriod"/>
            </a:pPr>
            <a:r>
              <a:rPr lang="es-MX" sz="1100"/>
              <a:t>Utilidades	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524000" y="762000"/>
            <a:ext cx="563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ORGANIZACIÓN Y SUS CONDICIONES EXTERNAS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8131" name="Picture 45" descr="EDIFIC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122613"/>
            <a:ext cx="228600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838200" y="2514600"/>
            <a:ext cx="2286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MX" sz="1600" b="1"/>
              <a:t>TECNOLOGICAS</a:t>
            </a:r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5562600" y="2362200"/>
            <a:ext cx="2286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MX" sz="1600" b="1"/>
              <a:t>ECONÓMICAS</a:t>
            </a:r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3352800" y="3810000"/>
            <a:ext cx="2286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MX" sz="1600" b="1">
                <a:solidFill>
                  <a:schemeClr val="hlink"/>
                </a:solidFill>
                <a:latin typeface="Arial Black" pitchFamily="34" charset="0"/>
              </a:rPr>
              <a:t>ORGANIZACIÓN</a:t>
            </a: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1066800" y="4800600"/>
            <a:ext cx="2286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MX" sz="1600" b="1"/>
              <a:t>SOCIALES</a:t>
            </a:r>
          </a:p>
        </p:txBody>
      </p:sp>
      <p:sp>
        <p:nvSpPr>
          <p:cNvPr id="13362" name="Text Box 50"/>
          <p:cNvSpPr txBox="1">
            <a:spLocks noChangeArrowheads="1"/>
          </p:cNvSpPr>
          <p:nvPr/>
        </p:nvSpPr>
        <p:spPr bwMode="auto">
          <a:xfrm>
            <a:off x="5562600" y="4800600"/>
            <a:ext cx="2286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MX" sz="1600" b="1"/>
              <a:t>ETICAS</a:t>
            </a:r>
          </a:p>
        </p:txBody>
      </p: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3429000" y="5334000"/>
            <a:ext cx="22860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MX" sz="1600" b="1"/>
              <a:t>POLÍTICAS</a:t>
            </a:r>
          </a:p>
          <a:p>
            <a:pPr algn="ctr">
              <a:lnSpc>
                <a:spcPct val="105000"/>
              </a:lnSpc>
            </a:pPr>
            <a:r>
              <a:rPr lang="es-MX" sz="1600" b="1"/>
              <a:t>Y LEGALES</a:t>
            </a:r>
          </a:p>
        </p:txBody>
      </p:sp>
      <p:sp>
        <p:nvSpPr>
          <p:cNvPr id="48138" name="AutoShape 52"/>
          <p:cNvSpPr>
            <a:spLocks noChangeArrowheads="1"/>
          </p:cNvSpPr>
          <p:nvPr/>
        </p:nvSpPr>
        <p:spPr bwMode="auto">
          <a:xfrm rot="2215550">
            <a:off x="2819400" y="27432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39" name="AutoShape 53"/>
          <p:cNvSpPr>
            <a:spLocks noChangeArrowheads="1"/>
          </p:cNvSpPr>
          <p:nvPr/>
        </p:nvSpPr>
        <p:spPr bwMode="auto">
          <a:xfrm rot="-8986151">
            <a:off x="5638800" y="44958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0" name="AutoShape 54"/>
          <p:cNvSpPr>
            <a:spLocks noChangeArrowheads="1"/>
          </p:cNvSpPr>
          <p:nvPr/>
        </p:nvSpPr>
        <p:spPr bwMode="auto">
          <a:xfrm rot="-1762751">
            <a:off x="2819400" y="44958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1" name="AutoShape 55"/>
          <p:cNvSpPr>
            <a:spLocks noChangeArrowheads="1"/>
          </p:cNvSpPr>
          <p:nvPr/>
        </p:nvSpPr>
        <p:spPr bwMode="auto">
          <a:xfrm rot="8120610">
            <a:off x="5638800" y="26670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8142" name="AutoShape 56"/>
          <p:cNvSpPr>
            <a:spLocks noChangeArrowheads="1"/>
          </p:cNvSpPr>
          <p:nvPr/>
        </p:nvSpPr>
        <p:spPr bwMode="auto">
          <a:xfrm rot="-5382279">
            <a:off x="4381500" y="47625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3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3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3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3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  <p:bldP spid="13358" grpId="0" build="p" autoUpdateAnimBg="0" advAuto="0"/>
      <p:bldP spid="13359" grpId="0" build="p" autoUpdateAnimBg="0" advAuto="0"/>
      <p:bldP spid="13360" grpId="0" build="p" autoUpdateAnimBg="0" advAuto="0"/>
      <p:bldP spid="13361" grpId="0" build="p" autoUpdateAnimBg="0" advAuto="0"/>
      <p:bldP spid="13362" grpId="0" build="p" autoUpdateAnimBg="0" advAuto="0"/>
      <p:bldP spid="13363" grpId="0" build="p" autoUpdateAnimBg="0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95400" y="6858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LA ADMINISTRACIÓN INTERNACIONAL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155" name="AutoShape 4"/>
          <p:cNvSpPr>
            <a:spLocks noChangeArrowheads="1"/>
          </p:cNvSpPr>
          <p:nvPr/>
        </p:nvSpPr>
        <p:spPr bwMode="auto">
          <a:xfrm>
            <a:off x="1670050" y="2438400"/>
            <a:ext cx="2368550" cy="457200"/>
          </a:xfrm>
          <a:prstGeom prst="roundRect">
            <a:avLst>
              <a:gd name="adj" fmla="val 16667"/>
            </a:avLst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MX" sz="900" b="1"/>
              <a:t>PAÍS SEDE DE LA COMPAÑÍA MATRIZ</a:t>
            </a:r>
            <a:endParaRPr lang="es-ES" sz="900" b="1"/>
          </a:p>
        </p:txBody>
      </p:sp>
      <p:sp>
        <p:nvSpPr>
          <p:cNvPr id="49156" name="AutoShape 30"/>
          <p:cNvSpPr>
            <a:spLocks noChangeArrowheads="1"/>
          </p:cNvSpPr>
          <p:nvPr/>
        </p:nvSpPr>
        <p:spPr bwMode="auto">
          <a:xfrm>
            <a:off x="3962400" y="2362200"/>
            <a:ext cx="2057400" cy="685800"/>
          </a:xfrm>
          <a:prstGeom prst="rightArrow">
            <a:avLst>
              <a:gd name="adj1" fmla="val 41667"/>
              <a:gd name="adj2" fmla="val 3708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>
                <a:latin typeface="Arial Narrow" pitchFamily="34" charset="0"/>
              </a:rPr>
              <a:t>Bienes y servicios</a:t>
            </a:r>
            <a:endParaRPr lang="es-ES" sz="1000" b="1">
              <a:latin typeface="Arial Narrow" pitchFamily="34" charset="0"/>
            </a:endParaRPr>
          </a:p>
        </p:txBody>
      </p:sp>
      <p:sp>
        <p:nvSpPr>
          <p:cNvPr id="49157" name="AutoShape 32"/>
          <p:cNvSpPr>
            <a:spLocks noChangeArrowheads="1"/>
          </p:cNvSpPr>
          <p:nvPr/>
        </p:nvSpPr>
        <p:spPr bwMode="auto">
          <a:xfrm>
            <a:off x="6026150" y="2438400"/>
            <a:ext cx="1746250" cy="533400"/>
          </a:xfrm>
          <a:prstGeom prst="flowChartDecision">
            <a:avLst/>
          </a:prstGeom>
          <a:solidFill>
            <a:srgbClr val="C9FF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País anfitrión</a:t>
            </a:r>
            <a:endParaRPr lang="es-ES" sz="1000" b="1"/>
          </a:p>
        </p:txBody>
      </p:sp>
      <p:sp>
        <p:nvSpPr>
          <p:cNvPr id="49158" name="Text Box 34"/>
          <p:cNvSpPr txBox="1">
            <a:spLocks noChangeArrowheads="1"/>
          </p:cNvSpPr>
          <p:nvPr/>
        </p:nvSpPr>
        <p:spPr bwMode="auto">
          <a:xfrm>
            <a:off x="381000" y="2514600"/>
            <a:ext cx="1096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200" b="1"/>
              <a:t>Exportación</a:t>
            </a:r>
            <a:endParaRPr lang="es-ES" sz="1200" b="1"/>
          </a:p>
        </p:txBody>
      </p:sp>
      <p:sp>
        <p:nvSpPr>
          <p:cNvPr id="49159" name="AutoShape 35"/>
          <p:cNvSpPr>
            <a:spLocks noChangeArrowheads="1"/>
          </p:cNvSpPr>
          <p:nvPr/>
        </p:nvSpPr>
        <p:spPr bwMode="auto">
          <a:xfrm>
            <a:off x="1670050" y="3276600"/>
            <a:ext cx="2368550" cy="457200"/>
          </a:xfrm>
          <a:prstGeom prst="roundRect">
            <a:avLst>
              <a:gd name="adj" fmla="val 16667"/>
            </a:avLst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MX" sz="900" b="1"/>
              <a:t>PAÍS SEDE DE LA COMPAÑÍA MATRIZ</a:t>
            </a:r>
            <a:endParaRPr lang="es-ES" sz="900" b="1"/>
          </a:p>
        </p:txBody>
      </p:sp>
      <p:sp>
        <p:nvSpPr>
          <p:cNvPr id="49160" name="AutoShape 36"/>
          <p:cNvSpPr>
            <a:spLocks noChangeArrowheads="1"/>
          </p:cNvSpPr>
          <p:nvPr/>
        </p:nvSpPr>
        <p:spPr bwMode="auto">
          <a:xfrm>
            <a:off x="3962400" y="3200400"/>
            <a:ext cx="2057400" cy="685800"/>
          </a:xfrm>
          <a:prstGeom prst="rightArrow">
            <a:avLst>
              <a:gd name="adj1" fmla="val 41667"/>
              <a:gd name="adj2" fmla="val 3708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>
                <a:latin typeface="Arial Narrow" pitchFamily="34" charset="0"/>
              </a:rPr>
              <a:t>Experiencia técnica fundamental</a:t>
            </a:r>
            <a:endParaRPr lang="es-ES" sz="1000" b="1">
              <a:latin typeface="Arial Narrow" pitchFamily="34" charset="0"/>
            </a:endParaRPr>
          </a:p>
        </p:txBody>
      </p:sp>
      <p:sp>
        <p:nvSpPr>
          <p:cNvPr id="49161" name="AutoShape 37"/>
          <p:cNvSpPr>
            <a:spLocks noChangeArrowheads="1"/>
          </p:cNvSpPr>
          <p:nvPr/>
        </p:nvSpPr>
        <p:spPr bwMode="auto">
          <a:xfrm>
            <a:off x="6026150" y="3276600"/>
            <a:ext cx="1746250" cy="533400"/>
          </a:xfrm>
          <a:prstGeom prst="flowChartDecision">
            <a:avLst/>
          </a:prstGeom>
          <a:solidFill>
            <a:srgbClr val="C9FF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País anfitrión</a:t>
            </a:r>
            <a:endParaRPr lang="es-ES" sz="1000" b="1"/>
          </a:p>
        </p:txBody>
      </p:sp>
      <p:sp>
        <p:nvSpPr>
          <p:cNvPr id="49162" name="Text Box 38"/>
          <p:cNvSpPr txBox="1">
            <a:spLocks noChangeArrowheads="1"/>
          </p:cNvSpPr>
          <p:nvPr/>
        </p:nvSpPr>
        <p:spPr bwMode="auto">
          <a:xfrm>
            <a:off x="457200" y="3352800"/>
            <a:ext cx="1042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200" b="1"/>
              <a:t>Acuerdo de</a:t>
            </a:r>
          </a:p>
          <a:p>
            <a:pPr algn="ctr"/>
            <a:r>
              <a:rPr lang="es-MX" sz="1200" b="1"/>
              <a:t>Licencia</a:t>
            </a:r>
            <a:endParaRPr lang="es-ES" sz="1200" b="1"/>
          </a:p>
        </p:txBody>
      </p:sp>
      <p:sp>
        <p:nvSpPr>
          <p:cNvPr id="49163" name="AutoShape 39"/>
          <p:cNvSpPr>
            <a:spLocks noChangeArrowheads="1"/>
          </p:cNvSpPr>
          <p:nvPr/>
        </p:nvSpPr>
        <p:spPr bwMode="auto">
          <a:xfrm>
            <a:off x="1670050" y="4114800"/>
            <a:ext cx="2368550" cy="457200"/>
          </a:xfrm>
          <a:prstGeom prst="roundRect">
            <a:avLst>
              <a:gd name="adj" fmla="val 16667"/>
            </a:avLst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MX" sz="900" b="1"/>
              <a:t>PAÍS SEDE DE LA COMPAÑÍA MATRIZ</a:t>
            </a:r>
            <a:endParaRPr lang="es-ES" sz="900" b="1"/>
          </a:p>
        </p:txBody>
      </p:sp>
      <p:sp>
        <p:nvSpPr>
          <p:cNvPr id="49164" name="AutoShape 40"/>
          <p:cNvSpPr>
            <a:spLocks noChangeArrowheads="1"/>
          </p:cNvSpPr>
          <p:nvPr/>
        </p:nvSpPr>
        <p:spPr bwMode="auto">
          <a:xfrm>
            <a:off x="3962400" y="4038600"/>
            <a:ext cx="2057400" cy="685800"/>
          </a:xfrm>
          <a:prstGeom prst="rightArrow">
            <a:avLst>
              <a:gd name="adj1" fmla="val 41667"/>
              <a:gd name="adj2" fmla="val 3708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>
                <a:latin typeface="Arial Narrow" pitchFamily="34" charset="0"/>
              </a:rPr>
              <a:t>Experiencia Administrativa y Técnica</a:t>
            </a:r>
            <a:endParaRPr lang="es-ES" sz="1000" b="1">
              <a:latin typeface="Arial Narrow" pitchFamily="34" charset="0"/>
            </a:endParaRPr>
          </a:p>
        </p:txBody>
      </p:sp>
      <p:sp>
        <p:nvSpPr>
          <p:cNvPr id="49165" name="AutoShape 41"/>
          <p:cNvSpPr>
            <a:spLocks noChangeArrowheads="1"/>
          </p:cNvSpPr>
          <p:nvPr/>
        </p:nvSpPr>
        <p:spPr bwMode="auto">
          <a:xfrm>
            <a:off x="6026150" y="4114800"/>
            <a:ext cx="1746250" cy="533400"/>
          </a:xfrm>
          <a:prstGeom prst="flowChartDecision">
            <a:avLst/>
          </a:prstGeom>
          <a:solidFill>
            <a:srgbClr val="C9FF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País anfitrión</a:t>
            </a:r>
            <a:endParaRPr lang="es-ES" sz="1000" b="1"/>
          </a:p>
        </p:txBody>
      </p:sp>
      <p:sp>
        <p:nvSpPr>
          <p:cNvPr id="49166" name="Text Box 42"/>
          <p:cNvSpPr txBox="1">
            <a:spLocks noChangeArrowheads="1"/>
          </p:cNvSpPr>
          <p:nvPr/>
        </p:nvSpPr>
        <p:spPr bwMode="auto">
          <a:xfrm>
            <a:off x="228600" y="41148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200" b="1"/>
              <a:t>Contratos de</a:t>
            </a:r>
          </a:p>
          <a:p>
            <a:pPr algn="ctr"/>
            <a:r>
              <a:rPr lang="es-MX" sz="1200" b="1"/>
              <a:t>Administración</a:t>
            </a:r>
            <a:endParaRPr lang="es-ES" sz="1200" b="1"/>
          </a:p>
        </p:txBody>
      </p:sp>
      <p:sp>
        <p:nvSpPr>
          <p:cNvPr id="49167" name="Text Box 43"/>
          <p:cNvSpPr txBox="1">
            <a:spLocks noChangeArrowheads="1"/>
          </p:cNvSpPr>
          <p:nvPr/>
        </p:nvSpPr>
        <p:spPr bwMode="auto">
          <a:xfrm>
            <a:off x="228600" y="4724400"/>
            <a:ext cx="1357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200" b="1"/>
              <a:t>Sociedades en</a:t>
            </a:r>
          </a:p>
          <a:p>
            <a:pPr algn="ctr"/>
            <a:r>
              <a:rPr lang="es-MX" sz="1200" b="1"/>
              <a:t>Participación y </a:t>
            </a:r>
          </a:p>
          <a:p>
            <a:pPr algn="ctr"/>
            <a:r>
              <a:rPr lang="es-MX" sz="1200" b="1"/>
              <a:t>Alianzas</a:t>
            </a:r>
          </a:p>
          <a:p>
            <a:pPr algn="ctr"/>
            <a:r>
              <a:rPr lang="es-MX" sz="1200" b="1"/>
              <a:t>estrategías</a:t>
            </a:r>
            <a:endParaRPr lang="es-ES" sz="1200" b="1"/>
          </a:p>
        </p:txBody>
      </p:sp>
      <p:sp>
        <p:nvSpPr>
          <p:cNvPr id="49168" name="AutoShape 46"/>
          <p:cNvSpPr>
            <a:spLocks noChangeArrowheads="1"/>
          </p:cNvSpPr>
          <p:nvPr/>
        </p:nvSpPr>
        <p:spPr bwMode="auto">
          <a:xfrm>
            <a:off x="1670050" y="4953000"/>
            <a:ext cx="2368550" cy="457200"/>
          </a:xfrm>
          <a:prstGeom prst="roundRect">
            <a:avLst>
              <a:gd name="adj" fmla="val 16667"/>
            </a:avLst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MX" sz="900" b="1"/>
              <a:t>PAÍS SEDE DE LA COMPAÑÍA MATRIZ</a:t>
            </a:r>
            <a:endParaRPr lang="es-ES" sz="900" b="1"/>
          </a:p>
        </p:txBody>
      </p:sp>
      <p:sp>
        <p:nvSpPr>
          <p:cNvPr id="49169" name="AutoShape 47"/>
          <p:cNvSpPr>
            <a:spLocks noChangeArrowheads="1"/>
          </p:cNvSpPr>
          <p:nvPr/>
        </p:nvSpPr>
        <p:spPr bwMode="auto">
          <a:xfrm>
            <a:off x="3962400" y="4876800"/>
            <a:ext cx="2057400" cy="685800"/>
          </a:xfrm>
          <a:prstGeom prst="rightArrow">
            <a:avLst>
              <a:gd name="adj1" fmla="val 41667"/>
              <a:gd name="adj2" fmla="val 3708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>
                <a:latin typeface="Arial Narrow" pitchFamily="34" charset="0"/>
              </a:rPr>
              <a:t>Materias Primas y Personal</a:t>
            </a:r>
            <a:endParaRPr lang="es-ES" sz="1000" b="1">
              <a:latin typeface="Arial Narrow" pitchFamily="34" charset="0"/>
            </a:endParaRPr>
          </a:p>
        </p:txBody>
      </p:sp>
      <p:sp>
        <p:nvSpPr>
          <p:cNvPr id="49170" name="AutoShape 48"/>
          <p:cNvSpPr>
            <a:spLocks noChangeArrowheads="1"/>
          </p:cNvSpPr>
          <p:nvPr/>
        </p:nvSpPr>
        <p:spPr bwMode="auto">
          <a:xfrm>
            <a:off x="6026150" y="4953000"/>
            <a:ext cx="1746250" cy="533400"/>
          </a:xfrm>
          <a:prstGeom prst="flowChartDecision">
            <a:avLst/>
          </a:prstGeom>
          <a:solidFill>
            <a:srgbClr val="C9FF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País anfitrión</a:t>
            </a:r>
            <a:endParaRPr lang="es-ES" sz="1000" b="1"/>
          </a:p>
        </p:txBody>
      </p:sp>
      <p:sp>
        <p:nvSpPr>
          <p:cNvPr id="49171" name="AutoShape 49"/>
          <p:cNvSpPr>
            <a:spLocks noChangeArrowheads="1"/>
          </p:cNvSpPr>
          <p:nvPr/>
        </p:nvSpPr>
        <p:spPr bwMode="auto">
          <a:xfrm flipH="1">
            <a:off x="7772400" y="4876800"/>
            <a:ext cx="1219200" cy="685800"/>
          </a:xfrm>
          <a:prstGeom prst="rightArrow">
            <a:avLst>
              <a:gd name="adj1" fmla="val 49593"/>
              <a:gd name="adj2" fmla="val 21761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>
                <a:latin typeface="Arial Narrow" pitchFamily="34" charset="0"/>
              </a:rPr>
              <a:t>Materias Primas y</a:t>
            </a:r>
          </a:p>
          <a:p>
            <a:pPr algn="ctr"/>
            <a:r>
              <a:rPr lang="es-MX" sz="1000" b="1">
                <a:latin typeface="Arial Narrow" pitchFamily="34" charset="0"/>
              </a:rPr>
              <a:t>Personal</a:t>
            </a:r>
            <a:endParaRPr lang="es-ES" sz="1000" b="1">
              <a:latin typeface="Arial Narrow" pitchFamily="34" charset="0"/>
            </a:endParaRPr>
          </a:p>
        </p:txBody>
      </p:sp>
      <p:sp>
        <p:nvSpPr>
          <p:cNvPr id="49172" name="Text Box 50"/>
          <p:cNvSpPr txBox="1">
            <a:spLocks noChangeArrowheads="1"/>
          </p:cNvSpPr>
          <p:nvPr/>
        </p:nvSpPr>
        <p:spPr bwMode="auto">
          <a:xfrm>
            <a:off x="355600" y="5867400"/>
            <a:ext cx="1111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1200" b="1"/>
              <a:t>Subsidiarias</a:t>
            </a:r>
            <a:endParaRPr lang="es-ES" sz="1200" b="1"/>
          </a:p>
        </p:txBody>
      </p:sp>
      <p:sp>
        <p:nvSpPr>
          <p:cNvPr id="49173" name="AutoShape 51"/>
          <p:cNvSpPr>
            <a:spLocks noChangeArrowheads="1"/>
          </p:cNvSpPr>
          <p:nvPr/>
        </p:nvSpPr>
        <p:spPr bwMode="auto">
          <a:xfrm>
            <a:off x="1670050" y="5715000"/>
            <a:ext cx="2368550" cy="457200"/>
          </a:xfrm>
          <a:prstGeom prst="roundRect">
            <a:avLst>
              <a:gd name="adj" fmla="val 16667"/>
            </a:avLst>
          </a:prstGeom>
          <a:solidFill>
            <a:srgbClr val="C3D7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MX" sz="900" b="1"/>
              <a:t>PAÍS SEDE DE LA COMPAÑÍA MATRIZ</a:t>
            </a:r>
            <a:endParaRPr lang="es-ES" sz="900" b="1"/>
          </a:p>
        </p:txBody>
      </p:sp>
      <p:sp>
        <p:nvSpPr>
          <p:cNvPr id="49174" name="AutoShape 52"/>
          <p:cNvSpPr>
            <a:spLocks noChangeArrowheads="1"/>
          </p:cNvSpPr>
          <p:nvPr/>
        </p:nvSpPr>
        <p:spPr bwMode="auto">
          <a:xfrm>
            <a:off x="3962400" y="5638800"/>
            <a:ext cx="2057400" cy="685800"/>
          </a:xfrm>
          <a:prstGeom prst="rightArrow">
            <a:avLst>
              <a:gd name="adj1" fmla="val 41667"/>
              <a:gd name="adj2" fmla="val 3708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>
                <a:latin typeface="Arial Narrow" pitchFamily="34" charset="0"/>
              </a:rPr>
              <a:t>Capital y Experiencia</a:t>
            </a:r>
            <a:endParaRPr lang="es-ES" sz="1000" b="1">
              <a:latin typeface="Arial Narrow" pitchFamily="34" charset="0"/>
            </a:endParaRPr>
          </a:p>
        </p:txBody>
      </p:sp>
      <p:sp>
        <p:nvSpPr>
          <p:cNvPr id="49175" name="AutoShape 53"/>
          <p:cNvSpPr>
            <a:spLocks noChangeArrowheads="1"/>
          </p:cNvSpPr>
          <p:nvPr/>
        </p:nvSpPr>
        <p:spPr bwMode="auto">
          <a:xfrm>
            <a:off x="6026150" y="5715000"/>
            <a:ext cx="1746250" cy="533400"/>
          </a:xfrm>
          <a:prstGeom prst="flowChartDecision">
            <a:avLst/>
          </a:prstGeom>
          <a:solidFill>
            <a:srgbClr val="C9FFF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000" b="1"/>
              <a:t>País anfitrión</a:t>
            </a:r>
            <a:endParaRPr lang="es-ES" sz="1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EMPRESAS TRANSNACIONALES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38200" y="2286000"/>
            <a:ext cx="76200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s-MX" sz="2000" b="1"/>
              <a:t>ORIENTACIONES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ETNOCENTRICA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Operaciones en el extranjero según la casa matriz.</a:t>
            </a:r>
          </a:p>
          <a:p>
            <a:pPr algn="just">
              <a:lnSpc>
                <a:spcPct val="105000"/>
              </a:lnSpc>
            </a:pPr>
            <a:endParaRPr lang="es-MX" sz="2000"/>
          </a:p>
          <a:p>
            <a:pPr algn="just">
              <a:lnSpc>
                <a:spcPct val="105000"/>
              </a:lnSpc>
            </a:pPr>
            <a:r>
              <a:rPr lang="es-MX" sz="2000"/>
              <a:t>POLICENTRICA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Alto grado de libertad administrativa. Personal local.</a:t>
            </a:r>
          </a:p>
          <a:p>
            <a:pPr algn="just">
              <a:lnSpc>
                <a:spcPct val="105000"/>
              </a:lnSpc>
            </a:pPr>
            <a:endParaRPr lang="es-MX" sz="2000"/>
          </a:p>
          <a:p>
            <a:pPr algn="just">
              <a:lnSpc>
                <a:spcPct val="105000"/>
              </a:lnSpc>
            </a:pPr>
            <a:r>
              <a:rPr lang="es-MX" sz="2000"/>
              <a:t>REGIOCENTRICA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Integración de personal sobre una base regional.</a:t>
            </a:r>
          </a:p>
          <a:p>
            <a:pPr algn="just">
              <a:lnSpc>
                <a:spcPct val="105000"/>
              </a:lnSpc>
            </a:pPr>
            <a:endParaRPr lang="es-MX" sz="2000"/>
          </a:p>
          <a:p>
            <a:pPr algn="just">
              <a:lnSpc>
                <a:spcPct val="105000"/>
              </a:lnSpc>
            </a:pPr>
            <a:r>
              <a:rPr lang="es-MX" sz="2000"/>
              <a:t>GEOCENTRICA</a:t>
            </a:r>
          </a:p>
          <a:p>
            <a:pPr algn="just">
              <a:lnSpc>
                <a:spcPct val="105000"/>
              </a:lnSpc>
            </a:pPr>
            <a:r>
              <a:rPr lang="es-MX" sz="2000"/>
              <a:t>Sistema Interdependiente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7"/>
          <p:cNvSpPr>
            <a:spLocks noChangeShapeType="1"/>
          </p:cNvSpPr>
          <p:nvPr/>
        </p:nvSpPr>
        <p:spPr bwMode="auto">
          <a:xfrm>
            <a:off x="6705600" y="4648200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03" name="Line 21"/>
          <p:cNvSpPr>
            <a:spLocks noChangeShapeType="1"/>
          </p:cNvSpPr>
          <p:nvPr/>
        </p:nvSpPr>
        <p:spPr bwMode="auto">
          <a:xfrm>
            <a:off x="5562600" y="4648200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04" name="Freeform 19"/>
          <p:cNvSpPr>
            <a:spLocks/>
          </p:cNvSpPr>
          <p:nvPr/>
        </p:nvSpPr>
        <p:spPr bwMode="auto">
          <a:xfrm>
            <a:off x="5181600" y="3505200"/>
            <a:ext cx="381000" cy="2133600"/>
          </a:xfrm>
          <a:custGeom>
            <a:avLst/>
            <a:gdLst>
              <a:gd name="T0" fmla="*/ 48 w 336"/>
              <a:gd name="T1" fmla="*/ 0 h 1872"/>
              <a:gd name="T2" fmla="*/ 336 w 336"/>
              <a:gd name="T3" fmla="*/ 0 h 1872"/>
              <a:gd name="T4" fmla="*/ 336 w 336"/>
              <a:gd name="T5" fmla="*/ 1872 h 1872"/>
              <a:gd name="T6" fmla="*/ 0 w 336"/>
              <a:gd name="T7" fmla="*/ 1872 h 187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1872"/>
              <a:gd name="T14" fmla="*/ 336 w 336"/>
              <a:gd name="T15" fmla="*/ 1872 h 18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1872">
                <a:moveTo>
                  <a:pt x="48" y="0"/>
                </a:moveTo>
                <a:lnTo>
                  <a:pt x="336" y="0"/>
                </a:lnTo>
                <a:lnTo>
                  <a:pt x="336" y="1872"/>
                </a:lnTo>
                <a:lnTo>
                  <a:pt x="0" y="1872"/>
                </a:lnTo>
              </a:path>
            </a:pathLst>
          </a:cu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05" name="Freeform 9"/>
          <p:cNvSpPr>
            <a:spLocks/>
          </p:cNvSpPr>
          <p:nvPr/>
        </p:nvSpPr>
        <p:spPr bwMode="auto">
          <a:xfrm>
            <a:off x="2362200" y="3124200"/>
            <a:ext cx="533400" cy="2971800"/>
          </a:xfrm>
          <a:custGeom>
            <a:avLst/>
            <a:gdLst>
              <a:gd name="T0" fmla="*/ 48 w 336"/>
              <a:gd name="T1" fmla="*/ 0 h 1872"/>
              <a:gd name="T2" fmla="*/ 336 w 336"/>
              <a:gd name="T3" fmla="*/ 0 h 1872"/>
              <a:gd name="T4" fmla="*/ 336 w 336"/>
              <a:gd name="T5" fmla="*/ 1872 h 1872"/>
              <a:gd name="T6" fmla="*/ 0 w 336"/>
              <a:gd name="T7" fmla="*/ 1872 h 187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1872"/>
              <a:gd name="T14" fmla="*/ 336 w 336"/>
              <a:gd name="T15" fmla="*/ 1872 h 18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1872">
                <a:moveTo>
                  <a:pt x="48" y="0"/>
                </a:moveTo>
                <a:lnTo>
                  <a:pt x="336" y="0"/>
                </a:lnTo>
                <a:lnTo>
                  <a:pt x="336" y="1872"/>
                </a:lnTo>
                <a:lnTo>
                  <a:pt x="0" y="1872"/>
                </a:lnTo>
              </a:path>
            </a:pathLst>
          </a:cu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ADMINISTRACIÓN COMPARADA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19200" y="1828800"/>
            <a:ext cx="762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5000"/>
              </a:lnSpc>
            </a:pPr>
            <a:r>
              <a:rPr lang="es-MX"/>
              <a:t>Es el Análisis de la Administración en diferentes ámbitos y de las razones de que las empresas obtengan diferentes resultados en diversos países</a:t>
            </a:r>
            <a:r>
              <a:rPr lang="es-MX" sz="2000"/>
              <a:t>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2590800"/>
            <a:ext cx="1752600" cy="10668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defRPr/>
            </a:pPr>
            <a:r>
              <a:rPr lang="es-MX" sz="1100" b="1"/>
              <a:t>Ciencia Administrativa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Conceptos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Principios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Teorías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Conocimientos de 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Aplicación general</a:t>
            </a:r>
            <a:endParaRPr lang="es-ES" sz="10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85800" y="3810000"/>
            <a:ext cx="1752600" cy="9906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defRPr/>
            </a:pPr>
            <a:r>
              <a:rPr lang="es-MX" sz="1100" b="1"/>
              <a:t>Ciencia de la función</a:t>
            </a:r>
          </a:p>
          <a:p>
            <a:pPr>
              <a:lnSpc>
                <a:spcPct val="90000"/>
              </a:lnSpc>
              <a:defRPr/>
            </a:pPr>
            <a:r>
              <a:rPr lang="es-MX" sz="1100" b="1"/>
              <a:t>empresarial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Ingeniería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Producción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Marketing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Finanzas</a:t>
            </a:r>
            <a:endParaRPr lang="es-ES" sz="10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85800" y="4953000"/>
            <a:ext cx="1752600" cy="4572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s-MX" sz="1100" b="1"/>
              <a:t>Recursos humanos 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1100" b="1"/>
              <a:t>y materiales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5562600"/>
            <a:ext cx="1752600" cy="9906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defRPr/>
            </a:pPr>
            <a:r>
              <a:rPr lang="es-MX" sz="1100" b="1"/>
              <a:t>Condiciones externas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Educativas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Políticas-legales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Económicas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Tecnológicas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Socioculturales-éticas</a:t>
            </a:r>
          </a:p>
        </p:txBody>
      </p:sp>
      <p:sp>
        <p:nvSpPr>
          <p:cNvPr id="51212" name="Line 10"/>
          <p:cNvSpPr>
            <a:spLocks noChangeShapeType="1"/>
          </p:cNvSpPr>
          <p:nvPr/>
        </p:nvSpPr>
        <p:spPr bwMode="auto">
          <a:xfrm>
            <a:off x="2438400" y="4343400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13" name="Line 11"/>
          <p:cNvSpPr>
            <a:spLocks noChangeShapeType="1"/>
          </p:cNvSpPr>
          <p:nvPr/>
        </p:nvSpPr>
        <p:spPr bwMode="auto">
          <a:xfrm>
            <a:off x="2438400" y="5181600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3276600" y="3124200"/>
            <a:ext cx="1981200" cy="9906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defRPr/>
            </a:pPr>
            <a:r>
              <a:rPr lang="es-MX" sz="1100" b="1"/>
              <a:t>Prácticas Administratrivas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Planeación 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Organización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Integración de personal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Dirección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Control</a:t>
            </a:r>
            <a:endParaRPr lang="es-ES" sz="1000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276600" y="5105400"/>
            <a:ext cx="2057400" cy="9144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defRPr/>
            </a:pPr>
            <a:r>
              <a:rPr lang="es-MX" sz="1100" b="1"/>
              <a:t>Práctica no Administrativas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Ingeniería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Producción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Marketing</a:t>
            </a:r>
          </a:p>
          <a:p>
            <a:pPr>
              <a:lnSpc>
                <a:spcPct val="90000"/>
              </a:lnSpc>
              <a:defRPr/>
            </a:pPr>
            <a:r>
              <a:rPr lang="es-MX" sz="1000"/>
              <a:t>Finanzas</a:t>
            </a:r>
            <a:endParaRPr lang="es-ES" sz="1000"/>
          </a:p>
        </p:txBody>
      </p:sp>
      <p:sp>
        <p:nvSpPr>
          <p:cNvPr id="51216" name="Line 14"/>
          <p:cNvSpPr>
            <a:spLocks noChangeShapeType="1"/>
          </p:cNvSpPr>
          <p:nvPr/>
        </p:nvSpPr>
        <p:spPr bwMode="auto">
          <a:xfrm>
            <a:off x="2895600" y="36576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>
            <a:off x="2667000" y="5486400"/>
            <a:ext cx="60960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18" name="Line 16"/>
          <p:cNvSpPr>
            <a:spLocks noChangeShapeType="1"/>
          </p:cNvSpPr>
          <p:nvPr/>
        </p:nvSpPr>
        <p:spPr bwMode="auto">
          <a:xfrm>
            <a:off x="2667000" y="4343400"/>
            <a:ext cx="0" cy="1752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19" name="AutoShape 17"/>
          <p:cNvSpPr>
            <a:spLocks noChangeArrowheads="1"/>
          </p:cNvSpPr>
          <p:nvPr/>
        </p:nvSpPr>
        <p:spPr bwMode="auto">
          <a:xfrm>
            <a:off x="4572000" y="4114800"/>
            <a:ext cx="381000" cy="990600"/>
          </a:xfrm>
          <a:prstGeom prst="upArrow">
            <a:avLst>
              <a:gd name="adj1" fmla="val 50000"/>
              <a:gd name="adj2" fmla="val 6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1220" name="AutoShape 18"/>
          <p:cNvSpPr>
            <a:spLocks noChangeArrowheads="1"/>
          </p:cNvSpPr>
          <p:nvPr/>
        </p:nvSpPr>
        <p:spPr bwMode="auto">
          <a:xfrm flipH="1" flipV="1">
            <a:off x="3657600" y="4114800"/>
            <a:ext cx="381000" cy="990600"/>
          </a:xfrm>
          <a:prstGeom prst="upArrow">
            <a:avLst>
              <a:gd name="adj1" fmla="val 50000"/>
              <a:gd name="adj2" fmla="val 65000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791200" y="4343400"/>
            <a:ext cx="1066800" cy="5334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s-MX" sz="1100" b="1"/>
              <a:t>Excelencia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1100" b="1"/>
              <a:t>Empresarial</a:t>
            </a:r>
            <a:endParaRPr lang="es-ES" sz="1000"/>
          </a:p>
        </p:txBody>
      </p:sp>
      <p:sp>
        <p:nvSpPr>
          <p:cNvPr id="51222" name="Freeform 26"/>
          <p:cNvSpPr>
            <a:spLocks/>
          </p:cNvSpPr>
          <p:nvPr/>
        </p:nvSpPr>
        <p:spPr bwMode="auto">
          <a:xfrm flipH="1" flipV="1">
            <a:off x="7162800" y="3505200"/>
            <a:ext cx="228600" cy="2133600"/>
          </a:xfrm>
          <a:custGeom>
            <a:avLst/>
            <a:gdLst>
              <a:gd name="T0" fmla="*/ 48 w 336"/>
              <a:gd name="T1" fmla="*/ 0 h 1872"/>
              <a:gd name="T2" fmla="*/ 336 w 336"/>
              <a:gd name="T3" fmla="*/ 0 h 1872"/>
              <a:gd name="T4" fmla="*/ 336 w 336"/>
              <a:gd name="T5" fmla="*/ 1872 h 1872"/>
              <a:gd name="T6" fmla="*/ 0 w 336"/>
              <a:gd name="T7" fmla="*/ 1872 h 187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1872"/>
              <a:gd name="T14" fmla="*/ 336 w 336"/>
              <a:gd name="T15" fmla="*/ 1872 h 18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1872">
                <a:moveTo>
                  <a:pt x="48" y="0"/>
                </a:moveTo>
                <a:lnTo>
                  <a:pt x="336" y="0"/>
                </a:lnTo>
                <a:lnTo>
                  <a:pt x="336" y="1872"/>
                </a:lnTo>
                <a:lnTo>
                  <a:pt x="0" y="1872"/>
                </a:lnTo>
              </a:path>
            </a:pathLst>
          </a:cu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7315200" y="5257800"/>
            <a:ext cx="1447800" cy="6096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s-MX" sz="1100" b="1"/>
              <a:t>Excelencia </a:t>
            </a:r>
            <a:r>
              <a:rPr lang="es-MX" sz="1100"/>
              <a:t>debida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1100"/>
              <a:t>a </a:t>
            </a:r>
            <a:r>
              <a:rPr lang="es-MX" sz="1100" b="1"/>
              <a:t>factores no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1100" b="1"/>
              <a:t>administradores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7315200" y="3200400"/>
            <a:ext cx="1447800" cy="609600"/>
          </a:xfrm>
          <a:prstGeom prst="rect">
            <a:avLst/>
          </a:prstGeom>
          <a:gradFill rotWithShape="0">
            <a:gsLst>
              <a:gs pos="0">
                <a:srgbClr val="C3D7FF"/>
              </a:gs>
              <a:gs pos="100000">
                <a:srgbClr val="99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81320" dir="3080412" algn="ctr" rotWithShape="0">
              <a:srgbClr val="0000FF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s-MX" sz="1100" b="1"/>
              <a:t>Excelencia </a:t>
            </a:r>
            <a:r>
              <a:rPr lang="es-MX" sz="1100"/>
              <a:t>debida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1100"/>
              <a:t>a </a:t>
            </a:r>
            <a:r>
              <a:rPr lang="es-MX" sz="1100" b="1"/>
              <a:t>factores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1100" b="1"/>
              <a:t>administradores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2209800" y="3124200"/>
            <a:ext cx="6019800" cy="1520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CONCEPTOS SOBRE CALIDAD</a:t>
            </a:r>
            <a:endParaRPr lang="es-ES" sz="36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build="p" autoUpdateAnimBg="0" advAuto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963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Calidad </a:t>
            </a:r>
          </a:p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(Concepto Dinámico)</a:t>
            </a:r>
            <a:endParaRPr lang="es-ES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676400" y="2001838"/>
            <a:ext cx="6858000" cy="356076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chemeClr val="tx2"/>
              </a:gs>
            </a:gsLst>
            <a:lin ang="189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90000"/>
              </a:lnSpc>
            </a:pPr>
            <a:r>
              <a:rPr lang="es-MX" sz="2400" b="1">
                <a:solidFill>
                  <a:schemeClr val="bg2"/>
                </a:solidFill>
              </a:rPr>
              <a:t>La calidad esta muy relacionada al desarrollo del ser humano.</a:t>
            </a:r>
          </a:p>
          <a:p>
            <a:pPr algn="just">
              <a:lnSpc>
                <a:spcPct val="190000"/>
              </a:lnSpc>
            </a:pPr>
            <a:r>
              <a:rPr lang="es-MX" sz="2400" b="1">
                <a:solidFill>
                  <a:schemeClr val="bg2"/>
                </a:solidFill>
              </a:rPr>
              <a:t>Por lo tanto es un concepto dinámico sujeto a diferentes definiciones según la época y el entorno en que se desenvuelve.</a:t>
            </a:r>
            <a:endParaRPr lang="es-ES" sz="20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build="p" autoUpdateAnimBg="0" advAuto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Calidad</a:t>
            </a:r>
            <a:endParaRPr lang="es-ES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676400" y="2133600"/>
            <a:ext cx="6858000" cy="1460500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FFCC"/>
              </a:gs>
            </a:gsLst>
            <a:lin ang="18900000" scaled="1"/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s-MX" sz="2400" b="1">
                <a:solidFill>
                  <a:schemeClr val="bg2"/>
                </a:solidFill>
              </a:rPr>
              <a:t>“Atributo, propiedad o característica que distingue a las personas, a bienes y a servicios”</a:t>
            </a:r>
          </a:p>
          <a:p>
            <a:pPr algn="r"/>
            <a:r>
              <a:rPr lang="es-MX" sz="1600" b="1" i="1">
                <a:solidFill>
                  <a:schemeClr val="bg2"/>
                </a:solidFill>
              </a:rPr>
              <a:t>Diccionario de la Lengua Española</a:t>
            </a:r>
            <a:endParaRPr lang="es-ES" sz="1400" b="1" i="1">
              <a:solidFill>
                <a:schemeClr val="bg2"/>
              </a:solidFill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76400" y="3810000"/>
            <a:ext cx="6858000" cy="1825625"/>
          </a:xfrm>
          <a:prstGeom prst="rect">
            <a:avLst/>
          </a:prstGeom>
          <a:gradFill rotWithShape="0">
            <a:gsLst>
              <a:gs pos="0">
                <a:srgbClr val="FFD98D"/>
              </a:gs>
              <a:gs pos="50000">
                <a:srgbClr val="FFFFCC"/>
              </a:gs>
              <a:gs pos="100000">
                <a:srgbClr val="FFD98D"/>
              </a:gs>
            </a:gsLst>
            <a:lin ang="18900000" scaled="1"/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s-MX" sz="2400" b="1">
                <a:solidFill>
                  <a:schemeClr val="bg2"/>
                </a:solidFill>
              </a:rPr>
              <a:t>“Totalidad de carácterísticas de un producto o servicio que le confieren la aptitud para satisfacer necesidades expresas e implícitas”</a:t>
            </a:r>
          </a:p>
          <a:p>
            <a:pPr algn="r"/>
            <a:r>
              <a:rPr lang="es-MX" sz="1600" b="1" i="1">
                <a:solidFill>
                  <a:schemeClr val="bg2"/>
                </a:solidFill>
              </a:rPr>
              <a:t>ISO8402:1994</a:t>
            </a:r>
            <a:endParaRPr lang="es-ES" sz="1400" b="1" i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026"/>
          <p:cNvSpPr txBox="1">
            <a:spLocks noChangeArrowheads="1"/>
          </p:cNvSpPr>
          <p:nvPr/>
        </p:nvSpPr>
        <p:spPr bwMode="auto">
          <a:xfrm>
            <a:off x="1295400" y="533400"/>
            <a:ext cx="7391400" cy="873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OBJETIVO PRINCIPAL DE UNA EMPRESA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3962400" y="1981200"/>
            <a:ext cx="2100263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600" b="1"/>
              <a:t>Obtener Utilidades</a:t>
            </a:r>
          </a:p>
          <a:p>
            <a:pPr algn="ctr"/>
            <a:r>
              <a:rPr lang="es-MX" sz="1600" b="1"/>
              <a:t>(ser productivo)</a:t>
            </a:r>
            <a:endParaRPr lang="es-ES" sz="1600" b="1"/>
          </a:p>
        </p:txBody>
      </p:sp>
      <p:sp>
        <p:nvSpPr>
          <p:cNvPr id="12292" name="Line 1028"/>
          <p:cNvSpPr>
            <a:spLocks noChangeShapeType="1"/>
          </p:cNvSpPr>
          <p:nvPr/>
        </p:nvSpPr>
        <p:spPr bwMode="auto">
          <a:xfrm>
            <a:off x="3810000" y="1981200"/>
            <a:ext cx="23622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293" name="Line 1029"/>
          <p:cNvSpPr>
            <a:spLocks noChangeShapeType="1"/>
          </p:cNvSpPr>
          <p:nvPr/>
        </p:nvSpPr>
        <p:spPr bwMode="auto">
          <a:xfrm>
            <a:off x="3810000" y="2590800"/>
            <a:ext cx="23622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294" name="Text Box 1030"/>
          <p:cNvSpPr txBox="1">
            <a:spLocks noChangeArrowheads="1"/>
          </p:cNvSpPr>
          <p:nvPr/>
        </p:nvSpPr>
        <p:spPr bwMode="auto">
          <a:xfrm>
            <a:off x="1371600" y="2995613"/>
            <a:ext cx="200977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600" b="1"/>
              <a:t>Cuidar la ecología</a:t>
            </a:r>
            <a:endParaRPr lang="es-ES" sz="1600" b="1"/>
          </a:p>
        </p:txBody>
      </p:sp>
      <p:sp>
        <p:nvSpPr>
          <p:cNvPr id="12295" name="Line 1031"/>
          <p:cNvSpPr>
            <a:spLocks noChangeShapeType="1"/>
          </p:cNvSpPr>
          <p:nvPr/>
        </p:nvSpPr>
        <p:spPr bwMode="auto">
          <a:xfrm>
            <a:off x="1447800" y="2971800"/>
            <a:ext cx="19050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296" name="Line 1032"/>
          <p:cNvSpPr>
            <a:spLocks noChangeShapeType="1"/>
          </p:cNvSpPr>
          <p:nvPr/>
        </p:nvSpPr>
        <p:spPr bwMode="auto">
          <a:xfrm flipV="1">
            <a:off x="1447800" y="3352800"/>
            <a:ext cx="1905000" cy="23813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297" name="Text Box 1033"/>
          <p:cNvSpPr txBox="1">
            <a:spLocks noChangeArrowheads="1"/>
          </p:cNvSpPr>
          <p:nvPr/>
        </p:nvSpPr>
        <p:spPr bwMode="auto">
          <a:xfrm>
            <a:off x="6561138" y="2971800"/>
            <a:ext cx="1744662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/>
              <a:t>Ofrecer precios</a:t>
            </a:r>
          </a:p>
          <a:p>
            <a:r>
              <a:rPr lang="es-MX" sz="1600" b="1"/>
              <a:t>competitivos</a:t>
            </a:r>
            <a:endParaRPr lang="es-ES" sz="1600" b="1"/>
          </a:p>
        </p:txBody>
      </p:sp>
      <p:sp>
        <p:nvSpPr>
          <p:cNvPr id="12298" name="Line 1034"/>
          <p:cNvSpPr>
            <a:spLocks noChangeShapeType="1"/>
          </p:cNvSpPr>
          <p:nvPr/>
        </p:nvSpPr>
        <p:spPr bwMode="auto">
          <a:xfrm>
            <a:off x="6553200" y="2971800"/>
            <a:ext cx="19050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299" name="Line 1035"/>
          <p:cNvSpPr>
            <a:spLocks noChangeShapeType="1"/>
          </p:cNvSpPr>
          <p:nvPr/>
        </p:nvSpPr>
        <p:spPr bwMode="auto">
          <a:xfrm>
            <a:off x="6553200" y="3557588"/>
            <a:ext cx="1905000" cy="23812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00" name="Text Box 1036"/>
          <p:cNvSpPr txBox="1">
            <a:spLocks noChangeArrowheads="1"/>
          </p:cNvSpPr>
          <p:nvPr/>
        </p:nvSpPr>
        <p:spPr bwMode="auto">
          <a:xfrm>
            <a:off x="1752600" y="4143375"/>
            <a:ext cx="2625725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/>
              <a:t>Proporcionar impuestos</a:t>
            </a:r>
          </a:p>
          <a:p>
            <a:r>
              <a:rPr lang="es-MX" sz="1600" b="1"/>
              <a:t>al estado</a:t>
            </a:r>
            <a:endParaRPr lang="es-ES" sz="1600" b="1"/>
          </a:p>
        </p:txBody>
      </p:sp>
      <p:sp>
        <p:nvSpPr>
          <p:cNvPr id="12301" name="Line 1037"/>
          <p:cNvSpPr>
            <a:spLocks noChangeShapeType="1"/>
          </p:cNvSpPr>
          <p:nvPr/>
        </p:nvSpPr>
        <p:spPr bwMode="auto">
          <a:xfrm>
            <a:off x="1828800" y="4191000"/>
            <a:ext cx="2438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02" name="Line 1038"/>
          <p:cNvSpPr>
            <a:spLocks noChangeShapeType="1"/>
          </p:cNvSpPr>
          <p:nvPr/>
        </p:nvSpPr>
        <p:spPr bwMode="auto">
          <a:xfrm>
            <a:off x="1828800" y="4724400"/>
            <a:ext cx="23622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03" name="Text Box 1039"/>
          <p:cNvSpPr txBox="1">
            <a:spLocks noChangeArrowheads="1"/>
          </p:cNvSpPr>
          <p:nvPr/>
        </p:nvSpPr>
        <p:spPr bwMode="auto">
          <a:xfrm>
            <a:off x="5791200" y="4371975"/>
            <a:ext cx="2339975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600" b="1"/>
              <a:t>Ofrecer productos de</a:t>
            </a:r>
          </a:p>
          <a:p>
            <a:r>
              <a:rPr lang="es-MX" sz="1600" b="1"/>
              <a:t>calidad</a:t>
            </a:r>
            <a:endParaRPr lang="es-ES" sz="1600" b="1"/>
          </a:p>
        </p:txBody>
      </p:sp>
      <p:sp>
        <p:nvSpPr>
          <p:cNvPr id="12304" name="Line 1040"/>
          <p:cNvSpPr>
            <a:spLocks noChangeShapeType="1"/>
          </p:cNvSpPr>
          <p:nvPr/>
        </p:nvSpPr>
        <p:spPr bwMode="auto">
          <a:xfrm>
            <a:off x="5867400" y="4391025"/>
            <a:ext cx="2438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05" name="Line 1041"/>
          <p:cNvSpPr>
            <a:spLocks noChangeShapeType="1"/>
          </p:cNvSpPr>
          <p:nvPr/>
        </p:nvSpPr>
        <p:spPr bwMode="auto">
          <a:xfrm>
            <a:off x="5867400" y="4953000"/>
            <a:ext cx="2438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06" name="Text Box 1042"/>
          <p:cNvSpPr txBox="1">
            <a:spLocks noChangeArrowheads="1"/>
          </p:cNvSpPr>
          <p:nvPr/>
        </p:nvSpPr>
        <p:spPr bwMode="auto">
          <a:xfrm>
            <a:off x="2590800" y="5638800"/>
            <a:ext cx="21780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600" b="1"/>
              <a:t>Servir a la sociedad</a:t>
            </a:r>
            <a:endParaRPr lang="es-ES" sz="1600" b="1"/>
          </a:p>
        </p:txBody>
      </p:sp>
      <p:sp>
        <p:nvSpPr>
          <p:cNvPr id="12307" name="Line 1043"/>
          <p:cNvSpPr>
            <a:spLocks noChangeShapeType="1"/>
          </p:cNvSpPr>
          <p:nvPr/>
        </p:nvSpPr>
        <p:spPr bwMode="auto">
          <a:xfrm flipV="1">
            <a:off x="2667000" y="5638800"/>
            <a:ext cx="2057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08" name="Line 1044"/>
          <p:cNvSpPr>
            <a:spLocks noChangeShapeType="1"/>
          </p:cNvSpPr>
          <p:nvPr/>
        </p:nvSpPr>
        <p:spPr bwMode="auto">
          <a:xfrm flipV="1">
            <a:off x="2667000" y="6019800"/>
            <a:ext cx="2057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09" name="Text Box 1045"/>
          <p:cNvSpPr txBox="1">
            <a:spLocks noChangeArrowheads="1"/>
          </p:cNvSpPr>
          <p:nvPr/>
        </p:nvSpPr>
        <p:spPr bwMode="auto">
          <a:xfrm>
            <a:off x="5205413" y="5638800"/>
            <a:ext cx="2871787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600" b="1"/>
              <a:t>Dar trabajo a las personas</a:t>
            </a:r>
            <a:endParaRPr lang="es-ES" sz="1600" b="1"/>
          </a:p>
        </p:txBody>
      </p:sp>
      <p:sp>
        <p:nvSpPr>
          <p:cNvPr id="12310" name="Line 1046"/>
          <p:cNvSpPr>
            <a:spLocks noChangeShapeType="1"/>
          </p:cNvSpPr>
          <p:nvPr/>
        </p:nvSpPr>
        <p:spPr bwMode="auto">
          <a:xfrm flipV="1">
            <a:off x="5257800" y="5638800"/>
            <a:ext cx="28194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11" name="Line 1047"/>
          <p:cNvSpPr>
            <a:spLocks noChangeShapeType="1"/>
          </p:cNvSpPr>
          <p:nvPr/>
        </p:nvSpPr>
        <p:spPr bwMode="auto">
          <a:xfrm flipV="1">
            <a:off x="5257800" y="6019800"/>
            <a:ext cx="2895600" cy="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12" name="Line 1048"/>
          <p:cNvSpPr>
            <a:spLocks noChangeShapeType="1"/>
          </p:cNvSpPr>
          <p:nvPr/>
        </p:nvSpPr>
        <p:spPr bwMode="auto">
          <a:xfrm flipH="1">
            <a:off x="2209800" y="2133600"/>
            <a:ext cx="1447800" cy="8382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13" name="Line 1049"/>
          <p:cNvSpPr>
            <a:spLocks noChangeShapeType="1"/>
          </p:cNvSpPr>
          <p:nvPr/>
        </p:nvSpPr>
        <p:spPr bwMode="auto">
          <a:xfrm>
            <a:off x="6248400" y="2133600"/>
            <a:ext cx="1295400" cy="8382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14" name="Line 1050"/>
          <p:cNvSpPr>
            <a:spLocks noChangeShapeType="1"/>
          </p:cNvSpPr>
          <p:nvPr/>
        </p:nvSpPr>
        <p:spPr bwMode="auto">
          <a:xfrm flipH="1">
            <a:off x="3124200" y="2590800"/>
            <a:ext cx="990600" cy="16002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15" name="Line 1051"/>
          <p:cNvSpPr>
            <a:spLocks noChangeShapeType="1"/>
          </p:cNvSpPr>
          <p:nvPr/>
        </p:nvSpPr>
        <p:spPr bwMode="auto">
          <a:xfrm flipH="1">
            <a:off x="4419600" y="2590800"/>
            <a:ext cx="228600" cy="30480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16" name="Line 1052"/>
          <p:cNvSpPr>
            <a:spLocks noChangeShapeType="1"/>
          </p:cNvSpPr>
          <p:nvPr/>
        </p:nvSpPr>
        <p:spPr bwMode="auto">
          <a:xfrm>
            <a:off x="5181600" y="2590800"/>
            <a:ext cx="381000" cy="30480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2317" name="Line 1053"/>
          <p:cNvSpPr>
            <a:spLocks noChangeShapeType="1"/>
          </p:cNvSpPr>
          <p:nvPr/>
        </p:nvSpPr>
        <p:spPr bwMode="auto">
          <a:xfrm>
            <a:off x="5791200" y="2590800"/>
            <a:ext cx="762000" cy="1752600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 advAuto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4038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Pregunta :</a:t>
            </a:r>
            <a:endParaRPr lang="es-ES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676400" y="2133600"/>
            <a:ext cx="6248400" cy="889000"/>
          </a:xfrm>
          <a:prstGeom prst="rect">
            <a:avLst/>
          </a:prstGeom>
          <a:gradFill rotWithShape="0">
            <a:gsLst>
              <a:gs pos="0">
                <a:srgbClr val="FFD98D"/>
              </a:gs>
              <a:gs pos="50000">
                <a:srgbClr val="FFFFCC"/>
              </a:gs>
              <a:gs pos="100000">
                <a:srgbClr val="FFD98D"/>
              </a:gs>
            </a:gsLst>
            <a:lin ang="18900000" scaled="1"/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80000"/>
              </a:lnSpc>
            </a:pPr>
            <a:r>
              <a:rPr lang="es-MX" sz="2800" b="1">
                <a:solidFill>
                  <a:schemeClr val="bg2"/>
                </a:solidFill>
              </a:rPr>
              <a:t>La calidad más alta, cuesta más?</a:t>
            </a:r>
            <a:endParaRPr lang="es-ES" sz="1600" b="1" i="1">
              <a:solidFill>
                <a:schemeClr val="bg2"/>
              </a:solidFill>
            </a:endParaRPr>
          </a:p>
        </p:txBody>
      </p:sp>
      <p:grpSp>
        <p:nvGrpSpPr>
          <p:cNvPr id="55300" name="Group 4"/>
          <p:cNvGrpSpPr>
            <a:grpSpLocks/>
          </p:cNvGrpSpPr>
          <p:nvPr/>
        </p:nvGrpSpPr>
        <p:grpSpPr bwMode="auto">
          <a:xfrm>
            <a:off x="3505200" y="3581400"/>
            <a:ext cx="2973388" cy="1903413"/>
            <a:chOff x="2399" y="2353"/>
            <a:chExt cx="1369" cy="638"/>
          </a:xfrm>
        </p:grpSpPr>
        <p:sp>
          <p:nvSpPr>
            <p:cNvPr id="55301" name="Freeform 5"/>
            <p:cNvSpPr>
              <a:spLocks/>
            </p:cNvSpPr>
            <p:nvPr/>
          </p:nvSpPr>
          <p:spPr bwMode="auto">
            <a:xfrm>
              <a:off x="2549" y="2677"/>
              <a:ext cx="1158" cy="310"/>
            </a:xfrm>
            <a:custGeom>
              <a:avLst/>
              <a:gdLst>
                <a:gd name="T0" fmla="*/ 0 w 1158"/>
                <a:gd name="T1" fmla="*/ 172 h 310"/>
                <a:gd name="T2" fmla="*/ 951 w 1158"/>
                <a:gd name="T3" fmla="*/ 173 h 310"/>
                <a:gd name="T4" fmla="*/ 1158 w 1158"/>
                <a:gd name="T5" fmla="*/ 0 h 310"/>
                <a:gd name="T6" fmla="*/ 1158 w 1158"/>
                <a:gd name="T7" fmla="*/ 129 h 310"/>
                <a:gd name="T8" fmla="*/ 953 w 1158"/>
                <a:gd name="T9" fmla="*/ 310 h 310"/>
                <a:gd name="T10" fmla="*/ 0 w 1158"/>
                <a:gd name="T11" fmla="*/ 310 h 310"/>
                <a:gd name="T12" fmla="*/ 0 w 1158"/>
                <a:gd name="T13" fmla="*/ 172 h 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8"/>
                <a:gd name="T22" fmla="*/ 0 h 310"/>
                <a:gd name="T23" fmla="*/ 1158 w 1158"/>
                <a:gd name="T24" fmla="*/ 310 h 3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8" h="310">
                  <a:moveTo>
                    <a:pt x="0" y="172"/>
                  </a:moveTo>
                  <a:lnTo>
                    <a:pt x="951" y="173"/>
                  </a:lnTo>
                  <a:lnTo>
                    <a:pt x="1158" y="0"/>
                  </a:lnTo>
                  <a:lnTo>
                    <a:pt x="1158" y="129"/>
                  </a:lnTo>
                  <a:lnTo>
                    <a:pt x="953" y="310"/>
                  </a:lnTo>
                  <a:lnTo>
                    <a:pt x="0" y="31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2" name="Freeform 6"/>
            <p:cNvSpPr>
              <a:spLocks/>
            </p:cNvSpPr>
            <p:nvPr/>
          </p:nvSpPr>
          <p:spPr bwMode="auto">
            <a:xfrm>
              <a:off x="2548" y="2677"/>
              <a:ext cx="1159" cy="172"/>
            </a:xfrm>
            <a:custGeom>
              <a:avLst/>
              <a:gdLst>
                <a:gd name="T0" fmla="*/ 0 w 1159"/>
                <a:gd name="T1" fmla="*/ 172 h 172"/>
                <a:gd name="T2" fmla="*/ 952 w 1159"/>
                <a:gd name="T3" fmla="*/ 172 h 172"/>
                <a:gd name="T4" fmla="*/ 1159 w 1159"/>
                <a:gd name="T5" fmla="*/ 0 h 172"/>
                <a:gd name="T6" fmla="*/ 240 w 1159"/>
                <a:gd name="T7" fmla="*/ 0 h 172"/>
                <a:gd name="T8" fmla="*/ 0 w 1159"/>
                <a:gd name="T9" fmla="*/ 172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9"/>
                <a:gd name="T16" fmla="*/ 0 h 172"/>
                <a:gd name="T17" fmla="*/ 1159 w 1159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9" h="172">
                  <a:moveTo>
                    <a:pt x="0" y="172"/>
                  </a:moveTo>
                  <a:lnTo>
                    <a:pt x="952" y="172"/>
                  </a:lnTo>
                  <a:lnTo>
                    <a:pt x="1159" y="0"/>
                  </a:lnTo>
                  <a:lnTo>
                    <a:pt x="240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3" name="Freeform 7"/>
            <p:cNvSpPr>
              <a:spLocks/>
            </p:cNvSpPr>
            <p:nvPr/>
          </p:nvSpPr>
          <p:spPr bwMode="auto">
            <a:xfrm>
              <a:off x="2608" y="2693"/>
              <a:ext cx="1050" cy="141"/>
            </a:xfrm>
            <a:custGeom>
              <a:avLst/>
              <a:gdLst>
                <a:gd name="T0" fmla="*/ 188 w 1050"/>
                <a:gd name="T1" fmla="*/ 0 h 141"/>
                <a:gd name="T2" fmla="*/ 0 w 1050"/>
                <a:gd name="T3" fmla="*/ 141 h 141"/>
                <a:gd name="T4" fmla="*/ 877 w 1050"/>
                <a:gd name="T5" fmla="*/ 141 h 141"/>
                <a:gd name="T6" fmla="*/ 1050 w 1050"/>
                <a:gd name="T7" fmla="*/ 0 h 141"/>
                <a:gd name="T8" fmla="*/ 188 w 1050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0"/>
                <a:gd name="T16" fmla="*/ 0 h 141"/>
                <a:gd name="T17" fmla="*/ 1050 w 1050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0" h="141">
                  <a:moveTo>
                    <a:pt x="188" y="0"/>
                  </a:moveTo>
                  <a:lnTo>
                    <a:pt x="0" y="141"/>
                  </a:lnTo>
                  <a:lnTo>
                    <a:pt x="877" y="141"/>
                  </a:lnTo>
                  <a:lnTo>
                    <a:pt x="1050" y="0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4" name="Freeform 8"/>
            <p:cNvSpPr>
              <a:spLocks/>
            </p:cNvSpPr>
            <p:nvPr/>
          </p:nvSpPr>
          <p:spPr bwMode="auto">
            <a:xfrm>
              <a:off x="3399" y="2696"/>
              <a:ext cx="10" cy="7"/>
            </a:xfrm>
            <a:custGeom>
              <a:avLst/>
              <a:gdLst>
                <a:gd name="T0" fmla="*/ 9 w 10"/>
                <a:gd name="T1" fmla="*/ 2 h 7"/>
                <a:gd name="T2" fmla="*/ 10 w 10"/>
                <a:gd name="T3" fmla="*/ 0 h 7"/>
                <a:gd name="T4" fmla="*/ 10 w 10"/>
                <a:gd name="T5" fmla="*/ 0 h 7"/>
                <a:gd name="T6" fmla="*/ 0 w 10"/>
                <a:gd name="T7" fmla="*/ 7 h 7"/>
                <a:gd name="T8" fmla="*/ 1 w 10"/>
                <a:gd name="T9" fmla="*/ 7 h 7"/>
                <a:gd name="T10" fmla="*/ 9 w 10"/>
                <a:gd name="T11" fmla="*/ 2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7"/>
                <a:gd name="T20" fmla="*/ 10 w 10"/>
                <a:gd name="T21" fmla="*/ 7 h 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7">
                  <a:moveTo>
                    <a:pt x="9" y="2"/>
                  </a:moveTo>
                  <a:lnTo>
                    <a:pt x="10" y="0"/>
                  </a:lnTo>
                  <a:lnTo>
                    <a:pt x="0" y="7"/>
                  </a:lnTo>
                  <a:lnTo>
                    <a:pt x="1" y="7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5" name="Freeform 9"/>
            <p:cNvSpPr>
              <a:spLocks/>
            </p:cNvSpPr>
            <p:nvPr/>
          </p:nvSpPr>
          <p:spPr bwMode="auto">
            <a:xfrm>
              <a:off x="3447" y="2801"/>
              <a:ext cx="60" cy="29"/>
            </a:xfrm>
            <a:custGeom>
              <a:avLst/>
              <a:gdLst>
                <a:gd name="T0" fmla="*/ 43 w 60"/>
                <a:gd name="T1" fmla="*/ 0 h 29"/>
                <a:gd name="T2" fmla="*/ 38 w 60"/>
                <a:gd name="T3" fmla="*/ 2 h 29"/>
                <a:gd name="T4" fmla="*/ 31 w 60"/>
                <a:gd name="T5" fmla="*/ 4 h 29"/>
                <a:gd name="T6" fmla="*/ 26 w 60"/>
                <a:gd name="T7" fmla="*/ 5 h 29"/>
                <a:gd name="T8" fmla="*/ 21 w 60"/>
                <a:gd name="T9" fmla="*/ 5 h 29"/>
                <a:gd name="T10" fmla="*/ 31 w 60"/>
                <a:gd name="T11" fmla="*/ 8 h 29"/>
                <a:gd name="T12" fmla="*/ 12 w 60"/>
                <a:gd name="T13" fmla="*/ 23 h 29"/>
                <a:gd name="T14" fmla="*/ 6 w 60"/>
                <a:gd name="T15" fmla="*/ 27 h 29"/>
                <a:gd name="T16" fmla="*/ 0 w 60"/>
                <a:gd name="T17" fmla="*/ 29 h 29"/>
                <a:gd name="T18" fmla="*/ 37 w 60"/>
                <a:gd name="T19" fmla="*/ 29 h 29"/>
                <a:gd name="T20" fmla="*/ 31 w 60"/>
                <a:gd name="T21" fmla="*/ 26 h 29"/>
                <a:gd name="T22" fmla="*/ 60 w 60"/>
                <a:gd name="T23" fmla="*/ 0 h 29"/>
                <a:gd name="T24" fmla="*/ 43 w 60"/>
                <a:gd name="T25" fmla="*/ 0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29"/>
                <a:gd name="T41" fmla="*/ 60 w 60"/>
                <a:gd name="T42" fmla="*/ 29 h 2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29">
                  <a:moveTo>
                    <a:pt x="43" y="0"/>
                  </a:moveTo>
                  <a:lnTo>
                    <a:pt x="38" y="2"/>
                  </a:lnTo>
                  <a:lnTo>
                    <a:pt x="31" y="4"/>
                  </a:lnTo>
                  <a:lnTo>
                    <a:pt x="26" y="5"/>
                  </a:lnTo>
                  <a:lnTo>
                    <a:pt x="21" y="5"/>
                  </a:lnTo>
                  <a:lnTo>
                    <a:pt x="31" y="8"/>
                  </a:lnTo>
                  <a:lnTo>
                    <a:pt x="12" y="23"/>
                  </a:lnTo>
                  <a:lnTo>
                    <a:pt x="6" y="27"/>
                  </a:lnTo>
                  <a:lnTo>
                    <a:pt x="0" y="29"/>
                  </a:lnTo>
                  <a:lnTo>
                    <a:pt x="37" y="29"/>
                  </a:lnTo>
                  <a:lnTo>
                    <a:pt x="31" y="26"/>
                  </a:lnTo>
                  <a:lnTo>
                    <a:pt x="6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6" name="Freeform 10"/>
            <p:cNvSpPr>
              <a:spLocks/>
            </p:cNvSpPr>
            <p:nvPr/>
          </p:nvSpPr>
          <p:spPr bwMode="auto">
            <a:xfrm>
              <a:off x="3591" y="2713"/>
              <a:ext cx="27" cy="12"/>
            </a:xfrm>
            <a:custGeom>
              <a:avLst/>
              <a:gdLst>
                <a:gd name="T0" fmla="*/ 11 w 27"/>
                <a:gd name="T1" fmla="*/ 4 h 12"/>
                <a:gd name="T2" fmla="*/ 15 w 27"/>
                <a:gd name="T3" fmla="*/ 3 h 12"/>
                <a:gd name="T4" fmla="*/ 27 w 27"/>
                <a:gd name="T5" fmla="*/ 0 h 12"/>
                <a:gd name="T6" fmla="*/ 23 w 27"/>
                <a:gd name="T7" fmla="*/ 3 h 12"/>
                <a:gd name="T8" fmla="*/ 13 w 27"/>
                <a:gd name="T9" fmla="*/ 7 h 12"/>
                <a:gd name="T10" fmla="*/ 17 w 27"/>
                <a:gd name="T11" fmla="*/ 6 h 12"/>
                <a:gd name="T12" fmla="*/ 13 w 27"/>
                <a:gd name="T13" fmla="*/ 8 h 12"/>
                <a:gd name="T14" fmla="*/ 5 w 27"/>
                <a:gd name="T15" fmla="*/ 11 h 12"/>
                <a:gd name="T16" fmla="*/ 10 w 27"/>
                <a:gd name="T17" fmla="*/ 11 h 12"/>
                <a:gd name="T18" fmla="*/ 17 w 27"/>
                <a:gd name="T19" fmla="*/ 8 h 12"/>
                <a:gd name="T20" fmla="*/ 0 w 27"/>
                <a:gd name="T21" fmla="*/ 12 h 12"/>
                <a:gd name="T22" fmla="*/ 3 w 27"/>
                <a:gd name="T23" fmla="*/ 11 h 12"/>
                <a:gd name="T24" fmla="*/ 11 w 27"/>
                <a:gd name="T25" fmla="*/ 4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"/>
                <a:gd name="T40" fmla="*/ 0 h 12"/>
                <a:gd name="T41" fmla="*/ 27 w 27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" h="12">
                  <a:moveTo>
                    <a:pt x="11" y="4"/>
                  </a:moveTo>
                  <a:lnTo>
                    <a:pt x="15" y="3"/>
                  </a:lnTo>
                  <a:lnTo>
                    <a:pt x="27" y="0"/>
                  </a:lnTo>
                  <a:lnTo>
                    <a:pt x="23" y="3"/>
                  </a:lnTo>
                  <a:lnTo>
                    <a:pt x="13" y="7"/>
                  </a:lnTo>
                  <a:lnTo>
                    <a:pt x="17" y="6"/>
                  </a:lnTo>
                  <a:lnTo>
                    <a:pt x="13" y="8"/>
                  </a:lnTo>
                  <a:lnTo>
                    <a:pt x="5" y="11"/>
                  </a:lnTo>
                  <a:lnTo>
                    <a:pt x="10" y="11"/>
                  </a:lnTo>
                  <a:lnTo>
                    <a:pt x="17" y="8"/>
                  </a:lnTo>
                  <a:lnTo>
                    <a:pt x="0" y="12"/>
                  </a:lnTo>
                  <a:lnTo>
                    <a:pt x="3" y="11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7" name="Freeform 11"/>
            <p:cNvSpPr>
              <a:spLocks/>
            </p:cNvSpPr>
            <p:nvPr/>
          </p:nvSpPr>
          <p:spPr bwMode="auto">
            <a:xfrm>
              <a:off x="3557" y="2702"/>
              <a:ext cx="61" cy="31"/>
            </a:xfrm>
            <a:custGeom>
              <a:avLst/>
              <a:gdLst>
                <a:gd name="T0" fmla="*/ 43 w 61"/>
                <a:gd name="T1" fmla="*/ 0 h 31"/>
                <a:gd name="T2" fmla="*/ 37 w 61"/>
                <a:gd name="T3" fmla="*/ 2 h 31"/>
                <a:gd name="T4" fmla="*/ 31 w 61"/>
                <a:gd name="T5" fmla="*/ 4 h 31"/>
                <a:gd name="T6" fmla="*/ 27 w 61"/>
                <a:gd name="T7" fmla="*/ 5 h 31"/>
                <a:gd name="T8" fmla="*/ 22 w 61"/>
                <a:gd name="T9" fmla="*/ 6 h 31"/>
                <a:gd name="T10" fmla="*/ 31 w 61"/>
                <a:gd name="T11" fmla="*/ 8 h 31"/>
                <a:gd name="T12" fmla="*/ 13 w 61"/>
                <a:gd name="T13" fmla="*/ 25 h 31"/>
                <a:gd name="T14" fmla="*/ 0 w 61"/>
                <a:gd name="T15" fmla="*/ 31 h 31"/>
                <a:gd name="T16" fmla="*/ 36 w 61"/>
                <a:gd name="T17" fmla="*/ 31 h 31"/>
                <a:gd name="T18" fmla="*/ 31 w 61"/>
                <a:gd name="T19" fmla="*/ 26 h 31"/>
                <a:gd name="T20" fmla="*/ 61 w 61"/>
                <a:gd name="T21" fmla="*/ 0 h 31"/>
                <a:gd name="T22" fmla="*/ 43 w 61"/>
                <a:gd name="T23" fmla="*/ 0 h 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31"/>
                <a:gd name="T38" fmla="*/ 61 w 61"/>
                <a:gd name="T39" fmla="*/ 31 h 3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31">
                  <a:moveTo>
                    <a:pt x="43" y="0"/>
                  </a:moveTo>
                  <a:lnTo>
                    <a:pt x="37" y="2"/>
                  </a:lnTo>
                  <a:lnTo>
                    <a:pt x="31" y="4"/>
                  </a:lnTo>
                  <a:lnTo>
                    <a:pt x="27" y="5"/>
                  </a:lnTo>
                  <a:lnTo>
                    <a:pt x="22" y="6"/>
                  </a:lnTo>
                  <a:lnTo>
                    <a:pt x="31" y="8"/>
                  </a:lnTo>
                  <a:lnTo>
                    <a:pt x="13" y="25"/>
                  </a:lnTo>
                  <a:lnTo>
                    <a:pt x="0" y="31"/>
                  </a:lnTo>
                  <a:lnTo>
                    <a:pt x="36" y="31"/>
                  </a:lnTo>
                  <a:lnTo>
                    <a:pt x="31" y="26"/>
                  </a:lnTo>
                  <a:lnTo>
                    <a:pt x="61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8" name="Freeform 12"/>
            <p:cNvSpPr>
              <a:spLocks/>
            </p:cNvSpPr>
            <p:nvPr/>
          </p:nvSpPr>
          <p:spPr bwMode="auto">
            <a:xfrm>
              <a:off x="3322" y="2716"/>
              <a:ext cx="159" cy="35"/>
            </a:xfrm>
            <a:custGeom>
              <a:avLst/>
              <a:gdLst>
                <a:gd name="T0" fmla="*/ 148 w 159"/>
                <a:gd name="T1" fmla="*/ 16 h 35"/>
                <a:gd name="T2" fmla="*/ 146 w 159"/>
                <a:gd name="T3" fmla="*/ 25 h 35"/>
                <a:gd name="T4" fmla="*/ 158 w 159"/>
                <a:gd name="T5" fmla="*/ 25 h 35"/>
                <a:gd name="T6" fmla="*/ 154 w 159"/>
                <a:gd name="T7" fmla="*/ 13 h 35"/>
                <a:gd name="T8" fmla="*/ 137 w 159"/>
                <a:gd name="T9" fmla="*/ 5 h 35"/>
                <a:gd name="T10" fmla="*/ 121 w 159"/>
                <a:gd name="T11" fmla="*/ 3 h 35"/>
                <a:gd name="T12" fmla="*/ 104 w 159"/>
                <a:gd name="T13" fmla="*/ 3 h 35"/>
                <a:gd name="T14" fmla="*/ 87 w 159"/>
                <a:gd name="T15" fmla="*/ 5 h 35"/>
                <a:gd name="T16" fmla="*/ 70 w 159"/>
                <a:gd name="T17" fmla="*/ 9 h 35"/>
                <a:gd name="T18" fmla="*/ 54 w 159"/>
                <a:gd name="T19" fmla="*/ 13 h 35"/>
                <a:gd name="T20" fmla="*/ 39 w 159"/>
                <a:gd name="T21" fmla="*/ 17 h 35"/>
                <a:gd name="T22" fmla="*/ 27 w 159"/>
                <a:gd name="T23" fmla="*/ 17 h 35"/>
                <a:gd name="T24" fmla="*/ 15 w 159"/>
                <a:gd name="T25" fmla="*/ 14 h 35"/>
                <a:gd name="T26" fmla="*/ 14 w 159"/>
                <a:gd name="T27" fmla="*/ 4 h 35"/>
                <a:gd name="T28" fmla="*/ 4 w 159"/>
                <a:gd name="T29" fmla="*/ 0 h 35"/>
                <a:gd name="T30" fmla="*/ 1 w 159"/>
                <a:gd name="T31" fmla="*/ 11 h 35"/>
                <a:gd name="T32" fmla="*/ 14 w 159"/>
                <a:gd name="T33" fmla="*/ 21 h 35"/>
                <a:gd name="T34" fmla="*/ 28 w 159"/>
                <a:gd name="T35" fmla="*/ 25 h 35"/>
                <a:gd name="T36" fmla="*/ 43 w 159"/>
                <a:gd name="T37" fmla="*/ 24 h 35"/>
                <a:gd name="T38" fmla="*/ 57 w 159"/>
                <a:gd name="T39" fmla="*/ 20 h 35"/>
                <a:gd name="T40" fmla="*/ 54 w 159"/>
                <a:gd name="T41" fmla="*/ 31 h 35"/>
                <a:gd name="T42" fmla="*/ 65 w 159"/>
                <a:gd name="T43" fmla="*/ 35 h 35"/>
                <a:gd name="T44" fmla="*/ 62 w 159"/>
                <a:gd name="T45" fmla="*/ 29 h 35"/>
                <a:gd name="T46" fmla="*/ 66 w 159"/>
                <a:gd name="T47" fmla="*/ 17 h 35"/>
                <a:gd name="T48" fmla="*/ 77 w 159"/>
                <a:gd name="T49" fmla="*/ 16 h 35"/>
                <a:gd name="T50" fmla="*/ 75 w 159"/>
                <a:gd name="T51" fmla="*/ 18 h 35"/>
                <a:gd name="T52" fmla="*/ 79 w 159"/>
                <a:gd name="T53" fmla="*/ 27 h 35"/>
                <a:gd name="T54" fmla="*/ 88 w 159"/>
                <a:gd name="T55" fmla="*/ 25 h 35"/>
                <a:gd name="T56" fmla="*/ 87 w 159"/>
                <a:gd name="T57" fmla="*/ 14 h 35"/>
                <a:gd name="T58" fmla="*/ 96 w 159"/>
                <a:gd name="T59" fmla="*/ 9 h 35"/>
                <a:gd name="T60" fmla="*/ 99 w 159"/>
                <a:gd name="T61" fmla="*/ 16 h 35"/>
                <a:gd name="T62" fmla="*/ 108 w 159"/>
                <a:gd name="T63" fmla="*/ 8 h 35"/>
                <a:gd name="T64" fmla="*/ 122 w 159"/>
                <a:gd name="T65" fmla="*/ 7 h 35"/>
                <a:gd name="T66" fmla="*/ 135 w 159"/>
                <a:gd name="T67" fmla="*/ 8 h 35"/>
                <a:gd name="T68" fmla="*/ 145 w 159"/>
                <a:gd name="T69" fmla="*/ 12 h 35"/>
                <a:gd name="T70" fmla="*/ 152 w 159"/>
                <a:gd name="T71" fmla="*/ 17 h 3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59"/>
                <a:gd name="T109" fmla="*/ 0 h 35"/>
                <a:gd name="T110" fmla="*/ 159 w 159"/>
                <a:gd name="T111" fmla="*/ 35 h 3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59" h="35">
                  <a:moveTo>
                    <a:pt x="152" y="17"/>
                  </a:moveTo>
                  <a:lnTo>
                    <a:pt x="148" y="16"/>
                  </a:lnTo>
                  <a:lnTo>
                    <a:pt x="145" y="20"/>
                  </a:lnTo>
                  <a:lnTo>
                    <a:pt x="146" y="25"/>
                  </a:lnTo>
                  <a:lnTo>
                    <a:pt x="151" y="27"/>
                  </a:lnTo>
                  <a:lnTo>
                    <a:pt x="158" y="25"/>
                  </a:lnTo>
                  <a:lnTo>
                    <a:pt x="159" y="21"/>
                  </a:lnTo>
                  <a:lnTo>
                    <a:pt x="154" y="13"/>
                  </a:lnTo>
                  <a:lnTo>
                    <a:pt x="143" y="7"/>
                  </a:lnTo>
                  <a:lnTo>
                    <a:pt x="137" y="5"/>
                  </a:lnTo>
                  <a:lnTo>
                    <a:pt x="129" y="4"/>
                  </a:lnTo>
                  <a:lnTo>
                    <a:pt x="121" y="3"/>
                  </a:lnTo>
                  <a:lnTo>
                    <a:pt x="112" y="3"/>
                  </a:lnTo>
                  <a:lnTo>
                    <a:pt x="104" y="3"/>
                  </a:lnTo>
                  <a:lnTo>
                    <a:pt x="95" y="4"/>
                  </a:lnTo>
                  <a:lnTo>
                    <a:pt x="87" y="5"/>
                  </a:lnTo>
                  <a:lnTo>
                    <a:pt x="78" y="7"/>
                  </a:lnTo>
                  <a:lnTo>
                    <a:pt x="70" y="9"/>
                  </a:lnTo>
                  <a:lnTo>
                    <a:pt x="62" y="11"/>
                  </a:lnTo>
                  <a:lnTo>
                    <a:pt x="54" y="13"/>
                  </a:lnTo>
                  <a:lnTo>
                    <a:pt x="45" y="16"/>
                  </a:lnTo>
                  <a:lnTo>
                    <a:pt x="39" y="17"/>
                  </a:lnTo>
                  <a:lnTo>
                    <a:pt x="34" y="18"/>
                  </a:lnTo>
                  <a:lnTo>
                    <a:pt x="27" y="17"/>
                  </a:lnTo>
                  <a:lnTo>
                    <a:pt x="22" y="16"/>
                  </a:lnTo>
                  <a:lnTo>
                    <a:pt x="15" y="14"/>
                  </a:lnTo>
                  <a:lnTo>
                    <a:pt x="14" y="9"/>
                  </a:lnTo>
                  <a:lnTo>
                    <a:pt x="14" y="4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5"/>
                  </a:lnTo>
                  <a:lnTo>
                    <a:pt x="1" y="11"/>
                  </a:lnTo>
                  <a:lnTo>
                    <a:pt x="7" y="18"/>
                  </a:lnTo>
                  <a:lnTo>
                    <a:pt x="14" y="21"/>
                  </a:lnTo>
                  <a:lnTo>
                    <a:pt x="22" y="24"/>
                  </a:lnTo>
                  <a:lnTo>
                    <a:pt x="28" y="25"/>
                  </a:lnTo>
                  <a:lnTo>
                    <a:pt x="36" y="25"/>
                  </a:lnTo>
                  <a:lnTo>
                    <a:pt x="43" y="24"/>
                  </a:lnTo>
                  <a:lnTo>
                    <a:pt x="49" y="22"/>
                  </a:lnTo>
                  <a:lnTo>
                    <a:pt x="57" y="20"/>
                  </a:lnTo>
                  <a:lnTo>
                    <a:pt x="54" y="26"/>
                  </a:lnTo>
                  <a:lnTo>
                    <a:pt x="54" y="31"/>
                  </a:lnTo>
                  <a:lnTo>
                    <a:pt x="60" y="35"/>
                  </a:lnTo>
                  <a:lnTo>
                    <a:pt x="65" y="35"/>
                  </a:lnTo>
                  <a:lnTo>
                    <a:pt x="66" y="30"/>
                  </a:lnTo>
                  <a:lnTo>
                    <a:pt x="62" y="29"/>
                  </a:lnTo>
                  <a:lnTo>
                    <a:pt x="60" y="22"/>
                  </a:lnTo>
                  <a:lnTo>
                    <a:pt x="66" y="17"/>
                  </a:lnTo>
                  <a:lnTo>
                    <a:pt x="71" y="16"/>
                  </a:lnTo>
                  <a:lnTo>
                    <a:pt x="77" y="16"/>
                  </a:lnTo>
                  <a:lnTo>
                    <a:pt x="81" y="14"/>
                  </a:lnTo>
                  <a:lnTo>
                    <a:pt x="75" y="18"/>
                  </a:lnTo>
                  <a:lnTo>
                    <a:pt x="75" y="22"/>
                  </a:lnTo>
                  <a:lnTo>
                    <a:pt x="79" y="27"/>
                  </a:lnTo>
                  <a:lnTo>
                    <a:pt x="84" y="29"/>
                  </a:lnTo>
                  <a:lnTo>
                    <a:pt x="88" y="25"/>
                  </a:lnTo>
                  <a:lnTo>
                    <a:pt x="87" y="20"/>
                  </a:lnTo>
                  <a:lnTo>
                    <a:pt x="87" y="14"/>
                  </a:lnTo>
                  <a:lnTo>
                    <a:pt x="92" y="11"/>
                  </a:lnTo>
                  <a:lnTo>
                    <a:pt x="96" y="9"/>
                  </a:lnTo>
                  <a:lnTo>
                    <a:pt x="95" y="13"/>
                  </a:lnTo>
                  <a:lnTo>
                    <a:pt x="99" y="16"/>
                  </a:lnTo>
                  <a:lnTo>
                    <a:pt x="100" y="11"/>
                  </a:lnTo>
                  <a:lnTo>
                    <a:pt x="108" y="8"/>
                  </a:lnTo>
                  <a:lnTo>
                    <a:pt x="115" y="8"/>
                  </a:lnTo>
                  <a:lnTo>
                    <a:pt x="122" y="7"/>
                  </a:lnTo>
                  <a:lnTo>
                    <a:pt x="130" y="8"/>
                  </a:lnTo>
                  <a:lnTo>
                    <a:pt x="135" y="8"/>
                  </a:lnTo>
                  <a:lnTo>
                    <a:pt x="139" y="9"/>
                  </a:lnTo>
                  <a:lnTo>
                    <a:pt x="145" y="12"/>
                  </a:lnTo>
                  <a:lnTo>
                    <a:pt x="150" y="14"/>
                  </a:lnTo>
                  <a:lnTo>
                    <a:pt x="152" y="17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09" name="Freeform 13"/>
            <p:cNvSpPr>
              <a:spLocks/>
            </p:cNvSpPr>
            <p:nvPr/>
          </p:nvSpPr>
          <p:spPr bwMode="auto">
            <a:xfrm>
              <a:off x="3470" y="2734"/>
              <a:ext cx="7" cy="6"/>
            </a:xfrm>
            <a:custGeom>
              <a:avLst/>
              <a:gdLst>
                <a:gd name="T0" fmla="*/ 6 w 7"/>
                <a:gd name="T1" fmla="*/ 0 h 6"/>
                <a:gd name="T2" fmla="*/ 7 w 7"/>
                <a:gd name="T3" fmla="*/ 3 h 6"/>
                <a:gd name="T4" fmla="*/ 6 w 7"/>
                <a:gd name="T5" fmla="*/ 4 h 6"/>
                <a:gd name="T6" fmla="*/ 4 w 7"/>
                <a:gd name="T7" fmla="*/ 6 h 6"/>
                <a:gd name="T8" fmla="*/ 2 w 7"/>
                <a:gd name="T9" fmla="*/ 6 h 6"/>
                <a:gd name="T10" fmla="*/ 0 w 7"/>
                <a:gd name="T11" fmla="*/ 3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"/>
                <a:gd name="T19" fmla="*/ 0 h 6"/>
                <a:gd name="T20" fmla="*/ 7 w 7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" h="6">
                  <a:moveTo>
                    <a:pt x="6" y="0"/>
                  </a:moveTo>
                  <a:lnTo>
                    <a:pt x="7" y="3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6"/>
                  </a:lnTo>
                  <a:lnTo>
                    <a:pt x="0" y="3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0" name="Freeform 14"/>
            <p:cNvSpPr>
              <a:spLocks/>
            </p:cNvSpPr>
            <p:nvPr/>
          </p:nvSpPr>
          <p:spPr bwMode="auto">
            <a:xfrm>
              <a:off x="3404" y="2736"/>
              <a:ext cx="1" cy="4"/>
            </a:xfrm>
            <a:custGeom>
              <a:avLst/>
              <a:gdLst>
                <a:gd name="T0" fmla="*/ 1 w 1"/>
                <a:gd name="T1" fmla="*/ 0 h 4"/>
                <a:gd name="T2" fmla="*/ 0 w 1"/>
                <a:gd name="T3" fmla="*/ 1 h 4"/>
                <a:gd name="T4" fmla="*/ 0 w 1"/>
                <a:gd name="T5" fmla="*/ 4 h 4"/>
                <a:gd name="T6" fmla="*/ 0 60000 65536"/>
                <a:gd name="T7" fmla="*/ 0 60000 65536"/>
                <a:gd name="T8" fmla="*/ 0 60000 65536"/>
                <a:gd name="T9" fmla="*/ 0 w 1"/>
                <a:gd name="T10" fmla="*/ 0 h 4"/>
                <a:gd name="T11" fmla="*/ 1 w 1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">
                  <a:moveTo>
                    <a:pt x="1" y="0"/>
                  </a:moveTo>
                  <a:lnTo>
                    <a:pt x="0" y="1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1" name="Freeform 15"/>
            <p:cNvSpPr>
              <a:spLocks/>
            </p:cNvSpPr>
            <p:nvPr/>
          </p:nvSpPr>
          <p:spPr bwMode="auto">
            <a:xfrm>
              <a:off x="3382" y="2745"/>
              <a:ext cx="2" cy="4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2 w 2"/>
                <a:gd name="T5" fmla="*/ 4 h 4"/>
                <a:gd name="T6" fmla="*/ 0 60000 65536"/>
                <a:gd name="T7" fmla="*/ 0 60000 65536"/>
                <a:gd name="T8" fmla="*/ 0 60000 65536"/>
                <a:gd name="T9" fmla="*/ 0 w 2"/>
                <a:gd name="T10" fmla="*/ 0 h 4"/>
                <a:gd name="T11" fmla="*/ 2 w 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4">
                  <a:moveTo>
                    <a:pt x="0" y="0"/>
                  </a:moveTo>
                  <a:lnTo>
                    <a:pt x="0" y="2"/>
                  </a:lnTo>
                  <a:lnTo>
                    <a:pt x="2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2" name="Freeform 16"/>
            <p:cNvSpPr>
              <a:spLocks/>
            </p:cNvSpPr>
            <p:nvPr/>
          </p:nvSpPr>
          <p:spPr bwMode="auto">
            <a:xfrm>
              <a:off x="3328" y="2721"/>
              <a:ext cx="7" cy="7"/>
            </a:xfrm>
            <a:custGeom>
              <a:avLst/>
              <a:gdLst>
                <a:gd name="T0" fmla="*/ 7 w 7"/>
                <a:gd name="T1" fmla="*/ 6 h 7"/>
                <a:gd name="T2" fmla="*/ 5 w 7"/>
                <a:gd name="T3" fmla="*/ 7 h 7"/>
                <a:gd name="T4" fmla="*/ 3 w 7"/>
                <a:gd name="T5" fmla="*/ 7 h 7"/>
                <a:gd name="T6" fmla="*/ 0 w 7"/>
                <a:gd name="T7" fmla="*/ 4 h 7"/>
                <a:gd name="T8" fmla="*/ 0 w 7"/>
                <a:gd name="T9" fmla="*/ 3 h 7"/>
                <a:gd name="T10" fmla="*/ 0 w 7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"/>
                <a:gd name="T19" fmla="*/ 0 h 7"/>
                <a:gd name="T20" fmla="*/ 7 w 7"/>
                <a:gd name="T21" fmla="*/ 7 h 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" h="7">
                  <a:moveTo>
                    <a:pt x="7" y="6"/>
                  </a:moveTo>
                  <a:lnTo>
                    <a:pt x="5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3" name="Freeform 17"/>
            <p:cNvSpPr>
              <a:spLocks/>
            </p:cNvSpPr>
            <p:nvPr/>
          </p:nvSpPr>
          <p:spPr bwMode="auto">
            <a:xfrm>
              <a:off x="3349" y="2780"/>
              <a:ext cx="136" cy="47"/>
            </a:xfrm>
            <a:custGeom>
              <a:avLst/>
              <a:gdLst>
                <a:gd name="T0" fmla="*/ 125 w 136"/>
                <a:gd name="T1" fmla="*/ 10 h 47"/>
                <a:gd name="T2" fmla="*/ 125 w 136"/>
                <a:gd name="T3" fmla="*/ 1 h 47"/>
                <a:gd name="T4" fmla="*/ 136 w 136"/>
                <a:gd name="T5" fmla="*/ 5 h 47"/>
                <a:gd name="T6" fmla="*/ 124 w 136"/>
                <a:gd name="T7" fmla="*/ 21 h 47"/>
                <a:gd name="T8" fmla="*/ 112 w 136"/>
                <a:gd name="T9" fmla="*/ 26 h 47"/>
                <a:gd name="T10" fmla="*/ 99 w 136"/>
                <a:gd name="T11" fmla="*/ 29 h 47"/>
                <a:gd name="T12" fmla="*/ 84 w 136"/>
                <a:gd name="T13" fmla="*/ 30 h 47"/>
                <a:gd name="T14" fmla="*/ 68 w 136"/>
                <a:gd name="T15" fmla="*/ 30 h 47"/>
                <a:gd name="T16" fmla="*/ 54 w 136"/>
                <a:gd name="T17" fmla="*/ 29 h 47"/>
                <a:gd name="T18" fmla="*/ 38 w 136"/>
                <a:gd name="T19" fmla="*/ 26 h 47"/>
                <a:gd name="T20" fmla="*/ 25 w 136"/>
                <a:gd name="T21" fmla="*/ 27 h 47"/>
                <a:gd name="T22" fmla="*/ 14 w 136"/>
                <a:gd name="T23" fmla="*/ 31 h 47"/>
                <a:gd name="T24" fmla="*/ 13 w 136"/>
                <a:gd name="T25" fmla="*/ 43 h 47"/>
                <a:gd name="T26" fmla="*/ 1 w 136"/>
                <a:gd name="T27" fmla="*/ 44 h 47"/>
                <a:gd name="T28" fmla="*/ 3 w 136"/>
                <a:gd name="T29" fmla="*/ 35 h 47"/>
                <a:gd name="T30" fmla="*/ 14 w 136"/>
                <a:gd name="T31" fmla="*/ 25 h 47"/>
                <a:gd name="T32" fmla="*/ 26 w 136"/>
                <a:gd name="T33" fmla="*/ 21 h 47"/>
                <a:gd name="T34" fmla="*/ 38 w 136"/>
                <a:gd name="T35" fmla="*/ 21 h 47"/>
                <a:gd name="T36" fmla="*/ 48 w 136"/>
                <a:gd name="T37" fmla="*/ 22 h 47"/>
                <a:gd name="T38" fmla="*/ 44 w 136"/>
                <a:gd name="T39" fmla="*/ 10 h 47"/>
                <a:gd name="T40" fmla="*/ 55 w 136"/>
                <a:gd name="T41" fmla="*/ 12 h 47"/>
                <a:gd name="T42" fmla="*/ 50 w 136"/>
                <a:gd name="T43" fmla="*/ 20 h 47"/>
                <a:gd name="T44" fmla="*/ 63 w 136"/>
                <a:gd name="T45" fmla="*/ 23 h 47"/>
                <a:gd name="T46" fmla="*/ 64 w 136"/>
                <a:gd name="T47" fmla="*/ 21 h 47"/>
                <a:gd name="T48" fmla="*/ 67 w 136"/>
                <a:gd name="T49" fmla="*/ 10 h 47"/>
                <a:gd name="T50" fmla="*/ 74 w 136"/>
                <a:gd name="T51" fmla="*/ 17 h 47"/>
                <a:gd name="T52" fmla="*/ 80 w 136"/>
                <a:gd name="T53" fmla="*/ 25 h 47"/>
                <a:gd name="T54" fmla="*/ 82 w 136"/>
                <a:gd name="T55" fmla="*/ 21 h 47"/>
                <a:gd name="T56" fmla="*/ 94 w 136"/>
                <a:gd name="T57" fmla="*/ 23 h 47"/>
                <a:gd name="T58" fmla="*/ 107 w 136"/>
                <a:gd name="T59" fmla="*/ 23 h 47"/>
                <a:gd name="T60" fmla="*/ 118 w 136"/>
                <a:gd name="T61" fmla="*/ 21 h 47"/>
                <a:gd name="T62" fmla="*/ 128 w 136"/>
                <a:gd name="T63" fmla="*/ 14 h 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47"/>
                <a:gd name="T98" fmla="*/ 136 w 136"/>
                <a:gd name="T99" fmla="*/ 47 h 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47">
                  <a:moveTo>
                    <a:pt x="132" y="9"/>
                  </a:moveTo>
                  <a:lnTo>
                    <a:pt x="125" y="10"/>
                  </a:lnTo>
                  <a:lnTo>
                    <a:pt x="124" y="5"/>
                  </a:lnTo>
                  <a:lnTo>
                    <a:pt x="125" y="1"/>
                  </a:lnTo>
                  <a:lnTo>
                    <a:pt x="131" y="0"/>
                  </a:lnTo>
                  <a:lnTo>
                    <a:pt x="136" y="5"/>
                  </a:lnTo>
                  <a:lnTo>
                    <a:pt x="132" y="13"/>
                  </a:lnTo>
                  <a:lnTo>
                    <a:pt x="124" y="21"/>
                  </a:lnTo>
                  <a:lnTo>
                    <a:pt x="119" y="23"/>
                  </a:lnTo>
                  <a:lnTo>
                    <a:pt x="112" y="26"/>
                  </a:lnTo>
                  <a:lnTo>
                    <a:pt x="106" y="27"/>
                  </a:lnTo>
                  <a:lnTo>
                    <a:pt x="99" y="29"/>
                  </a:lnTo>
                  <a:lnTo>
                    <a:pt x="91" y="29"/>
                  </a:lnTo>
                  <a:lnTo>
                    <a:pt x="84" y="30"/>
                  </a:lnTo>
                  <a:lnTo>
                    <a:pt x="76" y="30"/>
                  </a:lnTo>
                  <a:lnTo>
                    <a:pt x="68" y="30"/>
                  </a:lnTo>
                  <a:lnTo>
                    <a:pt x="60" y="29"/>
                  </a:lnTo>
                  <a:lnTo>
                    <a:pt x="54" y="29"/>
                  </a:lnTo>
                  <a:lnTo>
                    <a:pt x="47" y="27"/>
                  </a:lnTo>
                  <a:lnTo>
                    <a:pt x="38" y="26"/>
                  </a:lnTo>
                  <a:lnTo>
                    <a:pt x="33" y="26"/>
                  </a:lnTo>
                  <a:lnTo>
                    <a:pt x="25" y="27"/>
                  </a:lnTo>
                  <a:lnTo>
                    <a:pt x="21" y="29"/>
                  </a:lnTo>
                  <a:lnTo>
                    <a:pt x="14" y="31"/>
                  </a:lnTo>
                  <a:lnTo>
                    <a:pt x="12" y="38"/>
                  </a:lnTo>
                  <a:lnTo>
                    <a:pt x="13" y="43"/>
                  </a:lnTo>
                  <a:lnTo>
                    <a:pt x="8" y="47"/>
                  </a:lnTo>
                  <a:lnTo>
                    <a:pt x="1" y="44"/>
                  </a:lnTo>
                  <a:lnTo>
                    <a:pt x="0" y="39"/>
                  </a:lnTo>
                  <a:lnTo>
                    <a:pt x="3" y="35"/>
                  </a:lnTo>
                  <a:lnTo>
                    <a:pt x="8" y="29"/>
                  </a:lnTo>
                  <a:lnTo>
                    <a:pt x="14" y="25"/>
                  </a:lnTo>
                  <a:lnTo>
                    <a:pt x="20" y="23"/>
                  </a:lnTo>
                  <a:lnTo>
                    <a:pt x="26" y="21"/>
                  </a:lnTo>
                  <a:lnTo>
                    <a:pt x="33" y="21"/>
                  </a:lnTo>
                  <a:lnTo>
                    <a:pt x="38" y="21"/>
                  </a:lnTo>
                  <a:lnTo>
                    <a:pt x="44" y="21"/>
                  </a:lnTo>
                  <a:lnTo>
                    <a:pt x="48" y="22"/>
                  </a:lnTo>
                  <a:lnTo>
                    <a:pt x="44" y="16"/>
                  </a:lnTo>
                  <a:lnTo>
                    <a:pt x="44" y="10"/>
                  </a:lnTo>
                  <a:lnTo>
                    <a:pt x="51" y="7"/>
                  </a:lnTo>
                  <a:lnTo>
                    <a:pt x="55" y="12"/>
                  </a:lnTo>
                  <a:lnTo>
                    <a:pt x="50" y="14"/>
                  </a:lnTo>
                  <a:lnTo>
                    <a:pt x="50" y="20"/>
                  </a:lnTo>
                  <a:lnTo>
                    <a:pt x="56" y="22"/>
                  </a:lnTo>
                  <a:lnTo>
                    <a:pt x="63" y="23"/>
                  </a:lnTo>
                  <a:lnTo>
                    <a:pt x="69" y="23"/>
                  </a:lnTo>
                  <a:lnTo>
                    <a:pt x="64" y="21"/>
                  </a:lnTo>
                  <a:lnTo>
                    <a:pt x="63" y="16"/>
                  </a:lnTo>
                  <a:lnTo>
                    <a:pt x="67" y="10"/>
                  </a:lnTo>
                  <a:lnTo>
                    <a:pt x="73" y="12"/>
                  </a:lnTo>
                  <a:lnTo>
                    <a:pt x="74" y="17"/>
                  </a:lnTo>
                  <a:lnTo>
                    <a:pt x="74" y="22"/>
                  </a:lnTo>
                  <a:lnTo>
                    <a:pt x="80" y="25"/>
                  </a:lnTo>
                  <a:lnTo>
                    <a:pt x="84" y="26"/>
                  </a:lnTo>
                  <a:lnTo>
                    <a:pt x="82" y="21"/>
                  </a:lnTo>
                  <a:lnTo>
                    <a:pt x="89" y="23"/>
                  </a:lnTo>
                  <a:lnTo>
                    <a:pt x="94" y="23"/>
                  </a:lnTo>
                  <a:lnTo>
                    <a:pt x="101" y="23"/>
                  </a:lnTo>
                  <a:lnTo>
                    <a:pt x="107" y="23"/>
                  </a:lnTo>
                  <a:lnTo>
                    <a:pt x="112" y="22"/>
                  </a:lnTo>
                  <a:lnTo>
                    <a:pt x="118" y="21"/>
                  </a:lnTo>
                  <a:lnTo>
                    <a:pt x="123" y="17"/>
                  </a:lnTo>
                  <a:lnTo>
                    <a:pt x="128" y="14"/>
                  </a:lnTo>
                  <a:lnTo>
                    <a:pt x="132" y="9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4" name="Freeform 18"/>
            <p:cNvSpPr>
              <a:spLocks/>
            </p:cNvSpPr>
            <p:nvPr/>
          </p:nvSpPr>
          <p:spPr bwMode="auto">
            <a:xfrm>
              <a:off x="3476" y="2784"/>
              <a:ext cx="6" cy="4"/>
            </a:xfrm>
            <a:custGeom>
              <a:avLst/>
              <a:gdLst>
                <a:gd name="T0" fmla="*/ 5 w 6"/>
                <a:gd name="T1" fmla="*/ 4 h 4"/>
                <a:gd name="T2" fmla="*/ 6 w 6"/>
                <a:gd name="T3" fmla="*/ 3 h 4"/>
                <a:gd name="T4" fmla="*/ 4 w 6"/>
                <a:gd name="T5" fmla="*/ 0 h 4"/>
                <a:gd name="T6" fmla="*/ 1 w 6"/>
                <a:gd name="T7" fmla="*/ 1 h 4"/>
                <a:gd name="T8" fmla="*/ 0 w 6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4"/>
                <a:gd name="T17" fmla="*/ 6 w 6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4">
                  <a:moveTo>
                    <a:pt x="5" y="4"/>
                  </a:moveTo>
                  <a:lnTo>
                    <a:pt x="6" y="3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5" name="Freeform 19"/>
            <p:cNvSpPr>
              <a:spLocks/>
            </p:cNvSpPr>
            <p:nvPr/>
          </p:nvSpPr>
          <p:spPr bwMode="auto">
            <a:xfrm>
              <a:off x="3397" y="2790"/>
              <a:ext cx="3" cy="3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0 h 3"/>
                <a:gd name="T4" fmla="*/ 3 w 3"/>
                <a:gd name="T5" fmla="*/ 0 h 3"/>
                <a:gd name="T6" fmla="*/ 0 60000 65536"/>
                <a:gd name="T7" fmla="*/ 0 60000 65536"/>
                <a:gd name="T8" fmla="*/ 0 60000 65536"/>
                <a:gd name="T9" fmla="*/ 0 w 3"/>
                <a:gd name="T10" fmla="*/ 0 h 3"/>
                <a:gd name="T11" fmla="*/ 3 w 3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3">
                  <a:moveTo>
                    <a:pt x="0" y="3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6" name="Freeform 20"/>
            <p:cNvSpPr>
              <a:spLocks/>
            </p:cNvSpPr>
            <p:nvPr/>
          </p:nvSpPr>
          <p:spPr bwMode="auto">
            <a:xfrm>
              <a:off x="3354" y="2815"/>
              <a:ext cx="5" cy="5"/>
            </a:xfrm>
            <a:custGeom>
              <a:avLst/>
              <a:gdLst>
                <a:gd name="T0" fmla="*/ 5 w 5"/>
                <a:gd name="T1" fmla="*/ 0 h 5"/>
                <a:gd name="T2" fmla="*/ 4 w 5"/>
                <a:gd name="T3" fmla="*/ 0 h 5"/>
                <a:gd name="T4" fmla="*/ 2 w 5"/>
                <a:gd name="T5" fmla="*/ 2 h 5"/>
                <a:gd name="T6" fmla="*/ 0 w 5"/>
                <a:gd name="T7" fmla="*/ 4 h 5"/>
                <a:gd name="T8" fmla="*/ 0 w 5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5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5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7" name="Freeform 21"/>
            <p:cNvSpPr>
              <a:spLocks/>
            </p:cNvSpPr>
            <p:nvPr/>
          </p:nvSpPr>
          <p:spPr bwMode="auto">
            <a:xfrm>
              <a:off x="3393" y="2734"/>
              <a:ext cx="85" cy="68"/>
            </a:xfrm>
            <a:custGeom>
              <a:avLst/>
              <a:gdLst>
                <a:gd name="T0" fmla="*/ 42 w 85"/>
                <a:gd name="T1" fmla="*/ 0 h 68"/>
                <a:gd name="T2" fmla="*/ 36 w 85"/>
                <a:gd name="T3" fmla="*/ 0 h 68"/>
                <a:gd name="T4" fmla="*/ 28 w 85"/>
                <a:gd name="T5" fmla="*/ 3 h 68"/>
                <a:gd name="T6" fmla="*/ 20 w 85"/>
                <a:gd name="T7" fmla="*/ 6 h 68"/>
                <a:gd name="T8" fmla="*/ 13 w 85"/>
                <a:gd name="T9" fmla="*/ 8 h 68"/>
                <a:gd name="T10" fmla="*/ 8 w 85"/>
                <a:gd name="T11" fmla="*/ 13 h 68"/>
                <a:gd name="T12" fmla="*/ 4 w 85"/>
                <a:gd name="T13" fmla="*/ 20 h 68"/>
                <a:gd name="T14" fmla="*/ 0 w 85"/>
                <a:gd name="T15" fmla="*/ 25 h 68"/>
                <a:gd name="T16" fmla="*/ 0 w 85"/>
                <a:gd name="T17" fmla="*/ 34 h 68"/>
                <a:gd name="T18" fmla="*/ 0 w 85"/>
                <a:gd name="T19" fmla="*/ 39 h 68"/>
                <a:gd name="T20" fmla="*/ 2 w 85"/>
                <a:gd name="T21" fmla="*/ 46 h 68"/>
                <a:gd name="T22" fmla="*/ 6 w 85"/>
                <a:gd name="T23" fmla="*/ 51 h 68"/>
                <a:gd name="T24" fmla="*/ 11 w 85"/>
                <a:gd name="T25" fmla="*/ 56 h 68"/>
                <a:gd name="T26" fmla="*/ 16 w 85"/>
                <a:gd name="T27" fmla="*/ 62 h 68"/>
                <a:gd name="T28" fmla="*/ 24 w 85"/>
                <a:gd name="T29" fmla="*/ 64 h 68"/>
                <a:gd name="T30" fmla="*/ 32 w 85"/>
                <a:gd name="T31" fmla="*/ 67 h 68"/>
                <a:gd name="T32" fmla="*/ 42 w 85"/>
                <a:gd name="T33" fmla="*/ 68 h 68"/>
                <a:gd name="T34" fmla="*/ 49 w 85"/>
                <a:gd name="T35" fmla="*/ 67 h 68"/>
                <a:gd name="T36" fmla="*/ 57 w 85"/>
                <a:gd name="T37" fmla="*/ 66 h 68"/>
                <a:gd name="T38" fmla="*/ 64 w 85"/>
                <a:gd name="T39" fmla="*/ 63 h 68"/>
                <a:gd name="T40" fmla="*/ 71 w 85"/>
                <a:gd name="T41" fmla="*/ 59 h 68"/>
                <a:gd name="T42" fmla="*/ 76 w 85"/>
                <a:gd name="T43" fmla="*/ 54 h 68"/>
                <a:gd name="T44" fmla="*/ 80 w 85"/>
                <a:gd name="T45" fmla="*/ 49 h 68"/>
                <a:gd name="T46" fmla="*/ 83 w 85"/>
                <a:gd name="T47" fmla="*/ 42 h 68"/>
                <a:gd name="T48" fmla="*/ 85 w 85"/>
                <a:gd name="T49" fmla="*/ 34 h 68"/>
                <a:gd name="T50" fmla="*/ 84 w 85"/>
                <a:gd name="T51" fmla="*/ 29 h 68"/>
                <a:gd name="T52" fmla="*/ 81 w 85"/>
                <a:gd name="T53" fmla="*/ 23 h 68"/>
                <a:gd name="T54" fmla="*/ 79 w 85"/>
                <a:gd name="T55" fmla="*/ 16 h 68"/>
                <a:gd name="T56" fmla="*/ 74 w 85"/>
                <a:gd name="T57" fmla="*/ 12 h 68"/>
                <a:gd name="T58" fmla="*/ 67 w 85"/>
                <a:gd name="T59" fmla="*/ 7 h 68"/>
                <a:gd name="T60" fmla="*/ 60 w 85"/>
                <a:gd name="T61" fmla="*/ 3 h 68"/>
                <a:gd name="T62" fmla="*/ 53 w 85"/>
                <a:gd name="T63" fmla="*/ 2 h 68"/>
                <a:gd name="T64" fmla="*/ 42 w 85"/>
                <a:gd name="T65" fmla="*/ 0 h 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5"/>
                <a:gd name="T100" fmla="*/ 0 h 68"/>
                <a:gd name="T101" fmla="*/ 85 w 85"/>
                <a:gd name="T102" fmla="*/ 68 h 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5" h="68">
                  <a:moveTo>
                    <a:pt x="42" y="0"/>
                  </a:moveTo>
                  <a:lnTo>
                    <a:pt x="36" y="0"/>
                  </a:lnTo>
                  <a:lnTo>
                    <a:pt x="28" y="3"/>
                  </a:lnTo>
                  <a:lnTo>
                    <a:pt x="20" y="6"/>
                  </a:lnTo>
                  <a:lnTo>
                    <a:pt x="13" y="8"/>
                  </a:lnTo>
                  <a:lnTo>
                    <a:pt x="8" y="13"/>
                  </a:lnTo>
                  <a:lnTo>
                    <a:pt x="4" y="20"/>
                  </a:lnTo>
                  <a:lnTo>
                    <a:pt x="0" y="25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2" y="46"/>
                  </a:lnTo>
                  <a:lnTo>
                    <a:pt x="6" y="51"/>
                  </a:lnTo>
                  <a:lnTo>
                    <a:pt x="11" y="56"/>
                  </a:lnTo>
                  <a:lnTo>
                    <a:pt x="16" y="62"/>
                  </a:lnTo>
                  <a:lnTo>
                    <a:pt x="24" y="64"/>
                  </a:lnTo>
                  <a:lnTo>
                    <a:pt x="32" y="67"/>
                  </a:lnTo>
                  <a:lnTo>
                    <a:pt x="42" y="68"/>
                  </a:lnTo>
                  <a:lnTo>
                    <a:pt x="49" y="67"/>
                  </a:lnTo>
                  <a:lnTo>
                    <a:pt x="57" y="66"/>
                  </a:lnTo>
                  <a:lnTo>
                    <a:pt x="64" y="63"/>
                  </a:lnTo>
                  <a:lnTo>
                    <a:pt x="71" y="59"/>
                  </a:lnTo>
                  <a:lnTo>
                    <a:pt x="76" y="54"/>
                  </a:lnTo>
                  <a:lnTo>
                    <a:pt x="80" y="49"/>
                  </a:lnTo>
                  <a:lnTo>
                    <a:pt x="83" y="42"/>
                  </a:lnTo>
                  <a:lnTo>
                    <a:pt x="85" y="34"/>
                  </a:lnTo>
                  <a:lnTo>
                    <a:pt x="84" y="29"/>
                  </a:lnTo>
                  <a:lnTo>
                    <a:pt x="81" y="23"/>
                  </a:lnTo>
                  <a:lnTo>
                    <a:pt x="79" y="16"/>
                  </a:lnTo>
                  <a:lnTo>
                    <a:pt x="74" y="12"/>
                  </a:lnTo>
                  <a:lnTo>
                    <a:pt x="67" y="7"/>
                  </a:lnTo>
                  <a:lnTo>
                    <a:pt x="60" y="3"/>
                  </a:lnTo>
                  <a:lnTo>
                    <a:pt x="53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8" name="Freeform 22"/>
            <p:cNvSpPr>
              <a:spLocks/>
            </p:cNvSpPr>
            <p:nvPr/>
          </p:nvSpPr>
          <p:spPr bwMode="auto">
            <a:xfrm>
              <a:off x="3469" y="2741"/>
              <a:ext cx="33" cy="40"/>
            </a:xfrm>
            <a:custGeom>
              <a:avLst/>
              <a:gdLst>
                <a:gd name="T0" fmla="*/ 0 w 33"/>
                <a:gd name="T1" fmla="*/ 8 h 40"/>
                <a:gd name="T2" fmla="*/ 7 w 33"/>
                <a:gd name="T3" fmla="*/ 8 h 40"/>
                <a:gd name="T4" fmla="*/ 12 w 33"/>
                <a:gd name="T5" fmla="*/ 5 h 40"/>
                <a:gd name="T6" fmla="*/ 15 w 33"/>
                <a:gd name="T7" fmla="*/ 0 h 40"/>
                <a:gd name="T8" fmla="*/ 17 w 33"/>
                <a:gd name="T9" fmla="*/ 1 h 40"/>
                <a:gd name="T10" fmla="*/ 21 w 33"/>
                <a:gd name="T11" fmla="*/ 1 h 40"/>
                <a:gd name="T12" fmla="*/ 21 w 33"/>
                <a:gd name="T13" fmla="*/ 5 h 40"/>
                <a:gd name="T14" fmla="*/ 26 w 33"/>
                <a:gd name="T15" fmla="*/ 6 h 40"/>
                <a:gd name="T16" fmla="*/ 26 w 33"/>
                <a:gd name="T17" fmla="*/ 10 h 40"/>
                <a:gd name="T18" fmla="*/ 31 w 33"/>
                <a:gd name="T19" fmla="*/ 12 h 40"/>
                <a:gd name="T20" fmla="*/ 33 w 33"/>
                <a:gd name="T21" fmla="*/ 17 h 40"/>
                <a:gd name="T22" fmla="*/ 28 w 33"/>
                <a:gd name="T23" fmla="*/ 17 h 40"/>
                <a:gd name="T24" fmla="*/ 30 w 33"/>
                <a:gd name="T25" fmla="*/ 22 h 40"/>
                <a:gd name="T26" fmla="*/ 25 w 33"/>
                <a:gd name="T27" fmla="*/ 23 h 40"/>
                <a:gd name="T28" fmla="*/ 28 w 33"/>
                <a:gd name="T29" fmla="*/ 29 h 40"/>
                <a:gd name="T30" fmla="*/ 26 w 33"/>
                <a:gd name="T31" fmla="*/ 34 h 40"/>
                <a:gd name="T32" fmla="*/ 22 w 33"/>
                <a:gd name="T33" fmla="*/ 31 h 40"/>
                <a:gd name="T34" fmla="*/ 24 w 33"/>
                <a:gd name="T35" fmla="*/ 35 h 40"/>
                <a:gd name="T36" fmla="*/ 21 w 33"/>
                <a:gd name="T37" fmla="*/ 40 h 40"/>
                <a:gd name="T38" fmla="*/ 16 w 33"/>
                <a:gd name="T39" fmla="*/ 38 h 40"/>
                <a:gd name="T40" fmla="*/ 11 w 33"/>
                <a:gd name="T41" fmla="*/ 36 h 40"/>
                <a:gd name="T42" fmla="*/ 4 w 33"/>
                <a:gd name="T43" fmla="*/ 36 h 40"/>
                <a:gd name="T44" fmla="*/ 0 w 33"/>
                <a:gd name="T45" fmla="*/ 8 h 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3"/>
                <a:gd name="T70" fmla="*/ 0 h 40"/>
                <a:gd name="T71" fmla="*/ 33 w 33"/>
                <a:gd name="T72" fmla="*/ 40 h 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3" h="40">
                  <a:moveTo>
                    <a:pt x="0" y="8"/>
                  </a:moveTo>
                  <a:lnTo>
                    <a:pt x="7" y="8"/>
                  </a:lnTo>
                  <a:lnTo>
                    <a:pt x="12" y="5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21" y="1"/>
                  </a:lnTo>
                  <a:lnTo>
                    <a:pt x="21" y="5"/>
                  </a:lnTo>
                  <a:lnTo>
                    <a:pt x="26" y="6"/>
                  </a:lnTo>
                  <a:lnTo>
                    <a:pt x="26" y="10"/>
                  </a:lnTo>
                  <a:lnTo>
                    <a:pt x="31" y="12"/>
                  </a:lnTo>
                  <a:lnTo>
                    <a:pt x="33" y="17"/>
                  </a:lnTo>
                  <a:lnTo>
                    <a:pt x="28" y="17"/>
                  </a:lnTo>
                  <a:lnTo>
                    <a:pt x="30" y="22"/>
                  </a:lnTo>
                  <a:lnTo>
                    <a:pt x="25" y="23"/>
                  </a:lnTo>
                  <a:lnTo>
                    <a:pt x="28" y="29"/>
                  </a:lnTo>
                  <a:lnTo>
                    <a:pt x="26" y="34"/>
                  </a:lnTo>
                  <a:lnTo>
                    <a:pt x="22" y="31"/>
                  </a:lnTo>
                  <a:lnTo>
                    <a:pt x="24" y="35"/>
                  </a:lnTo>
                  <a:lnTo>
                    <a:pt x="21" y="40"/>
                  </a:lnTo>
                  <a:lnTo>
                    <a:pt x="16" y="38"/>
                  </a:lnTo>
                  <a:lnTo>
                    <a:pt x="11" y="36"/>
                  </a:lnTo>
                  <a:lnTo>
                    <a:pt x="4" y="3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19" name="Freeform 23"/>
            <p:cNvSpPr>
              <a:spLocks/>
            </p:cNvSpPr>
            <p:nvPr/>
          </p:nvSpPr>
          <p:spPr bwMode="auto">
            <a:xfrm>
              <a:off x="3473" y="2746"/>
              <a:ext cx="17" cy="8"/>
            </a:xfrm>
            <a:custGeom>
              <a:avLst/>
              <a:gdLst>
                <a:gd name="T0" fmla="*/ 17 w 17"/>
                <a:gd name="T1" fmla="*/ 0 h 8"/>
                <a:gd name="T2" fmla="*/ 14 w 17"/>
                <a:gd name="T3" fmla="*/ 1 h 8"/>
                <a:gd name="T4" fmla="*/ 12 w 17"/>
                <a:gd name="T5" fmla="*/ 3 h 8"/>
                <a:gd name="T6" fmla="*/ 11 w 17"/>
                <a:gd name="T7" fmla="*/ 4 h 8"/>
                <a:gd name="T8" fmla="*/ 8 w 17"/>
                <a:gd name="T9" fmla="*/ 5 h 8"/>
                <a:gd name="T10" fmla="*/ 5 w 17"/>
                <a:gd name="T11" fmla="*/ 7 h 8"/>
                <a:gd name="T12" fmla="*/ 3 w 17"/>
                <a:gd name="T13" fmla="*/ 8 h 8"/>
                <a:gd name="T14" fmla="*/ 0 w 17"/>
                <a:gd name="T15" fmla="*/ 8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"/>
                <a:gd name="T25" fmla="*/ 0 h 8"/>
                <a:gd name="T26" fmla="*/ 17 w 17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" h="8">
                  <a:moveTo>
                    <a:pt x="17" y="0"/>
                  </a:moveTo>
                  <a:lnTo>
                    <a:pt x="14" y="1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8" y="5"/>
                  </a:lnTo>
                  <a:lnTo>
                    <a:pt x="5" y="7"/>
                  </a:lnTo>
                  <a:lnTo>
                    <a:pt x="3" y="8"/>
                  </a:lnTo>
                  <a:lnTo>
                    <a:pt x="0" y="8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0" name="Freeform 24"/>
            <p:cNvSpPr>
              <a:spLocks/>
            </p:cNvSpPr>
            <p:nvPr/>
          </p:nvSpPr>
          <p:spPr bwMode="auto">
            <a:xfrm>
              <a:off x="3474" y="2751"/>
              <a:ext cx="21" cy="7"/>
            </a:xfrm>
            <a:custGeom>
              <a:avLst/>
              <a:gdLst>
                <a:gd name="T0" fmla="*/ 21 w 21"/>
                <a:gd name="T1" fmla="*/ 0 h 7"/>
                <a:gd name="T2" fmla="*/ 19 w 21"/>
                <a:gd name="T3" fmla="*/ 0 h 7"/>
                <a:gd name="T4" fmla="*/ 17 w 21"/>
                <a:gd name="T5" fmla="*/ 2 h 7"/>
                <a:gd name="T6" fmla="*/ 15 w 21"/>
                <a:gd name="T7" fmla="*/ 2 h 7"/>
                <a:gd name="T8" fmla="*/ 12 w 21"/>
                <a:gd name="T9" fmla="*/ 3 h 7"/>
                <a:gd name="T10" fmla="*/ 10 w 21"/>
                <a:gd name="T11" fmla="*/ 4 h 7"/>
                <a:gd name="T12" fmla="*/ 7 w 21"/>
                <a:gd name="T13" fmla="*/ 4 h 7"/>
                <a:gd name="T14" fmla="*/ 4 w 21"/>
                <a:gd name="T15" fmla="*/ 6 h 7"/>
                <a:gd name="T16" fmla="*/ 2 w 21"/>
                <a:gd name="T17" fmla="*/ 6 h 7"/>
                <a:gd name="T18" fmla="*/ 0 w 21"/>
                <a:gd name="T19" fmla="*/ 7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7"/>
                <a:gd name="T32" fmla="*/ 21 w 21"/>
                <a:gd name="T33" fmla="*/ 7 h 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7">
                  <a:moveTo>
                    <a:pt x="21" y="0"/>
                  </a:moveTo>
                  <a:lnTo>
                    <a:pt x="19" y="0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2" y="3"/>
                  </a:lnTo>
                  <a:lnTo>
                    <a:pt x="10" y="4"/>
                  </a:lnTo>
                  <a:lnTo>
                    <a:pt x="7" y="4"/>
                  </a:lnTo>
                  <a:lnTo>
                    <a:pt x="4" y="6"/>
                  </a:lnTo>
                  <a:lnTo>
                    <a:pt x="2" y="6"/>
                  </a:lnTo>
                  <a:lnTo>
                    <a:pt x="0" y="7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1" name="Freeform 25"/>
            <p:cNvSpPr>
              <a:spLocks/>
            </p:cNvSpPr>
            <p:nvPr/>
          </p:nvSpPr>
          <p:spPr bwMode="auto">
            <a:xfrm>
              <a:off x="3473" y="2757"/>
              <a:ext cx="24" cy="5"/>
            </a:xfrm>
            <a:custGeom>
              <a:avLst/>
              <a:gdLst>
                <a:gd name="T0" fmla="*/ 24 w 24"/>
                <a:gd name="T1" fmla="*/ 1 h 5"/>
                <a:gd name="T2" fmla="*/ 21 w 24"/>
                <a:gd name="T3" fmla="*/ 0 h 5"/>
                <a:gd name="T4" fmla="*/ 18 w 24"/>
                <a:gd name="T5" fmla="*/ 1 h 5"/>
                <a:gd name="T6" fmla="*/ 17 w 24"/>
                <a:gd name="T7" fmla="*/ 1 h 5"/>
                <a:gd name="T8" fmla="*/ 13 w 24"/>
                <a:gd name="T9" fmla="*/ 1 h 5"/>
                <a:gd name="T10" fmla="*/ 12 w 24"/>
                <a:gd name="T11" fmla="*/ 2 h 5"/>
                <a:gd name="T12" fmla="*/ 8 w 24"/>
                <a:gd name="T13" fmla="*/ 3 h 5"/>
                <a:gd name="T14" fmla="*/ 5 w 24"/>
                <a:gd name="T15" fmla="*/ 3 h 5"/>
                <a:gd name="T16" fmla="*/ 3 w 24"/>
                <a:gd name="T17" fmla="*/ 5 h 5"/>
                <a:gd name="T18" fmla="*/ 0 w 24"/>
                <a:gd name="T19" fmla="*/ 5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"/>
                <a:gd name="T31" fmla="*/ 0 h 5"/>
                <a:gd name="T32" fmla="*/ 24 w 24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" h="5">
                  <a:moveTo>
                    <a:pt x="24" y="1"/>
                  </a:moveTo>
                  <a:lnTo>
                    <a:pt x="21" y="0"/>
                  </a:lnTo>
                  <a:lnTo>
                    <a:pt x="18" y="1"/>
                  </a:lnTo>
                  <a:lnTo>
                    <a:pt x="17" y="1"/>
                  </a:lnTo>
                  <a:lnTo>
                    <a:pt x="13" y="1"/>
                  </a:lnTo>
                  <a:lnTo>
                    <a:pt x="12" y="2"/>
                  </a:lnTo>
                  <a:lnTo>
                    <a:pt x="8" y="3"/>
                  </a:lnTo>
                  <a:lnTo>
                    <a:pt x="5" y="3"/>
                  </a:lnTo>
                  <a:lnTo>
                    <a:pt x="3" y="5"/>
                  </a:lnTo>
                  <a:lnTo>
                    <a:pt x="0" y="5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2" name="Freeform 26"/>
            <p:cNvSpPr>
              <a:spLocks/>
            </p:cNvSpPr>
            <p:nvPr/>
          </p:nvSpPr>
          <p:spPr bwMode="auto">
            <a:xfrm>
              <a:off x="3473" y="2764"/>
              <a:ext cx="21" cy="4"/>
            </a:xfrm>
            <a:custGeom>
              <a:avLst/>
              <a:gdLst>
                <a:gd name="T0" fmla="*/ 21 w 21"/>
                <a:gd name="T1" fmla="*/ 0 h 4"/>
                <a:gd name="T2" fmla="*/ 18 w 21"/>
                <a:gd name="T3" fmla="*/ 0 h 4"/>
                <a:gd name="T4" fmla="*/ 17 w 21"/>
                <a:gd name="T5" fmla="*/ 0 h 4"/>
                <a:gd name="T6" fmla="*/ 14 w 21"/>
                <a:gd name="T7" fmla="*/ 0 h 4"/>
                <a:gd name="T8" fmla="*/ 12 w 21"/>
                <a:gd name="T9" fmla="*/ 0 h 4"/>
                <a:gd name="T10" fmla="*/ 9 w 21"/>
                <a:gd name="T11" fmla="*/ 0 h 4"/>
                <a:gd name="T12" fmla="*/ 7 w 21"/>
                <a:gd name="T13" fmla="*/ 2 h 4"/>
                <a:gd name="T14" fmla="*/ 4 w 21"/>
                <a:gd name="T15" fmla="*/ 2 h 4"/>
                <a:gd name="T16" fmla="*/ 1 w 21"/>
                <a:gd name="T17" fmla="*/ 3 h 4"/>
                <a:gd name="T18" fmla="*/ 0 w 21"/>
                <a:gd name="T19" fmla="*/ 4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"/>
                <a:gd name="T32" fmla="*/ 21 w 21"/>
                <a:gd name="T33" fmla="*/ 4 h 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">
                  <a:moveTo>
                    <a:pt x="21" y="0"/>
                  </a:moveTo>
                  <a:lnTo>
                    <a:pt x="18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3" name="Freeform 27"/>
            <p:cNvSpPr>
              <a:spLocks/>
            </p:cNvSpPr>
            <p:nvPr/>
          </p:nvSpPr>
          <p:spPr bwMode="auto">
            <a:xfrm>
              <a:off x="3473" y="2771"/>
              <a:ext cx="17" cy="2"/>
            </a:xfrm>
            <a:custGeom>
              <a:avLst/>
              <a:gdLst>
                <a:gd name="T0" fmla="*/ 17 w 17"/>
                <a:gd name="T1" fmla="*/ 2 h 2"/>
                <a:gd name="T2" fmla="*/ 14 w 17"/>
                <a:gd name="T3" fmla="*/ 1 h 2"/>
                <a:gd name="T4" fmla="*/ 12 w 17"/>
                <a:gd name="T5" fmla="*/ 0 h 2"/>
                <a:gd name="T6" fmla="*/ 11 w 17"/>
                <a:gd name="T7" fmla="*/ 0 h 2"/>
                <a:gd name="T8" fmla="*/ 8 w 17"/>
                <a:gd name="T9" fmla="*/ 1 h 2"/>
                <a:gd name="T10" fmla="*/ 5 w 17"/>
                <a:gd name="T11" fmla="*/ 1 h 2"/>
                <a:gd name="T12" fmla="*/ 3 w 17"/>
                <a:gd name="T13" fmla="*/ 1 h 2"/>
                <a:gd name="T14" fmla="*/ 0 w 17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"/>
                <a:gd name="T25" fmla="*/ 0 h 2"/>
                <a:gd name="T26" fmla="*/ 17 w 17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" h="2">
                  <a:moveTo>
                    <a:pt x="17" y="2"/>
                  </a:move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5" y="1"/>
                  </a:lnTo>
                  <a:lnTo>
                    <a:pt x="3" y="1"/>
                  </a:lnTo>
                  <a:lnTo>
                    <a:pt x="0" y="2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4" name="Line 28"/>
            <p:cNvSpPr>
              <a:spLocks noChangeShapeType="1"/>
            </p:cNvSpPr>
            <p:nvPr/>
          </p:nvSpPr>
          <p:spPr bwMode="auto">
            <a:xfrm>
              <a:off x="3500" y="2850"/>
              <a:ext cx="1" cy="13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5" name="Line 29"/>
            <p:cNvSpPr>
              <a:spLocks noChangeShapeType="1"/>
            </p:cNvSpPr>
            <p:nvPr/>
          </p:nvSpPr>
          <p:spPr bwMode="auto">
            <a:xfrm>
              <a:off x="2549" y="2862"/>
              <a:ext cx="95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6" name="Line 30"/>
            <p:cNvSpPr>
              <a:spLocks noChangeShapeType="1"/>
            </p:cNvSpPr>
            <p:nvPr/>
          </p:nvSpPr>
          <p:spPr bwMode="auto">
            <a:xfrm>
              <a:off x="2549" y="2877"/>
              <a:ext cx="9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7" name="Line 31"/>
            <p:cNvSpPr>
              <a:spLocks noChangeShapeType="1"/>
            </p:cNvSpPr>
            <p:nvPr/>
          </p:nvSpPr>
          <p:spPr bwMode="auto">
            <a:xfrm>
              <a:off x="2549" y="2894"/>
              <a:ext cx="9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8" name="Line 32"/>
            <p:cNvSpPr>
              <a:spLocks noChangeShapeType="1"/>
            </p:cNvSpPr>
            <p:nvPr/>
          </p:nvSpPr>
          <p:spPr bwMode="auto">
            <a:xfrm>
              <a:off x="2550" y="2913"/>
              <a:ext cx="950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29" name="Line 33"/>
            <p:cNvSpPr>
              <a:spLocks noChangeShapeType="1"/>
            </p:cNvSpPr>
            <p:nvPr/>
          </p:nvSpPr>
          <p:spPr bwMode="auto">
            <a:xfrm>
              <a:off x="2550" y="2935"/>
              <a:ext cx="950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0" name="Line 34"/>
            <p:cNvSpPr>
              <a:spLocks noChangeShapeType="1"/>
            </p:cNvSpPr>
            <p:nvPr/>
          </p:nvSpPr>
          <p:spPr bwMode="auto">
            <a:xfrm>
              <a:off x="2549" y="2954"/>
              <a:ext cx="9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1" name="Line 35"/>
            <p:cNvSpPr>
              <a:spLocks noChangeShapeType="1"/>
            </p:cNvSpPr>
            <p:nvPr/>
          </p:nvSpPr>
          <p:spPr bwMode="auto">
            <a:xfrm>
              <a:off x="2548" y="2976"/>
              <a:ext cx="9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2" name="Freeform 36"/>
            <p:cNvSpPr>
              <a:spLocks/>
            </p:cNvSpPr>
            <p:nvPr/>
          </p:nvSpPr>
          <p:spPr bwMode="auto">
            <a:xfrm>
              <a:off x="2974" y="2677"/>
              <a:ext cx="327" cy="203"/>
            </a:xfrm>
            <a:custGeom>
              <a:avLst/>
              <a:gdLst>
                <a:gd name="T0" fmla="*/ 188 w 327"/>
                <a:gd name="T1" fmla="*/ 0 h 203"/>
                <a:gd name="T2" fmla="*/ 13 w 327"/>
                <a:gd name="T3" fmla="*/ 159 h 203"/>
                <a:gd name="T4" fmla="*/ 10 w 327"/>
                <a:gd name="T5" fmla="*/ 166 h 203"/>
                <a:gd name="T6" fmla="*/ 6 w 327"/>
                <a:gd name="T7" fmla="*/ 173 h 203"/>
                <a:gd name="T8" fmla="*/ 3 w 327"/>
                <a:gd name="T9" fmla="*/ 177 h 203"/>
                <a:gd name="T10" fmla="*/ 2 w 327"/>
                <a:gd name="T11" fmla="*/ 184 h 203"/>
                <a:gd name="T12" fmla="*/ 2 w 327"/>
                <a:gd name="T13" fmla="*/ 189 h 203"/>
                <a:gd name="T14" fmla="*/ 0 w 327"/>
                <a:gd name="T15" fmla="*/ 196 h 203"/>
                <a:gd name="T16" fmla="*/ 0 w 327"/>
                <a:gd name="T17" fmla="*/ 203 h 203"/>
                <a:gd name="T18" fmla="*/ 136 w 327"/>
                <a:gd name="T19" fmla="*/ 203 h 203"/>
                <a:gd name="T20" fmla="*/ 137 w 327"/>
                <a:gd name="T21" fmla="*/ 197 h 203"/>
                <a:gd name="T22" fmla="*/ 137 w 327"/>
                <a:gd name="T23" fmla="*/ 190 h 203"/>
                <a:gd name="T24" fmla="*/ 139 w 327"/>
                <a:gd name="T25" fmla="*/ 184 h 203"/>
                <a:gd name="T26" fmla="*/ 141 w 327"/>
                <a:gd name="T27" fmla="*/ 177 h 203"/>
                <a:gd name="T28" fmla="*/ 143 w 327"/>
                <a:gd name="T29" fmla="*/ 173 h 203"/>
                <a:gd name="T30" fmla="*/ 147 w 327"/>
                <a:gd name="T31" fmla="*/ 166 h 203"/>
                <a:gd name="T32" fmla="*/ 152 w 327"/>
                <a:gd name="T33" fmla="*/ 159 h 203"/>
                <a:gd name="T34" fmla="*/ 327 w 327"/>
                <a:gd name="T35" fmla="*/ 0 h 203"/>
                <a:gd name="T36" fmla="*/ 188 w 327"/>
                <a:gd name="T37" fmla="*/ 0 h 2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27"/>
                <a:gd name="T58" fmla="*/ 0 h 203"/>
                <a:gd name="T59" fmla="*/ 327 w 327"/>
                <a:gd name="T60" fmla="*/ 203 h 2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27" h="203">
                  <a:moveTo>
                    <a:pt x="188" y="0"/>
                  </a:moveTo>
                  <a:lnTo>
                    <a:pt x="13" y="159"/>
                  </a:lnTo>
                  <a:lnTo>
                    <a:pt x="10" y="166"/>
                  </a:lnTo>
                  <a:lnTo>
                    <a:pt x="6" y="173"/>
                  </a:lnTo>
                  <a:lnTo>
                    <a:pt x="3" y="177"/>
                  </a:lnTo>
                  <a:lnTo>
                    <a:pt x="2" y="184"/>
                  </a:lnTo>
                  <a:lnTo>
                    <a:pt x="2" y="189"/>
                  </a:lnTo>
                  <a:lnTo>
                    <a:pt x="0" y="196"/>
                  </a:lnTo>
                  <a:lnTo>
                    <a:pt x="0" y="203"/>
                  </a:lnTo>
                  <a:lnTo>
                    <a:pt x="136" y="203"/>
                  </a:lnTo>
                  <a:lnTo>
                    <a:pt x="137" y="197"/>
                  </a:lnTo>
                  <a:lnTo>
                    <a:pt x="137" y="190"/>
                  </a:lnTo>
                  <a:lnTo>
                    <a:pt x="139" y="184"/>
                  </a:lnTo>
                  <a:lnTo>
                    <a:pt x="141" y="177"/>
                  </a:lnTo>
                  <a:lnTo>
                    <a:pt x="143" y="173"/>
                  </a:lnTo>
                  <a:lnTo>
                    <a:pt x="147" y="166"/>
                  </a:lnTo>
                  <a:lnTo>
                    <a:pt x="152" y="159"/>
                  </a:lnTo>
                  <a:lnTo>
                    <a:pt x="327" y="0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3" name="Freeform 37"/>
            <p:cNvSpPr>
              <a:spLocks/>
            </p:cNvSpPr>
            <p:nvPr/>
          </p:nvSpPr>
          <p:spPr bwMode="auto">
            <a:xfrm>
              <a:off x="2974" y="2854"/>
              <a:ext cx="141" cy="137"/>
            </a:xfrm>
            <a:custGeom>
              <a:avLst/>
              <a:gdLst>
                <a:gd name="T0" fmla="*/ 4 w 141"/>
                <a:gd name="T1" fmla="*/ 0 h 137"/>
                <a:gd name="T2" fmla="*/ 141 w 141"/>
                <a:gd name="T3" fmla="*/ 0 h 137"/>
                <a:gd name="T4" fmla="*/ 139 w 141"/>
                <a:gd name="T5" fmla="*/ 7 h 137"/>
                <a:gd name="T6" fmla="*/ 137 w 141"/>
                <a:gd name="T7" fmla="*/ 12 h 137"/>
                <a:gd name="T8" fmla="*/ 137 w 141"/>
                <a:gd name="T9" fmla="*/ 16 h 137"/>
                <a:gd name="T10" fmla="*/ 137 w 141"/>
                <a:gd name="T11" fmla="*/ 21 h 137"/>
                <a:gd name="T12" fmla="*/ 137 w 141"/>
                <a:gd name="T13" fmla="*/ 25 h 137"/>
                <a:gd name="T14" fmla="*/ 137 w 141"/>
                <a:gd name="T15" fmla="*/ 137 h 137"/>
                <a:gd name="T16" fmla="*/ 2 w 141"/>
                <a:gd name="T17" fmla="*/ 137 h 137"/>
                <a:gd name="T18" fmla="*/ 0 w 141"/>
                <a:gd name="T19" fmla="*/ 25 h 137"/>
                <a:gd name="T20" fmla="*/ 0 w 141"/>
                <a:gd name="T21" fmla="*/ 19 h 137"/>
                <a:gd name="T22" fmla="*/ 0 w 141"/>
                <a:gd name="T23" fmla="*/ 12 h 137"/>
                <a:gd name="T24" fmla="*/ 2 w 141"/>
                <a:gd name="T25" fmla="*/ 7 h 137"/>
                <a:gd name="T26" fmla="*/ 3 w 141"/>
                <a:gd name="T27" fmla="*/ 2 h 137"/>
                <a:gd name="T28" fmla="*/ 4 w 141"/>
                <a:gd name="T29" fmla="*/ 0 h 1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"/>
                <a:gd name="T46" fmla="*/ 0 h 137"/>
                <a:gd name="T47" fmla="*/ 141 w 141"/>
                <a:gd name="T48" fmla="*/ 137 h 1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" h="137">
                  <a:moveTo>
                    <a:pt x="4" y="0"/>
                  </a:moveTo>
                  <a:lnTo>
                    <a:pt x="141" y="0"/>
                  </a:lnTo>
                  <a:lnTo>
                    <a:pt x="139" y="7"/>
                  </a:lnTo>
                  <a:lnTo>
                    <a:pt x="137" y="12"/>
                  </a:lnTo>
                  <a:lnTo>
                    <a:pt x="137" y="16"/>
                  </a:lnTo>
                  <a:lnTo>
                    <a:pt x="137" y="21"/>
                  </a:lnTo>
                  <a:lnTo>
                    <a:pt x="137" y="25"/>
                  </a:lnTo>
                  <a:lnTo>
                    <a:pt x="137" y="137"/>
                  </a:lnTo>
                  <a:lnTo>
                    <a:pt x="2" y="137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4" name="Line 38"/>
            <p:cNvSpPr>
              <a:spLocks noChangeShapeType="1"/>
            </p:cNvSpPr>
            <p:nvPr/>
          </p:nvSpPr>
          <p:spPr bwMode="auto">
            <a:xfrm flipV="1">
              <a:off x="3507" y="2787"/>
              <a:ext cx="87" cy="7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5" name="Line 39"/>
            <p:cNvSpPr>
              <a:spLocks noChangeShapeType="1"/>
            </p:cNvSpPr>
            <p:nvPr/>
          </p:nvSpPr>
          <p:spPr bwMode="auto">
            <a:xfrm flipH="1">
              <a:off x="3655" y="2717"/>
              <a:ext cx="52" cy="4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6" name="Line 40"/>
            <p:cNvSpPr>
              <a:spLocks noChangeShapeType="1"/>
            </p:cNvSpPr>
            <p:nvPr/>
          </p:nvSpPr>
          <p:spPr bwMode="auto">
            <a:xfrm flipV="1">
              <a:off x="3504" y="2787"/>
              <a:ext cx="123" cy="10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7" name="Line 41"/>
            <p:cNvSpPr>
              <a:spLocks noChangeShapeType="1"/>
            </p:cNvSpPr>
            <p:nvPr/>
          </p:nvSpPr>
          <p:spPr bwMode="auto">
            <a:xfrm flipV="1">
              <a:off x="3507" y="2864"/>
              <a:ext cx="57" cy="4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8" name="Line 42"/>
            <p:cNvSpPr>
              <a:spLocks noChangeShapeType="1"/>
            </p:cNvSpPr>
            <p:nvPr/>
          </p:nvSpPr>
          <p:spPr bwMode="auto">
            <a:xfrm flipH="1">
              <a:off x="3679" y="2690"/>
              <a:ext cx="29" cy="2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39" name="Line 43"/>
            <p:cNvSpPr>
              <a:spLocks noChangeShapeType="1"/>
            </p:cNvSpPr>
            <p:nvPr/>
          </p:nvSpPr>
          <p:spPr bwMode="auto">
            <a:xfrm flipH="1">
              <a:off x="3624" y="2742"/>
              <a:ext cx="85" cy="7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0" name="Line 44"/>
            <p:cNvSpPr>
              <a:spLocks noChangeShapeType="1"/>
            </p:cNvSpPr>
            <p:nvPr/>
          </p:nvSpPr>
          <p:spPr bwMode="auto">
            <a:xfrm flipH="1">
              <a:off x="3674" y="2781"/>
              <a:ext cx="34" cy="2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1" name="Line 45"/>
            <p:cNvSpPr>
              <a:spLocks noChangeShapeType="1"/>
            </p:cNvSpPr>
            <p:nvPr/>
          </p:nvSpPr>
          <p:spPr bwMode="auto">
            <a:xfrm flipV="1">
              <a:off x="3507" y="2847"/>
              <a:ext cx="107" cy="8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2" name="Line 46"/>
            <p:cNvSpPr>
              <a:spLocks noChangeShapeType="1"/>
            </p:cNvSpPr>
            <p:nvPr/>
          </p:nvSpPr>
          <p:spPr bwMode="auto">
            <a:xfrm flipV="1">
              <a:off x="3504" y="2877"/>
              <a:ext cx="96" cy="8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3" name="Line 47"/>
            <p:cNvSpPr>
              <a:spLocks noChangeShapeType="1"/>
            </p:cNvSpPr>
            <p:nvPr/>
          </p:nvSpPr>
          <p:spPr bwMode="auto">
            <a:xfrm flipV="1">
              <a:off x="3500" y="2918"/>
              <a:ext cx="70" cy="56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4" name="Line 48"/>
            <p:cNvSpPr>
              <a:spLocks noChangeShapeType="1"/>
            </p:cNvSpPr>
            <p:nvPr/>
          </p:nvSpPr>
          <p:spPr bwMode="auto">
            <a:xfrm flipH="1">
              <a:off x="3627" y="2796"/>
              <a:ext cx="80" cy="6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5" name="Freeform 49"/>
            <p:cNvSpPr>
              <a:spLocks/>
            </p:cNvSpPr>
            <p:nvPr/>
          </p:nvSpPr>
          <p:spPr bwMode="auto">
            <a:xfrm>
              <a:off x="3460" y="2813"/>
              <a:ext cx="35" cy="11"/>
            </a:xfrm>
            <a:custGeom>
              <a:avLst/>
              <a:gdLst>
                <a:gd name="T0" fmla="*/ 17 w 35"/>
                <a:gd name="T1" fmla="*/ 9 h 11"/>
                <a:gd name="T2" fmla="*/ 30 w 35"/>
                <a:gd name="T3" fmla="*/ 2 h 11"/>
                <a:gd name="T4" fmla="*/ 35 w 35"/>
                <a:gd name="T5" fmla="*/ 0 h 11"/>
                <a:gd name="T6" fmla="*/ 31 w 35"/>
                <a:gd name="T7" fmla="*/ 2 h 11"/>
                <a:gd name="T8" fmla="*/ 14 w 35"/>
                <a:gd name="T9" fmla="*/ 11 h 11"/>
                <a:gd name="T10" fmla="*/ 17 w 35"/>
                <a:gd name="T11" fmla="*/ 2 h 11"/>
                <a:gd name="T12" fmla="*/ 4 w 35"/>
                <a:gd name="T13" fmla="*/ 10 h 11"/>
                <a:gd name="T14" fmla="*/ 0 w 35"/>
                <a:gd name="T15" fmla="*/ 11 h 11"/>
                <a:gd name="T16" fmla="*/ 3 w 35"/>
                <a:gd name="T17" fmla="*/ 10 h 11"/>
                <a:gd name="T18" fmla="*/ 17 w 35"/>
                <a:gd name="T19" fmla="*/ 2 h 11"/>
                <a:gd name="T20" fmla="*/ 17 w 35"/>
                <a:gd name="T21" fmla="*/ 9 h 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1"/>
                <a:gd name="T35" fmla="*/ 35 w 35"/>
                <a:gd name="T36" fmla="*/ 11 h 1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1">
                  <a:moveTo>
                    <a:pt x="17" y="9"/>
                  </a:moveTo>
                  <a:lnTo>
                    <a:pt x="30" y="2"/>
                  </a:lnTo>
                  <a:lnTo>
                    <a:pt x="35" y="0"/>
                  </a:lnTo>
                  <a:lnTo>
                    <a:pt x="31" y="2"/>
                  </a:lnTo>
                  <a:lnTo>
                    <a:pt x="14" y="11"/>
                  </a:lnTo>
                  <a:lnTo>
                    <a:pt x="17" y="2"/>
                  </a:lnTo>
                  <a:lnTo>
                    <a:pt x="4" y="10"/>
                  </a:lnTo>
                  <a:lnTo>
                    <a:pt x="0" y="11"/>
                  </a:lnTo>
                  <a:lnTo>
                    <a:pt x="3" y="10"/>
                  </a:lnTo>
                  <a:lnTo>
                    <a:pt x="17" y="2"/>
                  </a:lnTo>
                  <a:lnTo>
                    <a:pt x="17" y="9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6" name="Freeform 50"/>
            <p:cNvSpPr>
              <a:spLocks/>
            </p:cNvSpPr>
            <p:nvPr/>
          </p:nvSpPr>
          <p:spPr bwMode="auto">
            <a:xfrm>
              <a:off x="3452" y="2813"/>
              <a:ext cx="17" cy="11"/>
            </a:xfrm>
            <a:custGeom>
              <a:avLst/>
              <a:gdLst>
                <a:gd name="T0" fmla="*/ 1 w 17"/>
                <a:gd name="T1" fmla="*/ 6 h 11"/>
                <a:gd name="T2" fmla="*/ 7 w 17"/>
                <a:gd name="T3" fmla="*/ 4 h 11"/>
                <a:gd name="T4" fmla="*/ 12 w 17"/>
                <a:gd name="T5" fmla="*/ 1 h 11"/>
                <a:gd name="T6" fmla="*/ 17 w 17"/>
                <a:gd name="T7" fmla="*/ 0 h 11"/>
                <a:gd name="T8" fmla="*/ 16 w 17"/>
                <a:gd name="T9" fmla="*/ 6 h 11"/>
                <a:gd name="T10" fmla="*/ 11 w 17"/>
                <a:gd name="T11" fmla="*/ 9 h 11"/>
                <a:gd name="T12" fmla="*/ 5 w 17"/>
                <a:gd name="T13" fmla="*/ 10 h 11"/>
                <a:gd name="T14" fmla="*/ 0 w 17"/>
                <a:gd name="T15" fmla="*/ 11 h 11"/>
                <a:gd name="T16" fmla="*/ 1 w 17"/>
                <a:gd name="T17" fmla="*/ 6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1"/>
                <a:gd name="T29" fmla="*/ 17 w 17"/>
                <a:gd name="T30" fmla="*/ 11 h 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1">
                  <a:moveTo>
                    <a:pt x="1" y="6"/>
                  </a:moveTo>
                  <a:lnTo>
                    <a:pt x="7" y="4"/>
                  </a:lnTo>
                  <a:lnTo>
                    <a:pt x="12" y="1"/>
                  </a:lnTo>
                  <a:lnTo>
                    <a:pt x="17" y="0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5" y="10"/>
                  </a:lnTo>
                  <a:lnTo>
                    <a:pt x="0" y="11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7" name="Freeform 51"/>
            <p:cNvSpPr>
              <a:spLocks/>
            </p:cNvSpPr>
            <p:nvPr/>
          </p:nvSpPr>
          <p:spPr bwMode="auto">
            <a:xfrm>
              <a:off x="3480" y="2813"/>
              <a:ext cx="28" cy="11"/>
            </a:xfrm>
            <a:custGeom>
              <a:avLst/>
              <a:gdLst>
                <a:gd name="T0" fmla="*/ 13 w 28"/>
                <a:gd name="T1" fmla="*/ 4 h 11"/>
                <a:gd name="T2" fmla="*/ 17 w 28"/>
                <a:gd name="T3" fmla="*/ 1 h 11"/>
                <a:gd name="T4" fmla="*/ 28 w 28"/>
                <a:gd name="T5" fmla="*/ 0 h 11"/>
                <a:gd name="T6" fmla="*/ 24 w 28"/>
                <a:gd name="T7" fmla="*/ 2 h 11"/>
                <a:gd name="T8" fmla="*/ 13 w 28"/>
                <a:gd name="T9" fmla="*/ 5 h 11"/>
                <a:gd name="T10" fmla="*/ 18 w 28"/>
                <a:gd name="T11" fmla="*/ 5 h 11"/>
                <a:gd name="T12" fmla="*/ 14 w 28"/>
                <a:gd name="T13" fmla="*/ 7 h 11"/>
                <a:gd name="T14" fmla="*/ 6 w 28"/>
                <a:gd name="T15" fmla="*/ 10 h 11"/>
                <a:gd name="T16" fmla="*/ 11 w 28"/>
                <a:gd name="T17" fmla="*/ 10 h 11"/>
                <a:gd name="T18" fmla="*/ 17 w 28"/>
                <a:gd name="T19" fmla="*/ 7 h 11"/>
                <a:gd name="T20" fmla="*/ 0 w 28"/>
                <a:gd name="T21" fmla="*/ 11 h 11"/>
                <a:gd name="T22" fmla="*/ 4 w 28"/>
                <a:gd name="T23" fmla="*/ 10 h 11"/>
                <a:gd name="T24" fmla="*/ 13 w 28"/>
                <a:gd name="T25" fmla="*/ 4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"/>
                <a:gd name="T40" fmla="*/ 0 h 11"/>
                <a:gd name="T41" fmla="*/ 28 w 28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" h="11">
                  <a:moveTo>
                    <a:pt x="13" y="4"/>
                  </a:moveTo>
                  <a:lnTo>
                    <a:pt x="17" y="1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3" y="5"/>
                  </a:lnTo>
                  <a:lnTo>
                    <a:pt x="18" y="5"/>
                  </a:lnTo>
                  <a:lnTo>
                    <a:pt x="14" y="7"/>
                  </a:lnTo>
                  <a:lnTo>
                    <a:pt x="6" y="10"/>
                  </a:lnTo>
                  <a:lnTo>
                    <a:pt x="11" y="10"/>
                  </a:lnTo>
                  <a:lnTo>
                    <a:pt x="17" y="7"/>
                  </a:lnTo>
                  <a:lnTo>
                    <a:pt x="0" y="11"/>
                  </a:lnTo>
                  <a:lnTo>
                    <a:pt x="4" y="10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8" name="Freeform 52"/>
            <p:cNvSpPr>
              <a:spLocks/>
            </p:cNvSpPr>
            <p:nvPr/>
          </p:nvSpPr>
          <p:spPr bwMode="auto">
            <a:xfrm>
              <a:off x="3451" y="2814"/>
              <a:ext cx="17" cy="9"/>
            </a:xfrm>
            <a:custGeom>
              <a:avLst/>
              <a:gdLst>
                <a:gd name="T0" fmla="*/ 14 w 17"/>
                <a:gd name="T1" fmla="*/ 4 h 9"/>
                <a:gd name="T2" fmla="*/ 17 w 17"/>
                <a:gd name="T3" fmla="*/ 0 h 9"/>
                <a:gd name="T4" fmla="*/ 12 w 17"/>
                <a:gd name="T5" fmla="*/ 1 h 9"/>
                <a:gd name="T6" fmla="*/ 5 w 17"/>
                <a:gd name="T7" fmla="*/ 4 h 9"/>
                <a:gd name="T8" fmla="*/ 0 w 17"/>
                <a:gd name="T9" fmla="*/ 8 h 9"/>
                <a:gd name="T10" fmla="*/ 5 w 17"/>
                <a:gd name="T11" fmla="*/ 9 h 9"/>
                <a:gd name="T12" fmla="*/ 10 w 17"/>
                <a:gd name="T13" fmla="*/ 8 h 9"/>
                <a:gd name="T14" fmla="*/ 14 w 17"/>
                <a:gd name="T15" fmla="*/ 4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"/>
                <a:gd name="T25" fmla="*/ 0 h 9"/>
                <a:gd name="T26" fmla="*/ 17 w 17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" h="9">
                  <a:moveTo>
                    <a:pt x="14" y="4"/>
                  </a:moveTo>
                  <a:lnTo>
                    <a:pt x="17" y="0"/>
                  </a:lnTo>
                  <a:lnTo>
                    <a:pt x="12" y="1"/>
                  </a:lnTo>
                  <a:lnTo>
                    <a:pt x="5" y="4"/>
                  </a:lnTo>
                  <a:lnTo>
                    <a:pt x="0" y="8"/>
                  </a:lnTo>
                  <a:lnTo>
                    <a:pt x="5" y="9"/>
                  </a:lnTo>
                  <a:lnTo>
                    <a:pt x="10" y="8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49" name="Freeform 53"/>
            <p:cNvSpPr>
              <a:spLocks/>
            </p:cNvSpPr>
            <p:nvPr/>
          </p:nvSpPr>
          <p:spPr bwMode="auto">
            <a:xfrm>
              <a:off x="3399" y="2738"/>
              <a:ext cx="75" cy="62"/>
            </a:xfrm>
            <a:custGeom>
              <a:avLst/>
              <a:gdLst>
                <a:gd name="T0" fmla="*/ 38 w 75"/>
                <a:gd name="T1" fmla="*/ 0 h 62"/>
                <a:gd name="T2" fmla="*/ 31 w 75"/>
                <a:gd name="T3" fmla="*/ 2 h 62"/>
                <a:gd name="T4" fmla="*/ 24 w 75"/>
                <a:gd name="T5" fmla="*/ 3 h 62"/>
                <a:gd name="T6" fmla="*/ 18 w 75"/>
                <a:gd name="T7" fmla="*/ 5 h 62"/>
                <a:gd name="T8" fmla="*/ 11 w 75"/>
                <a:gd name="T9" fmla="*/ 9 h 62"/>
                <a:gd name="T10" fmla="*/ 6 w 75"/>
                <a:gd name="T11" fmla="*/ 13 h 62"/>
                <a:gd name="T12" fmla="*/ 4 w 75"/>
                <a:gd name="T13" fmla="*/ 19 h 62"/>
                <a:gd name="T14" fmla="*/ 0 w 75"/>
                <a:gd name="T15" fmla="*/ 24 h 62"/>
                <a:gd name="T16" fmla="*/ 0 w 75"/>
                <a:gd name="T17" fmla="*/ 32 h 62"/>
                <a:gd name="T18" fmla="*/ 0 w 75"/>
                <a:gd name="T19" fmla="*/ 35 h 62"/>
                <a:gd name="T20" fmla="*/ 1 w 75"/>
                <a:gd name="T21" fmla="*/ 42 h 62"/>
                <a:gd name="T22" fmla="*/ 5 w 75"/>
                <a:gd name="T23" fmla="*/ 46 h 62"/>
                <a:gd name="T24" fmla="*/ 9 w 75"/>
                <a:gd name="T25" fmla="*/ 51 h 62"/>
                <a:gd name="T26" fmla="*/ 14 w 75"/>
                <a:gd name="T27" fmla="*/ 55 h 62"/>
                <a:gd name="T28" fmla="*/ 21 w 75"/>
                <a:gd name="T29" fmla="*/ 58 h 62"/>
                <a:gd name="T30" fmla="*/ 27 w 75"/>
                <a:gd name="T31" fmla="*/ 60 h 62"/>
                <a:gd name="T32" fmla="*/ 38 w 75"/>
                <a:gd name="T33" fmla="*/ 62 h 62"/>
                <a:gd name="T34" fmla="*/ 43 w 75"/>
                <a:gd name="T35" fmla="*/ 62 h 62"/>
                <a:gd name="T36" fmla="*/ 51 w 75"/>
                <a:gd name="T37" fmla="*/ 59 h 62"/>
                <a:gd name="T38" fmla="*/ 57 w 75"/>
                <a:gd name="T39" fmla="*/ 56 h 62"/>
                <a:gd name="T40" fmla="*/ 62 w 75"/>
                <a:gd name="T41" fmla="*/ 54 h 62"/>
                <a:gd name="T42" fmla="*/ 68 w 75"/>
                <a:gd name="T43" fmla="*/ 50 h 62"/>
                <a:gd name="T44" fmla="*/ 71 w 75"/>
                <a:gd name="T45" fmla="*/ 45 h 62"/>
                <a:gd name="T46" fmla="*/ 74 w 75"/>
                <a:gd name="T47" fmla="*/ 39 h 62"/>
                <a:gd name="T48" fmla="*/ 75 w 75"/>
                <a:gd name="T49" fmla="*/ 32 h 62"/>
                <a:gd name="T50" fmla="*/ 74 w 75"/>
                <a:gd name="T51" fmla="*/ 26 h 62"/>
                <a:gd name="T52" fmla="*/ 73 w 75"/>
                <a:gd name="T53" fmla="*/ 21 h 62"/>
                <a:gd name="T54" fmla="*/ 69 w 75"/>
                <a:gd name="T55" fmla="*/ 16 h 62"/>
                <a:gd name="T56" fmla="*/ 65 w 75"/>
                <a:gd name="T57" fmla="*/ 11 h 62"/>
                <a:gd name="T58" fmla="*/ 60 w 75"/>
                <a:gd name="T59" fmla="*/ 7 h 62"/>
                <a:gd name="T60" fmla="*/ 53 w 75"/>
                <a:gd name="T61" fmla="*/ 4 h 62"/>
                <a:gd name="T62" fmla="*/ 47 w 75"/>
                <a:gd name="T63" fmla="*/ 2 h 62"/>
                <a:gd name="T64" fmla="*/ 38 w 75"/>
                <a:gd name="T65" fmla="*/ 0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5"/>
                <a:gd name="T100" fmla="*/ 0 h 62"/>
                <a:gd name="T101" fmla="*/ 75 w 75"/>
                <a:gd name="T102" fmla="*/ 62 h 6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5" h="62">
                  <a:moveTo>
                    <a:pt x="38" y="0"/>
                  </a:moveTo>
                  <a:lnTo>
                    <a:pt x="31" y="2"/>
                  </a:lnTo>
                  <a:lnTo>
                    <a:pt x="24" y="3"/>
                  </a:lnTo>
                  <a:lnTo>
                    <a:pt x="18" y="5"/>
                  </a:lnTo>
                  <a:lnTo>
                    <a:pt x="11" y="9"/>
                  </a:lnTo>
                  <a:lnTo>
                    <a:pt x="6" y="13"/>
                  </a:lnTo>
                  <a:lnTo>
                    <a:pt x="4" y="19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1" y="42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21" y="58"/>
                  </a:lnTo>
                  <a:lnTo>
                    <a:pt x="27" y="60"/>
                  </a:lnTo>
                  <a:lnTo>
                    <a:pt x="38" y="62"/>
                  </a:lnTo>
                  <a:lnTo>
                    <a:pt x="43" y="62"/>
                  </a:lnTo>
                  <a:lnTo>
                    <a:pt x="51" y="59"/>
                  </a:lnTo>
                  <a:lnTo>
                    <a:pt x="57" y="56"/>
                  </a:lnTo>
                  <a:lnTo>
                    <a:pt x="62" y="54"/>
                  </a:lnTo>
                  <a:lnTo>
                    <a:pt x="68" y="50"/>
                  </a:lnTo>
                  <a:lnTo>
                    <a:pt x="71" y="45"/>
                  </a:lnTo>
                  <a:lnTo>
                    <a:pt x="74" y="39"/>
                  </a:lnTo>
                  <a:lnTo>
                    <a:pt x="75" y="32"/>
                  </a:lnTo>
                  <a:lnTo>
                    <a:pt x="74" y="26"/>
                  </a:lnTo>
                  <a:lnTo>
                    <a:pt x="73" y="21"/>
                  </a:lnTo>
                  <a:lnTo>
                    <a:pt x="69" y="16"/>
                  </a:lnTo>
                  <a:lnTo>
                    <a:pt x="65" y="11"/>
                  </a:lnTo>
                  <a:lnTo>
                    <a:pt x="60" y="7"/>
                  </a:lnTo>
                  <a:lnTo>
                    <a:pt x="53" y="4"/>
                  </a:lnTo>
                  <a:lnTo>
                    <a:pt x="47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0" name="Freeform 54"/>
            <p:cNvSpPr>
              <a:spLocks/>
            </p:cNvSpPr>
            <p:nvPr/>
          </p:nvSpPr>
          <p:spPr bwMode="auto">
            <a:xfrm>
              <a:off x="3418" y="2796"/>
              <a:ext cx="3" cy="1"/>
            </a:xfrm>
            <a:custGeom>
              <a:avLst/>
              <a:gdLst>
                <a:gd name="T0" fmla="*/ 3 w 3"/>
                <a:gd name="T1" fmla="*/ 1 h 1"/>
                <a:gd name="T2" fmla="*/ 0 w 3"/>
                <a:gd name="T3" fmla="*/ 1 h 1"/>
                <a:gd name="T4" fmla="*/ 0 w 3"/>
                <a:gd name="T5" fmla="*/ 0 h 1"/>
                <a:gd name="T6" fmla="*/ 0 60000 65536"/>
                <a:gd name="T7" fmla="*/ 0 60000 65536"/>
                <a:gd name="T8" fmla="*/ 0 60000 65536"/>
                <a:gd name="T9" fmla="*/ 0 w 3"/>
                <a:gd name="T10" fmla="*/ 0 h 1"/>
                <a:gd name="T11" fmla="*/ 3 w 3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">
                  <a:moveTo>
                    <a:pt x="3" y="1"/>
                  </a:move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1" name="Freeform 55"/>
            <p:cNvSpPr>
              <a:spLocks/>
            </p:cNvSpPr>
            <p:nvPr/>
          </p:nvSpPr>
          <p:spPr bwMode="auto">
            <a:xfrm>
              <a:off x="3431" y="2753"/>
              <a:ext cx="13" cy="10"/>
            </a:xfrm>
            <a:custGeom>
              <a:avLst/>
              <a:gdLst>
                <a:gd name="T0" fmla="*/ 4 w 13"/>
                <a:gd name="T1" fmla="*/ 1 h 10"/>
                <a:gd name="T2" fmla="*/ 0 w 13"/>
                <a:gd name="T3" fmla="*/ 2 h 10"/>
                <a:gd name="T4" fmla="*/ 3 w 13"/>
                <a:gd name="T5" fmla="*/ 6 h 10"/>
                <a:gd name="T6" fmla="*/ 8 w 13"/>
                <a:gd name="T7" fmla="*/ 10 h 10"/>
                <a:gd name="T8" fmla="*/ 12 w 13"/>
                <a:gd name="T9" fmla="*/ 10 h 10"/>
                <a:gd name="T10" fmla="*/ 13 w 13"/>
                <a:gd name="T11" fmla="*/ 4 h 10"/>
                <a:gd name="T12" fmla="*/ 8 w 13"/>
                <a:gd name="T13" fmla="*/ 0 h 10"/>
                <a:gd name="T14" fmla="*/ 4 w 13"/>
                <a:gd name="T15" fmla="*/ 1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"/>
                <a:gd name="T25" fmla="*/ 0 h 10"/>
                <a:gd name="T26" fmla="*/ 13 w 13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" h="10">
                  <a:moveTo>
                    <a:pt x="4" y="1"/>
                  </a:moveTo>
                  <a:lnTo>
                    <a:pt x="0" y="2"/>
                  </a:lnTo>
                  <a:lnTo>
                    <a:pt x="3" y="6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13" y="4"/>
                  </a:lnTo>
                  <a:lnTo>
                    <a:pt x="8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2" name="Freeform 56"/>
            <p:cNvSpPr>
              <a:spLocks/>
            </p:cNvSpPr>
            <p:nvPr/>
          </p:nvSpPr>
          <p:spPr bwMode="auto">
            <a:xfrm>
              <a:off x="3410" y="2746"/>
              <a:ext cx="23" cy="26"/>
            </a:xfrm>
            <a:custGeom>
              <a:avLst/>
              <a:gdLst>
                <a:gd name="T0" fmla="*/ 23 w 23"/>
                <a:gd name="T1" fmla="*/ 16 h 26"/>
                <a:gd name="T2" fmla="*/ 17 w 23"/>
                <a:gd name="T3" fmla="*/ 16 h 26"/>
                <a:gd name="T4" fmla="*/ 16 w 23"/>
                <a:gd name="T5" fmla="*/ 9 h 26"/>
                <a:gd name="T6" fmla="*/ 13 w 23"/>
                <a:gd name="T7" fmla="*/ 3 h 26"/>
                <a:gd name="T8" fmla="*/ 8 w 23"/>
                <a:gd name="T9" fmla="*/ 1 h 26"/>
                <a:gd name="T10" fmla="*/ 0 w 23"/>
                <a:gd name="T11" fmla="*/ 0 h 26"/>
                <a:gd name="T12" fmla="*/ 4 w 23"/>
                <a:gd name="T13" fmla="*/ 4 h 26"/>
                <a:gd name="T14" fmla="*/ 4 w 23"/>
                <a:gd name="T15" fmla="*/ 8 h 26"/>
                <a:gd name="T16" fmla="*/ 6 w 23"/>
                <a:gd name="T17" fmla="*/ 13 h 26"/>
                <a:gd name="T18" fmla="*/ 11 w 23"/>
                <a:gd name="T19" fmla="*/ 18 h 26"/>
                <a:gd name="T20" fmla="*/ 15 w 23"/>
                <a:gd name="T21" fmla="*/ 24 h 26"/>
                <a:gd name="T22" fmla="*/ 20 w 23"/>
                <a:gd name="T23" fmla="*/ 26 h 26"/>
                <a:gd name="T24" fmla="*/ 23 w 23"/>
                <a:gd name="T25" fmla="*/ 16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3"/>
                <a:gd name="T40" fmla="*/ 0 h 26"/>
                <a:gd name="T41" fmla="*/ 23 w 23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3" h="26">
                  <a:moveTo>
                    <a:pt x="23" y="16"/>
                  </a:moveTo>
                  <a:lnTo>
                    <a:pt x="17" y="16"/>
                  </a:lnTo>
                  <a:lnTo>
                    <a:pt x="16" y="9"/>
                  </a:lnTo>
                  <a:lnTo>
                    <a:pt x="13" y="3"/>
                  </a:lnTo>
                  <a:lnTo>
                    <a:pt x="8" y="1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8"/>
                  </a:lnTo>
                  <a:lnTo>
                    <a:pt x="6" y="13"/>
                  </a:lnTo>
                  <a:lnTo>
                    <a:pt x="11" y="18"/>
                  </a:lnTo>
                  <a:lnTo>
                    <a:pt x="15" y="24"/>
                  </a:lnTo>
                  <a:lnTo>
                    <a:pt x="20" y="26"/>
                  </a:lnTo>
                  <a:lnTo>
                    <a:pt x="23" y="16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3" name="Freeform 57"/>
            <p:cNvSpPr>
              <a:spLocks/>
            </p:cNvSpPr>
            <p:nvPr/>
          </p:nvSpPr>
          <p:spPr bwMode="auto">
            <a:xfrm>
              <a:off x="3439" y="2758"/>
              <a:ext cx="28" cy="17"/>
            </a:xfrm>
            <a:custGeom>
              <a:avLst/>
              <a:gdLst>
                <a:gd name="T0" fmla="*/ 3 w 28"/>
                <a:gd name="T1" fmla="*/ 8 h 17"/>
                <a:gd name="T2" fmla="*/ 8 w 28"/>
                <a:gd name="T3" fmla="*/ 8 h 17"/>
                <a:gd name="T4" fmla="*/ 11 w 28"/>
                <a:gd name="T5" fmla="*/ 4 h 17"/>
                <a:gd name="T6" fmla="*/ 16 w 28"/>
                <a:gd name="T7" fmla="*/ 0 h 17"/>
                <a:gd name="T8" fmla="*/ 21 w 28"/>
                <a:gd name="T9" fmla="*/ 1 h 17"/>
                <a:gd name="T10" fmla="*/ 28 w 28"/>
                <a:gd name="T11" fmla="*/ 2 h 17"/>
                <a:gd name="T12" fmla="*/ 24 w 28"/>
                <a:gd name="T13" fmla="*/ 8 h 17"/>
                <a:gd name="T14" fmla="*/ 20 w 28"/>
                <a:gd name="T15" fmla="*/ 10 h 17"/>
                <a:gd name="T16" fmla="*/ 16 w 28"/>
                <a:gd name="T17" fmla="*/ 13 h 17"/>
                <a:gd name="T18" fmla="*/ 11 w 28"/>
                <a:gd name="T19" fmla="*/ 15 h 17"/>
                <a:gd name="T20" fmla="*/ 5 w 28"/>
                <a:gd name="T21" fmla="*/ 17 h 17"/>
                <a:gd name="T22" fmla="*/ 0 w 28"/>
                <a:gd name="T23" fmla="*/ 17 h 17"/>
                <a:gd name="T24" fmla="*/ 3 w 28"/>
                <a:gd name="T25" fmla="*/ 8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"/>
                <a:gd name="T40" fmla="*/ 0 h 17"/>
                <a:gd name="T41" fmla="*/ 28 w 28"/>
                <a:gd name="T42" fmla="*/ 17 h 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" h="17">
                  <a:moveTo>
                    <a:pt x="3" y="8"/>
                  </a:moveTo>
                  <a:lnTo>
                    <a:pt x="8" y="8"/>
                  </a:lnTo>
                  <a:lnTo>
                    <a:pt x="11" y="4"/>
                  </a:lnTo>
                  <a:lnTo>
                    <a:pt x="16" y="0"/>
                  </a:lnTo>
                  <a:lnTo>
                    <a:pt x="21" y="1"/>
                  </a:lnTo>
                  <a:lnTo>
                    <a:pt x="28" y="2"/>
                  </a:lnTo>
                  <a:lnTo>
                    <a:pt x="24" y="8"/>
                  </a:lnTo>
                  <a:lnTo>
                    <a:pt x="20" y="10"/>
                  </a:lnTo>
                  <a:lnTo>
                    <a:pt x="16" y="13"/>
                  </a:lnTo>
                  <a:lnTo>
                    <a:pt x="11" y="15"/>
                  </a:lnTo>
                  <a:lnTo>
                    <a:pt x="5" y="17"/>
                  </a:lnTo>
                  <a:lnTo>
                    <a:pt x="0" y="17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4" name="Freeform 58"/>
            <p:cNvSpPr>
              <a:spLocks/>
            </p:cNvSpPr>
            <p:nvPr/>
          </p:nvSpPr>
          <p:spPr bwMode="auto">
            <a:xfrm>
              <a:off x="3418" y="2777"/>
              <a:ext cx="25" cy="10"/>
            </a:xfrm>
            <a:custGeom>
              <a:avLst/>
              <a:gdLst>
                <a:gd name="T0" fmla="*/ 11 w 25"/>
                <a:gd name="T1" fmla="*/ 0 h 10"/>
                <a:gd name="T2" fmla="*/ 5 w 25"/>
                <a:gd name="T3" fmla="*/ 0 h 10"/>
                <a:gd name="T4" fmla="*/ 0 w 25"/>
                <a:gd name="T5" fmla="*/ 2 h 10"/>
                <a:gd name="T6" fmla="*/ 7 w 25"/>
                <a:gd name="T7" fmla="*/ 3 h 10"/>
                <a:gd name="T8" fmla="*/ 12 w 25"/>
                <a:gd name="T9" fmla="*/ 4 h 10"/>
                <a:gd name="T10" fmla="*/ 15 w 25"/>
                <a:gd name="T11" fmla="*/ 3 h 10"/>
                <a:gd name="T12" fmla="*/ 20 w 25"/>
                <a:gd name="T13" fmla="*/ 8 h 10"/>
                <a:gd name="T14" fmla="*/ 25 w 25"/>
                <a:gd name="T15" fmla="*/ 10 h 10"/>
                <a:gd name="T16" fmla="*/ 22 w 25"/>
                <a:gd name="T17" fmla="*/ 4 h 10"/>
                <a:gd name="T18" fmla="*/ 19 w 25"/>
                <a:gd name="T19" fmla="*/ 2 h 10"/>
                <a:gd name="T20" fmla="*/ 11 w 25"/>
                <a:gd name="T21" fmla="*/ 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10"/>
                <a:gd name="T35" fmla="*/ 25 w 2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10">
                  <a:moveTo>
                    <a:pt x="11" y="0"/>
                  </a:moveTo>
                  <a:lnTo>
                    <a:pt x="5" y="0"/>
                  </a:lnTo>
                  <a:lnTo>
                    <a:pt x="0" y="2"/>
                  </a:lnTo>
                  <a:lnTo>
                    <a:pt x="7" y="3"/>
                  </a:lnTo>
                  <a:lnTo>
                    <a:pt x="12" y="4"/>
                  </a:lnTo>
                  <a:lnTo>
                    <a:pt x="15" y="3"/>
                  </a:lnTo>
                  <a:lnTo>
                    <a:pt x="20" y="8"/>
                  </a:lnTo>
                  <a:lnTo>
                    <a:pt x="25" y="10"/>
                  </a:lnTo>
                  <a:lnTo>
                    <a:pt x="22" y="4"/>
                  </a:lnTo>
                  <a:lnTo>
                    <a:pt x="19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5" name="Freeform 59"/>
            <p:cNvSpPr>
              <a:spLocks/>
            </p:cNvSpPr>
            <p:nvPr/>
          </p:nvSpPr>
          <p:spPr bwMode="auto">
            <a:xfrm>
              <a:off x="3426" y="2780"/>
              <a:ext cx="9" cy="10"/>
            </a:xfrm>
            <a:custGeom>
              <a:avLst/>
              <a:gdLst>
                <a:gd name="T0" fmla="*/ 3 w 9"/>
                <a:gd name="T1" fmla="*/ 1 h 10"/>
                <a:gd name="T2" fmla="*/ 0 w 9"/>
                <a:gd name="T3" fmla="*/ 7 h 10"/>
                <a:gd name="T4" fmla="*/ 4 w 9"/>
                <a:gd name="T5" fmla="*/ 10 h 10"/>
                <a:gd name="T6" fmla="*/ 9 w 9"/>
                <a:gd name="T7" fmla="*/ 10 h 10"/>
                <a:gd name="T8" fmla="*/ 9 w 9"/>
                <a:gd name="T9" fmla="*/ 5 h 10"/>
                <a:gd name="T10" fmla="*/ 8 w 9"/>
                <a:gd name="T11" fmla="*/ 0 h 10"/>
                <a:gd name="T12" fmla="*/ 3 w 9"/>
                <a:gd name="T13" fmla="*/ 1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0"/>
                <a:gd name="T23" fmla="*/ 9 w 9"/>
                <a:gd name="T24" fmla="*/ 10 h 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0">
                  <a:moveTo>
                    <a:pt x="3" y="1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9" y="10"/>
                  </a:lnTo>
                  <a:lnTo>
                    <a:pt x="9" y="5"/>
                  </a:lnTo>
                  <a:lnTo>
                    <a:pt x="8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6" name="Freeform 60"/>
            <p:cNvSpPr>
              <a:spLocks/>
            </p:cNvSpPr>
            <p:nvPr/>
          </p:nvSpPr>
          <p:spPr bwMode="auto">
            <a:xfrm>
              <a:off x="3426" y="2759"/>
              <a:ext cx="20" cy="22"/>
            </a:xfrm>
            <a:custGeom>
              <a:avLst/>
              <a:gdLst>
                <a:gd name="T0" fmla="*/ 4 w 20"/>
                <a:gd name="T1" fmla="*/ 0 h 22"/>
                <a:gd name="T2" fmla="*/ 20 w 20"/>
                <a:gd name="T3" fmla="*/ 4 h 22"/>
                <a:gd name="T4" fmla="*/ 14 w 20"/>
                <a:gd name="T5" fmla="*/ 22 h 22"/>
                <a:gd name="T6" fmla="*/ 9 w 20"/>
                <a:gd name="T7" fmla="*/ 22 h 22"/>
                <a:gd name="T8" fmla="*/ 4 w 20"/>
                <a:gd name="T9" fmla="*/ 21 h 22"/>
                <a:gd name="T10" fmla="*/ 0 w 20"/>
                <a:gd name="T11" fmla="*/ 20 h 22"/>
                <a:gd name="T12" fmla="*/ 4 w 20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2"/>
                <a:gd name="T23" fmla="*/ 20 w 20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2">
                  <a:moveTo>
                    <a:pt x="4" y="0"/>
                  </a:moveTo>
                  <a:lnTo>
                    <a:pt x="20" y="4"/>
                  </a:lnTo>
                  <a:lnTo>
                    <a:pt x="14" y="22"/>
                  </a:lnTo>
                  <a:lnTo>
                    <a:pt x="9" y="22"/>
                  </a:lnTo>
                  <a:lnTo>
                    <a:pt x="4" y="21"/>
                  </a:lnTo>
                  <a:lnTo>
                    <a:pt x="0" y="2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7" name="Freeform 61"/>
            <p:cNvSpPr>
              <a:spLocks/>
            </p:cNvSpPr>
            <p:nvPr/>
          </p:nvSpPr>
          <p:spPr bwMode="auto">
            <a:xfrm>
              <a:off x="3406" y="2762"/>
              <a:ext cx="14" cy="22"/>
            </a:xfrm>
            <a:custGeom>
              <a:avLst/>
              <a:gdLst>
                <a:gd name="T0" fmla="*/ 14 w 14"/>
                <a:gd name="T1" fmla="*/ 22 h 22"/>
                <a:gd name="T2" fmla="*/ 11 w 14"/>
                <a:gd name="T3" fmla="*/ 17 h 22"/>
                <a:gd name="T4" fmla="*/ 6 w 14"/>
                <a:gd name="T5" fmla="*/ 15 h 22"/>
                <a:gd name="T6" fmla="*/ 3 w 14"/>
                <a:gd name="T7" fmla="*/ 10 h 22"/>
                <a:gd name="T8" fmla="*/ 0 w 14"/>
                <a:gd name="T9" fmla="*/ 6 h 22"/>
                <a:gd name="T10" fmla="*/ 2 w 14"/>
                <a:gd name="T11" fmla="*/ 2 h 22"/>
                <a:gd name="T12" fmla="*/ 7 w 14"/>
                <a:gd name="T13" fmla="*/ 0 h 22"/>
                <a:gd name="T14" fmla="*/ 8 w 14"/>
                <a:gd name="T15" fmla="*/ 5 h 22"/>
                <a:gd name="T16" fmla="*/ 3 w 14"/>
                <a:gd name="T17" fmla="*/ 5 h 22"/>
                <a:gd name="T18" fmla="*/ 4 w 14"/>
                <a:gd name="T19" fmla="*/ 9 h 22"/>
                <a:gd name="T20" fmla="*/ 8 w 14"/>
                <a:gd name="T21" fmla="*/ 8 h 22"/>
                <a:gd name="T22" fmla="*/ 6 w 14"/>
                <a:gd name="T23" fmla="*/ 11 h 22"/>
                <a:gd name="T24" fmla="*/ 11 w 14"/>
                <a:gd name="T25" fmla="*/ 13 h 22"/>
                <a:gd name="T26" fmla="*/ 12 w 14"/>
                <a:gd name="T27" fmla="*/ 17 h 22"/>
                <a:gd name="T28" fmla="*/ 14 w 14"/>
                <a:gd name="T29" fmla="*/ 22 h 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"/>
                <a:gd name="T46" fmla="*/ 0 h 22"/>
                <a:gd name="T47" fmla="*/ 14 w 14"/>
                <a:gd name="T48" fmla="*/ 22 h 2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" h="22">
                  <a:moveTo>
                    <a:pt x="14" y="22"/>
                  </a:moveTo>
                  <a:lnTo>
                    <a:pt x="11" y="17"/>
                  </a:lnTo>
                  <a:lnTo>
                    <a:pt x="6" y="15"/>
                  </a:lnTo>
                  <a:lnTo>
                    <a:pt x="3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7" y="0"/>
                  </a:lnTo>
                  <a:lnTo>
                    <a:pt x="8" y="5"/>
                  </a:lnTo>
                  <a:lnTo>
                    <a:pt x="3" y="5"/>
                  </a:lnTo>
                  <a:lnTo>
                    <a:pt x="4" y="9"/>
                  </a:lnTo>
                  <a:lnTo>
                    <a:pt x="8" y="8"/>
                  </a:lnTo>
                  <a:lnTo>
                    <a:pt x="6" y="11"/>
                  </a:lnTo>
                  <a:lnTo>
                    <a:pt x="11" y="13"/>
                  </a:lnTo>
                  <a:lnTo>
                    <a:pt x="12" y="17"/>
                  </a:lnTo>
                  <a:lnTo>
                    <a:pt x="14" y="2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8" name="Line 62"/>
            <p:cNvSpPr>
              <a:spLocks noChangeShapeType="1"/>
            </p:cNvSpPr>
            <p:nvPr/>
          </p:nvSpPr>
          <p:spPr bwMode="auto">
            <a:xfrm flipV="1">
              <a:off x="3443" y="2777"/>
              <a:ext cx="14" cy="1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59" name="Line 63"/>
            <p:cNvSpPr>
              <a:spLocks noChangeShapeType="1"/>
            </p:cNvSpPr>
            <p:nvPr/>
          </p:nvSpPr>
          <p:spPr bwMode="auto">
            <a:xfrm flipV="1">
              <a:off x="3440" y="2780"/>
              <a:ext cx="16" cy="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0" name="Line 64"/>
            <p:cNvSpPr>
              <a:spLocks noChangeShapeType="1"/>
            </p:cNvSpPr>
            <p:nvPr/>
          </p:nvSpPr>
          <p:spPr bwMode="auto">
            <a:xfrm flipV="1">
              <a:off x="3443" y="2779"/>
              <a:ext cx="10" cy="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1" name="Line 65"/>
            <p:cNvSpPr>
              <a:spLocks noChangeShapeType="1"/>
            </p:cNvSpPr>
            <p:nvPr/>
          </p:nvSpPr>
          <p:spPr bwMode="auto">
            <a:xfrm flipV="1">
              <a:off x="3443" y="2777"/>
              <a:ext cx="9" cy="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2" name="Line 66"/>
            <p:cNvSpPr>
              <a:spLocks noChangeShapeType="1"/>
            </p:cNvSpPr>
            <p:nvPr/>
          </p:nvSpPr>
          <p:spPr bwMode="auto">
            <a:xfrm flipV="1">
              <a:off x="3442" y="2781"/>
              <a:ext cx="14" cy="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3" name="Line 67"/>
            <p:cNvSpPr>
              <a:spLocks noChangeShapeType="1"/>
            </p:cNvSpPr>
            <p:nvPr/>
          </p:nvSpPr>
          <p:spPr bwMode="auto">
            <a:xfrm>
              <a:off x="3429" y="2766"/>
              <a:ext cx="14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4" name="Freeform 68"/>
            <p:cNvSpPr>
              <a:spLocks/>
            </p:cNvSpPr>
            <p:nvPr/>
          </p:nvSpPr>
          <p:spPr bwMode="auto">
            <a:xfrm>
              <a:off x="3570" y="2715"/>
              <a:ext cx="36" cy="10"/>
            </a:xfrm>
            <a:custGeom>
              <a:avLst/>
              <a:gdLst>
                <a:gd name="T0" fmla="*/ 18 w 36"/>
                <a:gd name="T1" fmla="*/ 8 h 10"/>
                <a:gd name="T2" fmla="*/ 30 w 36"/>
                <a:gd name="T3" fmla="*/ 1 h 10"/>
                <a:gd name="T4" fmla="*/ 36 w 36"/>
                <a:gd name="T5" fmla="*/ 0 h 10"/>
                <a:gd name="T6" fmla="*/ 31 w 36"/>
                <a:gd name="T7" fmla="*/ 1 h 10"/>
                <a:gd name="T8" fmla="*/ 14 w 36"/>
                <a:gd name="T9" fmla="*/ 10 h 10"/>
                <a:gd name="T10" fmla="*/ 17 w 36"/>
                <a:gd name="T11" fmla="*/ 1 h 10"/>
                <a:gd name="T12" fmla="*/ 4 w 36"/>
                <a:gd name="T13" fmla="*/ 9 h 10"/>
                <a:gd name="T14" fmla="*/ 0 w 36"/>
                <a:gd name="T15" fmla="*/ 10 h 10"/>
                <a:gd name="T16" fmla="*/ 4 w 36"/>
                <a:gd name="T17" fmla="*/ 9 h 10"/>
                <a:gd name="T18" fmla="*/ 18 w 36"/>
                <a:gd name="T19" fmla="*/ 1 h 10"/>
                <a:gd name="T20" fmla="*/ 18 w 36"/>
                <a:gd name="T21" fmla="*/ 8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10"/>
                <a:gd name="T35" fmla="*/ 36 w 36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10">
                  <a:moveTo>
                    <a:pt x="18" y="8"/>
                  </a:moveTo>
                  <a:lnTo>
                    <a:pt x="30" y="1"/>
                  </a:lnTo>
                  <a:lnTo>
                    <a:pt x="36" y="0"/>
                  </a:lnTo>
                  <a:lnTo>
                    <a:pt x="31" y="1"/>
                  </a:lnTo>
                  <a:lnTo>
                    <a:pt x="14" y="10"/>
                  </a:lnTo>
                  <a:lnTo>
                    <a:pt x="17" y="1"/>
                  </a:lnTo>
                  <a:lnTo>
                    <a:pt x="4" y="9"/>
                  </a:lnTo>
                  <a:lnTo>
                    <a:pt x="0" y="10"/>
                  </a:lnTo>
                  <a:lnTo>
                    <a:pt x="4" y="9"/>
                  </a:lnTo>
                  <a:lnTo>
                    <a:pt x="18" y="1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5" name="Freeform 69"/>
            <p:cNvSpPr>
              <a:spLocks/>
            </p:cNvSpPr>
            <p:nvPr/>
          </p:nvSpPr>
          <p:spPr bwMode="auto">
            <a:xfrm>
              <a:off x="3562" y="2715"/>
              <a:ext cx="18" cy="10"/>
            </a:xfrm>
            <a:custGeom>
              <a:avLst/>
              <a:gdLst>
                <a:gd name="T0" fmla="*/ 1 w 18"/>
                <a:gd name="T1" fmla="*/ 5 h 10"/>
                <a:gd name="T2" fmla="*/ 6 w 18"/>
                <a:gd name="T3" fmla="*/ 2 h 10"/>
                <a:gd name="T4" fmla="*/ 12 w 18"/>
                <a:gd name="T5" fmla="*/ 1 h 10"/>
                <a:gd name="T6" fmla="*/ 18 w 18"/>
                <a:gd name="T7" fmla="*/ 0 h 10"/>
                <a:gd name="T8" fmla="*/ 17 w 18"/>
                <a:gd name="T9" fmla="*/ 5 h 10"/>
                <a:gd name="T10" fmla="*/ 12 w 18"/>
                <a:gd name="T11" fmla="*/ 8 h 10"/>
                <a:gd name="T12" fmla="*/ 5 w 18"/>
                <a:gd name="T13" fmla="*/ 10 h 10"/>
                <a:gd name="T14" fmla="*/ 0 w 18"/>
                <a:gd name="T15" fmla="*/ 10 h 10"/>
                <a:gd name="T16" fmla="*/ 1 w 18"/>
                <a:gd name="T17" fmla="*/ 5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0"/>
                <a:gd name="T29" fmla="*/ 18 w 18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0">
                  <a:moveTo>
                    <a:pt x="1" y="5"/>
                  </a:moveTo>
                  <a:lnTo>
                    <a:pt x="6" y="2"/>
                  </a:lnTo>
                  <a:lnTo>
                    <a:pt x="12" y="1"/>
                  </a:lnTo>
                  <a:lnTo>
                    <a:pt x="18" y="0"/>
                  </a:lnTo>
                  <a:lnTo>
                    <a:pt x="17" y="5"/>
                  </a:lnTo>
                  <a:lnTo>
                    <a:pt x="12" y="8"/>
                  </a:lnTo>
                  <a:lnTo>
                    <a:pt x="5" y="10"/>
                  </a:lnTo>
                  <a:lnTo>
                    <a:pt x="0" y="10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6" name="Freeform 70"/>
            <p:cNvSpPr>
              <a:spLocks/>
            </p:cNvSpPr>
            <p:nvPr/>
          </p:nvSpPr>
          <p:spPr bwMode="auto">
            <a:xfrm>
              <a:off x="3561" y="2715"/>
              <a:ext cx="18" cy="9"/>
            </a:xfrm>
            <a:custGeom>
              <a:avLst/>
              <a:gdLst>
                <a:gd name="T0" fmla="*/ 14 w 18"/>
                <a:gd name="T1" fmla="*/ 5 h 9"/>
                <a:gd name="T2" fmla="*/ 18 w 18"/>
                <a:gd name="T3" fmla="*/ 0 h 9"/>
                <a:gd name="T4" fmla="*/ 13 w 18"/>
                <a:gd name="T5" fmla="*/ 1 h 9"/>
                <a:gd name="T6" fmla="*/ 6 w 18"/>
                <a:gd name="T7" fmla="*/ 4 h 9"/>
                <a:gd name="T8" fmla="*/ 0 w 18"/>
                <a:gd name="T9" fmla="*/ 8 h 9"/>
                <a:gd name="T10" fmla="*/ 5 w 18"/>
                <a:gd name="T11" fmla="*/ 9 h 9"/>
                <a:gd name="T12" fmla="*/ 10 w 18"/>
                <a:gd name="T13" fmla="*/ 8 h 9"/>
                <a:gd name="T14" fmla="*/ 14 w 18"/>
                <a:gd name="T15" fmla="*/ 5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9"/>
                <a:gd name="T26" fmla="*/ 18 w 18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9">
                  <a:moveTo>
                    <a:pt x="14" y="5"/>
                  </a:moveTo>
                  <a:lnTo>
                    <a:pt x="18" y="0"/>
                  </a:lnTo>
                  <a:lnTo>
                    <a:pt x="13" y="1"/>
                  </a:lnTo>
                  <a:lnTo>
                    <a:pt x="6" y="4"/>
                  </a:lnTo>
                  <a:lnTo>
                    <a:pt x="0" y="8"/>
                  </a:lnTo>
                  <a:lnTo>
                    <a:pt x="5" y="9"/>
                  </a:lnTo>
                  <a:lnTo>
                    <a:pt x="10" y="8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7" name="Freeform 71"/>
            <p:cNvSpPr>
              <a:spLocks/>
            </p:cNvSpPr>
            <p:nvPr/>
          </p:nvSpPr>
          <p:spPr bwMode="auto">
            <a:xfrm>
              <a:off x="2401" y="2519"/>
              <a:ext cx="1158" cy="309"/>
            </a:xfrm>
            <a:custGeom>
              <a:avLst/>
              <a:gdLst>
                <a:gd name="T0" fmla="*/ 0 w 1158"/>
                <a:gd name="T1" fmla="*/ 172 h 309"/>
                <a:gd name="T2" fmla="*/ 952 w 1158"/>
                <a:gd name="T3" fmla="*/ 172 h 309"/>
                <a:gd name="T4" fmla="*/ 1158 w 1158"/>
                <a:gd name="T5" fmla="*/ 0 h 309"/>
                <a:gd name="T6" fmla="*/ 1158 w 1158"/>
                <a:gd name="T7" fmla="*/ 131 h 309"/>
                <a:gd name="T8" fmla="*/ 953 w 1158"/>
                <a:gd name="T9" fmla="*/ 309 h 309"/>
                <a:gd name="T10" fmla="*/ 0 w 1158"/>
                <a:gd name="T11" fmla="*/ 309 h 309"/>
                <a:gd name="T12" fmla="*/ 0 w 1158"/>
                <a:gd name="T13" fmla="*/ 172 h 30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8"/>
                <a:gd name="T22" fmla="*/ 0 h 309"/>
                <a:gd name="T23" fmla="*/ 1158 w 1158"/>
                <a:gd name="T24" fmla="*/ 309 h 30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8" h="309">
                  <a:moveTo>
                    <a:pt x="0" y="172"/>
                  </a:moveTo>
                  <a:lnTo>
                    <a:pt x="952" y="172"/>
                  </a:lnTo>
                  <a:lnTo>
                    <a:pt x="1158" y="0"/>
                  </a:lnTo>
                  <a:lnTo>
                    <a:pt x="1158" y="131"/>
                  </a:lnTo>
                  <a:lnTo>
                    <a:pt x="953" y="309"/>
                  </a:lnTo>
                  <a:lnTo>
                    <a:pt x="0" y="309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8" name="Freeform 72"/>
            <p:cNvSpPr>
              <a:spLocks/>
            </p:cNvSpPr>
            <p:nvPr/>
          </p:nvSpPr>
          <p:spPr bwMode="auto">
            <a:xfrm>
              <a:off x="2400" y="2519"/>
              <a:ext cx="1159" cy="172"/>
            </a:xfrm>
            <a:custGeom>
              <a:avLst/>
              <a:gdLst>
                <a:gd name="T0" fmla="*/ 0 w 1159"/>
                <a:gd name="T1" fmla="*/ 172 h 172"/>
                <a:gd name="T2" fmla="*/ 953 w 1159"/>
                <a:gd name="T3" fmla="*/ 172 h 172"/>
                <a:gd name="T4" fmla="*/ 1159 w 1159"/>
                <a:gd name="T5" fmla="*/ 0 h 172"/>
                <a:gd name="T6" fmla="*/ 240 w 1159"/>
                <a:gd name="T7" fmla="*/ 0 h 172"/>
                <a:gd name="T8" fmla="*/ 0 w 1159"/>
                <a:gd name="T9" fmla="*/ 172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9"/>
                <a:gd name="T16" fmla="*/ 0 h 172"/>
                <a:gd name="T17" fmla="*/ 1159 w 1159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9" h="172">
                  <a:moveTo>
                    <a:pt x="0" y="172"/>
                  </a:moveTo>
                  <a:lnTo>
                    <a:pt x="953" y="172"/>
                  </a:lnTo>
                  <a:lnTo>
                    <a:pt x="1159" y="0"/>
                  </a:lnTo>
                  <a:lnTo>
                    <a:pt x="240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69" name="Freeform 73"/>
            <p:cNvSpPr>
              <a:spLocks/>
            </p:cNvSpPr>
            <p:nvPr/>
          </p:nvSpPr>
          <p:spPr bwMode="auto">
            <a:xfrm>
              <a:off x="2459" y="2535"/>
              <a:ext cx="1051" cy="139"/>
            </a:xfrm>
            <a:custGeom>
              <a:avLst/>
              <a:gdLst>
                <a:gd name="T0" fmla="*/ 189 w 1051"/>
                <a:gd name="T1" fmla="*/ 0 h 139"/>
                <a:gd name="T2" fmla="*/ 0 w 1051"/>
                <a:gd name="T3" fmla="*/ 139 h 139"/>
                <a:gd name="T4" fmla="*/ 878 w 1051"/>
                <a:gd name="T5" fmla="*/ 139 h 139"/>
                <a:gd name="T6" fmla="*/ 1051 w 1051"/>
                <a:gd name="T7" fmla="*/ 0 h 139"/>
                <a:gd name="T8" fmla="*/ 189 w 1051"/>
                <a:gd name="T9" fmla="*/ 0 h 1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1"/>
                <a:gd name="T16" fmla="*/ 0 h 139"/>
                <a:gd name="T17" fmla="*/ 1051 w 1051"/>
                <a:gd name="T18" fmla="*/ 139 h 1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1" h="139">
                  <a:moveTo>
                    <a:pt x="189" y="0"/>
                  </a:moveTo>
                  <a:lnTo>
                    <a:pt x="0" y="139"/>
                  </a:lnTo>
                  <a:lnTo>
                    <a:pt x="878" y="139"/>
                  </a:lnTo>
                  <a:lnTo>
                    <a:pt x="1051" y="0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0" name="Freeform 74"/>
            <p:cNvSpPr>
              <a:spLocks/>
            </p:cNvSpPr>
            <p:nvPr/>
          </p:nvSpPr>
          <p:spPr bwMode="auto">
            <a:xfrm>
              <a:off x="3299" y="2643"/>
              <a:ext cx="60" cy="29"/>
            </a:xfrm>
            <a:custGeom>
              <a:avLst/>
              <a:gdLst>
                <a:gd name="T0" fmla="*/ 44 w 60"/>
                <a:gd name="T1" fmla="*/ 0 h 29"/>
                <a:gd name="T2" fmla="*/ 37 w 60"/>
                <a:gd name="T3" fmla="*/ 3 h 29"/>
                <a:gd name="T4" fmla="*/ 32 w 60"/>
                <a:gd name="T5" fmla="*/ 4 h 29"/>
                <a:gd name="T6" fmla="*/ 27 w 60"/>
                <a:gd name="T7" fmla="*/ 5 h 29"/>
                <a:gd name="T8" fmla="*/ 21 w 60"/>
                <a:gd name="T9" fmla="*/ 7 h 29"/>
                <a:gd name="T10" fmla="*/ 32 w 60"/>
                <a:gd name="T11" fmla="*/ 8 h 29"/>
                <a:gd name="T12" fmla="*/ 11 w 60"/>
                <a:gd name="T13" fmla="*/ 23 h 29"/>
                <a:gd name="T14" fmla="*/ 6 w 60"/>
                <a:gd name="T15" fmla="*/ 27 h 29"/>
                <a:gd name="T16" fmla="*/ 0 w 60"/>
                <a:gd name="T17" fmla="*/ 29 h 29"/>
                <a:gd name="T18" fmla="*/ 36 w 60"/>
                <a:gd name="T19" fmla="*/ 29 h 29"/>
                <a:gd name="T20" fmla="*/ 32 w 60"/>
                <a:gd name="T21" fmla="*/ 26 h 29"/>
                <a:gd name="T22" fmla="*/ 60 w 60"/>
                <a:gd name="T23" fmla="*/ 0 h 29"/>
                <a:gd name="T24" fmla="*/ 44 w 60"/>
                <a:gd name="T25" fmla="*/ 0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29"/>
                <a:gd name="T41" fmla="*/ 60 w 60"/>
                <a:gd name="T42" fmla="*/ 29 h 2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29">
                  <a:moveTo>
                    <a:pt x="44" y="0"/>
                  </a:moveTo>
                  <a:lnTo>
                    <a:pt x="37" y="3"/>
                  </a:lnTo>
                  <a:lnTo>
                    <a:pt x="32" y="4"/>
                  </a:lnTo>
                  <a:lnTo>
                    <a:pt x="27" y="5"/>
                  </a:lnTo>
                  <a:lnTo>
                    <a:pt x="21" y="7"/>
                  </a:lnTo>
                  <a:lnTo>
                    <a:pt x="32" y="8"/>
                  </a:lnTo>
                  <a:lnTo>
                    <a:pt x="11" y="23"/>
                  </a:lnTo>
                  <a:lnTo>
                    <a:pt x="6" y="27"/>
                  </a:lnTo>
                  <a:lnTo>
                    <a:pt x="0" y="29"/>
                  </a:lnTo>
                  <a:lnTo>
                    <a:pt x="36" y="29"/>
                  </a:lnTo>
                  <a:lnTo>
                    <a:pt x="32" y="26"/>
                  </a:lnTo>
                  <a:lnTo>
                    <a:pt x="6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1" name="Freeform 75"/>
            <p:cNvSpPr>
              <a:spLocks/>
            </p:cNvSpPr>
            <p:nvPr/>
          </p:nvSpPr>
          <p:spPr bwMode="auto">
            <a:xfrm>
              <a:off x="2645" y="2638"/>
              <a:ext cx="148" cy="36"/>
            </a:xfrm>
            <a:custGeom>
              <a:avLst/>
              <a:gdLst>
                <a:gd name="T0" fmla="*/ 11 w 148"/>
                <a:gd name="T1" fmla="*/ 12 h 36"/>
                <a:gd name="T2" fmla="*/ 11 w 148"/>
                <a:gd name="T3" fmla="*/ 2 h 36"/>
                <a:gd name="T4" fmla="*/ 0 w 148"/>
                <a:gd name="T5" fmla="*/ 6 h 36"/>
                <a:gd name="T6" fmla="*/ 13 w 148"/>
                <a:gd name="T7" fmla="*/ 21 h 36"/>
                <a:gd name="T8" fmla="*/ 27 w 148"/>
                <a:gd name="T9" fmla="*/ 25 h 36"/>
                <a:gd name="T10" fmla="*/ 42 w 148"/>
                <a:gd name="T11" fmla="*/ 27 h 36"/>
                <a:gd name="T12" fmla="*/ 58 w 148"/>
                <a:gd name="T13" fmla="*/ 27 h 36"/>
                <a:gd name="T14" fmla="*/ 74 w 148"/>
                <a:gd name="T15" fmla="*/ 26 h 36"/>
                <a:gd name="T16" fmla="*/ 89 w 148"/>
                <a:gd name="T17" fmla="*/ 23 h 36"/>
                <a:gd name="T18" fmla="*/ 106 w 148"/>
                <a:gd name="T19" fmla="*/ 19 h 36"/>
                <a:gd name="T20" fmla="*/ 117 w 148"/>
                <a:gd name="T21" fmla="*/ 18 h 36"/>
                <a:gd name="T22" fmla="*/ 127 w 148"/>
                <a:gd name="T23" fmla="*/ 22 h 36"/>
                <a:gd name="T24" fmla="*/ 135 w 148"/>
                <a:gd name="T25" fmla="*/ 28 h 36"/>
                <a:gd name="T26" fmla="*/ 140 w 148"/>
                <a:gd name="T27" fmla="*/ 36 h 36"/>
                <a:gd name="T28" fmla="*/ 148 w 148"/>
                <a:gd name="T29" fmla="*/ 31 h 36"/>
                <a:gd name="T30" fmla="*/ 140 w 148"/>
                <a:gd name="T31" fmla="*/ 21 h 36"/>
                <a:gd name="T32" fmla="*/ 128 w 148"/>
                <a:gd name="T33" fmla="*/ 14 h 36"/>
                <a:gd name="T34" fmla="*/ 115 w 148"/>
                <a:gd name="T35" fmla="*/ 13 h 36"/>
                <a:gd name="T36" fmla="*/ 102 w 148"/>
                <a:gd name="T37" fmla="*/ 14 h 36"/>
                <a:gd name="T38" fmla="*/ 98 w 148"/>
                <a:gd name="T39" fmla="*/ 10 h 36"/>
                <a:gd name="T40" fmla="*/ 94 w 148"/>
                <a:gd name="T41" fmla="*/ 0 h 36"/>
                <a:gd name="T42" fmla="*/ 87 w 148"/>
                <a:gd name="T43" fmla="*/ 5 h 36"/>
                <a:gd name="T44" fmla="*/ 92 w 148"/>
                <a:gd name="T45" fmla="*/ 13 h 36"/>
                <a:gd name="T46" fmla="*/ 81 w 148"/>
                <a:gd name="T47" fmla="*/ 18 h 36"/>
                <a:gd name="T48" fmla="*/ 79 w 148"/>
                <a:gd name="T49" fmla="*/ 13 h 36"/>
                <a:gd name="T50" fmla="*/ 72 w 148"/>
                <a:gd name="T51" fmla="*/ 5 h 36"/>
                <a:gd name="T52" fmla="*/ 67 w 148"/>
                <a:gd name="T53" fmla="*/ 13 h 36"/>
                <a:gd name="T54" fmla="*/ 60 w 148"/>
                <a:gd name="T55" fmla="*/ 21 h 36"/>
                <a:gd name="T56" fmla="*/ 58 w 148"/>
                <a:gd name="T57" fmla="*/ 17 h 36"/>
                <a:gd name="T58" fmla="*/ 46 w 148"/>
                <a:gd name="T59" fmla="*/ 22 h 36"/>
                <a:gd name="T60" fmla="*/ 33 w 148"/>
                <a:gd name="T61" fmla="*/ 22 h 36"/>
                <a:gd name="T62" fmla="*/ 20 w 148"/>
                <a:gd name="T63" fmla="*/ 19 h 36"/>
                <a:gd name="T64" fmla="*/ 11 w 148"/>
                <a:gd name="T65" fmla="*/ 14 h 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8"/>
                <a:gd name="T100" fmla="*/ 0 h 36"/>
                <a:gd name="T101" fmla="*/ 148 w 148"/>
                <a:gd name="T102" fmla="*/ 36 h 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8" h="36">
                  <a:moveTo>
                    <a:pt x="4" y="9"/>
                  </a:moveTo>
                  <a:lnTo>
                    <a:pt x="11" y="12"/>
                  </a:lnTo>
                  <a:lnTo>
                    <a:pt x="13" y="8"/>
                  </a:lnTo>
                  <a:lnTo>
                    <a:pt x="11" y="2"/>
                  </a:lnTo>
                  <a:lnTo>
                    <a:pt x="6" y="0"/>
                  </a:lnTo>
                  <a:lnTo>
                    <a:pt x="0" y="6"/>
                  </a:lnTo>
                  <a:lnTo>
                    <a:pt x="4" y="14"/>
                  </a:lnTo>
                  <a:lnTo>
                    <a:pt x="13" y="21"/>
                  </a:lnTo>
                  <a:lnTo>
                    <a:pt x="20" y="23"/>
                  </a:lnTo>
                  <a:lnTo>
                    <a:pt x="27" y="25"/>
                  </a:lnTo>
                  <a:lnTo>
                    <a:pt x="34" y="26"/>
                  </a:lnTo>
                  <a:lnTo>
                    <a:pt x="42" y="27"/>
                  </a:lnTo>
                  <a:lnTo>
                    <a:pt x="50" y="27"/>
                  </a:lnTo>
                  <a:lnTo>
                    <a:pt x="58" y="27"/>
                  </a:lnTo>
                  <a:lnTo>
                    <a:pt x="66" y="26"/>
                  </a:lnTo>
                  <a:lnTo>
                    <a:pt x="74" y="26"/>
                  </a:lnTo>
                  <a:lnTo>
                    <a:pt x="81" y="25"/>
                  </a:lnTo>
                  <a:lnTo>
                    <a:pt x="89" y="23"/>
                  </a:lnTo>
                  <a:lnTo>
                    <a:pt x="97" y="22"/>
                  </a:lnTo>
                  <a:lnTo>
                    <a:pt x="106" y="19"/>
                  </a:lnTo>
                  <a:lnTo>
                    <a:pt x="111" y="18"/>
                  </a:lnTo>
                  <a:lnTo>
                    <a:pt x="117" y="18"/>
                  </a:lnTo>
                  <a:lnTo>
                    <a:pt x="122" y="19"/>
                  </a:lnTo>
                  <a:lnTo>
                    <a:pt x="127" y="22"/>
                  </a:lnTo>
                  <a:lnTo>
                    <a:pt x="134" y="23"/>
                  </a:lnTo>
                  <a:lnTo>
                    <a:pt x="135" y="28"/>
                  </a:lnTo>
                  <a:lnTo>
                    <a:pt x="134" y="34"/>
                  </a:lnTo>
                  <a:lnTo>
                    <a:pt x="140" y="36"/>
                  </a:lnTo>
                  <a:lnTo>
                    <a:pt x="144" y="36"/>
                  </a:lnTo>
                  <a:lnTo>
                    <a:pt x="148" y="31"/>
                  </a:lnTo>
                  <a:lnTo>
                    <a:pt x="147" y="26"/>
                  </a:lnTo>
                  <a:lnTo>
                    <a:pt x="140" y="21"/>
                  </a:lnTo>
                  <a:lnTo>
                    <a:pt x="135" y="17"/>
                  </a:lnTo>
                  <a:lnTo>
                    <a:pt x="128" y="14"/>
                  </a:lnTo>
                  <a:lnTo>
                    <a:pt x="122" y="13"/>
                  </a:lnTo>
                  <a:lnTo>
                    <a:pt x="115" y="13"/>
                  </a:lnTo>
                  <a:lnTo>
                    <a:pt x="109" y="13"/>
                  </a:lnTo>
                  <a:lnTo>
                    <a:pt x="102" y="14"/>
                  </a:lnTo>
                  <a:lnTo>
                    <a:pt x="94" y="15"/>
                  </a:lnTo>
                  <a:lnTo>
                    <a:pt x="98" y="10"/>
                  </a:lnTo>
                  <a:lnTo>
                    <a:pt x="98" y="5"/>
                  </a:lnTo>
                  <a:lnTo>
                    <a:pt x="94" y="0"/>
                  </a:lnTo>
                  <a:lnTo>
                    <a:pt x="89" y="0"/>
                  </a:lnTo>
                  <a:lnTo>
                    <a:pt x="87" y="5"/>
                  </a:lnTo>
                  <a:lnTo>
                    <a:pt x="92" y="6"/>
                  </a:lnTo>
                  <a:lnTo>
                    <a:pt x="92" y="13"/>
                  </a:lnTo>
                  <a:lnTo>
                    <a:pt x="87" y="17"/>
                  </a:lnTo>
                  <a:lnTo>
                    <a:pt x="81" y="18"/>
                  </a:lnTo>
                  <a:lnTo>
                    <a:pt x="75" y="18"/>
                  </a:lnTo>
                  <a:lnTo>
                    <a:pt x="79" y="13"/>
                  </a:lnTo>
                  <a:lnTo>
                    <a:pt x="77" y="8"/>
                  </a:lnTo>
                  <a:lnTo>
                    <a:pt x="72" y="5"/>
                  </a:lnTo>
                  <a:lnTo>
                    <a:pt x="66" y="8"/>
                  </a:lnTo>
                  <a:lnTo>
                    <a:pt x="67" y="13"/>
                  </a:lnTo>
                  <a:lnTo>
                    <a:pt x="66" y="18"/>
                  </a:lnTo>
                  <a:lnTo>
                    <a:pt x="60" y="21"/>
                  </a:lnTo>
                  <a:lnTo>
                    <a:pt x="57" y="22"/>
                  </a:lnTo>
                  <a:lnTo>
                    <a:pt x="58" y="17"/>
                  </a:lnTo>
                  <a:lnTo>
                    <a:pt x="51" y="21"/>
                  </a:lnTo>
                  <a:lnTo>
                    <a:pt x="46" y="22"/>
                  </a:lnTo>
                  <a:lnTo>
                    <a:pt x="40" y="22"/>
                  </a:lnTo>
                  <a:lnTo>
                    <a:pt x="33" y="22"/>
                  </a:lnTo>
                  <a:lnTo>
                    <a:pt x="27" y="21"/>
                  </a:lnTo>
                  <a:lnTo>
                    <a:pt x="20" y="19"/>
                  </a:lnTo>
                  <a:lnTo>
                    <a:pt x="15" y="17"/>
                  </a:lnTo>
                  <a:lnTo>
                    <a:pt x="11" y="14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2" name="Freeform 76"/>
            <p:cNvSpPr>
              <a:spLocks/>
            </p:cNvSpPr>
            <p:nvPr/>
          </p:nvSpPr>
          <p:spPr bwMode="auto">
            <a:xfrm>
              <a:off x="2648" y="2642"/>
              <a:ext cx="7" cy="5"/>
            </a:xfrm>
            <a:custGeom>
              <a:avLst/>
              <a:gdLst>
                <a:gd name="T0" fmla="*/ 1 w 7"/>
                <a:gd name="T1" fmla="*/ 5 h 5"/>
                <a:gd name="T2" fmla="*/ 0 w 7"/>
                <a:gd name="T3" fmla="*/ 2 h 5"/>
                <a:gd name="T4" fmla="*/ 1 w 7"/>
                <a:gd name="T5" fmla="*/ 1 h 5"/>
                <a:gd name="T6" fmla="*/ 4 w 7"/>
                <a:gd name="T7" fmla="*/ 0 h 5"/>
                <a:gd name="T8" fmla="*/ 7 w 7"/>
                <a:gd name="T9" fmla="*/ 1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5"/>
                <a:gd name="T17" fmla="*/ 7 w 7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5">
                  <a:moveTo>
                    <a:pt x="1" y="5"/>
                  </a:moveTo>
                  <a:lnTo>
                    <a:pt x="0" y="2"/>
                  </a:lnTo>
                  <a:lnTo>
                    <a:pt x="1" y="1"/>
                  </a:lnTo>
                  <a:lnTo>
                    <a:pt x="4" y="0"/>
                  </a:lnTo>
                  <a:lnTo>
                    <a:pt x="7" y="1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3" name="Freeform 77"/>
            <p:cNvSpPr>
              <a:spLocks/>
            </p:cNvSpPr>
            <p:nvPr/>
          </p:nvSpPr>
          <p:spPr bwMode="auto">
            <a:xfrm>
              <a:off x="2715" y="2647"/>
              <a:ext cx="2" cy="4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3 h 4"/>
                <a:gd name="T4" fmla="*/ 2 w 2"/>
                <a:gd name="T5" fmla="*/ 0 h 4"/>
                <a:gd name="T6" fmla="*/ 0 60000 65536"/>
                <a:gd name="T7" fmla="*/ 0 60000 65536"/>
                <a:gd name="T8" fmla="*/ 0 60000 65536"/>
                <a:gd name="T9" fmla="*/ 0 w 2"/>
                <a:gd name="T10" fmla="*/ 0 h 4"/>
                <a:gd name="T11" fmla="*/ 2 w 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4">
                  <a:moveTo>
                    <a:pt x="0" y="4"/>
                  </a:moveTo>
                  <a:lnTo>
                    <a:pt x="2" y="3"/>
                  </a:lnTo>
                  <a:lnTo>
                    <a:pt x="2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4" name="Freeform 78"/>
            <p:cNvSpPr>
              <a:spLocks/>
            </p:cNvSpPr>
            <p:nvPr/>
          </p:nvSpPr>
          <p:spPr bwMode="auto">
            <a:xfrm>
              <a:off x="2737" y="2640"/>
              <a:ext cx="1" cy="3"/>
            </a:xfrm>
            <a:custGeom>
              <a:avLst/>
              <a:gdLst>
                <a:gd name="T0" fmla="*/ 1 w 1"/>
                <a:gd name="T1" fmla="*/ 3 h 3"/>
                <a:gd name="T2" fmla="*/ 1 w 1"/>
                <a:gd name="T3" fmla="*/ 2 h 3"/>
                <a:gd name="T4" fmla="*/ 0 w 1"/>
                <a:gd name="T5" fmla="*/ 0 h 3"/>
                <a:gd name="T6" fmla="*/ 0 60000 65536"/>
                <a:gd name="T7" fmla="*/ 0 60000 65536"/>
                <a:gd name="T8" fmla="*/ 0 60000 65536"/>
                <a:gd name="T9" fmla="*/ 0 w 1"/>
                <a:gd name="T10" fmla="*/ 0 h 3"/>
                <a:gd name="T11" fmla="*/ 1 w 1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">
                  <a:moveTo>
                    <a:pt x="1" y="3"/>
                  </a:move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5" name="Freeform 79"/>
            <p:cNvSpPr>
              <a:spLocks/>
            </p:cNvSpPr>
            <p:nvPr/>
          </p:nvSpPr>
          <p:spPr bwMode="auto">
            <a:xfrm>
              <a:off x="2781" y="2664"/>
              <a:ext cx="7" cy="5"/>
            </a:xfrm>
            <a:custGeom>
              <a:avLst/>
              <a:gdLst>
                <a:gd name="T0" fmla="*/ 0 w 7"/>
                <a:gd name="T1" fmla="*/ 0 h 5"/>
                <a:gd name="T2" fmla="*/ 1 w 7"/>
                <a:gd name="T3" fmla="*/ 0 h 5"/>
                <a:gd name="T4" fmla="*/ 4 w 7"/>
                <a:gd name="T5" fmla="*/ 1 h 5"/>
                <a:gd name="T6" fmla="*/ 7 w 7"/>
                <a:gd name="T7" fmla="*/ 2 h 5"/>
                <a:gd name="T8" fmla="*/ 7 w 7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5"/>
                <a:gd name="T17" fmla="*/ 7 w 7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5">
                  <a:moveTo>
                    <a:pt x="0" y="0"/>
                  </a:moveTo>
                  <a:lnTo>
                    <a:pt x="1" y="0"/>
                  </a:lnTo>
                  <a:lnTo>
                    <a:pt x="4" y="1"/>
                  </a:lnTo>
                  <a:lnTo>
                    <a:pt x="7" y="2"/>
                  </a:lnTo>
                  <a:lnTo>
                    <a:pt x="7" y="5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6" name="Freeform 80"/>
            <p:cNvSpPr>
              <a:spLocks/>
            </p:cNvSpPr>
            <p:nvPr/>
          </p:nvSpPr>
          <p:spPr bwMode="auto">
            <a:xfrm>
              <a:off x="3202" y="2623"/>
              <a:ext cx="135" cy="46"/>
            </a:xfrm>
            <a:custGeom>
              <a:avLst/>
              <a:gdLst>
                <a:gd name="T0" fmla="*/ 125 w 135"/>
                <a:gd name="T1" fmla="*/ 11 h 46"/>
                <a:gd name="T2" fmla="*/ 125 w 135"/>
                <a:gd name="T3" fmla="*/ 2 h 46"/>
                <a:gd name="T4" fmla="*/ 135 w 135"/>
                <a:gd name="T5" fmla="*/ 6 h 46"/>
                <a:gd name="T6" fmla="*/ 124 w 135"/>
                <a:gd name="T7" fmla="*/ 20 h 46"/>
                <a:gd name="T8" fmla="*/ 112 w 135"/>
                <a:gd name="T9" fmla="*/ 25 h 46"/>
                <a:gd name="T10" fmla="*/ 97 w 135"/>
                <a:gd name="T11" fmla="*/ 28 h 46"/>
                <a:gd name="T12" fmla="*/ 82 w 135"/>
                <a:gd name="T13" fmla="*/ 29 h 46"/>
                <a:gd name="T14" fmla="*/ 67 w 135"/>
                <a:gd name="T15" fmla="*/ 29 h 46"/>
                <a:gd name="T16" fmla="*/ 53 w 135"/>
                <a:gd name="T17" fmla="*/ 28 h 46"/>
                <a:gd name="T18" fmla="*/ 37 w 135"/>
                <a:gd name="T19" fmla="*/ 25 h 46"/>
                <a:gd name="T20" fmla="*/ 24 w 135"/>
                <a:gd name="T21" fmla="*/ 27 h 46"/>
                <a:gd name="T22" fmla="*/ 14 w 135"/>
                <a:gd name="T23" fmla="*/ 32 h 46"/>
                <a:gd name="T24" fmla="*/ 13 w 135"/>
                <a:gd name="T25" fmla="*/ 42 h 46"/>
                <a:gd name="T26" fmla="*/ 1 w 135"/>
                <a:gd name="T27" fmla="*/ 43 h 46"/>
                <a:gd name="T28" fmla="*/ 2 w 135"/>
                <a:gd name="T29" fmla="*/ 34 h 46"/>
                <a:gd name="T30" fmla="*/ 13 w 135"/>
                <a:gd name="T31" fmla="*/ 24 h 46"/>
                <a:gd name="T32" fmla="*/ 26 w 135"/>
                <a:gd name="T33" fmla="*/ 20 h 46"/>
                <a:gd name="T34" fmla="*/ 37 w 135"/>
                <a:gd name="T35" fmla="*/ 20 h 46"/>
                <a:gd name="T36" fmla="*/ 48 w 135"/>
                <a:gd name="T37" fmla="*/ 21 h 46"/>
                <a:gd name="T38" fmla="*/ 44 w 135"/>
                <a:gd name="T39" fmla="*/ 11 h 46"/>
                <a:gd name="T40" fmla="*/ 54 w 135"/>
                <a:gd name="T41" fmla="*/ 11 h 46"/>
                <a:gd name="T42" fmla="*/ 49 w 135"/>
                <a:gd name="T43" fmla="*/ 19 h 46"/>
                <a:gd name="T44" fmla="*/ 62 w 135"/>
                <a:gd name="T45" fmla="*/ 23 h 46"/>
                <a:gd name="T46" fmla="*/ 63 w 135"/>
                <a:gd name="T47" fmla="*/ 20 h 46"/>
                <a:gd name="T48" fmla="*/ 66 w 135"/>
                <a:gd name="T49" fmla="*/ 11 h 46"/>
                <a:gd name="T50" fmla="*/ 73 w 135"/>
                <a:gd name="T51" fmla="*/ 16 h 46"/>
                <a:gd name="T52" fmla="*/ 79 w 135"/>
                <a:gd name="T53" fmla="*/ 24 h 46"/>
                <a:gd name="T54" fmla="*/ 82 w 135"/>
                <a:gd name="T55" fmla="*/ 20 h 46"/>
                <a:gd name="T56" fmla="*/ 94 w 135"/>
                <a:gd name="T57" fmla="*/ 24 h 46"/>
                <a:gd name="T58" fmla="*/ 107 w 135"/>
                <a:gd name="T59" fmla="*/ 23 h 46"/>
                <a:gd name="T60" fmla="*/ 117 w 135"/>
                <a:gd name="T61" fmla="*/ 20 h 46"/>
                <a:gd name="T62" fmla="*/ 127 w 135"/>
                <a:gd name="T63" fmla="*/ 13 h 4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5"/>
                <a:gd name="T97" fmla="*/ 0 h 46"/>
                <a:gd name="T98" fmla="*/ 135 w 135"/>
                <a:gd name="T99" fmla="*/ 46 h 4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5" h="46">
                  <a:moveTo>
                    <a:pt x="130" y="10"/>
                  </a:moveTo>
                  <a:lnTo>
                    <a:pt x="125" y="11"/>
                  </a:lnTo>
                  <a:lnTo>
                    <a:pt x="122" y="6"/>
                  </a:lnTo>
                  <a:lnTo>
                    <a:pt x="125" y="2"/>
                  </a:lnTo>
                  <a:lnTo>
                    <a:pt x="130" y="0"/>
                  </a:lnTo>
                  <a:lnTo>
                    <a:pt x="135" y="6"/>
                  </a:lnTo>
                  <a:lnTo>
                    <a:pt x="131" y="12"/>
                  </a:lnTo>
                  <a:lnTo>
                    <a:pt x="124" y="20"/>
                  </a:lnTo>
                  <a:lnTo>
                    <a:pt x="118" y="23"/>
                  </a:lnTo>
                  <a:lnTo>
                    <a:pt x="112" y="25"/>
                  </a:lnTo>
                  <a:lnTo>
                    <a:pt x="105" y="27"/>
                  </a:lnTo>
                  <a:lnTo>
                    <a:pt x="97" y="28"/>
                  </a:lnTo>
                  <a:lnTo>
                    <a:pt x="91" y="29"/>
                  </a:lnTo>
                  <a:lnTo>
                    <a:pt x="82" y="29"/>
                  </a:lnTo>
                  <a:lnTo>
                    <a:pt x="75" y="29"/>
                  </a:lnTo>
                  <a:lnTo>
                    <a:pt x="67" y="29"/>
                  </a:lnTo>
                  <a:lnTo>
                    <a:pt x="60" y="29"/>
                  </a:lnTo>
                  <a:lnTo>
                    <a:pt x="53" y="28"/>
                  </a:lnTo>
                  <a:lnTo>
                    <a:pt x="47" y="28"/>
                  </a:lnTo>
                  <a:lnTo>
                    <a:pt x="37" y="25"/>
                  </a:lnTo>
                  <a:lnTo>
                    <a:pt x="32" y="25"/>
                  </a:lnTo>
                  <a:lnTo>
                    <a:pt x="24" y="27"/>
                  </a:lnTo>
                  <a:lnTo>
                    <a:pt x="19" y="29"/>
                  </a:lnTo>
                  <a:lnTo>
                    <a:pt x="14" y="32"/>
                  </a:lnTo>
                  <a:lnTo>
                    <a:pt x="11" y="37"/>
                  </a:lnTo>
                  <a:lnTo>
                    <a:pt x="13" y="42"/>
                  </a:lnTo>
                  <a:lnTo>
                    <a:pt x="6" y="46"/>
                  </a:lnTo>
                  <a:lnTo>
                    <a:pt x="1" y="43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7" y="28"/>
                  </a:lnTo>
                  <a:lnTo>
                    <a:pt x="13" y="24"/>
                  </a:lnTo>
                  <a:lnTo>
                    <a:pt x="19" y="23"/>
                  </a:lnTo>
                  <a:lnTo>
                    <a:pt x="26" y="20"/>
                  </a:lnTo>
                  <a:lnTo>
                    <a:pt x="31" y="20"/>
                  </a:lnTo>
                  <a:lnTo>
                    <a:pt x="37" y="20"/>
                  </a:lnTo>
                  <a:lnTo>
                    <a:pt x="43" y="20"/>
                  </a:lnTo>
                  <a:lnTo>
                    <a:pt x="48" y="21"/>
                  </a:lnTo>
                  <a:lnTo>
                    <a:pt x="44" y="16"/>
                  </a:lnTo>
                  <a:lnTo>
                    <a:pt x="44" y="11"/>
                  </a:lnTo>
                  <a:lnTo>
                    <a:pt x="49" y="6"/>
                  </a:lnTo>
                  <a:lnTo>
                    <a:pt x="54" y="11"/>
                  </a:lnTo>
                  <a:lnTo>
                    <a:pt x="49" y="13"/>
                  </a:lnTo>
                  <a:lnTo>
                    <a:pt x="49" y="19"/>
                  </a:lnTo>
                  <a:lnTo>
                    <a:pt x="56" y="21"/>
                  </a:lnTo>
                  <a:lnTo>
                    <a:pt x="62" y="23"/>
                  </a:lnTo>
                  <a:lnTo>
                    <a:pt x="69" y="23"/>
                  </a:lnTo>
                  <a:lnTo>
                    <a:pt x="63" y="20"/>
                  </a:lnTo>
                  <a:lnTo>
                    <a:pt x="62" y="15"/>
                  </a:lnTo>
                  <a:lnTo>
                    <a:pt x="66" y="11"/>
                  </a:lnTo>
                  <a:lnTo>
                    <a:pt x="71" y="11"/>
                  </a:lnTo>
                  <a:lnTo>
                    <a:pt x="73" y="16"/>
                  </a:lnTo>
                  <a:lnTo>
                    <a:pt x="74" y="21"/>
                  </a:lnTo>
                  <a:lnTo>
                    <a:pt x="79" y="24"/>
                  </a:lnTo>
                  <a:lnTo>
                    <a:pt x="83" y="25"/>
                  </a:lnTo>
                  <a:lnTo>
                    <a:pt x="82" y="20"/>
                  </a:lnTo>
                  <a:lnTo>
                    <a:pt x="88" y="23"/>
                  </a:lnTo>
                  <a:lnTo>
                    <a:pt x="94" y="24"/>
                  </a:lnTo>
                  <a:lnTo>
                    <a:pt x="100" y="24"/>
                  </a:lnTo>
                  <a:lnTo>
                    <a:pt x="107" y="23"/>
                  </a:lnTo>
                  <a:lnTo>
                    <a:pt x="112" y="21"/>
                  </a:lnTo>
                  <a:lnTo>
                    <a:pt x="117" y="20"/>
                  </a:lnTo>
                  <a:lnTo>
                    <a:pt x="122" y="16"/>
                  </a:lnTo>
                  <a:lnTo>
                    <a:pt x="127" y="13"/>
                  </a:lnTo>
                  <a:lnTo>
                    <a:pt x="130" y="1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7" name="Freeform 81"/>
            <p:cNvSpPr>
              <a:spLocks/>
            </p:cNvSpPr>
            <p:nvPr/>
          </p:nvSpPr>
          <p:spPr bwMode="auto">
            <a:xfrm>
              <a:off x="3328" y="2626"/>
              <a:ext cx="5" cy="5"/>
            </a:xfrm>
            <a:custGeom>
              <a:avLst/>
              <a:gdLst>
                <a:gd name="T0" fmla="*/ 5 w 5"/>
                <a:gd name="T1" fmla="*/ 5 h 5"/>
                <a:gd name="T2" fmla="*/ 5 w 5"/>
                <a:gd name="T3" fmla="*/ 3 h 5"/>
                <a:gd name="T4" fmla="*/ 4 w 5"/>
                <a:gd name="T5" fmla="*/ 0 h 5"/>
                <a:gd name="T6" fmla="*/ 1 w 5"/>
                <a:gd name="T7" fmla="*/ 1 h 5"/>
                <a:gd name="T8" fmla="*/ 0 w 5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5" y="5"/>
                  </a:moveTo>
                  <a:lnTo>
                    <a:pt x="5" y="3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8" name="Freeform 82"/>
            <p:cNvSpPr>
              <a:spLocks/>
            </p:cNvSpPr>
            <p:nvPr/>
          </p:nvSpPr>
          <p:spPr bwMode="auto">
            <a:xfrm>
              <a:off x="3250" y="2633"/>
              <a:ext cx="1" cy="2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1 h 2"/>
                <a:gd name="T4" fmla="*/ 1 w 1"/>
                <a:gd name="T5" fmla="*/ 0 h 2"/>
                <a:gd name="T6" fmla="*/ 0 60000 65536"/>
                <a:gd name="T7" fmla="*/ 0 60000 65536"/>
                <a:gd name="T8" fmla="*/ 0 60000 65536"/>
                <a:gd name="T9" fmla="*/ 0 w 1"/>
                <a:gd name="T10" fmla="*/ 0 h 2"/>
                <a:gd name="T11" fmla="*/ 1 w 1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">
                  <a:moveTo>
                    <a:pt x="0" y="2"/>
                  </a:moveTo>
                  <a:lnTo>
                    <a:pt x="0" y="1"/>
                  </a:lnTo>
                  <a:lnTo>
                    <a:pt x="1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79" name="Freeform 83"/>
            <p:cNvSpPr>
              <a:spLocks/>
            </p:cNvSpPr>
            <p:nvPr/>
          </p:nvSpPr>
          <p:spPr bwMode="auto">
            <a:xfrm>
              <a:off x="3207" y="2657"/>
              <a:ext cx="5" cy="7"/>
            </a:xfrm>
            <a:custGeom>
              <a:avLst/>
              <a:gdLst>
                <a:gd name="T0" fmla="*/ 5 w 5"/>
                <a:gd name="T1" fmla="*/ 0 h 7"/>
                <a:gd name="T2" fmla="*/ 2 w 5"/>
                <a:gd name="T3" fmla="*/ 0 h 7"/>
                <a:gd name="T4" fmla="*/ 1 w 5"/>
                <a:gd name="T5" fmla="*/ 2 h 7"/>
                <a:gd name="T6" fmla="*/ 0 w 5"/>
                <a:gd name="T7" fmla="*/ 4 h 7"/>
                <a:gd name="T8" fmla="*/ 0 w 5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7"/>
                <a:gd name="T17" fmla="*/ 5 w 5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7">
                  <a:moveTo>
                    <a:pt x="5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0" name="Line 84"/>
            <p:cNvSpPr>
              <a:spLocks noChangeShapeType="1"/>
            </p:cNvSpPr>
            <p:nvPr/>
          </p:nvSpPr>
          <p:spPr bwMode="auto">
            <a:xfrm>
              <a:off x="3353" y="2691"/>
              <a:ext cx="1" cy="13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1" name="Line 85"/>
            <p:cNvSpPr>
              <a:spLocks noChangeShapeType="1"/>
            </p:cNvSpPr>
            <p:nvPr/>
          </p:nvSpPr>
          <p:spPr bwMode="auto">
            <a:xfrm>
              <a:off x="2401" y="2704"/>
              <a:ext cx="95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2" name="Line 86"/>
            <p:cNvSpPr>
              <a:spLocks noChangeShapeType="1"/>
            </p:cNvSpPr>
            <p:nvPr/>
          </p:nvSpPr>
          <p:spPr bwMode="auto">
            <a:xfrm>
              <a:off x="2401" y="2717"/>
              <a:ext cx="95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3" name="Line 87"/>
            <p:cNvSpPr>
              <a:spLocks noChangeShapeType="1"/>
            </p:cNvSpPr>
            <p:nvPr/>
          </p:nvSpPr>
          <p:spPr bwMode="auto">
            <a:xfrm>
              <a:off x="2401" y="2736"/>
              <a:ext cx="95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4" name="Line 88"/>
            <p:cNvSpPr>
              <a:spLocks noChangeShapeType="1"/>
            </p:cNvSpPr>
            <p:nvPr/>
          </p:nvSpPr>
          <p:spPr bwMode="auto">
            <a:xfrm>
              <a:off x="2403" y="2755"/>
              <a:ext cx="950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5" name="Line 89"/>
            <p:cNvSpPr>
              <a:spLocks noChangeShapeType="1"/>
            </p:cNvSpPr>
            <p:nvPr/>
          </p:nvSpPr>
          <p:spPr bwMode="auto">
            <a:xfrm>
              <a:off x="2403" y="2776"/>
              <a:ext cx="950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6" name="Line 90"/>
            <p:cNvSpPr>
              <a:spLocks noChangeShapeType="1"/>
            </p:cNvSpPr>
            <p:nvPr/>
          </p:nvSpPr>
          <p:spPr bwMode="auto">
            <a:xfrm>
              <a:off x="2401" y="2796"/>
              <a:ext cx="95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7" name="Line 91"/>
            <p:cNvSpPr>
              <a:spLocks noChangeShapeType="1"/>
            </p:cNvSpPr>
            <p:nvPr/>
          </p:nvSpPr>
          <p:spPr bwMode="auto">
            <a:xfrm>
              <a:off x="2399" y="2818"/>
              <a:ext cx="9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8" name="Freeform 92"/>
            <p:cNvSpPr>
              <a:spLocks/>
            </p:cNvSpPr>
            <p:nvPr/>
          </p:nvSpPr>
          <p:spPr bwMode="auto">
            <a:xfrm>
              <a:off x="2827" y="2519"/>
              <a:ext cx="326" cy="202"/>
            </a:xfrm>
            <a:custGeom>
              <a:avLst/>
              <a:gdLst>
                <a:gd name="T0" fmla="*/ 188 w 326"/>
                <a:gd name="T1" fmla="*/ 0 h 202"/>
                <a:gd name="T2" fmla="*/ 13 w 326"/>
                <a:gd name="T3" fmla="*/ 159 h 202"/>
                <a:gd name="T4" fmla="*/ 8 w 326"/>
                <a:gd name="T5" fmla="*/ 164 h 202"/>
                <a:gd name="T6" fmla="*/ 4 w 326"/>
                <a:gd name="T7" fmla="*/ 172 h 202"/>
                <a:gd name="T8" fmla="*/ 2 w 326"/>
                <a:gd name="T9" fmla="*/ 177 h 202"/>
                <a:gd name="T10" fmla="*/ 1 w 326"/>
                <a:gd name="T11" fmla="*/ 184 h 202"/>
                <a:gd name="T12" fmla="*/ 0 w 326"/>
                <a:gd name="T13" fmla="*/ 189 h 202"/>
                <a:gd name="T14" fmla="*/ 0 w 326"/>
                <a:gd name="T15" fmla="*/ 194 h 202"/>
                <a:gd name="T16" fmla="*/ 0 w 326"/>
                <a:gd name="T17" fmla="*/ 202 h 202"/>
                <a:gd name="T18" fmla="*/ 137 w 326"/>
                <a:gd name="T19" fmla="*/ 202 h 202"/>
                <a:gd name="T20" fmla="*/ 137 w 326"/>
                <a:gd name="T21" fmla="*/ 197 h 202"/>
                <a:gd name="T22" fmla="*/ 138 w 326"/>
                <a:gd name="T23" fmla="*/ 189 h 202"/>
                <a:gd name="T24" fmla="*/ 140 w 326"/>
                <a:gd name="T25" fmla="*/ 184 h 202"/>
                <a:gd name="T26" fmla="*/ 141 w 326"/>
                <a:gd name="T27" fmla="*/ 177 h 202"/>
                <a:gd name="T28" fmla="*/ 142 w 326"/>
                <a:gd name="T29" fmla="*/ 172 h 202"/>
                <a:gd name="T30" fmla="*/ 146 w 326"/>
                <a:gd name="T31" fmla="*/ 166 h 202"/>
                <a:gd name="T32" fmla="*/ 151 w 326"/>
                <a:gd name="T33" fmla="*/ 159 h 202"/>
                <a:gd name="T34" fmla="*/ 326 w 326"/>
                <a:gd name="T35" fmla="*/ 0 h 202"/>
                <a:gd name="T36" fmla="*/ 188 w 326"/>
                <a:gd name="T37" fmla="*/ 0 h 20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26"/>
                <a:gd name="T58" fmla="*/ 0 h 202"/>
                <a:gd name="T59" fmla="*/ 326 w 326"/>
                <a:gd name="T60" fmla="*/ 202 h 20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26" h="202">
                  <a:moveTo>
                    <a:pt x="188" y="0"/>
                  </a:moveTo>
                  <a:lnTo>
                    <a:pt x="13" y="159"/>
                  </a:lnTo>
                  <a:lnTo>
                    <a:pt x="8" y="164"/>
                  </a:lnTo>
                  <a:lnTo>
                    <a:pt x="4" y="172"/>
                  </a:lnTo>
                  <a:lnTo>
                    <a:pt x="2" y="177"/>
                  </a:lnTo>
                  <a:lnTo>
                    <a:pt x="1" y="184"/>
                  </a:lnTo>
                  <a:lnTo>
                    <a:pt x="0" y="189"/>
                  </a:lnTo>
                  <a:lnTo>
                    <a:pt x="0" y="194"/>
                  </a:lnTo>
                  <a:lnTo>
                    <a:pt x="0" y="202"/>
                  </a:lnTo>
                  <a:lnTo>
                    <a:pt x="137" y="202"/>
                  </a:lnTo>
                  <a:lnTo>
                    <a:pt x="137" y="197"/>
                  </a:lnTo>
                  <a:lnTo>
                    <a:pt x="138" y="189"/>
                  </a:lnTo>
                  <a:lnTo>
                    <a:pt x="140" y="184"/>
                  </a:lnTo>
                  <a:lnTo>
                    <a:pt x="141" y="177"/>
                  </a:lnTo>
                  <a:lnTo>
                    <a:pt x="142" y="172"/>
                  </a:lnTo>
                  <a:lnTo>
                    <a:pt x="146" y="166"/>
                  </a:lnTo>
                  <a:lnTo>
                    <a:pt x="151" y="159"/>
                  </a:lnTo>
                  <a:lnTo>
                    <a:pt x="326" y="0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89" name="Freeform 93"/>
            <p:cNvSpPr>
              <a:spLocks/>
            </p:cNvSpPr>
            <p:nvPr/>
          </p:nvSpPr>
          <p:spPr bwMode="auto">
            <a:xfrm>
              <a:off x="2977" y="2516"/>
              <a:ext cx="178" cy="38"/>
            </a:xfrm>
            <a:custGeom>
              <a:avLst/>
              <a:gdLst>
                <a:gd name="T0" fmla="*/ 43 w 178"/>
                <a:gd name="T1" fmla="*/ 0 h 38"/>
                <a:gd name="T2" fmla="*/ 178 w 178"/>
                <a:gd name="T3" fmla="*/ 0 h 38"/>
                <a:gd name="T4" fmla="*/ 151 w 178"/>
                <a:gd name="T5" fmla="*/ 25 h 38"/>
                <a:gd name="T6" fmla="*/ 134 w 178"/>
                <a:gd name="T7" fmla="*/ 25 h 38"/>
                <a:gd name="T8" fmla="*/ 116 w 178"/>
                <a:gd name="T9" fmla="*/ 25 h 38"/>
                <a:gd name="T10" fmla="*/ 107 w 178"/>
                <a:gd name="T11" fmla="*/ 25 h 38"/>
                <a:gd name="T12" fmla="*/ 98 w 178"/>
                <a:gd name="T13" fmla="*/ 27 h 38"/>
                <a:gd name="T14" fmla="*/ 89 w 178"/>
                <a:gd name="T15" fmla="*/ 27 h 38"/>
                <a:gd name="T16" fmla="*/ 78 w 178"/>
                <a:gd name="T17" fmla="*/ 27 h 38"/>
                <a:gd name="T18" fmla="*/ 69 w 178"/>
                <a:gd name="T19" fmla="*/ 28 h 38"/>
                <a:gd name="T20" fmla="*/ 60 w 178"/>
                <a:gd name="T21" fmla="*/ 29 h 38"/>
                <a:gd name="T22" fmla="*/ 50 w 178"/>
                <a:gd name="T23" fmla="*/ 30 h 38"/>
                <a:gd name="T24" fmla="*/ 40 w 178"/>
                <a:gd name="T25" fmla="*/ 30 h 38"/>
                <a:gd name="T26" fmla="*/ 31 w 178"/>
                <a:gd name="T27" fmla="*/ 32 h 38"/>
                <a:gd name="T28" fmla="*/ 22 w 178"/>
                <a:gd name="T29" fmla="*/ 34 h 38"/>
                <a:gd name="T30" fmla="*/ 13 w 178"/>
                <a:gd name="T31" fmla="*/ 36 h 38"/>
                <a:gd name="T32" fmla="*/ 0 w 178"/>
                <a:gd name="T33" fmla="*/ 38 h 38"/>
                <a:gd name="T34" fmla="*/ 31 w 178"/>
                <a:gd name="T35" fmla="*/ 10 h 38"/>
                <a:gd name="T36" fmla="*/ 43 w 178"/>
                <a:gd name="T37" fmla="*/ 0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8"/>
                <a:gd name="T58" fmla="*/ 0 h 38"/>
                <a:gd name="T59" fmla="*/ 178 w 178"/>
                <a:gd name="T60" fmla="*/ 38 h 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8" h="38">
                  <a:moveTo>
                    <a:pt x="43" y="0"/>
                  </a:moveTo>
                  <a:lnTo>
                    <a:pt x="178" y="0"/>
                  </a:lnTo>
                  <a:lnTo>
                    <a:pt x="151" y="25"/>
                  </a:lnTo>
                  <a:lnTo>
                    <a:pt x="134" y="25"/>
                  </a:lnTo>
                  <a:lnTo>
                    <a:pt x="116" y="25"/>
                  </a:lnTo>
                  <a:lnTo>
                    <a:pt x="107" y="25"/>
                  </a:lnTo>
                  <a:lnTo>
                    <a:pt x="98" y="27"/>
                  </a:lnTo>
                  <a:lnTo>
                    <a:pt x="89" y="27"/>
                  </a:lnTo>
                  <a:lnTo>
                    <a:pt x="78" y="27"/>
                  </a:lnTo>
                  <a:lnTo>
                    <a:pt x="69" y="28"/>
                  </a:lnTo>
                  <a:lnTo>
                    <a:pt x="60" y="29"/>
                  </a:lnTo>
                  <a:lnTo>
                    <a:pt x="50" y="30"/>
                  </a:lnTo>
                  <a:lnTo>
                    <a:pt x="40" y="30"/>
                  </a:lnTo>
                  <a:lnTo>
                    <a:pt x="31" y="32"/>
                  </a:lnTo>
                  <a:lnTo>
                    <a:pt x="22" y="34"/>
                  </a:lnTo>
                  <a:lnTo>
                    <a:pt x="13" y="36"/>
                  </a:lnTo>
                  <a:lnTo>
                    <a:pt x="0" y="38"/>
                  </a:lnTo>
                  <a:lnTo>
                    <a:pt x="31" y="1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0" name="Freeform 94"/>
            <p:cNvSpPr>
              <a:spLocks/>
            </p:cNvSpPr>
            <p:nvPr/>
          </p:nvSpPr>
          <p:spPr bwMode="auto">
            <a:xfrm>
              <a:off x="2826" y="2696"/>
              <a:ext cx="142" cy="138"/>
            </a:xfrm>
            <a:custGeom>
              <a:avLst/>
              <a:gdLst>
                <a:gd name="T0" fmla="*/ 5 w 142"/>
                <a:gd name="T1" fmla="*/ 0 h 138"/>
                <a:gd name="T2" fmla="*/ 142 w 142"/>
                <a:gd name="T3" fmla="*/ 0 h 138"/>
                <a:gd name="T4" fmla="*/ 141 w 142"/>
                <a:gd name="T5" fmla="*/ 7 h 138"/>
                <a:gd name="T6" fmla="*/ 139 w 142"/>
                <a:gd name="T7" fmla="*/ 11 h 138"/>
                <a:gd name="T8" fmla="*/ 139 w 142"/>
                <a:gd name="T9" fmla="*/ 16 h 138"/>
                <a:gd name="T10" fmla="*/ 138 w 142"/>
                <a:gd name="T11" fmla="*/ 21 h 138"/>
                <a:gd name="T12" fmla="*/ 138 w 142"/>
                <a:gd name="T13" fmla="*/ 25 h 138"/>
                <a:gd name="T14" fmla="*/ 139 w 142"/>
                <a:gd name="T15" fmla="*/ 138 h 138"/>
                <a:gd name="T16" fmla="*/ 1 w 142"/>
                <a:gd name="T17" fmla="*/ 138 h 138"/>
                <a:gd name="T18" fmla="*/ 1 w 142"/>
                <a:gd name="T19" fmla="*/ 25 h 138"/>
                <a:gd name="T20" fmla="*/ 0 w 142"/>
                <a:gd name="T21" fmla="*/ 19 h 138"/>
                <a:gd name="T22" fmla="*/ 1 w 142"/>
                <a:gd name="T23" fmla="*/ 12 h 138"/>
                <a:gd name="T24" fmla="*/ 2 w 142"/>
                <a:gd name="T25" fmla="*/ 7 h 138"/>
                <a:gd name="T26" fmla="*/ 3 w 142"/>
                <a:gd name="T27" fmla="*/ 2 h 138"/>
                <a:gd name="T28" fmla="*/ 5 w 142"/>
                <a:gd name="T29" fmla="*/ 0 h 1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2"/>
                <a:gd name="T46" fmla="*/ 0 h 138"/>
                <a:gd name="T47" fmla="*/ 142 w 142"/>
                <a:gd name="T48" fmla="*/ 138 h 13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2" h="138">
                  <a:moveTo>
                    <a:pt x="5" y="0"/>
                  </a:moveTo>
                  <a:lnTo>
                    <a:pt x="142" y="0"/>
                  </a:lnTo>
                  <a:lnTo>
                    <a:pt x="141" y="7"/>
                  </a:lnTo>
                  <a:lnTo>
                    <a:pt x="139" y="11"/>
                  </a:lnTo>
                  <a:lnTo>
                    <a:pt x="139" y="16"/>
                  </a:lnTo>
                  <a:lnTo>
                    <a:pt x="138" y="21"/>
                  </a:lnTo>
                  <a:lnTo>
                    <a:pt x="138" y="25"/>
                  </a:lnTo>
                  <a:lnTo>
                    <a:pt x="139" y="138"/>
                  </a:lnTo>
                  <a:lnTo>
                    <a:pt x="1" y="138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2" y="7"/>
                  </a:lnTo>
                  <a:lnTo>
                    <a:pt x="3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1" name="Line 95"/>
            <p:cNvSpPr>
              <a:spLocks noChangeShapeType="1"/>
            </p:cNvSpPr>
            <p:nvPr/>
          </p:nvSpPr>
          <p:spPr bwMode="auto">
            <a:xfrm flipV="1">
              <a:off x="3358" y="2629"/>
              <a:ext cx="89" cy="7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2" name="Line 96"/>
            <p:cNvSpPr>
              <a:spLocks noChangeShapeType="1"/>
            </p:cNvSpPr>
            <p:nvPr/>
          </p:nvSpPr>
          <p:spPr bwMode="auto">
            <a:xfrm flipH="1">
              <a:off x="3507" y="2559"/>
              <a:ext cx="52" cy="4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3" name="Line 97"/>
            <p:cNvSpPr>
              <a:spLocks noChangeShapeType="1"/>
            </p:cNvSpPr>
            <p:nvPr/>
          </p:nvSpPr>
          <p:spPr bwMode="auto">
            <a:xfrm flipV="1">
              <a:off x="3356" y="2629"/>
              <a:ext cx="124" cy="10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4" name="Line 98"/>
            <p:cNvSpPr>
              <a:spLocks noChangeShapeType="1"/>
            </p:cNvSpPr>
            <p:nvPr/>
          </p:nvSpPr>
          <p:spPr bwMode="auto">
            <a:xfrm flipV="1">
              <a:off x="3358" y="2706"/>
              <a:ext cx="59" cy="4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5" name="Line 99"/>
            <p:cNvSpPr>
              <a:spLocks noChangeShapeType="1"/>
            </p:cNvSpPr>
            <p:nvPr/>
          </p:nvSpPr>
          <p:spPr bwMode="auto">
            <a:xfrm flipH="1">
              <a:off x="3532" y="2532"/>
              <a:ext cx="29" cy="2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6" name="Line 100"/>
            <p:cNvSpPr>
              <a:spLocks noChangeShapeType="1"/>
            </p:cNvSpPr>
            <p:nvPr/>
          </p:nvSpPr>
          <p:spPr bwMode="auto">
            <a:xfrm flipH="1">
              <a:off x="3477" y="2584"/>
              <a:ext cx="85" cy="7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7" name="Line 101"/>
            <p:cNvSpPr>
              <a:spLocks noChangeShapeType="1"/>
            </p:cNvSpPr>
            <p:nvPr/>
          </p:nvSpPr>
          <p:spPr bwMode="auto">
            <a:xfrm flipH="1">
              <a:off x="3525" y="2623"/>
              <a:ext cx="36" cy="2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8" name="Line 102"/>
            <p:cNvSpPr>
              <a:spLocks noChangeShapeType="1"/>
            </p:cNvSpPr>
            <p:nvPr/>
          </p:nvSpPr>
          <p:spPr bwMode="auto">
            <a:xfrm flipV="1">
              <a:off x="3358" y="2689"/>
              <a:ext cx="107" cy="8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399" name="Line 103"/>
            <p:cNvSpPr>
              <a:spLocks noChangeShapeType="1"/>
            </p:cNvSpPr>
            <p:nvPr/>
          </p:nvSpPr>
          <p:spPr bwMode="auto">
            <a:xfrm flipV="1">
              <a:off x="3356" y="2719"/>
              <a:ext cx="96" cy="8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0" name="Line 104"/>
            <p:cNvSpPr>
              <a:spLocks noChangeShapeType="1"/>
            </p:cNvSpPr>
            <p:nvPr/>
          </p:nvSpPr>
          <p:spPr bwMode="auto">
            <a:xfrm flipV="1">
              <a:off x="3353" y="2760"/>
              <a:ext cx="69" cy="5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1" name="Line 105"/>
            <p:cNvSpPr>
              <a:spLocks noChangeShapeType="1"/>
            </p:cNvSpPr>
            <p:nvPr/>
          </p:nvSpPr>
          <p:spPr bwMode="auto">
            <a:xfrm flipH="1">
              <a:off x="3480" y="2639"/>
              <a:ext cx="79" cy="6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2" name="Freeform 106"/>
            <p:cNvSpPr>
              <a:spLocks/>
            </p:cNvSpPr>
            <p:nvPr/>
          </p:nvSpPr>
          <p:spPr bwMode="auto">
            <a:xfrm>
              <a:off x="3269" y="2638"/>
              <a:ext cx="3" cy="2"/>
            </a:xfrm>
            <a:custGeom>
              <a:avLst/>
              <a:gdLst>
                <a:gd name="T0" fmla="*/ 3 w 3"/>
                <a:gd name="T1" fmla="*/ 2 h 2"/>
                <a:gd name="T2" fmla="*/ 0 w 3"/>
                <a:gd name="T3" fmla="*/ 2 h 2"/>
                <a:gd name="T4" fmla="*/ 0 w 3"/>
                <a:gd name="T5" fmla="*/ 0 h 2"/>
                <a:gd name="T6" fmla="*/ 0 60000 65536"/>
                <a:gd name="T7" fmla="*/ 0 60000 65536"/>
                <a:gd name="T8" fmla="*/ 0 60000 65536"/>
                <a:gd name="T9" fmla="*/ 0 w 3"/>
                <a:gd name="T10" fmla="*/ 0 h 2"/>
                <a:gd name="T11" fmla="*/ 3 w 3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3" name="Freeform 107"/>
            <p:cNvSpPr>
              <a:spLocks/>
            </p:cNvSpPr>
            <p:nvPr/>
          </p:nvSpPr>
          <p:spPr bwMode="auto">
            <a:xfrm>
              <a:off x="2544" y="2647"/>
              <a:ext cx="28" cy="12"/>
            </a:xfrm>
            <a:custGeom>
              <a:avLst/>
              <a:gdLst>
                <a:gd name="T0" fmla="*/ 13 w 28"/>
                <a:gd name="T1" fmla="*/ 4 h 12"/>
                <a:gd name="T2" fmla="*/ 17 w 28"/>
                <a:gd name="T3" fmla="*/ 1 h 12"/>
                <a:gd name="T4" fmla="*/ 28 w 28"/>
                <a:gd name="T5" fmla="*/ 0 h 12"/>
                <a:gd name="T6" fmla="*/ 24 w 28"/>
                <a:gd name="T7" fmla="*/ 3 h 12"/>
                <a:gd name="T8" fmla="*/ 13 w 28"/>
                <a:gd name="T9" fmla="*/ 5 h 12"/>
                <a:gd name="T10" fmla="*/ 18 w 28"/>
                <a:gd name="T11" fmla="*/ 5 h 12"/>
                <a:gd name="T12" fmla="*/ 14 w 28"/>
                <a:gd name="T13" fmla="*/ 8 h 12"/>
                <a:gd name="T14" fmla="*/ 6 w 28"/>
                <a:gd name="T15" fmla="*/ 10 h 12"/>
                <a:gd name="T16" fmla="*/ 11 w 28"/>
                <a:gd name="T17" fmla="*/ 10 h 12"/>
                <a:gd name="T18" fmla="*/ 17 w 28"/>
                <a:gd name="T19" fmla="*/ 8 h 12"/>
                <a:gd name="T20" fmla="*/ 0 w 28"/>
                <a:gd name="T21" fmla="*/ 12 h 12"/>
                <a:gd name="T22" fmla="*/ 4 w 28"/>
                <a:gd name="T23" fmla="*/ 9 h 12"/>
                <a:gd name="T24" fmla="*/ 13 w 28"/>
                <a:gd name="T25" fmla="*/ 4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"/>
                <a:gd name="T40" fmla="*/ 0 h 12"/>
                <a:gd name="T41" fmla="*/ 28 w 28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" h="12">
                  <a:moveTo>
                    <a:pt x="13" y="4"/>
                  </a:moveTo>
                  <a:lnTo>
                    <a:pt x="17" y="1"/>
                  </a:lnTo>
                  <a:lnTo>
                    <a:pt x="28" y="0"/>
                  </a:lnTo>
                  <a:lnTo>
                    <a:pt x="24" y="3"/>
                  </a:lnTo>
                  <a:lnTo>
                    <a:pt x="13" y="5"/>
                  </a:lnTo>
                  <a:lnTo>
                    <a:pt x="18" y="5"/>
                  </a:lnTo>
                  <a:lnTo>
                    <a:pt x="14" y="8"/>
                  </a:lnTo>
                  <a:lnTo>
                    <a:pt x="6" y="10"/>
                  </a:lnTo>
                  <a:lnTo>
                    <a:pt x="11" y="10"/>
                  </a:lnTo>
                  <a:lnTo>
                    <a:pt x="17" y="8"/>
                  </a:lnTo>
                  <a:lnTo>
                    <a:pt x="0" y="12"/>
                  </a:lnTo>
                  <a:lnTo>
                    <a:pt x="4" y="9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4" name="Freeform 108"/>
            <p:cNvSpPr>
              <a:spLocks/>
            </p:cNvSpPr>
            <p:nvPr/>
          </p:nvSpPr>
          <p:spPr bwMode="auto">
            <a:xfrm>
              <a:off x="2511" y="2635"/>
              <a:ext cx="60" cy="31"/>
            </a:xfrm>
            <a:custGeom>
              <a:avLst/>
              <a:gdLst>
                <a:gd name="T0" fmla="*/ 43 w 60"/>
                <a:gd name="T1" fmla="*/ 0 h 31"/>
                <a:gd name="T2" fmla="*/ 37 w 60"/>
                <a:gd name="T3" fmla="*/ 3 h 31"/>
                <a:gd name="T4" fmla="*/ 33 w 60"/>
                <a:gd name="T5" fmla="*/ 4 h 31"/>
                <a:gd name="T6" fmla="*/ 26 w 60"/>
                <a:gd name="T7" fmla="*/ 5 h 31"/>
                <a:gd name="T8" fmla="*/ 21 w 60"/>
                <a:gd name="T9" fmla="*/ 5 h 31"/>
                <a:gd name="T10" fmla="*/ 33 w 60"/>
                <a:gd name="T11" fmla="*/ 8 h 31"/>
                <a:gd name="T12" fmla="*/ 12 w 60"/>
                <a:gd name="T13" fmla="*/ 24 h 31"/>
                <a:gd name="T14" fmla="*/ 6 w 60"/>
                <a:gd name="T15" fmla="*/ 28 h 31"/>
                <a:gd name="T16" fmla="*/ 0 w 60"/>
                <a:gd name="T17" fmla="*/ 31 h 31"/>
                <a:gd name="T18" fmla="*/ 37 w 60"/>
                <a:gd name="T19" fmla="*/ 31 h 31"/>
                <a:gd name="T20" fmla="*/ 31 w 60"/>
                <a:gd name="T21" fmla="*/ 26 h 31"/>
                <a:gd name="T22" fmla="*/ 60 w 60"/>
                <a:gd name="T23" fmla="*/ 0 h 31"/>
                <a:gd name="T24" fmla="*/ 43 w 60"/>
                <a:gd name="T25" fmla="*/ 0 h 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31"/>
                <a:gd name="T41" fmla="*/ 60 w 60"/>
                <a:gd name="T42" fmla="*/ 31 h 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31">
                  <a:moveTo>
                    <a:pt x="43" y="0"/>
                  </a:moveTo>
                  <a:lnTo>
                    <a:pt x="37" y="3"/>
                  </a:lnTo>
                  <a:lnTo>
                    <a:pt x="33" y="4"/>
                  </a:lnTo>
                  <a:lnTo>
                    <a:pt x="26" y="5"/>
                  </a:lnTo>
                  <a:lnTo>
                    <a:pt x="21" y="5"/>
                  </a:lnTo>
                  <a:lnTo>
                    <a:pt x="33" y="8"/>
                  </a:lnTo>
                  <a:lnTo>
                    <a:pt x="12" y="24"/>
                  </a:lnTo>
                  <a:lnTo>
                    <a:pt x="6" y="28"/>
                  </a:lnTo>
                  <a:lnTo>
                    <a:pt x="0" y="31"/>
                  </a:lnTo>
                  <a:lnTo>
                    <a:pt x="37" y="31"/>
                  </a:lnTo>
                  <a:lnTo>
                    <a:pt x="31" y="26"/>
                  </a:lnTo>
                  <a:lnTo>
                    <a:pt x="6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5" name="Freeform 109"/>
            <p:cNvSpPr>
              <a:spLocks/>
            </p:cNvSpPr>
            <p:nvPr/>
          </p:nvSpPr>
          <p:spPr bwMode="auto">
            <a:xfrm>
              <a:off x="2524" y="2647"/>
              <a:ext cx="35" cy="12"/>
            </a:xfrm>
            <a:custGeom>
              <a:avLst/>
              <a:gdLst>
                <a:gd name="T0" fmla="*/ 18 w 35"/>
                <a:gd name="T1" fmla="*/ 9 h 12"/>
                <a:gd name="T2" fmla="*/ 30 w 35"/>
                <a:gd name="T3" fmla="*/ 1 h 12"/>
                <a:gd name="T4" fmla="*/ 35 w 35"/>
                <a:gd name="T5" fmla="*/ 0 h 12"/>
                <a:gd name="T6" fmla="*/ 30 w 35"/>
                <a:gd name="T7" fmla="*/ 1 h 12"/>
                <a:gd name="T8" fmla="*/ 14 w 35"/>
                <a:gd name="T9" fmla="*/ 12 h 12"/>
                <a:gd name="T10" fmla="*/ 18 w 35"/>
                <a:gd name="T11" fmla="*/ 3 h 12"/>
                <a:gd name="T12" fmla="*/ 4 w 35"/>
                <a:gd name="T13" fmla="*/ 10 h 12"/>
                <a:gd name="T14" fmla="*/ 0 w 35"/>
                <a:gd name="T15" fmla="*/ 12 h 12"/>
                <a:gd name="T16" fmla="*/ 3 w 35"/>
                <a:gd name="T17" fmla="*/ 10 h 12"/>
                <a:gd name="T18" fmla="*/ 18 w 35"/>
                <a:gd name="T19" fmla="*/ 1 h 12"/>
                <a:gd name="T20" fmla="*/ 18 w 35"/>
                <a:gd name="T21" fmla="*/ 9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2"/>
                <a:gd name="T35" fmla="*/ 35 w 35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2">
                  <a:moveTo>
                    <a:pt x="18" y="9"/>
                  </a:moveTo>
                  <a:lnTo>
                    <a:pt x="30" y="1"/>
                  </a:lnTo>
                  <a:lnTo>
                    <a:pt x="35" y="0"/>
                  </a:lnTo>
                  <a:lnTo>
                    <a:pt x="30" y="1"/>
                  </a:lnTo>
                  <a:lnTo>
                    <a:pt x="14" y="12"/>
                  </a:lnTo>
                  <a:lnTo>
                    <a:pt x="18" y="3"/>
                  </a:lnTo>
                  <a:lnTo>
                    <a:pt x="4" y="10"/>
                  </a:lnTo>
                  <a:lnTo>
                    <a:pt x="0" y="12"/>
                  </a:lnTo>
                  <a:lnTo>
                    <a:pt x="3" y="10"/>
                  </a:lnTo>
                  <a:lnTo>
                    <a:pt x="18" y="1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6" name="Freeform 110"/>
            <p:cNvSpPr>
              <a:spLocks/>
            </p:cNvSpPr>
            <p:nvPr/>
          </p:nvSpPr>
          <p:spPr bwMode="auto">
            <a:xfrm>
              <a:off x="2516" y="2647"/>
              <a:ext cx="17" cy="12"/>
            </a:xfrm>
            <a:custGeom>
              <a:avLst/>
              <a:gdLst>
                <a:gd name="T0" fmla="*/ 1 w 17"/>
                <a:gd name="T1" fmla="*/ 5 h 12"/>
                <a:gd name="T2" fmla="*/ 7 w 17"/>
                <a:gd name="T3" fmla="*/ 4 h 12"/>
                <a:gd name="T4" fmla="*/ 12 w 17"/>
                <a:gd name="T5" fmla="*/ 1 h 12"/>
                <a:gd name="T6" fmla="*/ 17 w 17"/>
                <a:gd name="T7" fmla="*/ 0 h 12"/>
                <a:gd name="T8" fmla="*/ 16 w 17"/>
                <a:gd name="T9" fmla="*/ 5 h 12"/>
                <a:gd name="T10" fmla="*/ 11 w 17"/>
                <a:gd name="T11" fmla="*/ 9 h 12"/>
                <a:gd name="T12" fmla="*/ 5 w 17"/>
                <a:gd name="T13" fmla="*/ 10 h 12"/>
                <a:gd name="T14" fmla="*/ 0 w 17"/>
                <a:gd name="T15" fmla="*/ 12 h 12"/>
                <a:gd name="T16" fmla="*/ 1 w 17"/>
                <a:gd name="T17" fmla="*/ 5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2"/>
                <a:gd name="T29" fmla="*/ 17 w 17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2">
                  <a:moveTo>
                    <a:pt x="1" y="5"/>
                  </a:moveTo>
                  <a:lnTo>
                    <a:pt x="7" y="4"/>
                  </a:lnTo>
                  <a:lnTo>
                    <a:pt x="12" y="1"/>
                  </a:lnTo>
                  <a:lnTo>
                    <a:pt x="17" y="0"/>
                  </a:lnTo>
                  <a:lnTo>
                    <a:pt x="16" y="5"/>
                  </a:lnTo>
                  <a:lnTo>
                    <a:pt x="11" y="9"/>
                  </a:lnTo>
                  <a:lnTo>
                    <a:pt x="5" y="10"/>
                  </a:lnTo>
                  <a:lnTo>
                    <a:pt x="0" y="12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7" name="Freeform 111"/>
            <p:cNvSpPr>
              <a:spLocks/>
            </p:cNvSpPr>
            <p:nvPr/>
          </p:nvSpPr>
          <p:spPr bwMode="auto">
            <a:xfrm>
              <a:off x="2515" y="2647"/>
              <a:ext cx="18" cy="10"/>
            </a:xfrm>
            <a:custGeom>
              <a:avLst/>
              <a:gdLst>
                <a:gd name="T0" fmla="*/ 16 w 18"/>
                <a:gd name="T1" fmla="*/ 5 h 10"/>
                <a:gd name="T2" fmla="*/ 18 w 18"/>
                <a:gd name="T3" fmla="*/ 0 h 10"/>
                <a:gd name="T4" fmla="*/ 12 w 18"/>
                <a:gd name="T5" fmla="*/ 3 h 10"/>
                <a:gd name="T6" fmla="*/ 6 w 18"/>
                <a:gd name="T7" fmla="*/ 5 h 10"/>
                <a:gd name="T8" fmla="*/ 0 w 18"/>
                <a:gd name="T9" fmla="*/ 9 h 10"/>
                <a:gd name="T10" fmla="*/ 5 w 18"/>
                <a:gd name="T11" fmla="*/ 10 h 10"/>
                <a:gd name="T12" fmla="*/ 10 w 18"/>
                <a:gd name="T13" fmla="*/ 9 h 10"/>
                <a:gd name="T14" fmla="*/ 16 w 18"/>
                <a:gd name="T15" fmla="*/ 5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0"/>
                <a:gd name="T26" fmla="*/ 18 w 18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0">
                  <a:moveTo>
                    <a:pt x="16" y="5"/>
                  </a:moveTo>
                  <a:lnTo>
                    <a:pt x="18" y="0"/>
                  </a:lnTo>
                  <a:lnTo>
                    <a:pt x="12" y="3"/>
                  </a:lnTo>
                  <a:lnTo>
                    <a:pt x="6" y="5"/>
                  </a:lnTo>
                  <a:lnTo>
                    <a:pt x="0" y="9"/>
                  </a:lnTo>
                  <a:lnTo>
                    <a:pt x="5" y="10"/>
                  </a:lnTo>
                  <a:lnTo>
                    <a:pt x="10" y="9"/>
                  </a:lnTo>
                  <a:lnTo>
                    <a:pt x="16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8" name="Freeform 112"/>
            <p:cNvSpPr>
              <a:spLocks/>
            </p:cNvSpPr>
            <p:nvPr/>
          </p:nvSpPr>
          <p:spPr bwMode="auto">
            <a:xfrm>
              <a:off x="2609" y="2356"/>
              <a:ext cx="1156" cy="310"/>
            </a:xfrm>
            <a:custGeom>
              <a:avLst/>
              <a:gdLst>
                <a:gd name="T0" fmla="*/ 0 w 1156"/>
                <a:gd name="T1" fmla="*/ 172 h 310"/>
                <a:gd name="T2" fmla="*/ 950 w 1156"/>
                <a:gd name="T3" fmla="*/ 173 h 310"/>
                <a:gd name="T4" fmla="*/ 1156 w 1156"/>
                <a:gd name="T5" fmla="*/ 0 h 310"/>
                <a:gd name="T6" fmla="*/ 1156 w 1156"/>
                <a:gd name="T7" fmla="*/ 129 h 310"/>
                <a:gd name="T8" fmla="*/ 952 w 1156"/>
                <a:gd name="T9" fmla="*/ 310 h 310"/>
                <a:gd name="T10" fmla="*/ 0 w 1156"/>
                <a:gd name="T11" fmla="*/ 310 h 310"/>
                <a:gd name="T12" fmla="*/ 0 w 1156"/>
                <a:gd name="T13" fmla="*/ 172 h 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6"/>
                <a:gd name="T22" fmla="*/ 0 h 310"/>
                <a:gd name="T23" fmla="*/ 1156 w 1156"/>
                <a:gd name="T24" fmla="*/ 310 h 3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6" h="310">
                  <a:moveTo>
                    <a:pt x="0" y="172"/>
                  </a:moveTo>
                  <a:lnTo>
                    <a:pt x="950" y="173"/>
                  </a:lnTo>
                  <a:lnTo>
                    <a:pt x="1156" y="0"/>
                  </a:lnTo>
                  <a:lnTo>
                    <a:pt x="1156" y="129"/>
                  </a:lnTo>
                  <a:lnTo>
                    <a:pt x="952" y="310"/>
                  </a:lnTo>
                  <a:lnTo>
                    <a:pt x="0" y="31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09" name="Freeform 113"/>
            <p:cNvSpPr>
              <a:spLocks/>
            </p:cNvSpPr>
            <p:nvPr/>
          </p:nvSpPr>
          <p:spPr bwMode="auto">
            <a:xfrm>
              <a:off x="2608" y="2356"/>
              <a:ext cx="1157" cy="172"/>
            </a:xfrm>
            <a:custGeom>
              <a:avLst/>
              <a:gdLst>
                <a:gd name="T0" fmla="*/ 0 w 1157"/>
                <a:gd name="T1" fmla="*/ 172 h 172"/>
                <a:gd name="T2" fmla="*/ 951 w 1157"/>
                <a:gd name="T3" fmla="*/ 172 h 172"/>
                <a:gd name="T4" fmla="*/ 1157 w 1157"/>
                <a:gd name="T5" fmla="*/ 0 h 172"/>
                <a:gd name="T6" fmla="*/ 240 w 1157"/>
                <a:gd name="T7" fmla="*/ 0 h 172"/>
                <a:gd name="T8" fmla="*/ 0 w 1157"/>
                <a:gd name="T9" fmla="*/ 172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7"/>
                <a:gd name="T16" fmla="*/ 0 h 172"/>
                <a:gd name="T17" fmla="*/ 1157 w 1157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7" h="172">
                  <a:moveTo>
                    <a:pt x="0" y="172"/>
                  </a:moveTo>
                  <a:lnTo>
                    <a:pt x="951" y="172"/>
                  </a:lnTo>
                  <a:lnTo>
                    <a:pt x="1157" y="0"/>
                  </a:lnTo>
                  <a:lnTo>
                    <a:pt x="240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0" name="Freeform 114"/>
            <p:cNvSpPr>
              <a:spLocks/>
            </p:cNvSpPr>
            <p:nvPr/>
          </p:nvSpPr>
          <p:spPr bwMode="auto">
            <a:xfrm>
              <a:off x="2666" y="2372"/>
              <a:ext cx="1051" cy="141"/>
            </a:xfrm>
            <a:custGeom>
              <a:avLst/>
              <a:gdLst>
                <a:gd name="T0" fmla="*/ 190 w 1051"/>
                <a:gd name="T1" fmla="*/ 0 h 141"/>
                <a:gd name="T2" fmla="*/ 0 w 1051"/>
                <a:gd name="T3" fmla="*/ 141 h 141"/>
                <a:gd name="T4" fmla="*/ 878 w 1051"/>
                <a:gd name="T5" fmla="*/ 141 h 141"/>
                <a:gd name="T6" fmla="*/ 1051 w 1051"/>
                <a:gd name="T7" fmla="*/ 0 h 141"/>
                <a:gd name="T8" fmla="*/ 190 w 1051"/>
                <a:gd name="T9" fmla="*/ 0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1"/>
                <a:gd name="T16" fmla="*/ 0 h 141"/>
                <a:gd name="T17" fmla="*/ 1051 w 1051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1" h="141">
                  <a:moveTo>
                    <a:pt x="190" y="0"/>
                  </a:moveTo>
                  <a:lnTo>
                    <a:pt x="0" y="141"/>
                  </a:lnTo>
                  <a:lnTo>
                    <a:pt x="878" y="141"/>
                  </a:lnTo>
                  <a:lnTo>
                    <a:pt x="1051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1" name="Freeform 115"/>
            <p:cNvSpPr>
              <a:spLocks/>
            </p:cNvSpPr>
            <p:nvPr/>
          </p:nvSpPr>
          <p:spPr bwMode="auto">
            <a:xfrm>
              <a:off x="2969" y="2374"/>
              <a:ext cx="39" cy="18"/>
            </a:xfrm>
            <a:custGeom>
              <a:avLst/>
              <a:gdLst>
                <a:gd name="T0" fmla="*/ 3 w 39"/>
                <a:gd name="T1" fmla="*/ 18 h 18"/>
                <a:gd name="T2" fmla="*/ 25 w 39"/>
                <a:gd name="T3" fmla="*/ 0 h 18"/>
                <a:gd name="T4" fmla="*/ 22 w 39"/>
                <a:gd name="T5" fmla="*/ 1 h 18"/>
                <a:gd name="T6" fmla="*/ 16 w 39"/>
                <a:gd name="T7" fmla="*/ 4 h 18"/>
                <a:gd name="T8" fmla="*/ 13 w 39"/>
                <a:gd name="T9" fmla="*/ 7 h 18"/>
                <a:gd name="T10" fmla="*/ 12 w 39"/>
                <a:gd name="T11" fmla="*/ 7 h 18"/>
                <a:gd name="T12" fmla="*/ 11 w 39"/>
                <a:gd name="T13" fmla="*/ 7 h 18"/>
                <a:gd name="T14" fmla="*/ 20 w 39"/>
                <a:gd name="T15" fmla="*/ 0 h 18"/>
                <a:gd name="T16" fmla="*/ 39 w 39"/>
                <a:gd name="T17" fmla="*/ 0 h 18"/>
                <a:gd name="T18" fmla="*/ 31 w 39"/>
                <a:gd name="T19" fmla="*/ 7 h 18"/>
                <a:gd name="T20" fmla="*/ 31 w 39"/>
                <a:gd name="T21" fmla="*/ 5 h 18"/>
                <a:gd name="T22" fmla="*/ 33 w 39"/>
                <a:gd name="T23" fmla="*/ 4 h 18"/>
                <a:gd name="T24" fmla="*/ 34 w 39"/>
                <a:gd name="T25" fmla="*/ 1 h 18"/>
                <a:gd name="T26" fmla="*/ 34 w 39"/>
                <a:gd name="T27" fmla="*/ 0 h 18"/>
                <a:gd name="T28" fmla="*/ 33 w 39"/>
                <a:gd name="T29" fmla="*/ 0 h 18"/>
                <a:gd name="T30" fmla="*/ 11 w 39"/>
                <a:gd name="T31" fmla="*/ 18 h 18"/>
                <a:gd name="T32" fmla="*/ 13 w 39"/>
                <a:gd name="T33" fmla="*/ 18 h 18"/>
                <a:gd name="T34" fmla="*/ 13 w 39"/>
                <a:gd name="T35" fmla="*/ 18 h 18"/>
                <a:gd name="T36" fmla="*/ 0 w 39"/>
                <a:gd name="T37" fmla="*/ 18 h 18"/>
                <a:gd name="T38" fmla="*/ 3 w 39"/>
                <a:gd name="T39" fmla="*/ 18 h 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9"/>
                <a:gd name="T61" fmla="*/ 0 h 18"/>
                <a:gd name="T62" fmla="*/ 39 w 39"/>
                <a:gd name="T63" fmla="*/ 18 h 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9" h="18">
                  <a:moveTo>
                    <a:pt x="3" y="18"/>
                  </a:moveTo>
                  <a:lnTo>
                    <a:pt x="25" y="0"/>
                  </a:lnTo>
                  <a:lnTo>
                    <a:pt x="22" y="1"/>
                  </a:lnTo>
                  <a:lnTo>
                    <a:pt x="16" y="4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20" y="0"/>
                  </a:lnTo>
                  <a:lnTo>
                    <a:pt x="39" y="0"/>
                  </a:lnTo>
                  <a:lnTo>
                    <a:pt x="31" y="7"/>
                  </a:lnTo>
                  <a:lnTo>
                    <a:pt x="31" y="5"/>
                  </a:lnTo>
                  <a:lnTo>
                    <a:pt x="33" y="4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11" y="18"/>
                  </a:lnTo>
                  <a:lnTo>
                    <a:pt x="13" y="18"/>
                  </a:lnTo>
                  <a:lnTo>
                    <a:pt x="0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2" name="Freeform 116"/>
            <p:cNvSpPr>
              <a:spLocks/>
            </p:cNvSpPr>
            <p:nvPr/>
          </p:nvSpPr>
          <p:spPr bwMode="auto">
            <a:xfrm>
              <a:off x="2985" y="2374"/>
              <a:ext cx="47" cy="18"/>
            </a:xfrm>
            <a:custGeom>
              <a:avLst/>
              <a:gdLst>
                <a:gd name="T0" fmla="*/ 26 w 47"/>
                <a:gd name="T1" fmla="*/ 0 h 18"/>
                <a:gd name="T2" fmla="*/ 23 w 47"/>
                <a:gd name="T3" fmla="*/ 0 h 18"/>
                <a:gd name="T4" fmla="*/ 23 w 47"/>
                <a:gd name="T5" fmla="*/ 0 h 18"/>
                <a:gd name="T6" fmla="*/ 35 w 47"/>
                <a:gd name="T7" fmla="*/ 0 h 18"/>
                <a:gd name="T8" fmla="*/ 35 w 47"/>
                <a:gd name="T9" fmla="*/ 0 h 18"/>
                <a:gd name="T10" fmla="*/ 34 w 47"/>
                <a:gd name="T11" fmla="*/ 0 h 18"/>
                <a:gd name="T12" fmla="*/ 23 w 47"/>
                <a:gd name="T13" fmla="*/ 9 h 18"/>
                <a:gd name="T14" fmla="*/ 26 w 47"/>
                <a:gd name="T15" fmla="*/ 9 h 18"/>
                <a:gd name="T16" fmla="*/ 36 w 47"/>
                <a:gd name="T17" fmla="*/ 0 h 18"/>
                <a:gd name="T18" fmla="*/ 36 w 47"/>
                <a:gd name="T19" fmla="*/ 0 h 18"/>
                <a:gd name="T20" fmla="*/ 47 w 47"/>
                <a:gd name="T21" fmla="*/ 0 h 18"/>
                <a:gd name="T22" fmla="*/ 47 w 47"/>
                <a:gd name="T23" fmla="*/ 0 h 18"/>
                <a:gd name="T24" fmla="*/ 44 w 47"/>
                <a:gd name="T25" fmla="*/ 0 h 18"/>
                <a:gd name="T26" fmla="*/ 22 w 47"/>
                <a:gd name="T27" fmla="*/ 18 h 18"/>
                <a:gd name="T28" fmla="*/ 25 w 47"/>
                <a:gd name="T29" fmla="*/ 18 h 18"/>
                <a:gd name="T30" fmla="*/ 25 w 47"/>
                <a:gd name="T31" fmla="*/ 18 h 18"/>
                <a:gd name="T32" fmla="*/ 13 w 47"/>
                <a:gd name="T33" fmla="*/ 18 h 18"/>
                <a:gd name="T34" fmla="*/ 13 w 47"/>
                <a:gd name="T35" fmla="*/ 18 h 18"/>
                <a:gd name="T36" fmla="*/ 14 w 47"/>
                <a:gd name="T37" fmla="*/ 18 h 18"/>
                <a:gd name="T38" fmla="*/ 25 w 47"/>
                <a:gd name="T39" fmla="*/ 9 h 18"/>
                <a:gd name="T40" fmla="*/ 22 w 47"/>
                <a:gd name="T41" fmla="*/ 9 h 18"/>
                <a:gd name="T42" fmla="*/ 12 w 47"/>
                <a:gd name="T43" fmla="*/ 18 h 18"/>
                <a:gd name="T44" fmla="*/ 12 w 47"/>
                <a:gd name="T45" fmla="*/ 18 h 18"/>
                <a:gd name="T46" fmla="*/ 0 w 47"/>
                <a:gd name="T47" fmla="*/ 18 h 18"/>
                <a:gd name="T48" fmla="*/ 1 w 47"/>
                <a:gd name="T49" fmla="*/ 18 h 18"/>
                <a:gd name="T50" fmla="*/ 4 w 47"/>
                <a:gd name="T51" fmla="*/ 18 h 18"/>
                <a:gd name="T52" fmla="*/ 26 w 47"/>
                <a:gd name="T53" fmla="*/ 0 h 1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7"/>
                <a:gd name="T82" fmla="*/ 0 h 18"/>
                <a:gd name="T83" fmla="*/ 47 w 47"/>
                <a:gd name="T84" fmla="*/ 18 h 1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7" h="18">
                  <a:moveTo>
                    <a:pt x="26" y="0"/>
                  </a:moveTo>
                  <a:lnTo>
                    <a:pt x="23" y="0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23" y="9"/>
                  </a:lnTo>
                  <a:lnTo>
                    <a:pt x="26" y="9"/>
                  </a:lnTo>
                  <a:lnTo>
                    <a:pt x="36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22" y="18"/>
                  </a:lnTo>
                  <a:lnTo>
                    <a:pt x="25" y="18"/>
                  </a:lnTo>
                  <a:lnTo>
                    <a:pt x="13" y="18"/>
                  </a:lnTo>
                  <a:lnTo>
                    <a:pt x="14" y="18"/>
                  </a:lnTo>
                  <a:lnTo>
                    <a:pt x="25" y="9"/>
                  </a:lnTo>
                  <a:lnTo>
                    <a:pt x="22" y="9"/>
                  </a:lnTo>
                  <a:lnTo>
                    <a:pt x="12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4" y="1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3" name="Freeform 117"/>
            <p:cNvSpPr>
              <a:spLocks/>
            </p:cNvSpPr>
            <p:nvPr/>
          </p:nvSpPr>
          <p:spPr bwMode="auto">
            <a:xfrm>
              <a:off x="3010" y="2374"/>
              <a:ext cx="40" cy="18"/>
            </a:xfrm>
            <a:custGeom>
              <a:avLst/>
              <a:gdLst>
                <a:gd name="T0" fmla="*/ 24 w 40"/>
                <a:gd name="T1" fmla="*/ 0 h 18"/>
                <a:gd name="T2" fmla="*/ 22 w 40"/>
                <a:gd name="T3" fmla="*/ 0 h 18"/>
                <a:gd name="T4" fmla="*/ 40 w 40"/>
                <a:gd name="T5" fmla="*/ 0 h 18"/>
                <a:gd name="T6" fmla="*/ 32 w 40"/>
                <a:gd name="T7" fmla="*/ 7 h 18"/>
                <a:gd name="T8" fmla="*/ 31 w 40"/>
                <a:gd name="T9" fmla="*/ 7 h 18"/>
                <a:gd name="T10" fmla="*/ 35 w 40"/>
                <a:gd name="T11" fmla="*/ 3 h 18"/>
                <a:gd name="T12" fmla="*/ 35 w 40"/>
                <a:gd name="T13" fmla="*/ 1 h 18"/>
                <a:gd name="T14" fmla="*/ 35 w 40"/>
                <a:gd name="T15" fmla="*/ 0 h 18"/>
                <a:gd name="T16" fmla="*/ 32 w 40"/>
                <a:gd name="T17" fmla="*/ 0 h 18"/>
                <a:gd name="T18" fmla="*/ 22 w 40"/>
                <a:gd name="T19" fmla="*/ 9 h 18"/>
                <a:gd name="T20" fmla="*/ 22 w 40"/>
                <a:gd name="T21" fmla="*/ 9 h 18"/>
                <a:gd name="T22" fmla="*/ 24 w 40"/>
                <a:gd name="T23" fmla="*/ 8 h 18"/>
                <a:gd name="T24" fmla="*/ 27 w 40"/>
                <a:gd name="T25" fmla="*/ 7 h 18"/>
                <a:gd name="T26" fmla="*/ 28 w 40"/>
                <a:gd name="T27" fmla="*/ 7 h 18"/>
                <a:gd name="T28" fmla="*/ 30 w 40"/>
                <a:gd name="T29" fmla="*/ 5 h 18"/>
                <a:gd name="T30" fmla="*/ 31 w 40"/>
                <a:gd name="T31" fmla="*/ 5 h 18"/>
                <a:gd name="T32" fmla="*/ 19 w 40"/>
                <a:gd name="T33" fmla="*/ 13 h 18"/>
                <a:gd name="T34" fmla="*/ 19 w 40"/>
                <a:gd name="T35" fmla="*/ 13 h 18"/>
                <a:gd name="T36" fmla="*/ 21 w 40"/>
                <a:gd name="T37" fmla="*/ 12 h 18"/>
                <a:gd name="T38" fmla="*/ 22 w 40"/>
                <a:gd name="T39" fmla="*/ 11 h 18"/>
                <a:gd name="T40" fmla="*/ 21 w 40"/>
                <a:gd name="T41" fmla="*/ 9 h 18"/>
                <a:gd name="T42" fmla="*/ 10 w 40"/>
                <a:gd name="T43" fmla="*/ 18 h 18"/>
                <a:gd name="T44" fmla="*/ 11 w 40"/>
                <a:gd name="T45" fmla="*/ 18 h 18"/>
                <a:gd name="T46" fmla="*/ 15 w 40"/>
                <a:gd name="T47" fmla="*/ 17 h 18"/>
                <a:gd name="T48" fmla="*/ 26 w 40"/>
                <a:gd name="T49" fmla="*/ 12 h 18"/>
                <a:gd name="T50" fmla="*/ 26 w 40"/>
                <a:gd name="T51" fmla="*/ 12 h 18"/>
                <a:gd name="T52" fmla="*/ 17 w 40"/>
                <a:gd name="T53" fmla="*/ 18 h 18"/>
                <a:gd name="T54" fmla="*/ 0 w 40"/>
                <a:gd name="T55" fmla="*/ 18 h 18"/>
                <a:gd name="T56" fmla="*/ 0 w 40"/>
                <a:gd name="T57" fmla="*/ 18 h 18"/>
                <a:gd name="T58" fmla="*/ 1 w 40"/>
                <a:gd name="T59" fmla="*/ 18 h 18"/>
                <a:gd name="T60" fmla="*/ 24 w 40"/>
                <a:gd name="T61" fmla="*/ 0 h 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0"/>
                <a:gd name="T94" fmla="*/ 0 h 18"/>
                <a:gd name="T95" fmla="*/ 40 w 40"/>
                <a:gd name="T96" fmla="*/ 18 h 1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0" h="18">
                  <a:moveTo>
                    <a:pt x="24" y="0"/>
                  </a:moveTo>
                  <a:lnTo>
                    <a:pt x="22" y="0"/>
                  </a:lnTo>
                  <a:lnTo>
                    <a:pt x="40" y="0"/>
                  </a:lnTo>
                  <a:lnTo>
                    <a:pt x="32" y="7"/>
                  </a:lnTo>
                  <a:lnTo>
                    <a:pt x="31" y="7"/>
                  </a:lnTo>
                  <a:lnTo>
                    <a:pt x="35" y="3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32" y="0"/>
                  </a:lnTo>
                  <a:lnTo>
                    <a:pt x="22" y="9"/>
                  </a:lnTo>
                  <a:lnTo>
                    <a:pt x="24" y="8"/>
                  </a:lnTo>
                  <a:lnTo>
                    <a:pt x="27" y="7"/>
                  </a:lnTo>
                  <a:lnTo>
                    <a:pt x="28" y="7"/>
                  </a:lnTo>
                  <a:lnTo>
                    <a:pt x="30" y="5"/>
                  </a:lnTo>
                  <a:lnTo>
                    <a:pt x="31" y="5"/>
                  </a:lnTo>
                  <a:lnTo>
                    <a:pt x="19" y="13"/>
                  </a:lnTo>
                  <a:lnTo>
                    <a:pt x="21" y="12"/>
                  </a:lnTo>
                  <a:lnTo>
                    <a:pt x="22" y="11"/>
                  </a:lnTo>
                  <a:lnTo>
                    <a:pt x="21" y="9"/>
                  </a:lnTo>
                  <a:lnTo>
                    <a:pt x="10" y="18"/>
                  </a:lnTo>
                  <a:lnTo>
                    <a:pt x="11" y="18"/>
                  </a:lnTo>
                  <a:lnTo>
                    <a:pt x="15" y="17"/>
                  </a:lnTo>
                  <a:lnTo>
                    <a:pt x="26" y="12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4" name="Freeform 118"/>
            <p:cNvSpPr>
              <a:spLocks/>
            </p:cNvSpPr>
            <p:nvPr/>
          </p:nvSpPr>
          <p:spPr bwMode="auto">
            <a:xfrm>
              <a:off x="3050" y="2374"/>
              <a:ext cx="38" cy="20"/>
            </a:xfrm>
            <a:custGeom>
              <a:avLst/>
              <a:gdLst>
                <a:gd name="T0" fmla="*/ 20 w 38"/>
                <a:gd name="T1" fmla="*/ 0 h 20"/>
                <a:gd name="T2" fmla="*/ 18 w 38"/>
                <a:gd name="T3" fmla="*/ 0 h 20"/>
                <a:gd name="T4" fmla="*/ 18 w 38"/>
                <a:gd name="T5" fmla="*/ 0 h 20"/>
                <a:gd name="T6" fmla="*/ 31 w 38"/>
                <a:gd name="T7" fmla="*/ 0 h 20"/>
                <a:gd name="T8" fmla="*/ 29 w 38"/>
                <a:gd name="T9" fmla="*/ 1 h 20"/>
                <a:gd name="T10" fmla="*/ 26 w 38"/>
                <a:gd name="T11" fmla="*/ 3 h 20"/>
                <a:gd name="T12" fmla="*/ 18 w 38"/>
                <a:gd name="T13" fmla="*/ 8 h 20"/>
                <a:gd name="T14" fmla="*/ 11 w 38"/>
                <a:gd name="T15" fmla="*/ 13 h 20"/>
                <a:gd name="T16" fmla="*/ 9 w 38"/>
                <a:gd name="T17" fmla="*/ 16 h 20"/>
                <a:gd name="T18" fmla="*/ 9 w 38"/>
                <a:gd name="T19" fmla="*/ 17 h 20"/>
                <a:gd name="T20" fmla="*/ 16 w 38"/>
                <a:gd name="T21" fmla="*/ 16 h 20"/>
                <a:gd name="T22" fmla="*/ 22 w 38"/>
                <a:gd name="T23" fmla="*/ 11 h 20"/>
                <a:gd name="T24" fmla="*/ 29 w 38"/>
                <a:gd name="T25" fmla="*/ 7 h 20"/>
                <a:gd name="T26" fmla="*/ 33 w 38"/>
                <a:gd name="T27" fmla="*/ 1 h 20"/>
                <a:gd name="T28" fmla="*/ 33 w 38"/>
                <a:gd name="T29" fmla="*/ 0 h 20"/>
                <a:gd name="T30" fmla="*/ 33 w 38"/>
                <a:gd name="T31" fmla="*/ 0 h 20"/>
                <a:gd name="T32" fmla="*/ 38 w 38"/>
                <a:gd name="T33" fmla="*/ 0 h 20"/>
                <a:gd name="T34" fmla="*/ 38 w 38"/>
                <a:gd name="T35" fmla="*/ 0 h 20"/>
                <a:gd name="T36" fmla="*/ 33 w 38"/>
                <a:gd name="T37" fmla="*/ 3 h 20"/>
                <a:gd name="T38" fmla="*/ 29 w 38"/>
                <a:gd name="T39" fmla="*/ 5 h 20"/>
                <a:gd name="T40" fmla="*/ 20 w 38"/>
                <a:gd name="T41" fmla="*/ 13 h 20"/>
                <a:gd name="T42" fmla="*/ 16 w 38"/>
                <a:gd name="T43" fmla="*/ 16 h 20"/>
                <a:gd name="T44" fmla="*/ 11 w 38"/>
                <a:gd name="T45" fmla="*/ 18 h 20"/>
                <a:gd name="T46" fmla="*/ 4 w 38"/>
                <a:gd name="T47" fmla="*/ 20 h 20"/>
                <a:gd name="T48" fmla="*/ 0 w 38"/>
                <a:gd name="T49" fmla="*/ 17 h 20"/>
                <a:gd name="T50" fmla="*/ 9 w 38"/>
                <a:gd name="T51" fmla="*/ 8 h 20"/>
                <a:gd name="T52" fmla="*/ 20 w 38"/>
                <a:gd name="T53" fmla="*/ 0 h 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8"/>
                <a:gd name="T82" fmla="*/ 0 h 20"/>
                <a:gd name="T83" fmla="*/ 38 w 38"/>
                <a:gd name="T84" fmla="*/ 20 h 2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8" h="20">
                  <a:moveTo>
                    <a:pt x="20" y="0"/>
                  </a:moveTo>
                  <a:lnTo>
                    <a:pt x="18" y="0"/>
                  </a:lnTo>
                  <a:lnTo>
                    <a:pt x="31" y="0"/>
                  </a:lnTo>
                  <a:lnTo>
                    <a:pt x="29" y="1"/>
                  </a:lnTo>
                  <a:lnTo>
                    <a:pt x="26" y="3"/>
                  </a:lnTo>
                  <a:lnTo>
                    <a:pt x="18" y="8"/>
                  </a:lnTo>
                  <a:lnTo>
                    <a:pt x="11" y="13"/>
                  </a:lnTo>
                  <a:lnTo>
                    <a:pt x="9" y="16"/>
                  </a:lnTo>
                  <a:lnTo>
                    <a:pt x="9" y="17"/>
                  </a:lnTo>
                  <a:lnTo>
                    <a:pt x="16" y="16"/>
                  </a:lnTo>
                  <a:lnTo>
                    <a:pt x="22" y="11"/>
                  </a:lnTo>
                  <a:lnTo>
                    <a:pt x="29" y="7"/>
                  </a:lnTo>
                  <a:lnTo>
                    <a:pt x="33" y="1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33" y="3"/>
                  </a:lnTo>
                  <a:lnTo>
                    <a:pt x="29" y="5"/>
                  </a:lnTo>
                  <a:lnTo>
                    <a:pt x="20" y="13"/>
                  </a:lnTo>
                  <a:lnTo>
                    <a:pt x="16" y="16"/>
                  </a:lnTo>
                  <a:lnTo>
                    <a:pt x="11" y="18"/>
                  </a:lnTo>
                  <a:lnTo>
                    <a:pt x="4" y="20"/>
                  </a:lnTo>
                  <a:lnTo>
                    <a:pt x="0" y="17"/>
                  </a:lnTo>
                  <a:lnTo>
                    <a:pt x="9" y="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5" name="Freeform 119"/>
            <p:cNvSpPr>
              <a:spLocks/>
            </p:cNvSpPr>
            <p:nvPr/>
          </p:nvSpPr>
          <p:spPr bwMode="auto">
            <a:xfrm>
              <a:off x="3066" y="2374"/>
              <a:ext cx="43" cy="18"/>
            </a:xfrm>
            <a:custGeom>
              <a:avLst/>
              <a:gdLst>
                <a:gd name="T0" fmla="*/ 13 w 43"/>
                <a:gd name="T1" fmla="*/ 18 h 18"/>
                <a:gd name="T2" fmla="*/ 21 w 43"/>
                <a:gd name="T3" fmla="*/ 4 h 18"/>
                <a:gd name="T4" fmla="*/ 5 w 43"/>
                <a:gd name="T5" fmla="*/ 16 h 18"/>
                <a:gd name="T6" fmla="*/ 5 w 43"/>
                <a:gd name="T7" fmla="*/ 17 h 18"/>
                <a:gd name="T8" fmla="*/ 5 w 43"/>
                <a:gd name="T9" fmla="*/ 18 h 18"/>
                <a:gd name="T10" fmla="*/ 0 w 43"/>
                <a:gd name="T11" fmla="*/ 18 h 18"/>
                <a:gd name="T12" fmla="*/ 0 w 43"/>
                <a:gd name="T13" fmla="*/ 18 h 18"/>
                <a:gd name="T14" fmla="*/ 1 w 43"/>
                <a:gd name="T15" fmla="*/ 18 h 18"/>
                <a:gd name="T16" fmla="*/ 2 w 43"/>
                <a:gd name="T17" fmla="*/ 17 h 18"/>
                <a:gd name="T18" fmla="*/ 5 w 43"/>
                <a:gd name="T19" fmla="*/ 16 h 18"/>
                <a:gd name="T20" fmla="*/ 13 w 43"/>
                <a:gd name="T21" fmla="*/ 9 h 18"/>
                <a:gd name="T22" fmla="*/ 21 w 43"/>
                <a:gd name="T23" fmla="*/ 3 h 18"/>
                <a:gd name="T24" fmla="*/ 22 w 43"/>
                <a:gd name="T25" fmla="*/ 1 h 18"/>
                <a:gd name="T26" fmla="*/ 22 w 43"/>
                <a:gd name="T27" fmla="*/ 0 h 18"/>
                <a:gd name="T28" fmla="*/ 32 w 43"/>
                <a:gd name="T29" fmla="*/ 0 h 18"/>
                <a:gd name="T30" fmla="*/ 27 w 43"/>
                <a:gd name="T31" fmla="*/ 11 h 18"/>
                <a:gd name="T32" fmla="*/ 36 w 43"/>
                <a:gd name="T33" fmla="*/ 3 h 18"/>
                <a:gd name="T34" fmla="*/ 38 w 43"/>
                <a:gd name="T35" fmla="*/ 1 h 18"/>
                <a:gd name="T36" fmla="*/ 36 w 43"/>
                <a:gd name="T37" fmla="*/ 0 h 18"/>
                <a:gd name="T38" fmla="*/ 38 w 43"/>
                <a:gd name="T39" fmla="*/ 0 h 18"/>
                <a:gd name="T40" fmla="*/ 43 w 43"/>
                <a:gd name="T41" fmla="*/ 0 h 18"/>
                <a:gd name="T42" fmla="*/ 42 w 43"/>
                <a:gd name="T43" fmla="*/ 0 h 18"/>
                <a:gd name="T44" fmla="*/ 40 w 43"/>
                <a:gd name="T45" fmla="*/ 0 h 18"/>
                <a:gd name="T46" fmla="*/ 39 w 43"/>
                <a:gd name="T47" fmla="*/ 1 h 18"/>
                <a:gd name="T48" fmla="*/ 18 w 43"/>
                <a:gd name="T49" fmla="*/ 18 h 18"/>
                <a:gd name="T50" fmla="*/ 13 w 43"/>
                <a:gd name="T51" fmla="*/ 18 h 1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3"/>
                <a:gd name="T79" fmla="*/ 0 h 18"/>
                <a:gd name="T80" fmla="*/ 43 w 43"/>
                <a:gd name="T81" fmla="*/ 18 h 1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3" h="18">
                  <a:moveTo>
                    <a:pt x="13" y="18"/>
                  </a:moveTo>
                  <a:lnTo>
                    <a:pt x="21" y="4"/>
                  </a:lnTo>
                  <a:lnTo>
                    <a:pt x="5" y="16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2" y="17"/>
                  </a:lnTo>
                  <a:lnTo>
                    <a:pt x="5" y="16"/>
                  </a:lnTo>
                  <a:lnTo>
                    <a:pt x="13" y="9"/>
                  </a:lnTo>
                  <a:lnTo>
                    <a:pt x="21" y="3"/>
                  </a:lnTo>
                  <a:lnTo>
                    <a:pt x="22" y="1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27" y="11"/>
                  </a:lnTo>
                  <a:lnTo>
                    <a:pt x="36" y="3"/>
                  </a:lnTo>
                  <a:lnTo>
                    <a:pt x="38" y="1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9" y="1"/>
                  </a:lnTo>
                  <a:lnTo>
                    <a:pt x="18" y="18"/>
                  </a:lnTo>
                  <a:lnTo>
                    <a:pt x="13" y="1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6" name="Freeform 120"/>
            <p:cNvSpPr>
              <a:spLocks/>
            </p:cNvSpPr>
            <p:nvPr/>
          </p:nvSpPr>
          <p:spPr bwMode="auto">
            <a:xfrm>
              <a:off x="3085" y="2374"/>
              <a:ext cx="37" cy="18"/>
            </a:xfrm>
            <a:custGeom>
              <a:avLst/>
              <a:gdLst>
                <a:gd name="T0" fmla="*/ 25 w 37"/>
                <a:gd name="T1" fmla="*/ 0 h 18"/>
                <a:gd name="T2" fmla="*/ 23 w 37"/>
                <a:gd name="T3" fmla="*/ 0 h 18"/>
                <a:gd name="T4" fmla="*/ 24 w 37"/>
                <a:gd name="T5" fmla="*/ 0 h 18"/>
                <a:gd name="T6" fmla="*/ 37 w 37"/>
                <a:gd name="T7" fmla="*/ 0 h 18"/>
                <a:gd name="T8" fmla="*/ 36 w 37"/>
                <a:gd name="T9" fmla="*/ 0 h 18"/>
                <a:gd name="T10" fmla="*/ 34 w 37"/>
                <a:gd name="T11" fmla="*/ 0 h 18"/>
                <a:gd name="T12" fmla="*/ 12 w 37"/>
                <a:gd name="T13" fmla="*/ 18 h 18"/>
                <a:gd name="T14" fmla="*/ 13 w 37"/>
                <a:gd name="T15" fmla="*/ 18 h 18"/>
                <a:gd name="T16" fmla="*/ 13 w 37"/>
                <a:gd name="T17" fmla="*/ 18 h 18"/>
                <a:gd name="T18" fmla="*/ 0 w 37"/>
                <a:gd name="T19" fmla="*/ 18 h 18"/>
                <a:gd name="T20" fmla="*/ 2 w 37"/>
                <a:gd name="T21" fmla="*/ 18 h 18"/>
                <a:gd name="T22" fmla="*/ 3 w 37"/>
                <a:gd name="T23" fmla="*/ 18 h 18"/>
                <a:gd name="T24" fmla="*/ 25 w 37"/>
                <a:gd name="T25" fmla="*/ 0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7"/>
                <a:gd name="T40" fmla="*/ 0 h 18"/>
                <a:gd name="T41" fmla="*/ 37 w 37"/>
                <a:gd name="T42" fmla="*/ 18 h 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7" h="18">
                  <a:moveTo>
                    <a:pt x="25" y="0"/>
                  </a:moveTo>
                  <a:lnTo>
                    <a:pt x="23" y="0"/>
                  </a:lnTo>
                  <a:lnTo>
                    <a:pt x="24" y="0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12" y="18"/>
                  </a:lnTo>
                  <a:lnTo>
                    <a:pt x="13" y="18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7" name="Freeform 121"/>
            <p:cNvSpPr>
              <a:spLocks/>
            </p:cNvSpPr>
            <p:nvPr/>
          </p:nvSpPr>
          <p:spPr bwMode="auto">
            <a:xfrm>
              <a:off x="3102" y="2374"/>
              <a:ext cx="41" cy="18"/>
            </a:xfrm>
            <a:custGeom>
              <a:avLst/>
              <a:gdLst>
                <a:gd name="T0" fmla="*/ 4 w 41"/>
                <a:gd name="T1" fmla="*/ 18 h 18"/>
                <a:gd name="T2" fmla="*/ 26 w 41"/>
                <a:gd name="T3" fmla="*/ 0 h 18"/>
                <a:gd name="T4" fmla="*/ 23 w 41"/>
                <a:gd name="T5" fmla="*/ 1 h 18"/>
                <a:gd name="T6" fmla="*/ 17 w 41"/>
                <a:gd name="T7" fmla="*/ 4 h 18"/>
                <a:gd name="T8" fmla="*/ 15 w 41"/>
                <a:gd name="T9" fmla="*/ 7 h 18"/>
                <a:gd name="T10" fmla="*/ 13 w 41"/>
                <a:gd name="T11" fmla="*/ 7 h 18"/>
                <a:gd name="T12" fmla="*/ 12 w 41"/>
                <a:gd name="T13" fmla="*/ 7 h 18"/>
                <a:gd name="T14" fmla="*/ 20 w 41"/>
                <a:gd name="T15" fmla="*/ 0 h 18"/>
                <a:gd name="T16" fmla="*/ 41 w 41"/>
                <a:gd name="T17" fmla="*/ 0 h 18"/>
                <a:gd name="T18" fmla="*/ 32 w 41"/>
                <a:gd name="T19" fmla="*/ 7 h 18"/>
                <a:gd name="T20" fmla="*/ 32 w 41"/>
                <a:gd name="T21" fmla="*/ 5 h 18"/>
                <a:gd name="T22" fmla="*/ 33 w 41"/>
                <a:gd name="T23" fmla="*/ 4 h 18"/>
                <a:gd name="T24" fmla="*/ 36 w 41"/>
                <a:gd name="T25" fmla="*/ 3 h 18"/>
                <a:gd name="T26" fmla="*/ 34 w 41"/>
                <a:gd name="T27" fmla="*/ 0 h 18"/>
                <a:gd name="T28" fmla="*/ 34 w 41"/>
                <a:gd name="T29" fmla="*/ 0 h 18"/>
                <a:gd name="T30" fmla="*/ 12 w 41"/>
                <a:gd name="T31" fmla="*/ 18 h 18"/>
                <a:gd name="T32" fmla="*/ 15 w 41"/>
                <a:gd name="T33" fmla="*/ 18 h 18"/>
                <a:gd name="T34" fmla="*/ 15 w 41"/>
                <a:gd name="T35" fmla="*/ 18 h 18"/>
                <a:gd name="T36" fmla="*/ 0 w 41"/>
                <a:gd name="T37" fmla="*/ 18 h 18"/>
                <a:gd name="T38" fmla="*/ 4 w 41"/>
                <a:gd name="T39" fmla="*/ 18 h 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1"/>
                <a:gd name="T61" fmla="*/ 0 h 18"/>
                <a:gd name="T62" fmla="*/ 41 w 41"/>
                <a:gd name="T63" fmla="*/ 18 h 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1" h="18">
                  <a:moveTo>
                    <a:pt x="4" y="18"/>
                  </a:moveTo>
                  <a:lnTo>
                    <a:pt x="26" y="0"/>
                  </a:lnTo>
                  <a:lnTo>
                    <a:pt x="23" y="1"/>
                  </a:lnTo>
                  <a:lnTo>
                    <a:pt x="17" y="4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20" y="0"/>
                  </a:lnTo>
                  <a:lnTo>
                    <a:pt x="41" y="0"/>
                  </a:lnTo>
                  <a:lnTo>
                    <a:pt x="32" y="7"/>
                  </a:lnTo>
                  <a:lnTo>
                    <a:pt x="32" y="5"/>
                  </a:lnTo>
                  <a:lnTo>
                    <a:pt x="33" y="4"/>
                  </a:lnTo>
                  <a:lnTo>
                    <a:pt x="36" y="3"/>
                  </a:lnTo>
                  <a:lnTo>
                    <a:pt x="34" y="0"/>
                  </a:lnTo>
                  <a:lnTo>
                    <a:pt x="12" y="18"/>
                  </a:lnTo>
                  <a:lnTo>
                    <a:pt x="15" y="18"/>
                  </a:lnTo>
                  <a:lnTo>
                    <a:pt x="0" y="18"/>
                  </a:lnTo>
                  <a:lnTo>
                    <a:pt x="4" y="1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8" name="Freeform 122"/>
            <p:cNvSpPr>
              <a:spLocks/>
            </p:cNvSpPr>
            <p:nvPr/>
          </p:nvSpPr>
          <p:spPr bwMode="auto">
            <a:xfrm>
              <a:off x="3119" y="2374"/>
              <a:ext cx="42" cy="18"/>
            </a:xfrm>
            <a:custGeom>
              <a:avLst/>
              <a:gdLst>
                <a:gd name="T0" fmla="*/ 25 w 42"/>
                <a:gd name="T1" fmla="*/ 0 h 18"/>
                <a:gd name="T2" fmla="*/ 24 w 42"/>
                <a:gd name="T3" fmla="*/ 0 h 18"/>
                <a:gd name="T4" fmla="*/ 42 w 42"/>
                <a:gd name="T5" fmla="*/ 0 h 18"/>
                <a:gd name="T6" fmla="*/ 34 w 42"/>
                <a:gd name="T7" fmla="*/ 7 h 18"/>
                <a:gd name="T8" fmla="*/ 33 w 42"/>
                <a:gd name="T9" fmla="*/ 7 h 18"/>
                <a:gd name="T10" fmla="*/ 36 w 42"/>
                <a:gd name="T11" fmla="*/ 3 h 18"/>
                <a:gd name="T12" fmla="*/ 37 w 42"/>
                <a:gd name="T13" fmla="*/ 1 h 18"/>
                <a:gd name="T14" fmla="*/ 36 w 42"/>
                <a:gd name="T15" fmla="*/ 0 h 18"/>
                <a:gd name="T16" fmla="*/ 33 w 42"/>
                <a:gd name="T17" fmla="*/ 0 h 18"/>
                <a:gd name="T18" fmla="*/ 22 w 42"/>
                <a:gd name="T19" fmla="*/ 9 h 18"/>
                <a:gd name="T20" fmla="*/ 24 w 42"/>
                <a:gd name="T21" fmla="*/ 9 h 18"/>
                <a:gd name="T22" fmla="*/ 26 w 42"/>
                <a:gd name="T23" fmla="*/ 8 h 18"/>
                <a:gd name="T24" fmla="*/ 28 w 42"/>
                <a:gd name="T25" fmla="*/ 7 h 18"/>
                <a:gd name="T26" fmla="*/ 29 w 42"/>
                <a:gd name="T27" fmla="*/ 7 h 18"/>
                <a:gd name="T28" fmla="*/ 32 w 42"/>
                <a:gd name="T29" fmla="*/ 5 h 18"/>
                <a:gd name="T30" fmla="*/ 32 w 42"/>
                <a:gd name="T31" fmla="*/ 5 h 18"/>
                <a:gd name="T32" fmla="*/ 21 w 42"/>
                <a:gd name="T33" fmla="*/ 13 h 18"/>
                <a:gd name="T34" fmla="*/ 20 w 42"/>
                <a:gd name="T35" fmla="*/ 13 h 18"/>
                <a:gd name="T36" fmla="*/ 22 w 42"/>
                <a:gd name="T37" fmla="*/ 12 h 18"/>
                <a:gd name="T38" fmla="*/ 22 w 42"/>
                <a:gd name="T39" fmla="*/ 11 h 18"/>
                <a:gd name="T40" fmla="*/ 22 w 42"/>
                <a:gd name="T41" fmla="*/ 9 h 18"/>
                <a:gd name="T42" fmla="*/ 11 w 42"/>
                <a:gd name="T43" fmla="*/ 18 h 18"/>
                <a:gd name="T44" fmla="*/ 13 w 42"/>
                <a:gd name="T45" fmla="*/ 18 h 18"/>
                <a:gd name="T46" fmla="*/ 17 w 42"/>
                <a:gd name="T47" fmla="*/ 17 h 18"/>
                <a:gd name="T48" fmla="*/ 26 w 42"/>
                <a:gd name="T49" fmla="*/ 12 h 18"/>
                <a:gd name="T50" fmla="*/ 28 w 42"/>
                <a:gd name="T51" fmla="*/ 12 h 18"/>
                <a:gd name="T52" fmla="*/ 19 w 42"/>
                <a:gd name="T53" fmla="*/ 18 h 18"/>
                <a:gd name="T54" fmla="*/ 0 w 42"/>
                <a:gd name="T55" fmla="*/ 18 h 18"/>
                <a:gd name="T56" fmla="*/ 0 w 42"/>
                <a:gd name="T57" fmla="*/ 18 h 18"/>
                <a:gd name="T58" fmla="*/ 3 w 42"/>
                <a:gd name="T59" fmla="*/ 18 h 18"/>
                <a:gd name="T60" fmla="*/ 25 w 42"/>
                <a:gd name="T61" fmla="*/ 0 h 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2"/>
                <a:gd name="T94" fmla="*/ 0 h 18"/>
                <a:gd name="T95" fmla="*/ 42 w 42"/>
                <a:gd name="T96" fmla="*/ 18 h 1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2" h="18">
                  <a:moveTo>
                    <a:pt x="25" y="0"/>
                  </a:moveTo>
                  <a:lnTo>
                    <a:pt x="24" y="0"/>
                  </a:lnTo>
                  <a:lnTo>
                    <a:pt x="42" y="0"/>
                  </a:lnTo>
                  <a:lnTo>
                    <a:pt x="34" y="7"/>
                  </a:lnTo>
                  <a:lnTo>
                    <a:pt x="33" y="7"/>
                  </a:lnTo>
                  <a:lnTo>
                    <a:pt x="36" y="3"/>
                  </a:lnTo>
                  <a:lnTo>
                    <a:pt x="37" y="1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2" y="9"/>
                  </a:lnTo>
                  <a:lnTo>
                    <a:pt x="24" y="9"/>
                  </a:lnTo>
                  <a:lnTo>
                    <a:pt x="26" y="8"/>
                  </a:lnTo>
                  <a:lnTo>
                    <a:pt x="28" y="7"/>
                  </a:lnTo>
                  <a:lnTo>
                    <a:pt x="29" y="7"/>
                  </a:lnTo>
                  <a:lnTo>
                    <a:pt x="32" y="5"/>
                  </a:lnTo>
                  <a:lnTo>
                    <a:pt x="21" y="13"/>
                  </a:lnTo>
                  <a:lnTo>
                    <a:pt x="20" y="13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2" y="9"/>
                  </a:lnTo>
                  <a:lnTo>
                    <a:pt x="11" y="18"/>
                  </a:lnTo>
                  <a:lnTo>
                    <a:pt x="13" y="18"/>
                  </a:lnTo>
                  <a:lnTo>
                    <a:pt x="17" y="17"/>
                  </a:lnTo>
                  <a:lnTo>
                    <a:pt x="26" y="12"/>
                  </a:lnTo>
                  <a:lnTo>
                    <a:pt x="28" y="12"/>
                  </a:lnTo>
                  <a:lnTo>
                    <a:pt x="19" y="18"/>
                  </a:lnTo>
                  <a:lnTo>
                    <a:pt x="0" y="18"/>
                  </a:lnTo>
                  <a:lnTo>
                    <a:pt x="3" y="1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19" name="Freeform 123"/>
            <p:cNvSpPr>
              <a:spLocks/>
            </p:cNvSpPr>
            <p:nvPr/>
          </p:nvSpPr>
          <p:spPr bwMode="auto">
            <a:xfrm>
              <a:off x="3138" y="2374"/>
              <a:ext cx="40" cy="18"/>
            </a:xfrm>
            <a:custGeom>
              <a:avLst/>
              <a:gdLst>
                <a:gd name="T0" fmla="*/ 26 w 40"/>
                <a:gd name="T1" fmla="*/ 0 h 18"/>
                <a:gd name="T2" fmla="*/ 23 w 40"/>
                <a:gd name="T3" fmla="*/ 0 h 18"/>
                <a:gd name="T4" fmla="*/ 36 w 40"/>
                <a:gd name="T5" fmla="*/ 0 h 18"/>
                <a:gd name="T6" fmla="*/ 37 w 40"/>
                <a:gd name="T7" fmla="*/ 0 h 18"/>
                <a:gd name="T8" fmla="*/ 39 w 40"/>
                <a:gd name="T9" fmla="*/ 0 h 18"/>
                <a:gd name="T10" fmla="*/ 40 w 40"/>
                <a:gd name="T11" fmla="*/ 3 h 18"/>
                <a:gd name="T12" fmla="*/ 40 w 40"/>
                <a:gd name="T13" fmla="*/ 3 h 18"/>
                <a:gd name="T14" fmla="*/ 39 w 40"/>
                <a:gd name="T15" fmla="*/ 4 h 18"/>
                <a:gd name="T16" fmla="*/ 32 w 40"/>
                <a:gd name="T17" fmla="*/ 11 h 18"/>
                <a:gd name="T18" fmla="*/ 24 w 40"/>
                <a:gd name="T19" fmla="*/ 16 h 18"/>
                <a:gd name="T20" fmla="*/ 17 w 40"/>
                <a:gd name="T21" fmla="*/ 18 h 18"/>
                <a:gd name="T22" fmla="*/ 13 w 40"/>
                <a:gd name="T23" fmla="*/ 18 h 18"/>
                <a:gd name="T24" fmla="*/ 0 w 40"/>
                <a:gd name="T25" fmla="*/ 18 h 18"/>
                <a:gd name="T26" fmla="*/ 1 w 40"/>
                <a:gd name="T27" fmla="*/ 18 h 18"/>
                <a:gd name="T28" fmla="*/ 3 w 40"/>
                <a:gd name="T29" fmla="*/ 18 h 18"/>
                <a:gd name="T30" fmla="*/ 26 w 40"/>
                <a:gd name="T31" fmla="*/ 0 h 18"/>
                <a:gd name="T32" fmla="*/ 34 w 40"/>
                <a:gd name="T33" fmla="*/ 3 h 18"/>
                <a:gd name="T34" fmla="*/ 34 w 40"/>
                <a:gd name="T35" fmla="*/ 3 h 18"/>
                <a:gd name="T36" fmla="*/ 35 w 40"/>
                <a:gd name="T37" fmla="*/ 0 h 18"/>
                <a:gd name="T38" fmla="*/ 34 w 40"/>
                <a:gd name="T39" fmla="*/ 0 h 18"/>
                <a:gd name="T40" fmla="*/ 11 w 40"/>
                <a:gd name="T41" fmla="*/ 18 h 18"/>
                <a:gd name="T42" fmla="*/ 13 w 40"/>
                <a:gd name="T43" fmla="*/ 18 h 18"/>
                <a:gd name="T44" fmla="*/ 15 w 40"/>
                <a:gd name="T45" fmla="*/ 17 h 18"/>
                <a:gd name="T46" fmla="*/ 17 w 40"/>
                <a:gd name="T47" fmla="*/ 16 h 18"/>
                <a:gd name="T48" fmla="*/ 34 w 40"/>
                <a:gd name="T49" fmla="*/ 3 h 18"/>
                <a:gd name="T50" fmla="*/ 26 w 40"/>
                <a:gd name="T51" fmla="*/ 0 h 1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0"/>
                <a:gd name="T79" fmla="*/ 0 h 18"/>
                <a:gd name="T80" fmla="*/ 40 w 40"/>
                <a:gd name="T81" fmla="*/ 18 h 1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0" h="18">
                  <a:moveTo>
                    <a:pt x="26" y="0"/>
                  </a:moveTo>
                  <a:lnTo>
                    <a:pt x="23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0" y="3"/>
                  </a:lnTo>
                  <a:lnTo>
                    <a:pt x="39" y="4"/>
                  </a:lnTo>
                  <a:lnTo>
                    <a:pt x="32" y="11"/>
                  </a:lnTo>
                  <a:lnTo>
                    <a:pt x="24" y="16"/>
                  </a:lnTo>
                  <a:lnTo>
                    <a:pt x="17" y="18"/>
                  </a:lnTo>
                  <a:lnTo>
                    <a:pt x="13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3" y="18"/>
                  </a:lnTo>
                  <a:lnTo>
                    <a:pt x="26" y="0"/>
                  </a:lnTo>
                  <a:lnTo>
                    <a:pt x="34" y="3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11" y="18"/>
                  </a:lnTo>
                  <a:lnTo>
                    <a:pt x="13" y="18"/>
                  </a:lnTo>
                  <a:lnTo>
                    <a:pt x="15" y="17"/>
                  </a:lnTo>
                  <a:lnTo>
                    <a:pt x="17" y="16"/>
                  </a:lnTo>
                  <a:lnTo>
                    <a:pt x="34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0" name="Freeform 124"/>
            <p:cNvSpPr>
              <a:spLocks/>
            </p:cNvSpPr>
            <p:nvPr/>
          </p:nvSpPr>
          <p:spPr bwMode="auto">
            <a:xfrm>
              <a:off x="3149" y="2374"/>
              <a:ext cx="24" cy="18"/>
            </a:xfrm>
            <a:custGeom>
              <a:avLst/>
              <a:gdLst>
                <a:gd name="T0" fmla="*/ 23 w 24"/>
                <a:gd name="T1" fmla="*/ 3 h 18"/>
                <a:gd name="T2" fmla="*/ 23 w 24"/>
                <a:gd name="T3" fmla="*/ 3 h 18"/>
                <a:gd name="T4" fmla="*/ 24 w 24"/>
                <a:gd name="T5" fmla="*/ 0 h 18"/>
                <a:gd name="T6" fmla="*/ 23 w 24"/>
                <a:gd name="T7" fmla="*/ 0 h 18"/>
                <a:gd name="T8" fmla="*/ 0 w 24"/>
                <a:gd name="T9" fmla="*/ 18 h 18"/>
                <a:gd name="T10" fmla="*/ 2 w 24"/>
                <a:gd name="T11" fmla="*/ 18 h 18"/>
                <a:gd name="T12" fmla="*/ 23 w 24"/>
                <a:gd name="T13" fmla="*/ 3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18"/>
                <a:gd name="T23" fmla="*/ 24 w 24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18">
                  <a:moveTo>
                    <a:pt x="23" y="3"/>
                  </a:moveTo>
                  <a:lnTo>
                    <a:pt x="23" y="3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1" name="Freeform 125"/>
            <p:cNvSpPr>
              <a:spLocks/>
            </p:cNvSpPr>
            <p:nvPr/>
          </p:nvSpPr>
          <p:spPr bwMode="auto">
            <a:xfrm>
              <a:off x="3228" y="2379"/>
              <a:ext cx="10" cy="7"/>
            </a:xfrm>
            <a:custGeom>
              <a:avLst/>
              <a:gdLst>
                <a:gd name="T0" fmla="*/ 4 w 10"/>
                <a:gd name="T1" fmla="*/ 7 h 7"/>
                <a:gd name="T2" fmla="*/ 10 w 10"/>
                <a:gd name="T3" fmla="*/ 0 h 7"/>
                <a:gd name="T4" fmla="*/ 0 w 10"/>
                <a:gd name="T5" fmla="*/ 7 h 7"/>
                <a:gd name="T6" fmla="*/ 4 w 10"/>
                <a:gd name="T7" fmla="*/ 7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7"/>
                <a:gd name="T14" fmla="*/ 10 w 10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7">
                  <a:moveTo>
                    <a:pt x="4" y="7"/>
                  </a:moveTo>
                  <a:lnTo>
                    <a:pt x="10" y="0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2" name="Freeform 126"/>
            <p:cNvSpPr>
              <a:spLocks/>
            </p:cNvSpPr>
            <p:nvPr/>
          </p:nvSpPr>
          <p:spPr bwMode="auto">
            <a:xfrm>
              <a:off x="3315" y="2374"/>
              <a:ext cx="33" cy="20"/>
            </a:xfrm>
            <a:custGeom>
              <a:avLst/>
              <a:gdLst>
                <a:gd name="T0" fmla="*/ 28 w 33"/>
                <a:gd name="T1" fmla="*/ 0 h 20"/>
                <a:gd name="T2" fmla="*/ 30 w 33"/>
                <a:gd name="T3" fmla="*/ 0 h 20"/>
                <a:gd name="T4" fmla="*/ 31 w 33"/>
                <a:gd name="T5" fmla="*/ 1 h 20"/>
                <a:gd name="T6" fmla="*/ 33 w 33"/>
                <a:gd name="T7" fmla="*/ 1 h 20"/>
                <a:gd name="T8" fmla="*/ 33 w 33"/>
                <a:gd name="T9" fmla="*/ 3 h 20"/>
                <a:gd name="T10" fmla="*/ 31 w 33"/>
                <a:gd name="T11" fmla="*/ 5 h 20"/>
                <a:gd name="T12" fmla="*/ 30 w 33"/>
                <a:gd name="T13" fmla="*/ 7 h 20"/>
                <a:gd name="T14" fmla="*/ 25 w 33"/>
                <a:gd name="T15" fmla="*/ 12 h 20"/>
                <a:gd name="T16" fmla="*/ 16 w 33"/>
                <a:gd name="T17" fmla="*/ 17 h 20"/>
                <a:gd name="T18" fmla="*/ 7 w 33"/>
                <a:gd name="T19" fmla="*/ 20 h 20"/>
                <a:gd name="T20" fmla="*/ 4 w 33"/>
                <a:gd name="T21" fmla="*/ 20 h 20"/>
                <a:gd name="T22" fmla="*/ 1 w 33"/>
                <a:gd name="T23" fmla="*/ 20 h 20"/>
                <a:gd name="T24" fmla="*/ 0 w 33"/>
                <a:gd name="T25" fmla="*/ 18 h 20"/>
                <a:gd name="T26" fmla="*/ 0 w 33"/>
                <a:gd name="T27" fmla="*/ 17 h 20"/>
                <a:gd name="T28" fmla="*/ 0 w 33"/>
                <a:gd name="T29" fmla="*/ 17 h 20"/>
                <a:gd name="T30" fmla="*/ 1 w 33"/>
                <a:gd name="T31" fmla="*/ 13 h 20"/>
                <a:gd name="T32" fmla="*/ 7 w 33"/>
                <a:gd name="T33" fmla="*/ 9 h 20"/>
                <a:gd name="T34" fmla="*/ 17 w 33"/>
                <a:gd name="T35" fmla="*/ 3 h 20"/>
                <a:gd name="T36" fmla="*/ 28 w 33"/>
                <a:gd name="T37" fmla="*/ 0 h 20"/>
                <a:gd name="T38" fmla="*/ 25 w 33"/>
                <a:gd name="T39" fmla="*/ 4 h 20"/>
                <a:gd name="T40" fmla="*/ 28 w 33"/>
                <a:gd name="T41" fmla="*/ 1 h 20"/>
                <a:gd name="T42" fmla="*/ 26 w 33"/>
                <a:gd name="T43" fmla="*/ 0 h 20"/>
                <a:gd name="T44" fmla="*/ 25 w 33"/>
                <a:gd name="T45" fmla="*/ 1 h 20"/>
                <a:gd name="T46" fmla="*/ 22 w 33"/>
                <a:gd name="T47" fmla="*/ 4 h 20"/>
                <a:gd name="T48" fmla="*/ 5 w 33"/>
                <a:gd name="T49" fmla="*/ 16 h 20"/>
                <a:gd name="T50" fmla="*/ 4 w 33"/>
                <a:gd name="T51" fmla="*/ 17 h 20"/>
                <a:gd name="T52" fmla="*/ 4 w 33"/>
                <a:gd name="T53" fmla="*/ 18 h 20"/>
                <a:gd name="T54" fmla="*/ 7 w 33"/>
                <a:gd name="T55" fmla="*/ 18 h 20"/>
                <a:gd name="T56" fmla="*/ 9 w 33"/>
                <a:gd name="T57" fmla="*/ 16 h 20"/>
                <a:gd name="T58" fmla="*/ 25 w 33"/>
                <a:gd name="T59" fmla="*/ 4 h 20"/>
                <a:gd name="T60" fmla="*/ 28 w 33"/>
                <a:gd name="T61" fmla="*/ 0 h 2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3"/>
                <a:gd name="T94" fmla="*/ 0 h 20"/>
                <a:gd name="T95" fmla="*/ 33 w 33"/>
                <a:gd name="T96" fmla="*/ 20 h 2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3" h="20">
                  <a:moveTo>
                    <a:pt x="28" y="0"/>
                  </a:moveTo>
                  <a:lnTo>
                    <a:pt x="30" y="0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3" y="3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5" y="12"/>
                  </a:lnTo>
                  <a:lnTo>
                    <a:pt x="16" y="17"/>
                  </a:lnTo>
                  <a:lnTo>
                    <a:pt x="7" y="20"/>
                  </a:lnTo>
                  <a:lnTo>
                    <a:pt x="4" y="20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7" y="9"/>
                  </a:lnTo>
                  <a:lnTo>
                    <a:pt x="17" y="3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8" y="1"/>
                  </a:lnTo>
                  <a:lnTo>
                    <a:pt x="26" y="0"/>
                  </a:lnTo>
                  <a:lnTo>
                    <a:pt x="25" y="1"/>
                  </a:lnTo>
                  <a:lnTo>
                    <a:pt x="22" y="4"/>
                  </a:lnTo>
                  <a:lnTo>
                    <a:pt x="5" y="16"/>
                  </a:lnTo>
                  <a:lnTo>
                    <a:pt x="4" y="17"/>
                  </a:lnTo>
                  <a:lnTo>
                    <a:pt x="4" y="18"/>
                  </a:lnTo>
                  <a:lnTo>
                    <a:pt x="7" y="18"/>
                  </a:lnTo>
                  <a:lnTo>
                    <a:pt x="9" y="16"/>
                  </a:lnTo>
                  <a:lnTo>
                    <a:pt x="25" y="4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3" name="Freeform 127"/>
            <p:cNvSpPr>
              <a:spLocks/>
            </p:cNvSpPr>
            <p:nvPr/>
          </p:nvSpPr>
          <p:spPr bwMode="auto">
            <a:xfrm>
              <a:off x="3319" y="2374"/>
              <a:ext cx="24" cy="18"/>
            </a:xfrm>
            <a:custGeom>
              <a:avLst/>
              <a:gdLst>
                <a:gd name="T0" fmla="*/ 21 w 24"/>
                <a:gd name="T1" fmla="*/ 4 h 18"/>
                <a:gd name="T2" fmla="*/ 24 w 24"/>
                <a:gd name="T3" fmla="*/ 1 h 18"/>
                <a:gd name="T4" fmla="*/ 22 w 24"/>
                <a:gd name="T5" fmla="*/ 0 h 18"/>
                <a:gd name="T6" fmla="*/ 21 w 24"/>
                <a:gd name="T7" fmla="*/ 1 h 18"/>
                <a:gd name="T8" fmla="*/ 18 w 24"/>
                <a:gd name="T9" fmla="*/ 4 h 18"/>
                <a:gd name="T10" fmla="*/ 1 w 24"/>
                <a:gd name="T11" fmla="*/ 16 h 18"/>
                <a:gd name="T12" fmla="*/ 0 w 24"/>
                <a:gd name="T13" fmla="*/ 17 h 18"/>
                <a:gd name="T14" fmla="*/ 0 w 24"/>
                <a:gd name="T15" fmla="*/ 18 h 18"/>
                <a:gd name="T16" fmla="*/ 21 w 24"/>
                <a:gd name="T17" fmla="*/ 4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18"/>
                <a:gd name="T29" fmla="*/ 24 w 24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18">
                  <a:moveTo>
                    <a:pt x="21" y="4"/>
                  </a:moveTo>
                  <a:lnTo>
                    <a:pt x="24" y="1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18" y="4"/>
                  </a:lnTo>
                  <a:lnTo>
                    <a:pt x="1" y="16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4" name="Freeform 128"/>
            <p:cNvSpPr>
              <a:spLocks/>
            </p:cNvSpPr>
            <p:nvPr/>
          </p:nvSpPr>
          <p:spPr bwMode="auto">
            <a:xfrm>
              <a:off x="3331" y="2374"/>
              <a:ext cx="42" cy="18"/>
            </a:xfrm>
            <a:custGeom>
              <a:avLst/>
              <a:gdLst>
                <a:gd name="T0" fmla="*/ 10 w 42"/>
                <a:gd name="T1" fmla="*/ 18 h 18"/>
                <a:gd name="T2" fmla="*/ 13 w 42"/>
                <a:gd name="T3" fmla="*/ 18 h 18"/>
                <a:gd name="T4" fmla="*/ 12 w 42"/>
                <a:gd name="T5" fmla="*/ 18 h 18"/>
                <a:gd name="T6" fmla="*/ 0 w 42"/>
                <a:gd name="T7" fmla="*/ 18 h 18"/>
                <a:gd name="T8" fmla="*/ 0 w 42"/>
                <a:gd name="T9" fmla="*/ 18 h 18"/>
                <a:gd name="T10" fmla="*/ 2 w 42"/>
                <a:gd name="T11" fmla="*/ 18 h 18"/>
                <a:gd name="T12" fmla="*/ 25 w 42"/>
                <a:gd name="T13" fmla="*/ 1 h 18"/>
                <a:gd name="T14" fmla="*/ 23 w 42"/>
                <a:gd name="T15" fmla="*/ 0 h 18"/>
                <a:gd name="T16" fmla="*/ 42 w 42"/>
                <a:gd name="T17" fmla="*/ 0 h 18"/>
                <a:gd name="T18" fmla="*/ 32 w 42"/>
                <a:gd name="T19" fmla="*/ 7 h 18"/>
                <a:gd name="T20" fmla="*/ 32 w 42"/>
                <a:gd name="T21" fmla="*/ 7 h 18"/>
                <a:gd name="T22" fmla="*/ 34 w 42"/>
                <a:gd name="T23" fmla="*/ 4 h 18"/>
                <a:gd name="T24" fmla="*/ 35 w 42"/>
                <a:gd name="T25" fmla="*/ 3 h 18"/>
                <a:gd name="T26" fmla="*/ 35 w 42"/>
                <a:gd name="T27" fmla="*/ 1 h 18"/>
                <a:gd name="T28" fmla="*/ 35 w 42"/>
                <a:gd name="T29" fmla="*/ 1 h 18"/>
                <a:gd name="T30" fmla="*/ 32 w 42"/>
                <a:gd name="T31" fmla="*/ 1 h 18"/>
                <a:gd name="T32" fmla="*/ 21 w 42"/>
                <a:gd name="T33" fmla="*/ 9 h 18"/>
                <a:gd name="T34" fmla="*/ 23 w 42"/>
                <a:gd name="T35" fmla="*/ 9 h 18"/>
                <a:gd name="T36" fmla="*/ 26 w 42"/>
                <a:gd name="T37" fmla="*/ 8 h 18"/>
                <a:gd name="T38" fmla="*/ 30 w 42"/>
                <a:gd name="T39" fmla="*/ 5 h 18"/>
                <a:gd name="T40" fmla="*/ 31 w 42"/>
                <a:gd name="T41" fmla="*/ 5 h 18"/>
                <a:gd name="T42" fmla="*/ 21 w 42"/>
                <a:gd name="T43" fmla="*/ 13 h 18"/>
                <a:gd name="T44" fmla="*/ 21 w 42"/>
                <a:gd name="T45" fmla="*/ 13 h 18"/>
                <a:gd name="T46" fmla="*/ 22 w 42"/>
                <a:gd name="T47" fmla="*/ 12 h 18"/>
                <a:gd name="T48" fmla="*/ 22 w 42"/>
                <a:gd name="T49" fmla="*/ 11 h 18"/>
                <a:gd name="T50" fmla="*/ 21 w 42"/>
                <a:gd name="T51" fmla="*/ 11 h 18"/>
                <a:gd name="T52" fmla="*/ 10 w 42"/>
                <a:gd name="T53" fmla="*/ 18 h 1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2"/>
                <a:gd name="T82" fmla="*/ 0 h 18"/>
                <a:gd name="T83" fmla="*/ 42 w 42"/>
                <a:gd name="T84" fmla="*/ 18 h 1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2" h="18">
                  <a:moveTo>
                    <a:pt x="10" y="18"/>
                  </a:moveTo>
                  <a:lnTo>
                    <a:pt x="13" y="18"/>
                  </a:lnTo>
                  <a:lnTo>
                    <a:pt x="12" y="18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42" y="0"/>
                  </a:lnTo>
                  <a:lnTo>
                    <a:pt x="32" y="7"/>
                  </a:lnTo>
                  <a:lnTo>
                    <a:pt x="34" y="4"/>
                  </a:lnTo>
                  <a:lnTo>
                    <a:pt x="35" y="3"/>
                  </a:lnTo>
                  <a:lnTo>
                    <a:pt x="35" y="1"/>
                  </a:lnTo>
                  <a:lnTo>
                    <a:pt x="32" y="1"/>
                  </a:lnTo>
                  <a:lnTo>
                    <a:pt x="21" y="9"/>
                  </a:lnTo>
                  <a:lnTo>
                    <a:pt x="23" y="9"/>
                  </a:lnTo>
                  <a:lnTo>
                    <a:pt x="26" y="8"/>
                  </a:lnTo>
                  <a:lnTo>
                    <a:pt x="30" y="5"/>
                  </a:lnTo>
                  <a:lnTo>
                    <a:pt x="31" y="5"/>
                  </a:lnTo>
                  <a:lnTo>
                    <a:pt x="21" y="13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1" y="11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5" name="Freeform 129"/>
            <p:cNvSpPr>
              <a:spLocks/>
            </p:cNvSpPr>
            <p:nvPr/>
          </p:nvSpPr>
          <p:spPr bwMode="auto">
            <a:xfrm>
              <a:off x="3366" y="2374"/>
              <a:ext cx="38" cy="18"/>
            </a:xfrm>
            <a:custGeom>
              <a:avLst/>
              <a:gdLst>
                <a:gd name="T0" fmla="*/ 7 w 38"/>
                <a:gd name="T1" fmla="*/ 16 h 18"/>
                <a:gd name="T2" fmla="*/ 31 w 38"/>
                <a:gd name="T3" fmla="*/ 0 h 18"/>
                <a:gd name="T4" fmla="*/ 38 w 38"/>
                <a:gd name="T5" fmla="*/ 0 h 18"/>
                <a:gd name="T6" fmla="*/ 21 w 38"/>
                <a:gd name="T7" fmla="*/ 18 h 18"/>
                <a:gd name="T8" fmla="*/ 22 w 38"/>
                <a:gd name="T9" fmla="*/ 18 h 18"/>
                <a:gd name="T10" fmla="*/ 10 w 38"/>
                <a:gd name="T11" fmla="*/ 18 h 18"/>
                <a:gd name="T12" fmla="*/ 10 w 38"/>
                <a:gd name="T13" fmla="*/ 18 h 18"/>
                <a:gd name="T14" fmla="*/ 13 w 38"/>
                <a:gd name="T15" fmla="*/ 18 h 18"/>
                <a:gd name="T16" fmla="*/ 17 w 38"/>
                <a:gd name="T17" fmla="*/ 13 h 18"/>
                <a:gd name="T18" fmla="*/ 12 w 38"/>
                <a:gd name="T19" fmla="*/ 13 h 18"/>
                <a:gd name="T20" fmla="*/ 7 w 38"/>
                <a:gd name="T21" fmla="*/ 16 h 18"/>
                <a:gd name="T22" fmla="*/ 5 w 38"/>
                <a:gd name="T23" fmla="*/ 17 h 18"/>
                <a:gd name="T24" fmla="*/ 5 w 38"/>
                <a:gd name="T25" fmla="*/ 18 h 18"/>
                <a:gd name="T26" fmla="*/ 0 w 38"/>
                <a:gd name="T27" fmla="*/ 18 h 18"/>
                <a:gd name="T28" fmla="*/ 3 w 38"/>
                <a:gd name="T29" fmla="*/ 18 h 18"/>
                <a:gd name="T30" fmla="*/ 3 w 38"/>
                <a:gd name="T31" fmla="*/ 18 h 18"/>
                <a:gd name="T32" fmla="*/ 7 w 38"/>
                <a:gd name="T33" fmla="*/ 16 h 18"/>
                <a:gd name="T34" fmla="*/ 18 w 38"/>
                <a:gd name="T35" fmla="*/ 12 h 18"/>
                <a:gd name="T36" fmla="*/ 25 w 38"/>
                <a:gd name="T37" fmla="*/ 5 h 18"/>
                <a:gd name="T38" fmla="*/ 14 w 38"/>
                <a:gd name="T39" fmla="*/ 12 h 18"/>
                <a:gd name="T40" fmla="*/ 18 w 38"/>
                <a:gd name="T41" fmla="*/ 12 h 18"/>
                <a:gd name="T42" fmla="*/ 7 w 38"/>
                <a:gd name="T43" fmla="*/ 16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18"/>
                <a:gd name="T68" fmla="*/ 38 w 3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18">
                  <a:moveTo>
                    <a:pt x="7" y="16"/>
                  </a:moveTo>
                  <a:lnTo>
                    <a:pt x="31" y="0"/>
                  </a:lnTo>
                  <a:lnTo>
                    <a:pt x="38" y="0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10" y="18"/>
                  </a:lnTo>
                  <a:lnTo>
                    <a:pt x="13" y="18"/>
                  </a:lnTo>
                  <a:lnTo>
                    <a:pt x="17" y="13"/>
                  </a:lnTo>
                  <a:lnTo>
                    <a:pt x="12" y="13"/>
                  </a:lnTo>
                  <a:lnTo>
                    <a:pt x="7" y="16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0" y="18"/>
                  </a:lnTo>
                  <a:lnTo>
                    <a:pt x="3" y="18"/>
                  </a:lnTo>
                  <a:lnTo>
                    <a:pt x="7" y="16"/>
                  </a:lnTo>
                  <a:lnTo>
                    <a:pt x="18" y="12"/>
                  </a:lnTo>
                  <a:lnTo>
                    <a:pt x="25" y="5"/>
                  </a:lnTo>
                  <a:lnTo>
                    <a:pt x="14" y="12"/>
                  </a:lnTo>
                  <a:lnTo>
                    <a:pt x="18" y="12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6" name="Freeform 130"/>
            <p:cNvSpPr>
              <a:spLocks/>
            </p:cNvSpPr>
            <p:nvPr/>
          </p:nvSpPr>
          <p:spPr bwMode="auto">
            <a:xfrm>
              <a:off x="3380" y="2379"/>
              <a:ext cx="11" cy="7"/>
            </a:xfrm>
            <a:custGeom>
              <a:avLst/>
              <a:gdLst>
                <a:gd name="T0" fmla="*/ 4 w 11"/>
                <a:gd name="T1" fmla="*/ 7 h 7"/>
                <a:gd name="T2" fmla="*/ 11 w 11"/>
                <a:gd name="T3" fmla="*/ 0 h 7"/>
                <a:gd name="T4" fmla="*/ 0 w 11"/>
                <a:gd name="T5" fmla="*/ 7 h 7"/>
                <a:gd name="T6" fmla="*/ 4 w 11"/>
                <a:gd name="T7" fmla="*/ 7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7"/>
                <a:gd name="T14" fmla="*/ 11 w 11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7">
                  <a:moveTo>
                    <a:pt x="4" y="7"/>
                  </a:moveTo>
                  <a:lnTo>
                    <a:pt x="11" y="0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7" name="Freeform 131"/>
            <p:cNvSpPr>
              <a:spLocks/>
            </p:cNvSpPr>
            <p:nvPr/>
          </p:nvSpPr>
          <p:spPr bwMode="auto">
            <a:xfrm>
              <a:off x="3388" y="2374"/>
              <a:ext cx="50" cy="18"/>
            </a:xfrm>
            <a:custGeom>
              <a:avLst/>
              <a:gdLst>
                <a:gd name="T0" fmla="*/ 25 w 50"/>
                <a:gd name="T1" fmla="*/ 0 h 18"/>
                <a:gd name="T2" fmla="*/ 24 w 50"/>
                <a:gd name="T3" fmla="*/ 0 h 18"/>
                <a:gd name="T4" fmla="*/ 34 w 50"/>
                <a:gd name="T5" fmla="*/ 0 h 18"/>
                <a:gd name="T6" fmla="*/ 25 w 50"/>
                <a:gd name="T7" fmla="*/ 9 h 18"/>
                <a:gd name="T8" fmla="*/ 41 w 50"/>
                <a:gd name="T9" fmla="*/ 0 h 18"/>
                <a:gd name="T10" fmla="*/ 50 w 50"/>
                <a:gd name="T11" fmla="*/ 0 h 18"/>
                <a:gd name="T12" fmla="*/ 50 w 50"/>
                <a:gd name="T13" fmla="*/ 1 h 18"/>
                <a:gd name="T14" fmla="*/ 47 w 50"/>
                <a:gd name="T15" fmla="*/ 1 h 18"/>
                <a:gd name="T16" fmla="*/ 25 w 50"/>
                <a:gd name="T17" fmla="*/ 18 h 18"/>
                <a:gd name="T18" fmla="*/ 28 w 50"/>
                <a:gd name="T19" fmla="*/ 18 h 18"/>
                <a:gd name="T20" fmla="*/ 28 w 50"/>
                <a:gd name="T21" fmla="*/ 18 h 18"/>
                <a:gd name="T22" fmla="*/ 15 w 50"/>
                <a:gd name="T23" fmla="*/ 18 h 18"/>
                <a:gd name="T24" fmla="*/ 16 w 50"/>
                <a:gd name="T25" fmla="*/ 18 h 18"/>
                <a:gd name="T26" fmla="*/ 17 w 50"/>
                <a:gd name="T27" fmla="*/ 18 h 18"/>
                <a:gd name="T28" fmla="*/ 37 w 50"/>
                <a:gd name="T29" fmla="*/ 4 h 18"/>
                <a:gd name="T30" fmla="*/ 11 w 50"/>
                <a:gd name="T31" fmla="*/ 18 h 18"/>
                <a:gd name="T32" fmla="*/ 9 w 50"/>
                <a:gd name="T33" fmla="*/ 18 h 18"/>
                <a:gd name="T34" fmla="*/ 22 w 50"/>
                <a:gd name="T35" fmla="*/ 4 h 18"/>
                <a:gd name="T36" fmla="*/ 8 w 50"/>
                <a:gd name="T37" fmla="*/ 16 h 18"/>
                <a:gd name="T38" fmla="*/ 5 w 50"/>
                <a:gd name="T39" fmla="*/ 17 h 18"/>
                <a:gd name="T40" fmla="*/ 5 w 50"/>
                <a:gd name="T41" fmla="*/ 17 h 18"/>
                <a:gd name="T42" fmla="*/ 7 w 50"/>
                <a:gd name="T43" fmla="*/ 18 h 18"/>
                <a:gd name="T44" fmla="*/ 0 w 50"/>
                <a:gd name="T45" fmla="*/ 18 h 18"/>
                <a:gd name="T46" fmla="*/ 7 w 50"/>
                <a:gd name="T47" fmla="*/ 16 h 18"/>
                <a:gd name="T48" fmla="*/ 13 w 50"/>
                <a:gd name="T49" fmla="*/ 11 h 18"/>
                <a:gd name="T50" fmla="*/ 25 w 50"/>
                <a:gd name="T51" fmla="*/ 0 h 1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0"/>
                <a:gd name="T79" fmla="*/ 0 h 18"/>
                <a:gd name="T80" fmla="*/ 50 w 50"/>
                <a:gd name="T81" fmla="*/ 18 h 1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0" h="18">
                  <a:moveTo>
                    <a:pt x="25" y="0"/>
                  </a:moveTo>
                  <a:lnTo>
                    <a:pt x="24" y="0"/>
                  </a:lnTo>
                  <a:lnTo>
                    <a:pt x="34" y="0"/>
                  </a:lnTo>
                  <a:lnTo>
                    <a:pt x="25" y="9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25" y="18"/>
                  </a:lnTo>
                  <a:lnTo>
                    <a:pt x="28" y="18"/>
                  </a:lnTo>
                  <a:lnTo>
                    <a:pt x="15" y="18"/>
                  </a:lnTo>
                  <a:lnTo>
                    <a:pt x="16" y="18"/>
                  </a:lnTo>
                  <a:lnTo>
                    <a:pt x="17" y="18"/>
                  </a:lnTo>
                  <a:lnTo>
                    <a:pt x="37" y="4"/>
                  </a:lnTo>
                  <a:lnTo>
                    <a:pt x="11" y="18"/>
                  </a:lnTo>
                  <a:lnTo>
                    <a:pt x="9" y="18"/>
                  </a:lnTo>
                  <a:lnTo>
                    <a:pt x="22" y="4"/>
                  </a:lnTo>
                  <a:lnTo>
                    <a:pt x="8" y="16"/>
                  </a:lnTo>
                  <a:lnTo>
                    <a:pt x="5" y="17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7" y="16"/>
                  </a:lnTo>
                  <a:lnTo>
                    <a:pt x="13" y="1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8" name="Freeform 132"/>
            <p:cNvSpPr>
              <a:spLocks/>
            </p:cNvSpPr>
            <p:nvPr/>
          </p:nvSpPr>
          <p:spPr bwMode="auto">
            <a:xfrm>
              <a:off x="3416" y="2374"/>
              <a:ext cx="41" cy="18"/>
            </a:xfrm>
            <a:custGeom>
              <a:avLst/>
              <a:gdLst>
                <a:gd name="T0" fmla="*/ 24 w 41"/>
                <a:gd name="T1" fmla="*/ 1 h 18"/>
                <a:gd name="T2" fmla="*/ 23 w 41"/>
                <a:gd name="T3" fmla="*/ 0 h 18"/>
                <a:gd name="T4" fmla="*/ 41 w 41"/>
                <a:gd name="T5" fmla="*/ 0 h 18"/>
                <a:gd name="T6" fmla="*/ 32 w 41"/>
                <a:gd name="T7" fmla="*/ 7 h 18"/>
                <a:gd name="T8" fmla="*/ 32 w 41"/>
                <a:gd name="T9" fmla="*/ 7 h 18"/>
                <a:gd name="T10" fmla="*/ 35 w 41"/>
                <a:gd name="T11" fmla="*/ 4 h 18"/>
                <a:gd name="T12" fmla="*/ 35 w 41"/>
                <a:gd name="T13" fmla="*/ 3 h 18"/>
                <a:gd name="T14" fmla="*/ 35 w 41"/>
                <a:gd name="T15" fmla="*/ 1 h 18"/>
                <a:gd name="T16" fmla="*/ 32 w 41"/>
                <a:gd name="T17" fmla="*/ 1 h 18"/>
                <a:gd name="T18" fmla="*/ 21 w 41"/>
                <a:gd name="T19" fmla="*/ 9 h 18"/>
                <a:gd name="T20" fmla="*/ 22 w 41"/>
                <a:gd name="T21" fmla="*/ 9 h 18"/>
                <a:gd name="T22" fmla="*/ 26 w 41"/>
                <a:gd name="T23" fmla="*/ 8 h 18"/>
                <a:gd name="T24" fmla="*/ 27 w 41"/>
                <a:gd name="T25" fmla="*/ 8 h 18"/>
                <a:gd name="T26" fmla="*/ 28 w 41"/>
                <a:gd name="T27" fmla="*/ 7 h 18"/>
                <a:gd name="T28" fmla="*/ 31 w 41"/>
                <a:gd name="T29" fmla="*/ 5 h 18"/>
                <a:gd name="T30" fmla="*/ 31 w 41"/>
                <a:gd name="T31" fmla="*/ 5 h 18"/>
                <a:gd name="T32" fmla="*/ 21 w 41"/>
                <a:gd name="T33" fmla="*/ 13 h 18"/>
                <a:gd name="T34" fmla="*/ 19 w 41"/>
                <a:gd name="T35" fmla="*/ 13 h 18"/>
                <a:gd name="T36" fmla="*/ 21 w 41"/>
                <a:gd name="T37" fmla="*/ 12 h 18"/>
                <a:gd name="T38" fmla="*/ 22 w 41"/>
                <a:gd name="T39" fmla="*/ 11 h 18"/>
                <a:gd name="T40" fmla="*/ 21 w 41"/>
                <a:gd name="T41" fmla="*/ 11 h 18"/>
                <a:gd name="T42" fmla="*/ 10 w 41"/>
                <a:gd name="T43" fmla="*/ 18 h 18"/>
                <a:gd name="T44" fmla="*/ 13 w 41"/>
                <a:gd name="T45" fmla="*/ 18 h 18"/>
                <a:gd name="T46" fmla="*/ 17 w 41"/>
                <a:gd name="T47" fmla="*/ 17 h 18"/>
                <a:gd name="T48" fmla="*/ 26 w 41"/>
                <a:gd name="T49" fmla="*/ 12 h 18"/>
                <a:gd name="T50" fmla="*/ 27 w 41"/>
                <a:gd name="T51" fmla="*/ 12 h 18"/>
                <a:gd name="T52" fmla="*/ 18 w 41"/>
                <a:gd name="T53" fmla="*/ 18 h 18"/>
                <a:gd name="T54" fmla="*/ 0 w 41"/>
                <a:gd name="T55" fmla="*/ 18 h 18"/>
                <a:gd name="T56" fmla="*/ 0 w 41"/>
                <a:gd name="T57" fmla="*/ 18 h 18"/>
                <a:gd name="T58" fmla="*/ 2 w 41"/>
                <a:gd name="T59" fmla="*/ 18 h 18"/>
                <a:gd name="T60" fmla="*/ 24 w 41"/>
                <a:gd name="T61" fmla="*/ 1 h 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1"/>
                <a:gd name="T94" fmla="*/ 0 h 18"/>
                <a:gd name="T95" fmla="*/ 41 w 41"/>
                <a:gd name="T96" fmla="*/ 18 h 1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1" h="18">
                  <a:moveTo>
                    <a:pt x="24" y="1"/>
                  </a:moveTo>
                  <a:lnTo>
                    <a:pt x="23" y="0"/>
                  </a:lnTo>
                  <a:lnTo>
                    <a:pt x="41" y="0"/>
                  </a:lnTo>
                  <a:lnTo>
                    <a:pt x="32" y="7"/>
                  </a:lnTo>
                  <a:lnTo>
                    <a:pt x="35" y="4"/>
                  </a:lnTo>
                  <a:lnTo>
                    <a:pt x="35" y="3"/>
                  </a:lnTo>
                  <a:lnTo>
                    <a:pt x="35" y="1"/>
                  </a:lnTo>
                  <a:lnTo>
                    <a:pt x="32" y="1"/>
                  </a:lnTo>
                  <a:lnTo>
                    <a:pt x="21" y="9"/>
                  </a:lnTo>
                  <a:lnTo>
                    <a:pt x="22" y="9"/>
                  </a:lnTo>
                  <a:lnTo>
                    <a:pt x="26" y="8"/>
                  </a:lnTo>
                  <a:lnTo>
                    <a:pt x="27" y="8"/>
                  </a:lnTo>
                  <a:lnTo>
                    <a:pt x="28" y="7"/>
                  </a:lnTo>
                  <a:lnTo>
                    <a:pt x="31" y="5"/>
                  </a:lnTo>
                  <a:lnTo>
                    <a:pt x="21" y="13"/>
                  </a:lnTo>
                  <a:lnTo>
                    <a:pt x="19" y="13"/>
                  </a:lnTo>
                  <a:lnTo>
                    <a:pt x="21" y="12"/>
                  </a:lnTo>
                  <a:lnTo>
                    <a:pt x="22" y="11"/>
                  </a:lnTo>
                  <a:lnTo>
                    <a:pt x="21" y="11"/>
                  </a:lnTo>
                  <a:lnTo>
                    <a:pt x="10" y="18"/>
                  </a:lnTo>
                  <a:lnTo>
                    <a:pt x="13" y="18"/>
                  </a:lnTo>
                  <a:lnTo>
                    <a:pt x="17" y="17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18" y="18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29" name="Freeform 133"/>
            <p:cNvSpPr>
              <a:spLocks/>
            </p:cNvSpPr>
            <p:nvPr/>
          </p:nvSpPr>
          <p:spPr bwMode="auto">
            <a:xfrm>
              <a:off x="3434" y="2374"/>
              <a:ext cx="42" cy="20"/>
            </a:xfrm>
            <a:custGeom>
              <a:avLst/>
              <a:gdLst>
                <a:gd name="T0" fmla="*/ 25 w 42"/>
                <a:gd name="T1" fmla="*/ 1 h 20"/>
                <a:gd name="T2" fmla="*/ 23 w 42"/>
                <a:gd name="T3" fmla="*/ 0 h 20"/>
                <a:gd name="T4" fmla="*/ 39 w 42"/>
                <a:gd name="T5" fmla="*/ 0 h 20"/>
                <a:gd name="T6" fmla="*/ 40 w 42"/>
                <a:gd name="T7" fmla="*/ 0 h 20"/>
                <a:gd name="T8" fmla="*/ 42 w 42"/>
                <a:gd name="T9" fmla="*/ 1 h 20"/>
                <a:gd name="T10" fmla="*/ 42 w 42"/>
                <a:gd name="T11" fmla="*/ 3 h 20"/>
                <a:gd name="T12" fmla="*/ 42 w 42"/>
                <a:gd name="T13" fmla="*/ 3 h 20"/>
                <a:gd name="T14" fmla="*/ 39 w 42"/>
                <a:gd name="T15" fmla="*/ 5 h 20"/>
                <a:gd name="T16" fmla="*/ 35 w 42"/>
                <a:gd name="T17" fmla="*/ 8 h 20"/>
                <a:gd name="T18" fmla="*/ 31 w 42"/>
                <a:gd name="T19" fmla="*/ 9 h 20"/>
                <a:gd name="T20" fmla="*/ 29 w 42"/>
                <a:gd name="T21" fmla="*/ 9 h 20"/>
                <a:gd name="T22" fmla="*/ 30 w 42"/>
                <a:gd name="T23" fmla="*/ 9 h 20"/>
                <a:gd name="T24" fmla="*/ 30 w 42"/>
                <a:gd name="T25" fmla="*/ 11 h 20"/>
                <a:gd name="T26" fmla="*/ 30 w 42"/>
                <a:gd name="T27" fmla="*/ 12 h 20"/>
                <a:gd name="T28" fmla="*/ 27 w 42"/>
                <a:gd name="T29" fmla="*/ 15 h 20"/>
                <a:gd name="T30" fmla="*/ 25 w 42"/>
                <a:gd name="T31" fmla="*/ 16 h 20"/>
                <a:gd name="T32" fmla="*/ 23 w 42"/>
                <a:gd name="T33" fmla="*/ 17 h 20"/>
                <a:gd name="T34" fmla="*/ 23 w 42"/>
                <a:gd name="T35" fmla="*/ 17 h 20"/>
                <a:gd name="T36" fmla="*/ 26 w 42"/>
                <a:gd name="T37" fmla="*/ 16 h 20"/>
                <a:gd name="T38" fmla="*/ 26 w 42"/>
                <a:gd name="T39" fmla="*/ 17 h 20"/>
                <a:gd name="T40" fmla="*/ 25 w 42"/>
                <a:gd name="T41" fmla="*/ 18 h 20"/>
                <a:gd name="T42" fmla="*/ 22 w 42"/>
                <a:gd name="T43" fmla="*/ 20 h 20"/>
                <a:gd name="T44" fmla="*/ 18 w 42"/>
                <a:gd name="T45" fmla="*/ 20 h 20"/>
                <a:gd name="T46" fmla="*/ 17 w 42"/>
                <a:gd name="T47" fmla="*/ 20 h 20"/>
                <a:gd name="T48" fmla="*/ 16 w 42"/>
                <a:gd name="T49" fmla="*/ 18 h 20"/>
                <a:gd name="T50" fmla="*/ 16 w 42"/>
                <a:gd name="T51" fmla="*/ 18 h 20"/>
                <a:gd name="T52" fmla="*/ 16 w 42"/>
                <a:gd name="T53" fmla="*/ 17 h 20"/>
                <a:gd name="T54" fmla="*/ 19 w 42"/>
                <a:gd name="T55" fmla="*/ 15 h 20"/>
                <a:gd name="T56" fmla="*/ 23 w 42"/>
                <a:gd name="T57" fmla="*/ 12 h 20"/>
                <a:gd name="T58" fmla="*/ 23 w 42"/>
                <a:gd name="T59" fmla="*/ 11 h 20"/>
                <a:gd name="T60" fmla="*/ 23 w 42"/>
                <a:gd name="T61" fmla="*/ 9 h 20"/>
                <a:gd name="T62" fmla="*/ 12 w 42"/>
                <a:gd name="T63" fmla="*/ 18 h 20"/>
                <a:gd name="T64" fmla="*/ 13 w 42"/>
                <a:gd name="T65" fmla="*/ 18 h 20"/>
                <a:gd name="T66" fmla="*/ 0 w 42"/>
                <a:gd name="T67" fmla="*/ 18 h 20"/>
                <a:gd name="T68" fmla="*/ 1 w 42"/>
                <a:gd name="T69" fmla="*/ 18 h 20"/>
                <a:gd name="T70" fmla="*/ 3 w 42"/>
                <a:gd name="T71" fmla="*/ 18 h 20"/>
                <a:gd name="T72" fmla="*/ 25 w 42"/>
                <a:gd name="T73" fmla="*/ 1 h 20"/>
                <a:gd name="T74" fmla="*/ 33 w 42"/>
                <a:gd name="T75" fmla="*/ 3 h 20"/>
                <a:gd name="T76" fmla="*/ 35 w 42"/>
                <a:gd name="T77" fmla="*/ 1 h 20"/>
                <a:gd name="T78" fmla="*/ 34 w 42"/>
                <a:gd name="T79" fmla="*/ 1 h 20"/>
                <a:gd name="T80" fmla="*/ 23 w 42"/>
                <a:gd name="T81" fmla="*/ 8 h 20"/>
                <a:gd name="T82" fmla="*/ 25 w 42"/>
                <a:gd name="T83" fmla="*/ 8 h 20"/>
                <a:gd name="T84" fmla="*/ 27 w 42"/>
                <a:gd name="T85" fmla="*/ 8 h 20"/>
                <a:gd name="T86" fmla="*/ 29 w 42"/>
                <a:gd name="T87" fmla="*/ 7 h 20"/>
                <a:gd name="T88" fmla="*/ 33 w 42"/>
                <a:gd name="T89" fmla="*/ 3 h 20"/>
                <a:gd name="T90" fmla="*/ 25 w 42"/>
                <a:gd name="T91" fmla="*/ 1 h 2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2"/>
                <a:gd name="T139" fmla="*/ 0 h 20"/>
                <a:gd name="T140" fmla="*/ 42 w 42"/>
                <a:gd name="T141" fmla="*/ 20 h 2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2" h="20">
                  <a:moveTo>
                    <a:pt x="25" y="1"/>
                  </a:moveTo>
                  <a:lnTo>
                    <a:pt x="23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2" y="1"/>
                  </a:lnTo>
                  <a:lnTo>
                    <a:pt x="42" y="3"/>
                  </a:lnTo>
                  <a:lnTo>
                    <a:pt x="39" y="5"/>
                  </a:lnTo>
                  <a:lnTo>
                    <a:pt x="35" y="8"/>
                  </a:lnTo>
                  <a:lnTo>
                    <a:pt x="31" y="9"/>
                  </a:lnTo>
                  <a:lnTo>
                    <a:pt x="29" y="9"/>
                  </a:lnTo>
                  <a:lnTo>
                    <a:pt x="30" y="9"/>
                  </a:lnTo>
                  <a:lnTo>
                    <a:pt x="30" y="11"/>
                  </a:lnTo>
                  <a:lnTo>
                    <a:pt x="30" y="12"/>
                  </a:lnTo>
                  <a:lnTo>
                    <a:pt x="27" y="15"/>
                  </a:lnTo>
                  <a:lnTo>
                    <a:pt x="25" y="16"/>
                  </a:lnTo>
                  <a:lnTo>
                    <a:pt x="23" y="17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5" y="18"/>
                  </a:lnTo>
                  <a:lnTo>
                    <a:pt x="22" y="20"/>
                  </a:lnTo>
                  <a:lnTo>
                    <a:pt x="18" y="20"/>
                  </a:lnTo>
                  <a:lnTo>
                    <a:pt x="17" y="20"/>
                  </a:lnTo>
                  <a:lnTo>
                    <a:pt x="16" y="18"/>
                  </a:lnTo>
                  <a:lnTo>
                    <a:pt x="16" y="17"/>
                  </a:lnTo>
                  <a:lnTo>
                    <a:pt x="19" y="15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3" y="9"/>
                  </a:lnTo>
                  <a:lnTo>
                    <a:pt x="12" y="18"/>
                  </a:lnTo>
                  <a:lnTo>
                    <a:pt x="13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3" y="18"/>
                  </a:lnTo>
                  <a:lnTo>
                    <a:pt x="25" y="1"/>
                  </a:lnTo>
                  <a:lnTo>
                    <a:pt x="33" y="3"/>
                  </a:lnTo>
                  <a:lnTo>
                    <a:pt x="35" y="1"/>
                  </a:lnTo>
                  <a:lnTo>
                    <a:pt x="34" y="1"/>
                  </a:lnTo>
                  <a:lnTo>
                    <a:pt x="23" y="8"/>
                  </a:lnTo>
                  <a:lnTo>
                    <a:pt x="25" y="8"/>
                  </a:lnTo>
                  <a:lnTo>
                    <a:pt x="27" y="8"/>
                  </a:lnTo>
                  <a:lnTo>
                    <a:pt x="29" y="7"/>
                  </a:lnTo>
                  <a:lnTo>
                    <a:pt x="33" y="3"/>
                  </a:lnTo>
                  <a:lnTo>
                    <a:pt x="25" y="1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0" name="Freeform 134"/>
            <p:cNvSpPr>
              <a:spLocks/>
            </p:cNvSpPr>
            <p:nvPr/>
          </p:nvSpPr>
          <p:spPr bwMode="auto">
            <a:xfrm>
              <a:off x="3457" y="2375"/>
              <a:ext cx="12" cy="7"/>
            </a:xfrm>
            <a:custGeom>
              <a:avLst/>
              <a:gdLst>
                <a:gd name="T0" fmla="*/ 10 w 12"/>
                <a:gd name="T1" fmla="*/ 2 h 7"/>
                <a:gd name="T2" fmla="*/ 12 w 12"/>
                <a:gd name="T3" fmla="*/ 0 h 7"/>
                <a:gd name="T4" fmla="*/ 11 w 12"/>
                <a:gd name="T5" fmla="*/ 0 h 7"/>
                <a:gd name="T6" fmla="*/ 0 w 12"/>
                <a:gd name="T7" fmla="*/ 7 h 7"/>
                <a:gd name="T8" fmla="*/ 2 w 12"/>
                <a:gd name="T9" fmla="*/ 7 h 7"/>
                <a:gd name="T10" fmla="*/ 10 w 12"/>
                <a:gd name="T11" fmla="*/ 2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"/>
                <a:gd name="T19" fmla="*/ 0 h 7"/>
                <a:gd name="T20" fmla="*/ 12 w 12"/>
                <a:gd name="T21" fmla="*/ 7 h 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" h="7">
                  <a:moveTo>
                    <a:pt x="10" y="2"/>
                  </a:moveTo>
                  <a:lnTo>
                    <a:pt x="12" y="0"/>
                  </a:lnTo>
                  <a:lnTo>
                    <a:pt x="11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1" name="Freeform 135"/>
            <p:cNvSpPr>
              <a:spLocks/>
            </p:cNvSpPr>
            <p:nvPr/>
          </p:nvSpPr>
          <p:spPr bwMode="auto">
            <a:xfrm>
              <a:off x="3459" y="2374"/>
              <a:ext cx="35" cy="18"/>
            </a:xfrm>
            <a:custGeom>
              <a:avLst/>
              <a:gdLst>
                <a:gd name="T0" fmla="*/ 25 w 35"/>
                <a:gd name="T1" fmla="*/ 0 h 18"/>
                <a:gd name="T2" fmla="*/ 22 w 35"/>
                <a:gd name="T3" fmla="*/ 0 h 18"/>
                <a:gd name="T4" fmla="*/ 22 w 35"/>
                <a:gd name="T5" fmla="*/ 0 h 18"/>
                <a:gd name="T6" fmla="*/ 35 w 35"/>
                <a:gd name="T7" fmla="*/ 0 h 18"/>
                <a:gd name="T8" fmla="*/ 35 w 35"/>
                <a:gd name="T9" fmla="*/ 1 h 18"/>
                <a:gd name="T10" fmla="*/ 32 w 35"/>
                <a:gd name="T11" fmla="*/ 0 h 18"/>
                <a:gd name="T12" fmla="*/ 10 w 35"/>
                <a:gd name="T13" fmla="*/ 18 h 18"/>
                <a:gd name="T14" fmla="*/ 13 w 35"/>
                <a:gd name="T15" fmla="*/ 18 h 18"/>
                <a:gd name="T16" fmla="*/ 11 w 35"/>
                <a:gd name="T17" fmla="*/ 18 h 18"/>
                <a:gd name="T18" fmla="*/ 0 w 35"/>
                <a:gd name="T19" fmla="*/ 18 h 18"/>
                <a:gd name="T20" fmla="*/ 0 w 35"/>
                <a:gd name="T21" fmla="*/ 18 h 18"/>
                <a:gd name="T22" fmla="*/ 2 w 35"/>
                <a:gd name="T23" fmla="*/ 18 h 18"/>
                <a:gd name="T24" fmla="*/ 25 w 35"/>
                <a:gd name="T25" fmla="*/ 0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5"/>
                <a:gd name="T40" fmla="*/ 0 h 18"/>
                <a:gd name="T41" fmla="*/ 35 w 35"/>
                <a:gd name="T42" fmla="*/ 18 h 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5" h="18">
                  <a:moveTo>
                    <a:pt x="25" y="0"/>
                  </a:moveTo>
                  <a:lnTo>
                    <a:pt x="22" y="0"/>
                  </a:lnTo>
                  <a:lnTo>
                    <a:pt x="35" y="0"/>
                  </a:lnTo>
                  <a:lnTo>
                    <a:pt x="35" y="1"/>
                  </a:lnTo>
                  <a:lnTo>
                    <a:pt x="32" y="0"/>
                  </a:lnTo>
                  <a:lnTo>
                    <a:pt x="10" y="18"/>
                  </a:lnTo>
                  <a:lnTo>
                    <a:pt x="13" y="18"/>
                  </a:lnTo>
                  <a:lnTo>
                    <a:pt x="11" y="18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2" name="Freeform 136"/>
            <p:cNvSpPr>
              <a:spLocks/>
            </p:cNvSpPr>
            <p:nvPr/>
          </p:nvSpPr>
          <p:spPr bwMode="auto">
            <a:xfrm>
              <a:off x="3477" y="2374"/>
              <a:ext cx="37" cy="20"/>
            </a:xfrm>
            <a:custGeom>
              <a:avLst/>
              <a:gdLst>
                <a:gd name="T0" fmla="*/ 37 w 37"/>
                <a:gd name="T1" fmla="*/ 0 h 20"/>
                <a:gd name="T2" fmla="*/ 27 w 37"/>
                <a:gd name="T3" fmla="*/ 7 h 20"/>
                <a:gd name="T4" fmla="*/ 27 w 37"/>
                <a:gd name="T5" fmla="*/ 7 h 20"/>
                <a:gd name="T6" fmla="*/ 30 w 37"/>
                <a:gd name="T7" fmla="*/ 1 h 20"/>
                <a:gd name="T8" fmla="*/ 29 w 37"/>
                <a:gd name="T9" fmla="*/ 0 h 20"/>
                <a:gd name="T10" fmla="*/ 17 w 37"/>
                <a:gd name="T11" fmla="*/ 8 h 20"/>
                <a:gd name="T12" fmla="*/ 7 w 37"/>
                <a:gd name="T13" fmla="*/ 17 h 20"/>
                <a:gd name="T14" fmla="*/ 7 w 37"/>
                <a:gd name="T15" fmla="*/ 18 h 20"/>
                <a:gd name="T16" fmla="*/ 21 w 37"/>
                <a:gd name="T17" fmla="*/ 12 h 20"/>
                <a:gd name="T18" fmla="*/ 17 w 37"/>
                <a:gd name="T19" fmla="*/ 15 h 20"/>
                <a:gd name="T20" fmla="*/ 10 w 37"/>
                <a:gd name="T21" fmla="*/ 18 h 20"/>
                <a:gd name="T22" fmla="*/ 4 w 37"/>
                <a:gd name="T23" fmla="*/ 20 h 20"/>
                <a:gd name="T24" fmla="*/ 0 w 37"/>
                <a:gd name="T25" fmla="*/ 18 h 20"/>
                <a:gd name="T26" fmla="*/ 1 w 37"/>
                <a:gd name="T27" fmla="*/ 15 h 20"/>
                <a:gd name="T28" fmla="*/ 4 w 37"/>
                <a:gd name="T29" fmla="*/ 12 h 20"/>
                <a:gd name="T30" fmla="*/ 13 w 37"/>
                <a:gd name="T31" fmla="*/ 5 h 20"/>
                <a:gd name="T32" fmla="*/ 23 w 37"/>
                <a:gd name="T33" fmla="*/ 0 h 20"/>
                <a:gd name="T34" fmla="*/ 29 w 37"/>
                <a:gd name="T35" fmla="*/ 0 h 20"/>
                <a:gd name="T36" fmla="*/ 33 w 37"/>
                <a:gd name="T37" fmla="*/ 1 h 20"/>
                <a:gd name="T38" fmla="*/ 37 w 37"/>
                <a:gd name="T39" fmla="*/ 0 h 2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7"/>
                <a:gd name="T61" fmla="*/ 0 h 20"/>
                <a:gd name="T62" fmla="*/ 37 w 37"/>
                <a:gd name="T63" fmla="*/ 20 h 2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7" h="20">
                  <a:moveTo>
                    <a:pt x="37" y="0"/>
                  </a:moveTo>
                  <a:lnTo>
                    <a:pt x="27" y="7"/>
                  </a:lnTo>
                  <a:lnTo>
                    <a:pt x="30" y="1"/>
                  </a:lnTo>
                  <a:lnTo>
                    <a:pt x="29" y="0"/>
                  </a:lnTo>
                  <a:lnTo>
                    <a:pt x="17" y="8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21" y="12"/>
                  </a:lnTo>
                  <a:lnTo>
                    <a:pt x="17" y="15"/>
                  </a:lnTo>
                  <a:lnTo>
                    <a:pt x="10" y="18"/>
                  </a:lnTo>
                  <a:lnTo>
                    <a:pt x="4" y="20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4" y="12"/>
                  </a:lnTo>
                  <a:lnTo>
                    <a:pt x="13" y="5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3" y="1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3" name="Freeform 137"/>
            <p:cNvSpPr>
              <a:spLocks/>
            </p:cNvSpPr>
            <p:nvPr/>
          </p:nvSpPr>
          <p:spPr bwMode="auto">
            <a:xfrm>
              <a:off x="3490" y="2374"/>
              <a:ext cx="37" cy="18"/>
            </a:xfrm>
            <a:custGeom>
              <a:avLst/>
              <a:gdLst>
                <a:gd name="T0" fmla="*/ 5 w 37"/>
                <a:gd name="T1" fmla="*/ 16 h 18"/>
                <a:gd name="T2" fmla="*/ 31 w 37"/>
                <a:gd name="T3" fmla="*/ 0 h 18"/>
                <a:gd name="T4" fmla="*/ 37 w 37"/>
                <a:gd name="T5" fmla="*/ 0 h 18"/>
                <a:gd name="T6" fmla="*/ 21 w 37"/>
                <a:gd name="T7" fmla="*/ 18 h 18"/>
                <a:gd name="T8" fmla="*/ 22 w 37"/>
                <a:gd name="T9" fmla="*/ 18 h 18"/>
                <a:gd name="T10" fmla="*/ 9 w 37"/>
                <a:gd name="T11" fmla="*/ 18 h 18"/>
                <a:gd name="T12" fmla="*/ 10 w 37"/>
                <a:gd name="T13" fmla="*/ 18 h 18"/>
                <a:gd name="T14" fmla="*/ 13 w 37"/>
                <a:gd name="T15" fmla="*/ 18 h 18"/>
                <a:gd name="T16" fmla="*/ 17 w 37"/>
                <a:gd name="T17" fmla="*/ 13 h 18"/>
                <a:gd name="T18" fmla="*/ 12 w 37"/>
                <a:gd name="T19" fmla="*/ 13 h 18"/>
                <a:gd name="T20" fmla="*/ 7 w 37"/>
                <a:gd name="T21" fmla="*/ 16 h 18"/>
                <a:gd name="T22" fmla="*/ 5 w 37"/>
                <a:gd name="T23" fmla="*/ 18 h 18"/>
                <a:gd name="T24" fmla="*/ 5 w 37"/>
                <a:gd name="T25" fmla="*/ 18 h 18"/>
                <a:gd name="T26" fmla="*/ 0 w 37"/>
                <a:gd name="T27" fmla="*/ 18 h 18"/>
                <a:gd name="T28" fmla="*/ 1 w 37"/>
                <a:gd name="T29" fmla="*/ 18 h 18"/>
                <a:gd name="T30" fmla="*/ 3 w 37"/>
                <a:gd name="T31" fmla="*/ 18 h 18"/>
                <a:gd name="T32" fmla="*/ 5 w 37"/>
                <a:gd name="T33" fmla="*/ 16 h 18"/>
                <a:gd name="T34" fmla="*/ 18 w 37"/>
                <a:gd name="T35" fmla="*/ 12 h 18"/>
                <a:gd name="T36" fmla="*/ 25 w 37"/>
                <a:gd name="T37" fmla="*/ 5 h 18"/>
                <a:gd name="T38" fmla="*/ 14 w 37"/>
                <a:gd name="T39" fmla="*/ 12 h 18"/>
                <a:gd name="T40" fmla="*/ 18 w 37"/>
                <a:gd name="T41" fmla="*/ 12 h 18"/>
                <a:gd name="T42" fmla="*/ 5 w 37"/>
                <a:gd name="T43" fmla="*/ 16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"/>
                <a:gd name="T67" fmla="*/ 0 h 18"/>
                <a:gd name="T68" fmla="*/ 37 w 37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" h="18">
                  <a:moveTo>
                    <a:pt x="5" y="16"/>
                  </a:moveTo>
                  <a:lnTo>
                    <a:pt x="31" y="0"/>
                  </a:lnTo>
                  <a:lnTo>
                    <a:pt x="37" y="0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9" y="18"/>
                  </a:lnTo>
                  <a:lnTo>
                    <a:pt x="10" y="18"/>
                  </a:lnTo>
                  <a:lnTo>
                    <a:pt x="13" y="18"/>
                  </a:lnTo>
                  <a:lnTo>
                    <a:pt x="17" y="13"/>
                  </a:lnTo>
                  <a:lnTo>
                    <a:pt x="12" y="13"/>
                  </a:lnTo>
                  <a:lnTo>
                    <a:pt x="7" y="16"/>
                  </a:lnTo>
                  <a:lnTo>
                    <a:pt x="5" y="18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3" y="18"/>
                  </a:lnTo>
                  <a:lnTo>
                    <a:pt x="5" y="16"/>
                  </a:lnTo>
                  <a:lnTo>
                    <a:pt x="18" y="12"/>
                  </a:lnTo>
                  <a:lnTo>
                    <a:pt x="25" y="5"/>
                  </a:lnTo>
                  <a:lnTo>
                    <a:pt x="14" y="12"/>
                  </a:lnTo>
                  <a:lnTo>
                    <a:pt x="18" y="12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4" name="Freeform 138"/>
            <p:cNvSpPr>
              <a:spLocks/>
            </p:cNvSpPr>
            <p:nvPr/>
          </p:nvSpPr>
          <p:spPr bwMode="auto">
            <a:xfrm>
              <a:off x="3504" y="2379"/>
              <a:ext cx="11" cy="7"/>
            </a:xfrm>
            <a:custGeom>
              <a:avLst/>
              <a:gdLst>
                <a:gd name="T0" fmla="*/ 4 w 11"/>
                <a:gd name="T1" fmla="*/ 7 h 7"/>
                <a:gd name="T2" fmla="*/ 11 w 11"/>
                <a:gd name="T3" fmla="*/ 0 h 7"/>
                <a:gd name="T4" fmla="*/ 0 w 11"/>
                <a:gd name="T5" fmla="*/ 7 h 7"/>
                <a:gd name="T6" fmla="*/ 4 w 11"/>
                <a:gd name="T7" fmla="*/ 7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7"/>
                <a:gd name="T14" fmla="*/ 11 w 11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7">
                  <a:moveTo>
                    <a:pt x="4" y="7"/>
                  </a:moveTo>
                  <a:lnTo>
                    <a:pt x="11" y="0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5" name="Freeform 139"/>
            <p:cNvSpPr>
              <a:spLocks/>
            </p:cNvSpPr>
            <p:nvPr/>
          </p:nvSpPr>
          <p:spPr bwMode="auto">
            <a:xfrm>
              <a:off x="3208" y="2421"/>
              <a:ext cx="116" cy="52"/>
            </a:xfrm>
            <a:custGeom>
              <a:avLst/>
              <a:gdLst>
                <a:gd name="T0" fmla="*/ 50 w 116"/>
                <a:gd name="T1" fmla="*/ 18 h 52"/>
                <a:gd name="T2" fmla="*/ 63 w 116"/>
                <a:gd name="T3" fmla="*/ 8 h 52"/>
                <a:gd name="T4" fmla="*/ 61 w 116"/>
                <a:gd name="T5" fmla="*/ 3 h 52"/>
                <a:gd name="T6" fmla="*/ 116 w 116"/>
                <a:gd name="T7" fmla="*/ 0 h 52"/>
                <a:gd name="T8" fmla="*/ 106 w 116"/>
                <a:gd name="T9" fmla="*/ 13 h 52"/>
                <a:gd name="T10" fmla="*/ 104 w 116"/>
                <a:gd name="T11" fmla="*/ 8 h 52"/>
                <a:gd name="T12" fmla="*/ 98 w 116"/>
                <a:gd name="T13" fmla="*/ 3 h 52"/>
                <a:gd name="T14" fmla="*/ 80 w 116"/>
                <a:gd name="T15" fmla="*/ 3 h 52"/>
                <a:gd name="T16" fmla="*/ 52 w 116"/>
                <a:gd name="T17" fmla="*/ 25 h 52"/>
                <a:gd name="T18" fmla="*/ 71 w 116"/>
                <a:gd name="T19" fmla="*/ 22 h 52"/>
                <a:gd name="T20" fmla="*/ 78 w 116"/>
                <a:gd name="T21" fmla="*/ 20 h 52"/>
                <a:gd name="T22" fmla="*/ 86 w 116"/>
                <a:gd name="T23" fmla="*/ 15 h 52"/>
                <a:gd name="T24" fmla="*/ 63 w 116"/>
                <a:gd name="T25" fmla="*/ 37 h 52"/>
                <a:gd name="T26" fmla="*/ 65 w 116"/>
                <a:gd name="T27" fmla="*/ 31 h 52"/>
                <a:gd name="T28" fmla="*/ 60 w 116"/>
                <a:gd name="T29" fmla="*/ 28 h 52"/>
                <a:gd name="T30" fmla="*/ 50 w 116"/>
                <a:gd name="T31" fmla="*/ 28 h 52"/>
                <a:gd name="T32" fmla="*/ 26 w 116"/>
                <a:gd name="T33" fmla="*/ 46 h 52"/>
                <a:gd name="T34" fmla="*/ 29 w 116"/>
                <a:gd name="T35" fmla="*/ 51 h 52"/>
                <a:gd name="T36" fmla="*/ 41 w 116"/>
                <a:gd name="T37" fmla="*/ 50 h 52"/>
                <a:gd name="T38" fmla="*/ 52 w 116"/>
                <a:gd name="T39" fmla="*/ 47 h 52"/>
                <a:gd name="T40" fmla="*/ 74 w 116"/>
                <a:gd name="T41" fmla="*/ 38 h 52"/>
                <a:gd name="T42" fmla="*/ 57 w 116"/>
                <a:gd name="T43" fmla="*/ 51 h 52"/>
                <a:gd name="T44" fmla="*/ 0 w 116"/>
                <a:gd name="T45" fmla="*/ 52 h 52"/>
                <a:gd name="T46" fmla="*/ 13 w 116"/>
                <a:gd name="T47" fmla="*/ 47 h 52"/>
                <a:gd name="T48" fmla="*/ 26 w 116"/>
                <a:gd name="T49" fmla="*/ 38 h 52"/>
                <a:gd name="T50" fmla="*/ 50 w 116"/>
                <a:gd name="T51" fmla="*/ 18 h 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6"/>
                <a:gd name="T79" fmla="*/ 0 h 52"/>
                <a:gd name="T80" fmla="*/ 116 w 116"/>
                <a:gd name="T81" fmla="*/ 52 h 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6" h="52">
                  <a:moveTo>
                    <a:pt x="50" y="18"/>
                  </a:moveTo>
                  <a:lnTo>
                    <a:pt x="63" y="8"/>
                  </a:lnTo>
                  <a:lnTo>
                    <a:pt x="61" y="3"/>
                  </a:lnTo>
                  <a:lnTo>
                    <a:pt x="116" y="0"/>
                  </a:lnTo>
                  <a:lnTo>
                    <a:pt x="106" y="13"/>
                  </a:lnTo>
                  <a:lnTo>
                    <a:pt x="104" y="8"/>
                  </a:lnTo>
                  <a:lnTo>
                    <a:pt x="98" y="3"/>
                  </a:lnTo>
                  <a:lnTo>
                    <a:pt x="80" y="3"/>
                  </a:lnTo>
                  <a:lnTo>
                    <a:pt x="52" y="25"/>
                  </a:lnTo>
                  <a:lnTo>
                    <a:pt x="71" y="22"/>
                  </a:lnTo>
                  <a:lnTo>
                    <a:pt x="78" y="20"/>
                  </a:lnTo>
                  <a:lnTo>
                    <a:pt x="86" y="15"/>
                  </a:lnTo>
                  <a:lnTo>
                    <a:pt x="63" y="37"/>
                  </a:lnTo>
                  <a:lnTo>
                    <a:pt x="65" y="31"/>
                  </a:lnTo>
                  <a:lnTo>
                    <a:pt x="60" y="28"/>
                  </a:lnTo>
                  <a:lnTo>
                    <a:pt x="50" y="28"/>
                  </a:lnTo>
                  <a:lnTo>
                    <a:pt x="26" y="46"/>
                  </a:lnTo>
                  <a:lnTo>
                    <a:pt x="29" y="51"/>
                  </a:lnTo>
                  <a:lnTo>
                    <a:pt x="41" y="50"/>
                  </a:lnTo>
                  <a:lnTo>
                    <a:pt x="52" y="47"/>
                  </a:lnTo>
                  <a:lnTo>
                    <a:pt x="74" y="38"/>
                  </a:lnTo>
                  <a:lnTo>
                    <a:pt x="57" y="51"/>
                  </a:lnTo>
                  <a:lnTo>
                    <a:pt x="0" y="52"/>
                  </a:lnTo>
                  <a:lnTo>
                    <a:pt x="13" y="47"/>
                  </a:lnTo>
                  <a:lnTo>
                    <a:pt x="26" y="38"/>
                  </a:lnTo>
                  <a:lnTo>
                    <a:pt x="50" y="1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6" name="Freeform 140"/>
            <p:cNvSpPr>
              <a:spLocks/>
            </p:cNvSpPr>
            <p:nvPr/>
          </p:nvSpPr>
          <p:spPr bwMode="auto">
            <a:xfrm>
              <a:off x="3062" y="2424"/>
              <a:ext cx="100" cy="52"/>
            </a:xfrm>
            <a:custGeom>
              <a:avLst/>
              <a:gdLst>
                <a:gd name="T0" fmla="*/ 19 w 100"/>
                <a:gd name="T1" fmla="*/ 23 h 52"/>
                <a:gd name="T2" fmla="*/ 36 w 100"/>
                <a:gd name="T3" fmla="*/ 13 h 52"/>
                <a:gd name="T4" fmla="*/ 57 w 100"/>
                <a:gd name="T5" fmla="*/ 5 h 52"/>
                <a:gd name="T6" fmla="*/ 68 w 100"/>
                <a:gd name="T7" fmla="*/ 1 h 52"/>
                <a:gd name="T8" fmla="*/ 78 w 100"/>
                <a:gd name="T9" fmla="*/ 0 h 52"/>
                <a:gd name="T10" fmla="*/ 89 w 100"/>
                <a:gd name="T11" fmla="*/ 0 h 52"/>
                <a:gd name="T12" fmla="*/ 99 w 100"/>
                <a:gd name="T13" fmla="*/ 1 h 52"/>
                <a:gd name="T14" fmla="*/ 100 w 100"/>
                <a:gd name="T15" fmla="*/ 8 h 52"/>
                <a:gd name="T16" fmla="*/ 94 w 100"/>
                <a:gd name="T17" fmla="*/ 17 h 52"/>
                <a:gd name="T18" fmla="*/ 83 w 100"/>
                <a:gd name="T19" fmla="*/ 26 h 52"/>
                <a:gd name="T20" fmla="*/ 72 w 100"/>
                <a:gd name="T21" fmla="*/ 34 h 52"/>
                <a:gd name="T22" fmla="*/ 57 w 100"/>
                <a:gd name="T23" fmla="*/ 42 h 52"/>
                <a:gd name="T24" fmla="*/ 42 w 100"/>
                <a:gd name="T25" fmla="*/ 47 h 52"/>
                <a:gd name="T26" fmla="*/ 27 w 100"/>
                <a:gd name="T27" fmla="*/ 51 h 52"/>
                <a:gd name="T28" fmla="*/ 14 w 100"/>
                <a:gd name="T29" fmla="*/ 52 h 52"/>
                <a:gd name="T30" fmla="*/ 2 w 100"/>
                <a:gd name="T31" fmla="*/ 49 h 52"/>
                <a:gd name="T32" fmla="*/ 0 w 100"/>
                <a:gd name="T33" fmla="*/ 43 h 52"/>
                <a:gd name="T34" fmla="*/ 8 w 100"/>
                <a:gd name="T35" fmla="*/ 32 h 52"/>
                <a:gd name="T36" fmla="*/ 19 w 100"/>
                <a:gd name="T37" fmla="*/ 23 h 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0"/>
                <a:gd name="T58" fmla="*/ 0 h 52"/>
                <a:gd name="T59" fmla="*/ 100 w 100"/>
                <a:gd name="T60" fmla="*/ 52 h 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0" h="52">
                  <a:moveTo>
                    <a:pt x="19" y="23"/>
                  </a:moveTo>
                  <a:lnTo>
                    <a:pt x="36" y="13"/>
                  </a:lnTo>
                  <a:lnTo>
                    <a:pt x="57" y="5"/>
                  </a:lnTo>
                  <a:lnTo>
                    <a:pt x="68" y="1"/>
                  </a:lnTo>
                  <a:lnTo>
                    <a:pt x="78" y="0"/>
                  </a:lnTo>
                  <a:lnTo>
                    <a:pt x="89" y="0"/>
                  </a:lnTo>
                  <a:lnTo>
                    <a:pt x="99" y="1"/>
                  </a:lnTo>
                  <a:lnTo>
                    <a:pt x="100" y="8"/>
                  </a:lnTo>
                  <a:lnTo>
                    <a:pt x="94" y="17"/>
                  </a:lnTo>
                  <a:lnTo>
                    <a:pt x="83" y="26"/>
                  </a:lnTo>
                  <a:lnTo>
                    <a:pt x="72" y="34"/>
                  </a:lnTo>
                  <a:lnTo>
                    <a:pt x="57" y="42"/>
                  </a:lnTo>
                  <a:lnTo>
                    <a:pt x="42" y="47"/>
                  </a:lnTo>
                  <a:lnTo>
                    <a:pt x="27" y="51"/>
                  </a:lnTo>
                  <a:lnTo>
                    <a:pt x="14" y="52"/>
                  </a:lnTo>
                  <a:lnTo>
                    <a:pt x="2" y="49"/>
                  </a:lnTo>
                  <a:lnTo>
                    <a:pt x="0" y="43"/>
                  </a:lnTo>
                  <a:lnTo>
                    <a:pt x="8" y="32"/>
                  </a:lnTo>
                  <a:lnTo>
                    <a:pt x="19" y="23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7" name="Freeform 141"/>
            <p:cNvSpPr>
              <a:spLocks/>
            </p:cNvSpPr>
            <p:nvPr/>
          </p:nvSpPr>
          <p:spPr bwMode="auto">
            <a:xfrm>
              <a:off x="3070" y="2425"/>
              <a:ext cx="85" cy="48"/>
            </a:xfrm>
            <a:custGeom>
              <a:avLst/>
              <a:gdLst>
                <a:gd name="T0" fmla="*/ 68 w 85"/>
                <a:gd name="T1" fmla="*/ 22 h 48"/>
                <a:gd name="T2" fmla="*/ 74 w 85"/>
                <a:gd name="T3" fmla="*/ 17 h 48"/>
                <a:gd name="T4" fmla="*/ 81 w 85"/>
                <a:gd name="T5" fmla="*/ 12 h 48"/>
                <a:gd name="T6" fmla="*/ 85 w 85"/>
                <a:gd name="T7" fmla="*/ 5 h 48"/>
                <a:gd name="T8" fmla="*/ 82 w 85"/>
                <a:gd name="T9" fmla="*/ 0 h 48"/>
                <a:gd name="T10" fmla="*/ 75 w 85"/>
                <a:gd name="T11" fmla="*/ 0 h 48"/>
                <a:gd name="T12" fmla="*/ 65 w 85"/>
                <a:gd name="T13" fmla="*/ 1 h 48"/>
                <a:gd name="T14" fmla="*/ 58 w 85"/>
                <a:gd name="T15" fmla="*/ 4 h 48"/>
                <a:gd name="T16" fmla="*/ 51 w 85"/>
                <a:gd name="T17" fmla="*/ 7 h 48"/>
                <a:gd name="T18" fmla="*/ 43 w 85"/>
                <a:gd name="T19" fmla="*/ 11 h 48"/>
                <a:gd name="T20" fmla="*/ 35 w 85"/>
                <a:gd name="T21" fmla="*/ 14 h 48"/>
                <a:gd name="T22" fmla="*/ 28 w 85"/>
                <a:gd name="T23" fmla="*/ 18 h 48"/>
                <a:gd name="T24" fmla="*/ 21 w 85"/>
                <a:gd name="T25" fmla="*/ 24 h 48"/>
                <a:gd name="T26" fmla="*/ 15 w 85"/>
                <a:gd name="T27" fmla="*/ 27 h 48"/>
                <a:gd name="T28" fmla="*/ 10 w 85"/>
                <a:gd name="T29" fmla="*/ 31 h 48"/>
                <a:gd name="T30" fmla="*/ 1 w 85"/>
                <a:gd name="T31" fmla="*/ 41 h 48"/>
                <a:gd name="T32" fmla="*/ 0 w 85"/>
                <a:gd name="T33" fmla="*/ 46 h 48"/>
                <a:gd name="T34" fmla="*/ 9 w 85"/>
                <a:gd name="T35" fmla="*/ 48 h 48"/>
                <a:gd name="T36" fmla="*/ 14 w 85"/>
                <a:gd name="T37" fmla="*/ 48 h 48"/>
                <a:gd name="T38" fmla="*/ 22 w 85"/>
                <a:gd name="T39" fmla="*/ 47 h 48"/>
                <a:gd name="T40" fmla="*/ 30 w 85"/>
                <a:gd name="T41" fmla="*/ 43 h 48"/>
                <a:gd name="T42" fmla="*/ 38 w 85"/>
                <a:gd name="T43" fmla="*/ 41 h 48"/>
                <a:gd name="T44" fmla="*/ 47 w 85"/>
                <a:gd name="T45" fmla="*/ 35 h 48"/>
                <a:gd name="T46" fmla="*/ 55 w 85"/>
                <a:gd name="T47" fmla="*/ 31 h 48"/>
                <a:gd name="T48" fmla="*/ 61 w 85"/>
                <a:gd name="T49" fmla="*/ 27 h 48"/>
                <a:gd name="T50" fmla="*/ 68 w 85"/>
                <a:gd name="T51" fmla="*/ 22 h 4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5"/>
                <a:gd name="T79" fmla="*/ 0 h 48"/>
                <a:gd name="T80" fmla="*/ 85 w 85"/>
                <a:gd name="T81" fmla="*/ 48 h 4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5" h="48">
                  <a:moveTo>
                    <a:pt x="68" y="22"/>
                  </a:moveTo>
                  <a:lnTo>
                    <a:pt x="74" y="17"/>
                  </a:lnTo>
                  <a:lnTo>
                    <a:pt x="81" y="12"/>
                  </a:lnTo>
                  <a:lnTo>
                    <a:pt x="85" y="5"/>
                  </a:lnTo>
                  <a:lnTo>
                    <a:pt x="82" y="0"/>
                  </a:lnTo>
                  <a:lnTo>
                    <a:pt x="75" y="0"/>
                  </a:lnTo>
                  <a:lnTo>
                    <a:pt x="65" y="1"/>
                  </a:lnTo>
                  <a:lnTo>
                    <a:pt x="58" y="4"/>
                  </a:lnTo>
                  <a:lnTo>
                    <a:pt x="51" y="7"/>
                  </a:lnTo>
                  <a:lnTo>
                    <a:pt x="43" y="11"/>
                  </a:lnTo>
                  <a:lnTo>
                    <a:pt x="35" y="14"/>
                  </a:lnTo>
                  <a:lnTo>
                    <a:pt x="28" y="18"/>
                  </a:lnTo>
                  <a:lnTo>
                    <a:pt x="21" y="24"/>
                  </a:lnTo>
                  <a:lnTo>
                    <a:pt x="15" y="27"/>
                  </a:lnTo>
                  <a:lnTo>
                    <a:pt x="10" y="31"/>
                  </a:lnTo>
                  <a:lnTo>
                    <a:pt x="1" y="41"/>
                  </a:lnTo>
                  <a:lnTo>
                    <a:pt x="0" y="46"/>
                  </a:lnTo>
                  <a:lnTo>
                    <a:pt x="9" y="48"/>
                  </a:lnTo>
                  <a:lnTo>
                    <a:pt x="14" y="48"/>
                  </a:lnTo>
                  <a:lnTo>
                    <a:pt x="22" y="47"/>
                  </a:lnTo>
                  <a:lnTo>
                    <a:pt x="30" y="43"/>
                  </a:lnTo>
                  <a:lnTo>
                    <a:pt x="38" y="41"/>
                  </a:lnTo>
                  <a:lnTo>
                    <a:pt x="47" y="35"/>
                  </a:lnTo>
                  <a:lnTo>
                    <a:pt x="55" y="31"/>
                  </a:lnTo>
                  <a:lnTo>
                    <a:pt x="61" y="27"/>
                  </a:lnTo>
                  <a:lnTo>
                    <a:pt x="68" y="2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8" name="Freeform 142"/>
            <p:cNvSpPr>
              <a:spLocks/>
            </p:cNvSpPr>
            <p:nvPr/>
          </p:nvSpPr>
          <p:spPr bwMode="auto">
            <a:xfrm>
              <a:off x="3506" y="2480"/>
              <a:ext cx="60" cy="29"/>
            </a:xfrm>
            <a:custGeom>
              <a:avLst/>
              <a:gdLst>
                <a:gd name="T0" fmla="*/ 43 w 60"/>
                <a:gd name="T1" fmla="*/ 0 h 29"/>
                <a:gd name="T2" fmla="*/ 38 w 60"/>
                <a:gd name="T3" fmla="*/ 2 h 29"/>
                <a:gd name="T4" fmla="*/ 31 w 60"/>
                <a:gd name="T5" fmla="*/ 4 h 29"/>
                <a:gd name="T6" fmla="*/ 26 w 60"/>
                <a:gd name="T7" fmla="*/ 5 h 29"/>
                <a:gd name="T8" fmla="*/ 22 w 60"/>
                <a:gd name="T9" fmla="*/ 6 h 29"/>
                <a:gd name="T10" fmla="*/ 31 w 60"/>
                <a:gd name="T11" fmla="*/ 8 h 29"/>
                <a:gd name="T12" fmla="*/ 11 w 60"/>
                <a:gd name="T13" fmla="*/ 23 h 29"/>
                <a:gd name="T14" fmla="*/ 6 w 60"/>
                <a:gd name="T15" fmla="*/ 27 h 29"/>
                <a:gd name="T16" fmla="*/ 0 w 60"/>
                <a:gd name="T17" fmla="*/ 29 h 29"/>
                <a:gd name="T18" fmla="*/ 36 w 60"/>
                <a:gd name="T19" fmla="*/ 29 h 29"/>
                <a:gd name="T20" fmla="*/ 31 w 60"/>
                <a:gd name="T21" fmla="*/ 26 h 29"/>
                <a:gd name="T22" fmla="*/ 60 w 60"/>
                <a:gd name="T23" fmla="*/ 0 h 29"/>
                <a:gd name="T24" fmla="*/ 43 w 60"/>
                <a:gd name="T25" fmla="*/ 0 h 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29"/>
                <a:gd name="T41" fmla="*/ 60 w 60"/>
                <a:gd name="T42" fmla="*/ 29 h 2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29">
                  <a:moveTo>
                    <a:pt x="43" y="0"/>
                  </a:moveTo>
                  <a:lnTo>
                    <a:pt x="38" y="2"/>
                  </a:lnTo>
                  <a:lnTo>
                    <a:pt x="31" y="4"/>
                  </a:lnTo>
                  <a:lnTo>
                    <a:pt x="26" y="5"/>
                  </a:lnTo>
                  <a:lnTo>
                    <a:pt x="22" y="6"/>
                  </a:lnTo>
                  <a:lnTo>
                    <a:pt x="31" y="8"/>
                  </a:lnTo>
                  <a:lnTo>
                    <a:pt x="11" y="23"/>
                  </a:lnTo>
                  <a:lnTo>
                    <a:pt x="6" y="27"/>
                  </a:lnTo>
                  <a:lnTo>
                    <a:pt x="0" y="29"/>
                  </a:lnTo>
                  <a:lnTo>
                    <a:pt x="36" y="29"/>
                  </a:lnTo>
                  <a:lnTo>
                    <a:pt x="31" y="26"/>
                  </a:lnTo>
                  <a:lnTo>
                    <a:pt x="6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39" name="Freeform 143"/>
            <p:cNvSpPr>
              <a:spLocks/>
            </p:cNvSpPr>
            <p:nvPr/>
          </p:nvSpPr>
          <p:spPr bwMode="auto">
            <a:xfrm>
              <a:off x="3649" y="2392"/>
              <a:ext cx="28" cy="12"/>
            </a:xfrm>
            <a:custGeom>
              <a:avLst/>
              <a:gdLst>
                <a:gd name="T0" fmla="*/ 12 w 28"/>
                <a:gd name="T1" fmla="*/ 4 h 12"/>
                <a:gd name="T2" fmla="*/ 16 w 28"/>
                <a:gd name="T3" fmla="*/ 3 h 12"/>
                <a:gd name="T4" fmla="*/ 28 w 28"/>
                <a:gd name="T5" fmla="*/ 0 h 12"/>
                <a:gd name="T6" fmla="*/ 24 w 28"/>
                <a:gd name="T7" fmla="*/ 3 h 12"/>
                <a:gd name="T8" fmla="*/ 13 w 28"/>
                <a:gd name="T9" fmla="*/ 7 h 12"/>
                <a:gd name="T10" fmla="*/ 19 w 28"/>
                <a:gd name="T11" fmla="*/ 6 h 12"/>
                <a:gd name="T12" fmla="*/ 13 w 28"/>
                <a:gd name="T13" fmla="*/ 8 h 12"/>
                <a:gd name="T14" fmla="*/ 7 w 28"/>
                <a:gd name="T15" fmla="*/ 11 h 12"/>
                <a:gd name="T16" fmla="*/ 11 w 28"/>
                <a:gd name="T17" fmla="*/ 11 h 12"/>
                <a:gd name="T18" fmla="*/ 17 w 28"/>
                <a:gd name="T19" fmla="*/ 10 h 12"/>
                <a:gd name="T20" fmla="*/ 0 w 28"/>
                <a:gd name="T21" fmla="*/ 12 h 12"/>
                <a:gd name="T22" fmla="*/ 4 w 28"/>
                <a:gd name="T23" fmla="*/ 11 h 12"/>
                <a:gd name="T24" fmla="*/ 12 w 28"/>
                <a:gd name="T25" fmla="*/ 4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"/>
                <a:gd name="T40" fmla="*/ 0 h 12"/>
                <a:gd name="T41" fmla="*/ 28 w 28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" h="12">
                  <a:moveTo>
                    <a:pt x="12" y="4"/>
                  </a:moveTo>
                  <a:lnTo>
                    <a:pt x="16" y="3"/>
                  </a:lnTo>
                  <a:lnTo>
                    <a:pt x="28" y="0"/>
                  </a:lnTo>
                  <a:lnTo>
                    <a:pt x="24" y="3"/>
                  </a:lnTo>
                  <a:lnTo>
                    <a:pt x="13" y="7"/>
                  </a:lnTo>
                  <a:lnTo>
                    <a:pt x="19" y="6"/>
                  </a:lnTo>
                  <a:lnTo>
                    <a:pt x="13" y="8"/>
                  </a:lnTo>
                  <a:lnTo>
                    <a:pt x="7" y="11"/>
                  </a:lnTo>
                  <a:lnTo>
                    <a:pt x="11" y="11"/>
                  </a:lnTo>
                  <a:lnTo>
                    <a:pt x="17" y="10"/>
                  </a:lnTo>
                  <a:lnTo>
                    <a:pt x="0" y="12"/>
                  </a:lnTo>
                  <a:lnTo>
                    <a:pt x="4" y="11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0" name="Freeform 144"/>
            <p:cNvSpPr>
              <a:spLocks/>
            </p:cNvSpPr>
            <p:nvPr/>
          </p:nvSpPr>
          <p:spPr bwMode="auto">
            <a:xfrm>
              <a:off x="3617" y="2381"/>
              <a:ext cx="60" cy="31"/>
            </a:xfrm>
            <a:custGeom>
              <a:avLst/>
              <a:gdLst>
                <a:gd name="T0" fmla="*/ 43 w 60"/>
                <a:gd name="T1" fmla="*/ 0 h 31"/>
                <a:gd name="T2" fmla="*/ 36 w 60"/>
                <a:gd name="T3" fmla="*/ 2 h 31"/>
                <a:gd name="T4" fmla="*/ 31 w 60"/>
                <a:gd name="T5" fmla="*/ 4 h 31"/>
                <a:gd name="T6" fmla="*/ 26 w 60"/>
                <a:gd name="T7" fmla="*/ 5 h 31"/>
                <a:gd name="T8" fmla="*/ 21 w 60"/>
                <a:gd name="T9" fmla="*/ 6 h 31"/>
                <a:gd name="T10" fmla="*/ 31 w 60"/>
                <a:gd name="T11" fmla="*/ 8 h 31"/>
                <a:gd name="T12" fmla="*/ 11 w 60"/>
                <a:gd name="T13" fmla="*/ 25 h 31"/>
                <a:gd name="T14" fmla="*/ 0 w 60"/>
                <a:gd name="T15" fmla="*/ 31 h 31"/>
                <a:gd name="T16" fmla="*/ 35 w 60"/>
                <a:gd name="T17" fmla="*/ 31 h 31"/>
                <a:gd name="T18" fmla="*/ 30 w 60"/>
                <a:gd name="T19" fmla="*/ 26 h 31"/>
                <a:gd name="T20" fmla="*/ 60 w 60"/>
                <a:gd name="T21" fmla="*/ 0 h 31"/>
                <a:gd name="T22" fmla="*/ 43 w 60"/>
                <a:gd name="T23" fmla="*/ 0 h 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1"/>
                <a:gd name="T38" fmla="*/ 60 w 60"/>
                <a:gd name="T39" fmla="*/ 31 h 3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1">
                  <a:moveTo>
                    <a:pt x="43" y="0"/>
                  </a:moveTo>
                  <a:lnTo>
                    <a:pt x="36" y="2"/>
                  </a:lnTo>
                  <a:lnTo>
                    <a:pt x="31" y="4"/>
                  </a:lnTo>
                  <a:lnTo>
                    <a:pt x="26" y="5"/>
                  </a:lnTo>
                  <a:lnTo>
                    <a:pt x="21" y="6"/>
                  </a:lnTo>
                  <a:lnTo>
                    <a:pt x="31" y="8"/>
                  </a:lnTo>
                  <a:lnTo>
                    <a:pt x="11" y="25"/>
                  </a:lnTo>
                  <a:lnTo>
                    <a:pt x="0" y="31"/>
                  </a:lnTo>
                  <a:lnTo>
                    <a:pt x="35" y="31"/>
                  </a:lnTo>
                  <a:lnTo>
                    <a:pt x="30" y="26"/>
                  </a:lnTo>
                  <a:lnTo>
                    <a:pt x="6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1" name="Freeform 145"/>
            <p:cNvSpPr>
              <a:spLocks/>
            </p:cNvSpPr>
            <p:nvPr/>
          </p:nvSpPr>
          <p:spPr bwMode="auto">
            <a:xfrm>
              <a:off x="2957" y="2415"/>
              <a:ext cx="540" cy="6"/>
            </a:xfrm>
            <a:custGeom>
              <a:avLst/>
              <a:gdLst>
                <a:gd name="T0" fmla="*/ 6 w 540"/>
                <a:gd name="T1" fmla="*/ 0 h 6"/>
                <a:gd name="T2" fmla="*/ 540 w 540"/>
                <a:gd name="T3" fmla="*/ 1 h 6"/>
                <a:gd name="T4" fmla="*/ 538 w 540"/>
                <a:gd name="T5" fmla="*/ 6 h 6"/>
                <a:gd name="T6" fmla="*/ 0 w 540"/>
                <a:gd name="T7" fmla="*/ 6 h 6"/>
                <a:gd name="T8" fmla="*/ 6 w 540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0"/>
                <a:gd name="T16" fmla="*/ 0 h 6"/>
                <a:gd name="T17" fmla="*/ 540 w 540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0" h="6">
                  <a:moveTo>
                    <a:pt x="6" y="0"/>
                  </a:moveTo>
                  <a:lnTo>
                    <a:pt x="540" y="1"/>
                  </a:lnTo>
                  <a:lnTo>
                    <a:pt x="538" y="6"/>
                  </a:lnTo>
                  <a:lnTo>
                    <a:pt x="0" y="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2" name="Freeform 146"/>
            <p:cNvSpPr>
              <a:spLocks/>
            </p:cNvSpPr>
            <p:nvPr/>
          </p:nvSpPr>
          <p:spPr bwMode="auto">
            <a:xfrm>
              <a:off x="2897" y="2482"/>
              <a:ext cx="577" cy="7"/>
            </a:xfrm>
            <a:custGeom>
              <a:avLst/>
              <a:gdLst>
                <a:gd name="T0" fmla="*/ 3 w 577"/>
                <a:gd name="T1" fmla="*/ 2 h 7"/>
                <a:gd name="T2" fmla="*/ 577 w 577"/>
                <a:gd name="T3" fmla="*/ 0 h 7"/>
                <a:gd name="T4" fmla="*/ 576 w 577"/>
                <a:gd name="T5" fmla="*/ 7 h 7"/>
                <a:gd name="T6" fmla="*/ 0 w 577"/>
                <a:gd name="T7" fmla="*/ 7 h 7"/>
                <a:gd name="T8" fmla="*/ 3 w 577"/>
                <a:gd name="T9" fmla="*/ 2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7"/>
                <a:gd name="T16" fmla="*/ 0 h 7"/>
                <a:gd name="T17" fmla="*/ 577 w 57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7" h="7">
                  <a:moveTo>
                    <a:pt x="3" y="2"/>
                  </a:moveTo>
                  <a:lnTo>
                    <a:pt x="577" y="0"/>
                  </a:lnTo>
                  <a:lnTo>
                    <a:pt x="576" y="7"/>
                  </a:lnTo>
                  <a:lnTo>
                    <a:pt x="0" y="7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3" name="Freeform 147"/>
            <p:cNvSpPr>
              <a:spLocks/>
            </p:cNvSpPr>
            <p:nvPr/>
          </p:nvSpPr>
          <p:spPr bwMode="auto">
            <a:xfrm>
              <a:off x="2852" y="2391"/>
              <a:ext cx="168" cy="45"/>
            </a:xfrm>
            <a:custGeom>
              <a:avLst/>
              <a:gdLst>
                <a:gd name="T0" fmla="*/ 6 w 168"/>
                <a:gd name="T1" fmla="*/ 34 h 45"/>
                <a:gd name="T2" fmla="*/ 11 w 168"/>
                <a:gd name="T3" fmla="*/ 30 h 45"/>
                <a:gd name="T4" fmla="*/ 15 w 168"/>
                <a:gd name="T5" fmla="*/ 35 h 45"/>
                <a:gd name="T6" fmla="*/ 13 w 168"/>
                <a:gd name="T7" fmla="*/ 41 h 45"/>
                <a:gd name="T8" fmla="*/ 8 w 168"/>
                <a:gd name="T9" fmla="*/ 45 h 45"/>
                <a:gd name="T10" fmla="*/ 4 w 168"/>
                <a:gd name="T11" fmla="*/ 43 h 45"/>
                <a:gd name="T12" fmla="*/ 0 w 168"/>
                <a:gd name="T13" fmla="*/ 38 h 45"/>
                <a:gd name="T14" fmla="*/ 8 w 168"/>
                <a:gd name="T15" fmla="*/ 28 h 45"/>
                <a:gd name="T16" fmla="*/ 18 w 168"/>
                <a:gd name="T17" fmla="*/ 21 h 45"/>
                <a:gd name="T18" fmla="*/ 30 w 168"/>
                <a:gd name="T19" fmla="*/ 16 h 45"/>
                <a:gd name="T20" fmla="*/ 41 w 168"/>
                <a:gd name="T21" fmla="*/ 13 h 45"/>
                <a:gd name="T22" fmla="*/ 69 w 168"/>
                <a:gd name="T23" fmla="*/ 13 h 45"/>
                <a:gd name="T24" fmla="*/ 94 w 168"/>
                <a:gd name="T25" fmla="*/ 16 h 45"/>
                <a:gd name="T26" fmla="*/ 108 w 168"/>
                <a:gd name="T27" fmla="*/ 20 h 45"/>
                <a:gd name="T28" fmla="*/ 125 w 168"/>
                <a:gd name="T29" fmla="*/ 22 h 45"/>
                <a:gd name="T30" fmla="*/ 134 w 168"/>
                <a:gd name="T31" fmla="*/ 22 h 45"/>
                <a:gd name="T32" fmla="*/ 142 w 168"/>
                <a:gd name="T33" fmla="*/ 21 h 45"/>
                <a:gd name="T34" fmla="*/ 148 w 168"/>
                <a:gd name="T35" fmla="*/ 17 h 45"/>
                <a:gd name="T36" fmla="*/ 154 w 168"/>
                <a:gd name="T37" fmla="*/ 11 h 45"/>
                <a:gd name="T38" fmla="*/ 152 w 168"/>
                <a:gd name="T39" fmla="*/ 5 h 45"/>
                <a:gd name="T40" fmla="*/ 158 w 168"/>
                <a:gd name="T41" fmla="*/ 0 h 45"/>
                <a:gd name="T42" fmla="*/ 162 w 168"/>
                <a:gd name="T43" fmla="*/ 0 h 45"/>
                <a:gd name="T44" fmla="*/ 164 w 168"/>
                <a:gd name="T45" fmla="*/ 1 h 45"/>
                <a:gd name="T46" fmla="*/ 167 w 168"/>
                <a:gd name="T47" fmla="*/ 4 h 45"/>
                <a:gd name="T48" fmla="*/ 168 w 168"/>
                <a:gd name="T49" fmla="*/ 8 h 45"/>
                <a:gd name="T50" fmla="*/ 164 w 168"/>
                <a:gd name="T51" fmla="*/ 16 h 45"/>
                <a:gd name="T52" fmla="*/ 158 w 168"/>
                <a:gd name="T53" fmla="*/ 22 h 45"/>
                <a:gd name="T54" fmla="*/ 151 w 168"/>
                <a:gd name="T55" fmla="*/ 26 h 45"/>
                <a:gd name="T56" fmla="*/ 142 w 168"/>
                <a:gd name="T57" fmla="*/ 28 h 45"/>
                <a:gd name="T58" fmla="*/ 124 w 168"/>
                <a:gd name="T59" fmla="*/ 29 h 45"/>
                <a:gd name="T60" fmla="*/ 108 w 168"/>
                <a:gd name="T61" fmla="*/ 26 h 45"/>
                <a:gd name="T62" fmla="*/ 112 w 168"/>
                <a:gd name="T63" fmla="*/ 33 h 45"/>
                <a:gd name="T64" fmla="*/ 111 w 168"/>
                <a:gd name="T65" fmla="*/ 38 h 45"/>
                <a:gd name="T66" fmla="*/ 109 w 168"/>
                <a:gd name="T67" fmla="*/ 41 h 45"/>
                <a:gd name="T68" fmla="*/ 107 w 168"/>
                <a:gd name="T69" fmla="*/ 43 h 45"/>
                <a:gd name="T70" fmla="*/ 101 w 168"/>
                <a:gd name="T71" fmla="*/ 45 h 45"/>
                <a:gd name="T72" fmla="*/ 99 w 168"/>
                <a:gd name="T73" fmla="*/ 38 h 45"/>
                <a:gd name="T74" fmla="*/ 104 w 168"/>
                <a:gd name="T75" fmla="*/ 35 h 45"/>
                <a:gd name="T76" fmla="*/ 105 w 168"/>
                <a:gd name="T77" fmla="*/ 30 h 45"/>
                <a:gd name="T78" fmla="*/ 99 w 168"/>
                <a:gd name="T79" fmla="*/ 26 h 45"/>
                <a:gd name="T80" fmla="*/ 95 w 168"/>
                <a:gd name="T81" fmla="*/ 24 h 45"/>
                <a:gd name="T82" fmla="*/ 82 w 168"/>
                <a:gd name="T83" fmla="*/ 22 h 45"/>
                <a:gd name="T84" fmla="*/ 87 w 168"/>
                <a:gd name="T85" fmla="*/ 25 h 45"/>
                <a:gd name="T86" fmla="*/ 88 w 168"/>
                <a:gd name="T87" fmla="*/ 30 h 45"/>
                <a:gd name="T88" fmla="*/ 88 w 168"/>
                <a:gd name="T89" fmla="*/ 33 h 45"/>
                <a:gd name="T90" fmla="*/ 86 w 168"/>
                <a:gd name="T91" fmla="*/ 35 h 45"/>
                <a:gd name="T92" fmla="*/ 82 w 168"/>
                <a:gd name="T93" fmla="*/ 38 h 45"/>
                <a:gd name="T94" fmla="*/ 75 w 168"/>
                <a:gd name="T95" fmla="*/ 35 h 45"/>
                <a:gd name="T96" fmla="*/ 75 w 168"/>
                <a:gd name="T97" fmla="*/ 30 h 45"/>
                <a:gd name="T98" fmla="*/ 79 w 168"/>
                <a:gd name="T99" fmla="*/ 29 h 45"/>
                <a:gd name="T100" fmla="*/ 73 w 168"/>
                <a:gd name="T101" fmla="*/ 22 h 45"/>
                <a:gd name="T102" fmla="*/ 65 w 168"/>
                <a:gd name="T103" fmla="*/ 18 h 45"/>
                <a:gd name="T104" fmla="*/ 68 w 168"/>
                <a:gd name="T105" fmla="*/ 24 h 45"/>
                <a:gd name="T106" fmla="*/ 64 w 168"/>
                <a:gd name="T107" fmla="*/ 26 h 45"/>
                <a:gd name="T108" fmla="*/ 61 w 168"/>
                <a:gd name="T109" fmla="*/ 22 h 45"/>
                <a:gd name="T110" fmla="*/ 58 w 168"/>
                <a:gd name="T111" fmla="*/ 20 h 45"/>
                <a:gd name="T112" fmla="*/ 55 w 168"/>
                <a:gd name="T113" fmla="*/ 20 h 45"/>
                <a:gd name="T114" fmla="*/ 48 w 168"/>
                <a:gd name="T115" fmla="*/ 18 h 45"/>
                <a:gd name="T116" fmla="*/ 36 w 168"/>
                <a:gd name="T117" fmla="*/ 20 h 45"/>
                <a:gd name="T118" fmla="*/ 26 w 168"/>
                <a:gd name="T119" fmla="*/ 21 h 45"/>
                <a:gd name="T120" fmla="*/ 15 w 168"/>
                <a:gd name="T121" fmla="*/ 25 h 45"/>
                <a:gd name="T122" fmla="*/ 6 w 168"/>
                <a:gd name="T123" fmla="*/ 34 h 4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68"/>
                <a:gd name="T187" fmla="*/ 0 h 45"/>
                <a:gd name="T188" fmla="*/ 168 w 168"/>
                <a:gd name="T189" fmla="*/ 45 h 4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68" h="45">
                  <a:moveTo>
                    <a:pt x="6" y="34"/>
                  </a:moveTo>
                  <a:lnTo>
                    <a:pt x="11" y="30"/>
                  </a:lnTo>
                  <a:lnTo>
                    <a:pt x="15" y="35"/>
                  </a:lnTo>
                  <a:lnTo>
                    <a:pt x="13" y="41"/>
                  </a:lnTo>
                  <a:lnTo>
                    <a:pt x="8" y="45"/>
                  </a:lnTo>
                  <a:lnTo>
                    <a:pt x="4" y="43"/>
                  </a:lnTo>
                  <a:lnTo>
                    <a:pt x="0" y="38"/>
                  </a:lnTo>
                  <a:lnTo>
                    <a:pt x="8" y="28"/>
                  </a:lnTo>
                  <a:lnTo>
                    <a:pt x="18" y="21"/>
                  </a:lnTo>
                  <a:lnTo>
                    <a:pt x="30" y="16"/>
                  </a:lnTo>
                  <a:lnTo>
                    <a:pt x="41" y="13"/>
                  </a:lnTo>
                  <a:lnTo>
                    <a:pt x="69" y="13"/>
                  </a:lnTo>
                  <a:lnTo>
                    <a:pt x="94" y="16"/>
                  </a:lnTo>
                  <a:lnTo>
                    <a:pt x="108" y="20"/>
                  </a:lnTo>
                  <a:lnTo>
                    <a:pt x="125" y="22"/>
                  </a:lnTo>
                  <a:lnTo>
                    <a:pt x="134" y="22"/>
                  </a:lnTo>
                  <a:lnTo>
                    <a:pt x="142" y="21"/>
                  </a:lnTo>
                  <a:lnTo>
                    <a:pt x="148" y="17"/>
                  </a:lnTo>
                  <a:lnTo>
                    <a:pt x="154" y="11"/>
                  </a:lnTo>
                  <a:lnTo>
                    <a:pt x="152" y="5"/>
                  </a:lnTo>
                  <a:lnTo>
                    <a:pt x="158" y="0"/>
                  </a:lnTo>
                  <a:lnTo>
                    <a:pt x="162" y="0"/>
                  </a:lnTo>
                  <a:lnTo>
                    <a:pt x="164" y="1"/>
                  </a:lnTo>
                  <a:lnTo>
                    <a:pt x="167" y="4"/>
                  </a:lnTo>
                  <a:lnTo>
                    <a:pt x="168" y="8"/>
                  </a:lnTo>
                  <a:lnTo>
                    <a:pt x="164" y="16"/>
                  </a:lnTo>
                  <a:lnTo>
                    <a:pt x="158" y="22"/>
                  </a:lnTo>
                  <a:lnTo>
                    <a:pt x="151" y="26"/>
                  </a:lnTo>
                  <a:lnTo>
                    <a:pt x="142" y="28"/>
                  </a:lnTo>
                  <a:lnTo>
                    <a:pt x="124" y="29"/>
                  </a:lnTo>
                  <a:lnTo>
                    <a:pt x="108" y="26"/>
                  </a:lnTo>
                  <a:lnTo>
                    <a:pt x="112" y="33"/>
                  </a:lnTo>
                  <a:lnTo>
                    <a:pt x="111" y="38"/>
                  </a:lnTo>
                  <a:lnTo>
                    <a:pt x="109" y="41"/>
                  </a:lnTo>
                  <a:lnTo>
                    <a:pt x="107" y="43"/>
                  </a:lnTo>
                  <a:lnTo>
                    <a:pt x="101" y="45"/>
                  </a:lnTo>
                  <a:lnTo>
                    <a:pt x="99" y="38"/>
                  </a:lnTo>
                  <a:lnTo>
                    <a:pt x="104" y="35"/>
                  </a:lnTo>
                  <a:lnTo>
                    <a:pt x="105" y="30"/>
                  </a:lnTo>
                  <a:lnTo>
                    <a:pt x="99" y="26"/>
                  </a:lnTo>
                  <a:lnTo>
                    <a:pt x="95" y="24"/>
                  </a:lnTo>
                  <a:lnTo>
                    <a:pt x="82" y="22"/>
                  </a:lnTo>
                  <a:lnTo>
                    <a:pt x="87" y="25"/>
                  </a:lnTo>
                  <a:lnTo>
                    <a:pt x="88" y="30"/>
                  </a:lnTo>
                  <a:lnTo>
                    <a:pt x="88" y="33"/>
                  </a:lnTo>
                  <a:lnTo>
                    <a:pt x="86" y="35"/>
                  </a:lnTo>
                  <a:lnTo>
                    <a:pt x="82" y="38"/>
                  </a:lnTo>
                  <a:lnTo>
                    <a:pt x="75" y="35"/>
                  </a:lnTo>
                  <a:lnTo>
                    <a:pt x="75" y="30"/>
                  </a:lnTo>
                  <a:lnTo>
                    <a:pt x="79" y="29"/>
                  </a:lnTo>
                  <a:lnTo>
                    <a:pt x="73" y="22"/>
                  </a:lnTo>
                  <a:lnTo>
                    <a:pt x="65" y="18"/>
                  </a:lnTo>
                  <a:lnTo>
                    <a:pt x="68" y="24"/>
                  </a:lnTo>
                  <a:lnTo>
                    <a:pt x="64" y="26"/>
                  </a:lnTo>
                  <a:lnTo>
                    <a:pt x="61" y="22"/>
                  </a:lnTo>
                  <a:lnTo>
                    <a:pt x="58" y="20"/>
                  </a:lnTo>
                  <a:lnTo>
                    <a:pt x="55" y="20"/>
                  </a:lnTo>
                  <a:lnTo>
                    <a:pt x="48" y="18"/>
                  </a:lnTo>
                  <a:lnTo>
                    <a:pt x="36" y="20"/>
                  </a:lnTo>
                  <a:lnTo>
                    <a:pt x="26" y="21"/>
                  </a:lnTo>
                  <a:lnTo>
                    <a:pt x="15" y="25"/>
                  </a:lnTo>
                  <a:lnTo>
                    <a:pt x="6" y="3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4" name="Freeform 148"/>
            <p:cNvSpPr>
              <a:spLocks/>
            </p:cNvSpPr>
            <p:nvPr/>
          </p:nvSpPr>
          <p:spPr bwMode="auto">
            <a:xfrm>
              <a:off x="2856" y="2425"/>
              <a:ext cx="6" cy="5"/>
            </a:xfrm>
            <a:custGeom>
              <a:avLst/>
              <a:gdLst>
                <a:gd name="T0" fmla="*/ 1 w 6"/>
                <a:gd name="T1" fmla="*/ 0 h 5"/>
                <a:gd name="T2" fmla="*/ 0 w 6"/>
                <a:gd name="T3" fmla="*/ 1 h 5"/>
                <a:gd name="T4" fmla="*/ 0 w 6"/>
                <a:gd name="T5" fmla="*/ 4 h 5"/>
                <a:gd name="T6" fmla="*/ 2 w 6"/>
                <a:gd name="T7" fmla="*/ 5 h 5"/>
                <a:gd name="T8" fmla="*/ 5 w 6"/>
                <a:gd name="T9" fmla="*/ 5 h 5"/>
                <a:gd name="T10" fmla="*/ 6 w 6"/>
                <a:gd name="T11" fmla="*/ 4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"/>
                <a:gd name="T19" fmla="*/ 0 h 5"/>
                <a:gd name="T20" fmla="*/ 6 w 6"/>
                <a:gd name="T21" fmla="*/ 5 h 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" h="5">
                  <a:moveTo>
                    <a:pt x="1" y="0"/>
                  </a:moveTo>
                  <a:lnTo>
                    <a:pt x="0" y="1"/>
                  </a:lnTo>
                  <a:lnTo>
                    <a:pt x="0" y="4"/>
                  </a:lnTo>
                  <a:lnTo>
                    <a:pt x="2" y="5"/>
                  </a:lnTo>
                  <a:lnTo>
                    <a:pt x="5" y="5"/>
                  </a:lnTo>
                  <a:lnTo>
                    <a:pt x="6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5" name="Freeform 149"/>
            <p:cNvSpPr>
              <a:spLocks/>
            </p:cNvSpPr>
            <p:nvPr/>
          </p:nvSpPr>
          <p:spPr bwMode="auto">
            <a:xfrm>
              <a:off x="2931" y="2420"/>
              <a:ext cx="3" cy="4"/>
            </a:xfrm>
            <a:custGeom>
              <a:avLst/>
              <a:gdLst>
                <a:gd name="T0" fmla="*/ 0 w 3"/>
                <a:gd name="T1" fmla="*/ 0 h 4"/>
                <a:gd name="T2" fmla="*/ 3 w 3"/>
                <a:gd name="T3" fmla="*/ 1 h 4"/>
                <a:gd name="T4" fmla="*/ 3 w 3"/>
                <a:gd name="T5" fmla="*/ 4 h 4"/>
                <a:gd name="T6" fmla="*/ 0 60000 65536"/>
                <a:gd name="T7" fmla="*/ 0 60000 65536"/>
                <a:gd name="T8" fmla="*/ 0 60000 65536"/>
                <a:gd name="T9" fmla="*/ 0 w 3"/>
                <a:gd name="T10" fmla="*/ 0 h 4"/>
                <a:gd name="T11" fmla="*/ 3 w 3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4">
                  <a:moveTo>
                    <a:pt x="0" y="0"/>
                  </a:moveTo>
                  <a:lnTo>
                    <a:pt x="3" y="1"/>
                  </a:lnTo>
                  <a:lnTo>
                    <a:pt x="3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6" name="Freeform 150"/>
            <p:cNvSpPr>
              <a:spLocks/>
            </p:cNvSpPr>
            <p:nvPr/>
          </p:nvSpPr>
          <p:spPr bwMode="auto">
            <a:xfrm>
              <a:off x="2955" y="2428"/>
              <a:ext cx="4" cy="4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1 h 4"/>
                <a:gd name="T4" fmla="*/ 2 w 4"/>
                <a:gd name="T5" fmla="*/ 4 h 4"/>
                <a:gd name="T6" fmla="*/ 0 w 4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4"/>
                <a:gd name="T14" fmla="*/ 4 w 4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4">
                  <a:moveTo>
                    <a:pt x="4" y="0"/>
                  </a:moveTo>
                  <a:lnTo>
                    <a:pt x="4" y="1"/>
                  </a:lnTo>
                  <a:lnTo>
                    <a:pt x="2" y="4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7" name="Freeform 151"/>
            <p:cNvSpPr>
              <a:spLocks/>
            </p:cNvSpPr>
            <p:nvPr/>
          </p:nvSpPr>
          <p:spPr bwMode="auto">
            <a:xfrm>
              <a:off x="3007" y="2398"/>
              <a:ext cx="7" cy="6"/>
            </a:xfrm>
            <a:custGeom>
              <a:avLst/>
              <a:gdLst>
                <a:gd name="T0" fmla="*/ 0 w 7"/>
                <a:gd name="T1" fmla="*/ 6 h 6"/>
                <a:gd name="T2" fmla="*/ 1 w 7"/>
                <a:gd name="T3" fmla="*/ 6 h 6"/>
                <a:gd name="T4" fmla="*/ 4 w 7"/>
                <a:gd name="T5" fmla="*/ 6 h 6"/>
                <a:gd name="T6" fmla="*/ 7 w 7"/>
                <a:gd name="T7" fmla="*/ 4 h 6"/>
                <a:gd name="T8" fmla="*/ 7 w 7"/>
                <a:gd name="T9" fmla="*/ 2 h 6"/>
                <a:gd name="T10" fmla="*/ 7 w 7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"/>
                <a:gd name="T19" fmla="*/ 0 h 6"/>
                <a:gd name="T20" fmla="*/ 7 w 7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" h="6">
                  <a:moveTo>
                    <a:pt x="0" y="6"/>
                  </a:moveTo>
                  <a:lnTo>
                    <a:pt x="1" y="6"/>
                  </a:lnTo>
                  <a:lnTo>
                    <a:pt x="4" y="6"/>
                  </a:lnTo>
                  <a:lnTo>
                    <a:pt x="7" y="4"/>
                  </a:lnTo>
                  <a:lnTo>
                    <a:pt x="7" y="2"/>
                  </a:lnTo>
                  <a:lnTo>
                    <a:pt x="7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8" name="Freeform 152"/>
            <p:cNvSpPr>
              <a:spLocks/>
            </p:cNvSpPr>
            <p:nvPr/>
          </p:nvSpPr>
          <p:spPr bwMode="auto">
            <a:xfrm>
              <a:off x="2852" y="2475"/>
              <a:ext cx="147" cy="38"/>
            </a:xfrm>
            <a:custGeom>
              <a:avLst/>
              <a:gdLst>
                <a:gd name="T0" fmla="*/ 5 w 147"/>
                <a:gd name="T1" fmla="*/ 9 h 38"/>
                <a:gd name="T2" fmla="*/ 10 w 147"/>
                <a:gd name="T3" fmla="*/ 10 h 38"/>
                <a:gd name="T4" fmla="*/ 13 w 147"/>
                <a:gd name="T5" fmla="*/ 7 h 38"/>
                <a:gd name="T6" fmla="*/ 11 w 147"/>
                <a:gd name="T7" fmla="*/ 2 h 38"/>
                <a:gd name="T8" fmla="*/ 6 w 147"/>
                <a:gd name="T9" fmla="*/ 0 h 38"/>
                <a:gd name="T10" fmla="*/ 0 w 147"/>
                <a:gd name="T11" fmla="*/ 6 h 38"/>
                <a:gd name="T12" fmla="*/ 9 w 147"/>
                <a:gd name="T13" fmla="*/ 15 h 38"/>
                <a:gd name="T14" fmla="*/ 19 w 147"/>
                <a:gd name="T15" fmla="*/ 22 h 38"/>
                <a:gd name="T16" fmla="*/ 34 w 147"/>
                <a:gd name="T17" fmla="*/ 26 h 38"/>
                <a:gd name="T18" fmla="*/ 49 w 147"/>
                <a:gd name="T19" fmla="*/ 27 h 38"/>
                <a:gd name="T20" fmla="*/ 81 w 147"/>
                <a:gd name="T21" fmla="*/ 24 h 38"/>
                <a:gd name="T22" fmla="*/ 95 w 147"/>
                <a:gd name="T23" fmla="*/ 22 h 38"/>
                <a:gd name="T24" fmla="*/ 107 w 147"/>
                <a:gd name="T25" fmla="*/ 19 h 38"/>
                <a:gd name="T26" fmla="*/ 121 w 147"/>
                <a:gd name="T27" fmla="*/ 19 h 38"/>
                <a:gd name="T28" fmla="*/ 134 w 147"/>
                <a:gd name="T29" fmla="*/ 23 h 38"/>
                <a:gd name="T30" fmla="*/ 135 w 147"/>
                <a:gd name="T31" fmla="*/ 27 h 38"/>
                <a:gd name="T32" fmla="*/ 133 w 147"/>
                <a:gd name="T33" fmla="*/ 32 h 38"/>
                <a:gd name="T34" fmla="*/ 139 w 147"/>
                <a:gd name="T35" fmla="*/ 38 h 38"/>
                <a:gd name="T36" fmla="*/ 145 w 147"/>
                <a:gd name="T37" fmla="*/ 36 h 38"/>
                <a:gd name="T38" fmla="*/ 147 w 147"/>
                <a:gd name="T39" fmla="*/ 31 h 38"/>
                <a:gd name="T40" fmla="*/ 145 w 147"/>
                <a:gd name="T41" fmla="*/ 23 h 38"/>
                <a:gd name="T42" fmla="*/ 139 w 147"/>
                <a:gd name="T43" fmla="*/ 18 h 38"/>
                <a:gd name="T44" fmla="*/ 133 w 147"/>
                <a:gd name="T45" fmla="*/ 15 h 38"/>
                <a:gd name="T46" fmla="*/ 125 w 147"/>
                <a:gd name="T47" fmla="*/ 13 h 38"/>
                <a:gd name="T48" fmla="*/ 109 w 147"/>
                <a:gd name="T49" fmla="*/ 13 h 38"/>
                <a:gd name="T50" fmla="*/ 95 w 147"/>
                <a:gd name="T51" fmla="*/ 15 h 38"/>
                <a:gd name="T52" fmla="*/ 98 w 147"/>
                <a:gd name="T53" fmla="*/ 10 h 38"/>
                <a:gd name="T54" fmla="*/ 98 w 147"/>
                <a:gd name="T55" fmla="*/ 7 h 38"/>
                <a:gd name="T56" fmla="*/ 98 w 147"/>
                <a:gd name="T57" fmla="*/ 4 h 38"/>
                <a:gd name="T58" fmla="*/ 95 w 147"/>
                <a:gd name="T59" fmla="*/ 0 h 38"/>
                <a:gd name="T60" fmla="*/ 90 w 147"/>
                <a:gd name="T61" fmla="*/ 0 h 38"/>
                <a:gd name="T62" fmla="*/ 87 w 147"/>
                <a:gd name="T63" fmla="*/ 5 h 38"/>
                <a:gd name="T64" fmla="*/ 92 w 147"/>
                <a:gd name="T65" fmla="*/ 6 h 38"/>
                <a:gd name="T66" fmla="*/ 92 w 147"/>
                <a:gd name="T67" fmla="*/ 11 h 38"/>
                <a:gd name="T68" fmla="*/ 85 w 147"/>
                <a:gd name="T69" fmla="*/ 17 h 38"/>
                <a:gd name="T70" fmla="*/ 74 w 147"/>
                <a:gd name="T71" fmla="*/ 18 h 38"/>
                <a:gd name="T72" fmla="*/ 78 w 147"/>
                <a:gd name="T73" fmla="*/ 13 h 38"/>
                <a:gd name="T74" fmla="*/ 78 w 147"/>
                <a:gd name="T75" fmla="*/ 7 h 38"/>
                <a:gd name="T76" fmla="*/ 71 w 147"/>
                <a:gd name="T77" fmla="*/ 5 h 38"/>
                <a:gd name="T78" fmla="*/ 66 w 147"/>
                <a:gd name="T79" fmla="*/ 7 h 38"/>
                <a:gd name="T80" fmla="*/ 68 w 147"/>
                <a:gd name="T81" fmla="*/ 13 h 38"/>
                <a:gd name="T82" fmla="*/ 66 w 147"/>
                <a:gd name="T83" fmla="*/ 18 h 38"/>
                <a:gd name="T84" fmla="*/ 61 w 147"/>
                <a:gd name="T85" fmla="*/ 21 h 38"/>
                <a:gd name="T86" fmla="*/ 57 w 147"/>
                <a:gd name="T87" fmla="*/ 22 h 38"/>
                <a:gd name="T88" fmla="*/ 58 w 147"/>
                <a:gd name="T89" fmla="*/ 17 h 38"/>
                <a:gd name="T90" fmla="*/ 45 w 147"/>
                <a:gd name="T91" fmla="*/ 21 h 38"/>
                <a:gd name="T92" fmla="*/ 31 w 147"/>
                <a:gd name="T93" fmla="*/ 21 h 38"/>
                <a:gd name="T94" fmla="*/ 17 w 147"/>
                <a:gd name="T95" fmla="*/ 17 h 38"/>
                <a:gd name="T96" fmla="*/ 5 w 147"/>
                <a:gd name="T97" fmla="*/ 9 h 3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47"/>
                <a:gd name="T148" fmla="*/ 0 h 38"/>
                <a:gd name="T149" fmla="*/ 147 w 147"/>
                <a:gd name="T150" fmla="*/ 38 h 3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47" h="38">
                  <a:moveTo>
                    <a:pt x="5" y="9"/>
                  </a:moveTo>
                  <a:lnTo>
                    <a:pt x="10" y="10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6" y="0"/>
                  </a:lnTo>
                  <a:lnTo>
                    <a:pt x="0" y="6"/>
                  </a:lnTo>
                  <a:lnTo>
                    <a:pt x="9" y="15"/>
                  </a:lnTo>
                  <a:lnTo>
                    <a:pt x="19" y="22"/>
                  </a:lnTo>
                  <a:lnTo>
                    <a:pt x="34" y="26"/>
                  </a:lnTo>
                  <a:lnTo>
                    <a:pt x="49" y="27"/>
                  </a:lnTo>
                  <a:lnTo>
                    <a:pt x="81" y="24"/>
                  </a:lnTo>
                  <a:lnTo>
                    <a:pt x="95" y="22"/>
                  </a:lnTo>
                  <a:lnTo>
                    <a:pt x="107" y="19"/>
                  </a:lnTo>
                  <a:lnTo>
                    <a:pt x="121" y="19"/>
                  </a:lnTo>
                  <a:lnTo>
                    <a:pt x="134" y="23"/>
                  </a:lnTo>
                  <a:lnTo>
                    <a:pt x="135" y="27"/>
                  </a:lnTo>
                  <a:lnTo>
                    <a:pt x="133" y="32"/>
                  </a:lnTo>
                  <a:lnTo>
                    <a:pt x="139" y="38"/>
                  </a:lnTo>
                  <a:lnTo>
                    <a:pt x="145" y="36"/>
                  </a:lnTo>
                  <a:lnTo>
                    <a:pt x="147" y="31"/>
                  </a:lnTo>
                  <a:lnTo>
                    <a:pt x="145" y="23"/>
                  </a:lnTo>
                  <a:lnTo>
                    <a:pt x="139" y="18"/>
                  </a:lnTo>
                  <a:lnTo>
                    <a:pt x="133" y="15"/>
                  </a:lnTo>
                  <a:lnTo>
                    <a:pt x="125" y="13"/>
                  </a:lnTo>
                  <a:lnTo>
                    <a:pt x="109" y="13"/>
                  </a:lnTo>
                  <a:lnTo>
                    <a:pt x="95" y="15"/>
                  </a:lnTo>
                  <a:lnTo>
                    <a:pt x="98" y="10"/>
                  </a:lnTo>
                  <a:lnTo>
                    <a:pt x="98" y="7"/>
                  </a:lnTo>
                  <a:lnTo>
                    <a:pt x="98" y="4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7" y="5"/>
                  </a:lnTo>
                  <a:lnTo>
                    <a:pt x="92" y="6"/>
                  </a:lnTo>
                  <a:lnTo>
                    <a:pt x="92" y="11"/>
                  </a:lnTo>
                  <a:lnTo>
                    <a:pt x="85" y="17"/>
                  </a:lnTo>
                  <a:lnTo>
                    <a:pt x="74" y="18"/>
                  </a:lnTo>
                  <a:lnTo>
                    <a:pt x="78" y="13"/>
                  </a:lnTo>
                  <a:lnTo>
                    <a:pt x="78" y="7"/>
                  </a:lnTo>
                  <a:lnTo>
                    <a:pt x="71" y="5"/>
                  </a:lnTo>
                  <a:lnTo>
                    <a:pt x="66" y="7"/>
                  </a:lnTo>
                  <a:lnTo>
                    <a:pt x="68" y="13"/>
                  </a:lnTo>
                  <a:lnTo>
                    <a:pt x="66" y="18"/>
                  </a:lnTo>
                  <a:lnTo>
                    <a:pt x="61" y="21"/>
                  </a:lnTo>
                  <a:lnTo>
                    <a:pt x="57" y="22"/>
                  </a:lnTo>
                  <a:lnTo>
                    <a:pt x="58" y="17"/>
                  </a:lnTo>
                  <a:lnTo>
                    <a:pt x="45" y="21"/>
                  </a:lnTo>
                  <a:lnTo>
                    <a:pt x="31" y="21"/>
                  </a:lnTo>
                  <a:lnTo>
                    <a:pt x="17" y="1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49" name="Freeform 153"/>
            <p:cNvSpPr>
              <a:spLocks/>
            </p:cNvSpPr>
            <p:nvPr/>
          </p:nvSpPr>
          <p:spPr bwMode="auto">
            <a:xfrm>
              <a:off x="2856" y="2479"/>
              <a:ext cx="5" cy="5"/>
            </a:xfrm>
            <a:custGeom>
              <a:avLst/>
              <a:gdLst>
                <a:gd name="T0" fmla="*/ 1 w 5"/>
                <a:gd name="T1" fmla="*/ 5 h 5"/>
                <a:gd name="T2" fmla="*/ 0 w 5"/>
                <a:gd name="T3" fmla="*/ 2 h 5"/>
                <a:gd name="T4" fmla="*/ 1 w 5"/>
                <a:gd name="T5" fmla="*/ 0 h 5"/>
                <a:gd name="T6" fmla="*/ 4 w 5"/>
                <a:gd name="T7" fmla="*/ 0 h 5"/>
                <a:gd name="T8" fmla="*/ 5 w 5"/>
                <a:gd name="T9" fmla="*/ 1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1" y="5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5" y="1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0" name="Freeform 154"/>
            <p:cNvSpPr>
              <a:spLocks/>
            </p:cNvSpPr>
            <p:nvPr/>
          </p:nvSpPr>
          <p:spPr bwMode="auto">
            <a:xfrm>
              <a:off x="2922" y="2484"/>
              <a:ext cx="3" cy="4"/>
            </a:xfrm>
            <a:custGeom>
              <a:avLst/>
              <a:gdLst>
                <a:gd name="T0" fmla="*/ 0 w 3"/>
                <a:gd name="T1" fmla="*/ 4 h 4"/>
                <a:gd name="T2" fmla="*/ 1 w 3"/>
                <a:gd name="T3" fmla="*/ 2 h 4"/>
                <a:gd name="T4" fmla="*/ 3 w 3"/>
                <a:gd name="T5" fmla="*/ 0 h 4"/>
                <a:gd name="T6" fmla="*/ 0 60000 65536"/>
                <a:gd name="T7" fmla="*/ 0 60000 65536"/>
                <a:gd name="T8" fmla="*/ 0 60000 65536"/>
                <a:gd name="T9" fmla="*/ 0 w 3"/>
                <a:gd name="T10" fmla="*/ 0 h 4"/>
                <a:gd name="T11" fmla="*/ 3 w 3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4">
                  <a:moveTo>
                    <a:pt x="0" y="4"/>
                  </a:moveTo>
                  <a:lnTo>
                    <a:pt x="1" y="2"/>
                  </a:lnTo>
                  <a:lnTo>
                    <a:pt x="3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1" name="Freeform 155"/>
            <p:cNvSpPr>
              <a:spLocks/>
            </p:cNvSpPr>
            <p:nvPr/>
          </p:nvSpPr>
          <p:spPr bwMode="auto">
            <a:xfrm>
              <a:off x="2944" y="2477"/>
              <a:ext cx="2" cy="3"/>
            </a:xfrm>
            <a:custGeom>
              <a:avLst/>
              <a:gdLst>
                <a:gd name="T0" fmla="*/ 2 w 2"/>
                <a:gd name="T1" fmla="*/ 3 h 3"/>
                <a:gd name="T2" fmla="*/ 2 w 2"/>
                <a:gd name="T3" fmla="*/ 2 h 3"/>
                <a:gd name="T4" fmla="*/ 0 w 2"/>
                <a:gd name="T5" fmla="*/ 0 h 3"/>
                <a:gd name="T6" fmla="*/ 0 60000 65536"/>
                <a:gd name="T7" fmla="*/ 0 60000 65536"/>
                <a:gd name="T8" fmla="*/ 0 60000 65536"/>
                <a:gd name="T9" fmla="*/ 0 w 2"/>
                <a:gd name="T10" fmla="*/ 0 h 3"/>
                <a:gd name="T11" fmla="*/ 2 w 2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3">
                  <a:moveTo>
                    <a:pt x="2" y="3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2" name="Freeform 156"/>
            <p:cNvSpPr>
              <a:spLocks/>
            </p:cNvSpPr>
            <p:nvPr/>
          </p:nvSpPr>
          <p:spPr bwMode="auto">
            <a:xfrm>
              <a:off x="2987" y="2501"/>
              <a:ext cx="7" cy="5"/>
            </a:xfrm>
            <a:custGeom>
              <a:avLst/>
              <a:gdLst>
                <a:gd name="T0" fmla="*/ 0 w 7"/>
                <a:gd name="T1" fmla="*/ 0 h 5"/>
                <a:gd name="T2" fmla="*/ 3 w 7"/>
                <a:gd name="T3" fmla="*/ 0 h 5"/>
                <a:gd name="T4" fmla="*/ 6 w 7"/>
                <a:gd name="T5" fmla="*/ 1 h 5"/>
                <a:gd name="T6" fmla="*/ 7 w 7"/>
                <a:gd name="T7" fmla="*/ 2 h 5"/>
                <a:gd name="T8" fmla="*/ 7 w 7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5"/>
                <a:gd name="T17" fmla="*/ 7 w 7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5">
                  <a:moveTo>
                    <a:pt x="0" y="0"/>
                  </a:moveTo>
                  <a:lnTo>
                    <a:pt x="3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7" y="5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3" name="Freeform 157"/>
            <p:cNvSpPr>
              <a:spLocks/>
            </p:cNvSpPr>
            <p:nvPr/>
          </p:nvSpPr>
          <p:spPr bwMode="auto">
            <a:xfrm>
              <a:off x="2858" y="2421"/>
              <a:ext cx="90" cy="72"/>
            </a:xfrm>
            <a:custGeom>
              <a:avLst/>
              <a:gdLst>
                <a:gd name="T0" fmla="*/ 42 w 90"/>
                <a:gd name="T1" fmla="*/ 0 h 72"/>
                <a:gd name="T2" fmla="*/ 55 w 90"/>
                <a:gd name="T3" fmla="*/ 0 h 72"/>
                <a:gd name="T4" fmla="*/ 65 w 90"/>
                <a:gd name="T5" fmla="*/ 3 h 72"/>
                <a:gd name="T6" fmla="*/ 75 w 90"/>
                <a:gd name="T7" fmla="*/ 8 h 72"/>
                <a:gd name="T8" fmla="*/ 85 w 90"/>
                <a:gd name="T9" fmla="*/ 16 h 72"/>
                <a:gd name="T10" fmla="*/ 90 w 90"/>
                <a:gd name="T11" fmla="*/ 28 h 72"/>
                <a:gd name="T12" fmla="*/ 90 w 90"/>
                <a:gd name="T13" fmla="*/ 38 h 72"/>
                <a:gd name="T14" fmla="*/ 88 w 90"/>
                <a:gd name="T15" fmla="*/ 47 h 72"/>
                <a:gd name="T16" fmla="*/ 81 w 90"/>
                <a:gd name="T17" fmla="*/ 58 h 72"/>
                <a:gd name="T18" fmla="*/ 67 w 90"/>
                <a:gd name="T19" fmla="*/ 67 h 72"/>
                <a:gd name="T20" fmla="*/ 50 w 90"/>
                <a:gd name="T21" fmla="*/ 72 h 72"/>
                <a:gd name="T22" fmla="*/ 42 w 90"/>
                <a:gd name="T23" fmla="*/ 72 h 72"/>
                <a:gd name="T24" fmla="*/ 34 w 90"/>
                <a:gd name="T25" fmla="*/ 71 h 72"/>
                <a:gd name="T26" fmla="*/ 25 w 90"/>
                <a:gd name="T27" fmla="*/ 69 h 72"/>
                <a:gd name="T28" fmla="*/ 17 w 90"/>
                <a:gd name="T29" fmla="*/ 65 h 72"/>
                <a:gd name="T30" fmla="*/ 7 w 90"/>
                <a:gd name="T31" fmla="*/ 56 h 72"/>
                <a:gd name="T32" fmla="*/ 2 w 90"/>
                <a:gd name="T33" fmla="*/ 46 h 72"/>
                <a:gd name="T34" fmla="*/ 0 w 90"/>
                <a:gd name="T35" fmla="*/ 34 h 72"/>
                <a:gd name="T36" fmla="*/ 2 w 90"/>
                <a:gd name="T37" fmla="*/ 28 h 72"/>
                <a:gd name="T38" fmla="*/ 4 w 90"/>
                <a:gd name="T39" fmla="*/ 21 h 72"/>
                <a:gd name="T40" fmla="*/ 13 w 90"/>
                <a:gd name="T41" fmla="*/ 12 h 72"/>
                <a:gd name="T42" fmla="*/ 21 w 90"/>
                <a:gd name="T43" fmla="*/ 7 h 72"/>
                <a:gd name="T44" fmla="*/ 30 w 90"/>
                <a:gd name="T45" fmla="*/ 3 h 72"/>
                <a:gd name="T46" fmla="*/ 42 w 90"/>
                <a:gd name="T47" fmla="*/ 0 h 7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0"/>
                <a:gd name="T73" fmla="*/ 0 h 72"/>
                <a:gd name="T74" fmla="*/ 90 w 90"/>
                <a:gd name="T75" fmla="*/ 72 h 7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0" h="72">
                  <a:moveTo>
                    <a:pt x="42" y="0"/>
                  </a:moveTo>
                  <a:lnTo>
                    <a:pt x="55" y="0"/>
                  </a:lnTo>
                  <a:lnTo>
                    <a:pt x="65" y="3"/>
                  </a:lnTo>
                  <a:lnTo>
                    <a:pt x="75" y="8"/>
                  </a:lnTo>
                  <a:lnTo>
                    <a:pt x="85" y="16"/>
                  </a:lnTo>
                  <a:lnTo>
                    <a:pt x="90" y="28"/>
                  </a:lnTo>
                  <a:lnTo>
                    <a:pt x="90" y="38"/>
                  </a:lnTo>
                  <a:lnTo>
                    <a:pt x="88" y="47"/>
                  </a:lnTo>
                  <a:lnTo>
                    <a:pt x="81" y="58"/>
                  </a:lnTo>
                  <a:lnTo>
                    <a:pt x="67" y="67"/>
                  </a:lnTo>
                  <a:lnTo>
                    <a:pt x="50" y="72"/>
                  </a:lnTo>
                  <a:lnTo>
                    <a:pt x="42" y="72"/>
                  </a:lnTo>
                  <a:lnTo>
                    <a:pt x="34" y="71"/>
                  </a:lnTo>
                  <a:lnTo>
                    <a:pt x="25" y="69"/>
                  </a:lnTo>
                  <a:lnTo>
                    <a:pt x="17" y="65"/>
                  </a:lnTo>
                  <a:lnTo>
                    <a:pt x="7" y="56"/>
                  </a:lnTo>
                  <a:lnTo>
                    <a:pt x="2" y="46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4" y="21"/>
                  </a:lnTo>
                  <a:lnTo>
                    <a:pt x="13" y="12"/>
                  </a:lnTo>
                  <a:lnTo>
                    <a:pt x="21" y="7"/>
                  </a:lnTo>
                  <a:lnTo>
                    <a:pt x="30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4" name="Freeform 158"/>
            <p:cNvSpPr>
              <a:spLocks/>
            </p:cNvSpPr>
            <p:nvPr/>
          </p:nvSpPr>
          <p:spPr bwMode="auto">
            <a:xfrm>
              <a:off x="2831" y="2433"/>
              <a:ext cx="34" cy="43"/>
            </a:xfrm>
            <a:custGeom>
              <a:avLst/>
              <a:gdLst>
                <a:gd name="T0" fmla="*/ 34 w 34"/>
                <a:gd name="T1" fmla="*/ 8 h 43"/>
                <a:gd name="T2" fmla="*/ 29 w 34"/>
                <a:gd name="T3" fmla="*/ 6 h 43"/>
                <a:gd name="T4" fmla="*/ 26 w 34"/>
                <a:gd name="T5" fmla="*/ 6 h 43"/>
                <a:gd name="T6" fmla="*/ 22 w 34"/>
                <a:gd name="T7" fmla="*/ 4 h 43"/>
                <a:gd name="T8" fmla="*/ 19 w 34"/>
                <a:gd name="T9" fmla="*/ 0 h 43"/>
                <a:gd name="T10" fmla="*/ 15 w 34"/>
                <a:gd name="T11" fmla="*/ 1 h 43"/>
                <a:gd name="T12" fmla="*/ 12 w 34"/>
                <a:gd name="T13" fmla="*/ 3 h 43"/>
                <a:gd name="T14" fmla="*/ 13 w 34"/>
                <a:gd name="T15" fmla="*/ 6 h 43"/>
                <a:gd name="T16" fmla="*/ 6 w 34"/>
                <a:gd name="T17" fmla="*/ 6 h 43"/>
                <a:gd name="T18" fmla="*/ 5 w 34"/>
                <a:gd name="T19" fmla="*/ 12 h 43"/>
                <a:gd name="T20" fmla="*/ 0 w 34"/>
                <a:gd name="T21" fmla="*/ 17 h 43"/>
                <a:gd name="T22" fmla="*/ 6 w 34"/>
                <a:gd name="T23" fmla="*/ 19 h 43"/>
                <a:gd name="T24" fmla="*/ 4 w 34"/>
                <a:gd name="T25" fmla="*/ 25 h 43"/>
                <a:gd name="T26" fmla="*/ 8 w 34"/>
                <a:gd name="T27" fmla="*/ 26 h 43"/>
                <a:gd name="T28" fmla="*/ 6 w 34"/>
                <a:gd name="T29" fmla="*/ 31 h 43"/>
                <a:gd name="T30" fmla="*/ 9 w 34"/>
                <a:gd name="T31" fmla="*/ 36 h 43"/>
                <a:gd name="T32" fmla="*/ 14 w 34"/>
                <a:gd name="T33" fmla="*/ 34 h 43"/>
                <a:gd name="T34" fmla="*/ 13 w 34"/>
                <a:gd name="T35" fmla="*/ 39 h 43"/>
                <a:gd name="T36" fmla="*/ 15 w 34"/>
                <a:gd name="T37" fmla="*/ 43 h 43"/>
                <a:gd name="T38" fmla="*/ 23 w 34"/>
                <a:gd name="T39" fmla="*/ 39 h 43"/>
                <a:gd name="T40" fmla="*/ 32 w 34"/>
                <a:gd name="T41" fmla="*/ 38 h 43"/>
                <a:gd name="T42" fmla="*/ 34 w 34"/>
                <a:gd name="T43" fmla="*/ 8 h 4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43"/>
                <a:gd name="T68" fmla="*/ 34 w 34"/>
                <a:gd name="T69" fmla="*/ 43 h 4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43">
                  <a:moveTo>
                    <a:pt x="34" y="8"/>
                  </a:moveTo>
                  <a:lnTo>
                    <a:pt x="29" y="6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9" y="0"/>
                  </a:lnTo>
                  <a:lnTo>
                    <a:pt x="15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6" y="6"/>
                  </a:lnTo>
                  <a:lnTo>
                    <a:pt x="5" y="12"/>
                  </a:lnTo>
                  <a:lnTo>
                    <a:pt x="0" y="17"/>
                  </a:lnTo>
                  <a:lnTo>
                    <a:pt x="6" y="19"/>
                  </a:lnTo>
                  <a:lnTo>
                    <a:pt x="4" y="25"/>
                  </a:lnTo>
                  <a:lnTo>
                    <a:pt x="8" y="26"/>
                  </a:lnTo>
                  <a:lnTo>
                    <a:pt x="6" y="31"/>
                  </a:lnTo>
                  <a:lnTo>
                    <a:pt x="9" y="36"/>
                  </a:lnTo>
                  <a:lnTo>
                    <a:pt x="14" y="34"/>
                  </a:lnTo>
                  <a:lnTo>
                    <a:pt x="13" y="39"/>
                  </a:lnTo>
                  <a:lnTo>
                    <a:pt x="15" y="43"/>
                  </a:lnTo>
                  <a:lnTo>
                    <a:pt x="23" y="39"/>
                  </a:lnTo>
                  <a:lnTo>
                    <a:pt x="32" y="38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5" name="Freeform 159"/>
            <p:cNvSpPr>
              <a:spLocks/>
            </p:cNvSpPr>
            <p:nvPr/>
          </p:nvSpPr>
          <p:spPr bwMode="auto">
            <a:xfrm>
              <a:off x="2844" y="2438"/>
              <a:ext cx="18" cy="7"/>
            </a:xfrm>
            <a:custGeom>
              <a:avLst/>
              <a:gdLst>
                <a:gd name="T0" fmla="*/ 0 w 18"/>
                <a:gd name="T1" fmla="*/ 0 h 7"/>
                <a:gd name="T2" fmla="*/ 1 w 18"/>
                <a:gd name="T3" fmla="*/ 3 h 7"/>
                <a:gd name="T4" fmla="*/ 4 w 18"/>
                <a:gd name="T5" fmla="*/ 4 h 7"/>
                <a:gd name="T6" fmla="*/ 6 w 18"/>
                <a:gd name="T7" fmla="*/ 5 h 7"/>
                <a:gd name="T8" fmla="*/ 9 w 18"/>
                <a:gd name="T9" fmla="*/ 5 h 7"/>
                <a:gd name="T10" fmla="*/ 12 w 18"/>
                <a:gd name="T11" fmla="*/ 7 h 7"/>
                <a:gd name="T12" fmla="*/ 13 w 18"/>
                <a:gd name="T13" fmla="*/ 7 h 7"/>
                <a:gd name="T14" fmla="*/ 16 w 18"/>
                <a:gd name="T15" fmla="*/ 7 h 7"/>
                <a:gd name="T16" fmla="*/ 18 w 18"/>
                <a:gd name="T17" fmla="*/ 7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7"/>
                <a:gd name="T29" fmla="*/ 18 w 18"/>
                <a:gd name="T30" fmla="*/ 7 h 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7">
                  <a:moveTo>
                    <a:pt x="0" y="0"/>
                  </a:moveTo>
                  <a:lnTo>
                    <a:pt x="1" y="3"/>
                  </a:lnTo>
                  <a:lnTo>
                    <a:pt x="4" y="4"/>
                  </a:lnTo>
                  <a:lnTo>
                    <a:pt x="6" y="5"/>
                  </a:lnTo>
                  <a:lnTo>
                    <a:pt x="9" y="5"/>
                  </a:lnTo>
                  <a:lnTo>
                    <a:pt x="12" y="7"/>
                  </a:lnTo>
                  <a:lnTo>
                    <a:pt x="13" y="7"/>
                  </a:lnTo>
                  <a:lnTo>
                    <a:pt x="16" y="7"/>
                  </a:lnTo>
                  <a:lnTo>
                    <a:pt x="18" y="7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6" name="Freeform 160"/>
            <p:cNvSpPr>
              <a:spLocks/>
            </p:cNvSpPr>
            <p:nvPr/>
          </p:nvSpPr>
          <p:spPr bwMode="auto">
            <a:xfrm>
              <a:off x="2839" y="2445"/>
              <a:ext cx="23" cy="5"/>
            </a:xfrm>
            <a:custGeom>
              <a:avLst/>
              <a:gdLst>
                <a:gd name="T0" fmla="*/ 0 w 23"/>
                <a:gd name="T1" fmla="*/ 0 h 5"/>
                <a:gd name="T2" fmla="*/ 1 w 23"/>
                <a:gd name="T3" fmla="*/ 0 h 5"/>
                <a:gd name="T4" fmla="*/ 4 w 23"/>
                <a:gd name="T5" fmla="*/ 0 h 5"/>
                <a:gd name="T6" fmla="*/ 6 w 23"/>
                <a:gd name="T7" fmla="*/ 1 h 5"/>
                <a:gd name="T8" fmla="*/ 9 w 23"/>
                <a:gd name="T9" fmla="*/ 1 h 5"/>
                <a:gd name="T10" fmla="*/ 10 w 23"/>
                <a:gd name="T11" fmla="*/ 2 h 5"/>
                <a:gd name="T12" fmla="*/ 13 w 23"/>
                <a:gd name="T13" fmla="*/ 4 h 5"/>
                <a:gd name="T14" fmla="*/ 15 w 23"/>
                <a:gd name="T15" fmla="*/ 4 h 5"/>
                <a:gd name="T16" fmla="*/ 18 w 23"/>
                <a:gd name="T17" fmla="*/ 5 h 5"/>
                <a:gd name="T18" fmla="*/ 21 w 23"/>
                <a:gd name="T19" fmla="*/ 5 h 5"/>
                <a:gd name="T20" fmla="*/ 23 w 23"/>
                <a:gd name="T21" fmla="*/ 5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3"/>
                <a:gd name="T34" fmla="*/ 0 h 5"/>
                <a:gd name="T35" fmla="*/ 23 w 23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3" h="5">
                  <a:moveTo>
                    <a:pt x="0" y="0"/>
                  </a:moveTo>
                  <a:lnTo>
                    <a:pt x="1" y="0"/>
                  </a:lnTo>
                  <a:lnTo>
                    <a:pt x="4" y="0"/>
                  </a:lnTo>
                  <a:lnTo>
                    <a:pt x="6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3" y="4"/>
                  </a:lnTo>
                  <a:lnTo>
                    <a:pt x="15" y="4"/>
                  </a:lnTo>
                  <a:lnTo>
                    <a:pt x="18" y="5"/>
                  </a:lnTo>
                  <a:lnTo>
                    <a:pt x="21" y="5"/>
                  </a:lnTo>
                  <a:lnTo>
                    <a:pt x="23" y="5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7" name="Freeform 161"/>
            <p:cNvSpPr>
              <a:spLocks/>
            </p:cNvSpPr>
            <p:nvPr/>
          </p:nvSpPr>
          <p:spPr bwMode="auto">
            <a:xfrm>
              <a:off x="2836" y="2451"/>
              <a:ext cx="26" cy="4"/>
            </a:xfrm>
            <a:custGeom>
              <a:avLst/>
              <a:gdLst>
                <a:gd name="T0" fmla="*/ 0 w 26"/>
                <a:gd name="T1" fmla="*/ 1 h 4"/>
                <a:gd name="T2" fmla="*/ 8 w 26"/>
                <a:gd name="T3" fmla="*/ 0 h 4"/>
                <a:gd name="T4" fmla="*/ 14 w 26"/>
                <a:gd name="T5" fmla="*/ 1 h 4"/>
                <a:gd name="T6" fmla="*/ 26 w 26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4"/>
                <a:gd name="T14" fmla="*/ 26 w 26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4">
                  <a:moveTo>
                    <a:pt x="0" y="1"/>
                  </a:moveTo>
                  <a:lnTo>
                    <a:pt x="8" y="0"/>
                  </a:lnTo>
                  <a:lnTo>
                    <a:pt x="14" y="1"/>
                  </a:lnTo>
                  <a:lnTo>
                    <a:pt x="26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8" name="Freeform 162"/>
            <p:cNvSpPr>
              <a:spLocks/>
            </p:cNvSpPr>
            <p:nvPr/>
          </p:nvSpPr>
          <p:spPr bwMode="auto">
            <a:xfrm>
              <a:off x="2840" y="2458"/>
              <a:ext cx="21" cy="1"/>
            </a:xfrm>
            <a:custGeom>
              <a:avLst/>
              <a:gdLst>
                <a:gd name="T0" fmla="*/ 0 w 21"/>
                <a:gd name="T1" fmla="*/ 1 h 1"/>
                <a:gd name="T2" fmla="*/ 4 w 21"/>
                <a:gd name="T3" fmla="*/ 0 h 1"/>
                <a:gd name="T4" fmla="*/ 5 w 21"/>
                <a:gd name="T5" fmla="*/ 0 h 1"/>
                <a:gd name="T6" fmla="*/ 9 w 21"/>
                <a:gd name="T7" fmla="*/ 0 h 1"/>
                <a:gd name="T8" fmla="*/ 10 w 21"/>
                <a:gd name="T9" fmla="*/ 0 h 1"/>
                <a:gd name="T10" fmla="*/ 14 w 21"/>
                <a:gd name="T11" fmla="*/ 0 h 1"/>
                <a:gd name="T12" fmla="*/ 16 w 21"/>
                <a:gd name="T13" fmla="*/ 0 h 1"/>
                <a:gd name="T14" fmla="*/ 18 w 21"/>
                <a:gd name="T15" fmla="*/ 1 h 1"/>
                <a:gd name="T16" fmla="*/ 21 w 21"/>
                <a:gd name="T17" fmla="*/ 1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1"/>
                <a:gd name="T29" fmla="*/ 21 w 21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1">
                  <a:moveTo>
                    <a:pt x="0" y="1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21" y="1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59" name="Freeform 163"/>
            <p:cNvSpPr>
              <a:spLocks/>
            </p:cNvSpPr>
            <p:nvPr/>
          </p:nvSpPr>
          <p:spPr bwMode="auto">
            <a:xfrm>
              <a:off x="2845" y="2466"/>
              <a:ext cx="17" cy="1"/>
            </a:xfrm>
            <a:custGeom>
              <a:avLst/>
              <a:gdLst>
                <a:gd name="T0" fmla="*/ 0 w 17"/>
                <a:gd name="T1" fmla="*/ 1 h 1"/>
                <a:gd name="T2" fmla="*/ 9 w 17"/>
                <a:gd name="T3" fmla="*/ 0 h 1"/>
                <a:gd name="T4" fmla="*/ 17 w 17"/>
                <a:gd name="T5" fmla="*/ 1 h 1"/>
                <a:gd name="T6" fmla="*/ 0 60000 65536"/>
                <a:gd name="T7" fmla="*/ 0 60000 65536"/>
                <a:gd name="T8" fmla="*/ 0 60000 65536"/>
                <a:gd name="T9" fmla="*/ 0 w 17"/>
                <a:gd name="T10" fmla="*/ 0 h 1"/>
                <a:gd name="T11" fmla="*/ 17 w 17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">
                  <a:moveTo>
                    <a:pt x="0" y="1"/>
                  </a:moveTo>
                  <a:lnTo>
                    <a:pt x="9" y="0"/>
                  </a:lnTo>
                  <a:lnTo>
                    <a:pt x="17" y="1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0" name="Freeform 164"/>
            <p:cNvSpPr>
              <a:spLocks/>
            </p:cNvSpPr>
            <p:nvPr/>
          </p:nvSpPr>
          <p:spPr bwMode="auto">
            <a:xfrm>
              <a:off x="3380" y="2395"/>
              <a:ext cx="161" cy="35"/>
            </a:xfrm>
            <a:custGeom>
              <a:avLst/>
              <a:gdLst>
                <a:gd name="T0" fmla="*/ 154 w 161"/>
                <a:gd name="T1" fmla="*/ 17 h 35"/>
                <a:gd name="T2" fmla="*/ 149 w 161"/>
                <a:gd name="T3" fmla="*/ 16 h 35"/>
                <a:gd name="T4" fmla="*/ 145 w 161"/>
                <a:gd name="T5" fmla="*/ 20 h 35"/>
                <a:gd name="T6" fmla="*/ 148 w 161"/>
                <a:gd name="T7" fmla="*/ 25 h 35"/>
                <a:gd name="T8" fmla="*/ 153 w 161"/>
                <a:gd name="T9" fmla="*/ 27 h 35"/>
                <a:gd name="T10" fmla="*/ 158 w 161"/>
                <a:gd name="T11" fmla="*/ 25 h 35"/>
                <a:gd name="T12" fmla="*/ 161 w 161"/>
                <a:gd name="T13" fmla="*/ 21 h 35"/>
                <a:gd name="T14" fmla="*/ 149 w 161"/>
                <a:gd name="T15" fmla="*/ 11 h 35"/>
                <a:gd name="T16" fmla="*/ 136 w 161"/>
                <a:gd name="T17" fmla="*/ 5 h 35"/>
                <a:gd name="T18" fmla="*/ 122 w 161"/>
                <a:gd name="T19" fmla="*/ 3 h 35"/>
                <a:gd name="T20" fmla="*/ 106 w 161"/>
                <a:gd name="T21" fmla="*/ 3 h 35"/>
                <a:gd name="T22" fmla="*/ 89 w 161"/>
                <a:gd name="T23" fmla="*/ 5 h 35"/>
                <a:gd name="T24" fmla="*/ 73 w 161"/>
                <a:gd name="T25" fmla="*/ 8 h 35"/>
                <a:gd name="T26" fmla="*/ 59 w 161"/>
                <a:gd name="T27" fmla="*/ 12 h 35"/>
                <a:gd name="T28" fmla="*/ 46 w 161"/>
                <a:gd name="T29" fmla="*/ 16 h 35"/>
                <a:gd name="T30" fmla="*/ 30 w 161"/>
                <a:gd name="T31" fmla="*/ 17 h 35"/>
                <a:gd name="T32" fmla="*/ 16 w 161"/>
                <a:gd name="T33" fmla="*/ 14 h 35"/>
                <a:gd name="T34" fmla="*/ 15 w 161"/>
                <a:gd name="T35" fmla="*/ 9 h 35"/>
                <a:gd name="T36" fmla="*/ 16 w 161"/>
                <a:gd name="T37" fmla="*/ 4 h 35"/>
                <a:gd name="T38" fmla="*/ 11 w 161"/>
                <a:gd name="T39" fmla="*/ 0 h 35"/>
                <a:gd name="T40" fmla="*/ 4 w 161"/>
                <a:gd name="T41" fmla="*/ 0 h 35"/>
                <a:gd name="T42" fmla="*/ 0 w 161"/>
                <a:gd name="T43" fmla="*/ 7 h 35"/>
                <a:gd name="T44" fmla="*/ 4 w 161"/>
                <a:gd name="T45" fmla="*/ 13 h 35"/>
                <a:gd name="T46" fmla="*/ 11 w 161"/>
                <a:gd name="T47" fmla="*/ 18 h 35"/>
                <a:gd name="T48" fmla="*/ 17 w 161"/>
                <a:gd name="T49" fmla="*/ 22 h 35"/>
                <a:gd name="T50" fmla="*/ 25 w 161"/>
                <a:gd name="T51" fmla="*/ 24 h 35"/>
                <a:gd name="T52" fmla="*/ 42 w 161"/>
                <a:gd name="T53" fmla="*/ 24 h 35"/>
                <a:gd name="T54" fmla="*/ 58 w 161"/>
                <a:gd name="T55" fmla="*/ 20 h 35"/>
                <a:gd name="T56" fmla="*/ 57 w 161"/>
                <a:gd name="T57" fmla="*/ 26 h 35"/>
                <a:gd name="T58" fmla="*/ 57 w 161"/>
                <a:gd name="T59" fmla="*/ 31 h 35"/>
                <a:gd name="T60" fmla="*/ 59 w 161"/>
                <a:gd name="T61" fmla="*/ 34 h 35"/>
                <a:gd name="T62" fmla="*/ 66 w 161"/>
                <a:gd name="T63" fmla="*/ 35 h 35"/>
                <a:gd name="T64" fmla="*/ 68 w 161"/>
                <a:gd name="T65" fmla="*/ 30 h 35"/>
                <a:gd name="T66" fmla="*/ 63 w 161"/>
                <a:gd name="T67" fmla="*/ 29 h 35"/>
                <a:gd name="T68" fmla="*/ 62 w 161"/>
                <a:gd name="T69" fmla="*/ 22 h 35"/>
                <a:gd name="T70" fmla="*/ 68 w 161"/>
                <a:gd name="T71" fmla="*/ 17 h 35"/>
                <a:gd name="T72" fmla="*/ 81 w 161"/>
                <a:gd name="T73" fmla="*/ 14 h 35"/>
                <a:gd name="T74" fmla="*/ 77 w 161"/>
                <a:gd name="T75" fmla="*/ 18 h 35"/>
                <a:gd name="T76" fmla="*/ 76 w 161"/>
                <a:gd name="T77" fmla="*/ 24 h 35"/>
                <a:gd name="T78" fmla="*/ 80 w 161"/>
                <a:gd name="T79" fmla="*/ 27 h 35"/>
                <a:gd name="T80" fmla="*/ 85 w 161"/>
                <a:gd name="T81" fmla="*/ 29 h 35"/>
                <a:gd name="T82" fmla="*/ 89 w 161"/>
                <a:gd name="T83" fmla="*/ 25 h 35"/>
                <a:gd name="T84" fmla="*/ 88 w 161"/>
                <a:gd name="T85" fmla="*/ 20 h 35"/>
                <a:gd name="T86" fmla="*/ 88 w 161"/>
                <a:gd name="T87" fmla="*/ 14 h 35"/>
                <a:gd name="T88" fmla="*/ 93 w 161"/>
                <a:gd name="T89" fmla="*/ 11 h 35"/>
                <a:gd name="T90" fmla="*/ 97 w 161"/>
                <a:gd name="T91" fmla="*/ 9 h 35"/>
                <a:gd name="T92" fmla="*/ 96 w 161"/>
                <a:gd name="T93" fmla="*/ 13 h 35"/>
                <a:gd name="T94" fmla="*/ 100 w 161"/>
                <a:gd name="T95" fmla="*/ 16 h 35"/>
                <a:gd name="T96" fmla="*/ 102 w 161"/>
                <a:gd name="T97" fmla="*/ 11 h 35"/>
                <a:gd name="T98" fmla="*/ 115 w 161"/>
                <a:gd name="T99" fmla="*/ 8 h 35"/>
                <a:gd name="T100" fmla="*/ 130 w 161"/>
                <a:gd name="T101" fmla="*/ 7 h 35"/>
                <a:gd name="T102" fmla="*/ 143 w 161"/>
                <a:gd name="T103" fmla="*/ 11 h 35"/>
                <a:gd name="T104" fmla="*/ 154 w 161"/>
                <a:gd name="T105" fmla="*/ 17 h 3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61"/>
                <a:gd name="T160" fmla="*/ 0 h 35"/>
                <a:gd name="T161" fmla="*/ 161 w 161"/>
                <a:gd name="T162" fmla="*/ 35 h 3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61" h="35">
                  <a:moveTo>
                    <a:pt x="154" y="17"/>
                  </a:moveTo>
                  <a:lnTo>
                    <a:pt x="149" y="16"/>
                  </a:lnTo>
                  <a:lnTo>
                    <a:pt x="145" y="20"/>
                  </a:lnTo>
                  <a:lnTo>
                    <a:pt x="148" y="25"/>
                  </a:lnTo>
                  <a:lnTo>
                    <a:pt x="153" y="27"/>
                  </a:lnTo>
                  <a:lnTo>
                    <a:pt x="158" y="25"/>
                  </a:lnTo>
                  <a:lnTo>
                    <a:pt x="161" y="21"/>
                  </a:lnTo>
                  <a:lnTo>
                    <a:pt x="149" y="11"/>
                  </a:lnTo>
                  <a:lnTo>
                    <a:pt x="136" y="5"/>
                  </a:lnTo>
                  <a:lnTo>
                    <a:pt x="122" y="3"/>
                  </a:lnTo>
                  <a:lnTo>
                    <a:pt x="106" y="3"/>
                  </a:lnTo>
                  <a:lnTo>
                    <a:pt x="89" y="5"/>
                  </a:lnTo>
                  <a:lnTo>
                    <a:pt x="73" y="8"/>
                  </a:lnTo>
                  <a:lnTo>
                    <a:pt x="59" y="12"/>
                  </a:lnTo>
                  <a:lnTo>
                    <a:pt x="46" y="16"/>
                  </a:lnTo>
                  <a:lnTo>
                    <a:pt x="30" y="17"/>
                  </a:lnTo>
                  <a:lnTo>
                    <a:pt x="16" y="14"/>
                  </a:lnTo>
                  <a:lnTo>
                    <a:pt x="15" y="9"/>
                  </a:lnTo>
                  <a:lnTo>
                    <a:pt x="16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4" y="13"/>
                  </a:lnTo>
                  <a:lnTo>
                    <a:pt x="11" y="18"/>
                  </a:lnTo>
                  <a:lnTo>
                    <a:pt x="17" y="22"/>
                  </a:lnTo>
                  <a:lnTo>
                    <a:pt x="25" y="24"/>
                  </a:lnTo>
                  <a:lnTo>
                    <a:pt x="42" y="24"/>
                  </a:lnTo>
                  <a:lnTo>
                    <a:pt x="58" y="20"/>
                  </a:lnTo>
                  <a:lnTo>
                    <a:pt x="57" y="26"/>
                  </a:lnTo>
                  <a:lnTo>
                    <a:pt x="57" y="31"/>
                  </a:lnTo>
                  <a:lnTo>
                    <a:pt x="59" y="34"/>
                  </a:lnTo>
                  <a:lnTo>
                    <a:pt x="66" y="35"/>
                  </a:lnTo>
                  <a:lnTo>
                    <a:pt x="68" y="30"/>
                  </a:lnTo>
                  <a:lnTo>
                    <a:pt x="63" y="29"/>
                  </a:lnTo>
                  <a:lnTo>
                    <a:pt x="62" y="22"/>
                  </a:lnTo>
                  <a:lnTo>
                    <a:pt x="68" y="17"/>
                  </a:lnTo>
                  <a:lnTo>
                    <a:pt x="81" y="14"/>
                  </a:lnTo>
                  <a:lnTo>
                    <a:pt x="77" y="18"/>
                  </a:lnTo>
                  <a:lnTo>
                    <a:pt x="76" y="24"/>
                  </a:lnTo>
                  <a:lnTo>
                    <a:pt x="80" y="27"/>
                  </a:lnTo>
                  <a:lnTo>
                    <a:pt x="85" y="29"/>
                  </a:lnTo>
                  <a:lnTo>
                    <a:pt x="89" y="25"/>
                  </a:lnTo>
                  <a:lnTo>
                    <a:pt x="88" y="20"/>
                  </a:lnTo>
                  <a:lnTo>
                    <a:pt x="88" y="14"/>
                  </a:lnTo>
                  <a:lnTo>
                    <a:pt x="93" y="11"/>
                  </a:lnTo>
                  <a:lnTo>
                    <a:pt x="97" y="9"/>
                  </a:lnTo>
                  <a:lnTo>
                    <a:pt x="96" y="13"/>
                  </a:lnTo>
                  <a:lnTo>
                    <a:pt x="100" y="16"/>
                  </a:lnTo>
                  <a:lnTo>
                    <a:pt x="102" y="11"/>
                  </a:lnTo>
                  <a:lnTo>
                    <a:pt x="115" y="8"/>
                  </a:lnTo>
                  <a:lnTo>
                    <a:pt x="130" y="7"/>
                  </a:lnTo>
                  <a:lnTo>
                    <a:pt x="143" y="11"/>
                  </a:lnTo>
                  <a:lnTo>
                    <a:pt x="154" y="17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1" name="Freeform 165"/>
            <p:cNvSpPr>
              <a:spLocks/>
            </p:cNvSpPr>
            <p:nvPr/>
          </p:nvSpPr>
          <p:spPr bwMode="auto">
            <a:xfrm>
              <a:off x="3530" y="2413"/>
              <a:ext cx="6" cy="6"/>
            </a:xfrm>
            <a:custGeom>
              <a:avLst/>
              <a:gdLst>
                <a:gd name="T0" fmla="*/ 4 w 6"/>
                <a:gd name="T1" fmla="*/ 0 h 6"/>
                <a:gd name="T2" fmla="*/ 6 w 6"/>
                <a:gd name="T3" fmla="*/ 3 h 6"/>
                <a:gd name="T4" fmla="*/ 6 w 6"/>
                <a:gd name="T5" fmla="*/ 6 h 6"/>
                <a:gd name="T6" fmla="*/ 3 w 6"/>
                <a:gd name="T7" fmla="*/ 6 h 6"/>
                <a:gd name="T8" fmla="*/ 0 w 6"/>
                <a:gd name="T9" fmla="*/ 6 h 6"/>
                <a:gd name="T10" fmla="*/ 0 w 6"/>
                <a:gd name="T11" fmla="*/ 3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"/>
                <a:gd name="T19" fmla="*/ 0 h 6"/>
                <a:gd name="T20" fmla="*/ 6 w 6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" h="6">
                  <a:moveTo>
                    <a:pt x="4" y="0"/>
                  </a:moveTo>
                  <a:lnTo>
                    <a:pt x="6" y="3"/>
                  </a:lnTo>
                  <a:lnTo>
                    <a:pt x="6" y="6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3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2" name="Freeform 166"/>
            <p:cNvSpPr>
              <a:spLocks/>
            </p:cNvSpPr>
            <p:nvPr/>
          </p:nvSpPr>
          <p:spPr bwMode="auto">
            <a:xfrm>
              <a:off x="3463" y="2415"/>
              <a:ext cx="2" cy="4"/>
            </a:xfrm>
            <a:custGeom>
              <a:avLst/>
              <a:gdLst>
                <a:gd name="T0" fmla="*/ 2 w 2"/>
                <a:gd name="T1" fmla="*/ 0 h 4"/>
                <a:gd name="T2" fmla="*/ 0 w 2"/>
                <a:gd name="T3" fmla="*/ 1 h 4"/>
                <a:gd name="T4" fmla="*/ 0 w 2"/>
                <a:gd name="T5" fmla="*/ 4 h 4"/>
                <a:gd name="T6" fmla="*/ 0 60000 65536"/>
                <a:gd name="T7" fmla="*/ 0 60000 65536"/>
                <a:gd name="T8" fmla="*/ 0 60000 65536"/>
                <a:gd name="T9" fmla="*/ 0 w 2"/>
                <a:gd name="T10" fmla="*/ 0 h 4"/>
                <a:gd name="T11" fmla="*/ 2 w 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4">
                  <a:moveTo>
                    <a:pt x="2" y="0"/>
                  </a:moveTo>
                  <a:lnTo>
                    <a:pt x="0" y="1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3" name="Freeform 167"/>
            <p:cNvSpPr>
              <a:spLocks/>
            </p:cNvSpPr>
            <p:nvPr/>
          </p:nvSpPr>
          <p:spPr bwMode="auto">
            <a:xfrm>
              <a:off x="3440" y="2424"/>
              <a:ext cx="3" cy="4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2 h 4"/>
                <a:gd name="T4" fmla="*/ 3 w 3"/>
                <a:gd name="T5" fmla="*/ 4 h 4"/>
                <a:gd name="T6" fmla="*/ 0 60000 65536"/>
                <a:gd name="T7" fmla="*/ 0 60000 65536"/>
                <a:gd name="T8" fmla="*/ 0 60000 65536"/>
                <a:gd name="T9" fmla="*/ 0 w 3"/>
                <a:gd name="T10" fmla="*/ 0 h 4"/>
                <a:gd name="T11" fmla="*/ 3 w 3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4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4" name="Freeform 168"/>
            <p:cNvSpPr>
              <a:spLocks/>
            </p:cNvSpPr>
            <p:nvPr/>
          </p:nvSpPr>
          <p:spPr bwMode="auto">
            <a:xfrm>
              <a:off x="3387" y="2400"/>
              <a:ext cx="6" cy="7"/>
            </a:xfrm>
            <a:custGeom>
              <a:avLst/>
              <a:gdLst>
                <a:gd name="T0" fmla="*/ 6 w 6"/>
                <a:gd name="T1" fmla="*/ 6 h 7"/>
                <a:gd name="T2" fmla="*/ 5 w 6"/>
                <a:gd name="T3" fmla="*/ 7 h 7"/>
                <a:gd name="T4" fmla="*/ 3 w 6"/>
                <a:gd name="T5" fmla="*/ 7 h 7"/>
                <a:gd name="T6" fmla="*/ 0 w 6"/>
                <a:gd name="T7" fmla="*/ 4 h 7"/>
                <a:gd name="T8" fmla="*/ 0 w 6"/>
                <a:gd name="T9" fmla="*/ 3 h 7"/>
                <a:gd name="T10" fmla="*/ 0 w 6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"/>
                <a:gd name="T19" fmla="*/ 0 h 7"/>
                <a:gd name="T20" fmla="*/ 6 w 6"/>
                <a:gd name="T21" fmla="*/ 7 h 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" h="7">
                  <a:moveTo>
                    <a:pt x="6" y="6"/>
                  </a:moveTo>
                  <a:lnTo>
                    <a:pt x="5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5" name="Freeform 169"/>
            <p:cNvSpPr>
              <a:spLocks/>
            </p:cNvSpPr>
            <p:nvPr/>
          </p:nvSpPr>
          <p:spPr bwMode="auto">
            <a:xfrm>
              <a:off x="3408" y="2460"/>
              <a:ext cx="136" cy="46"/>
            </a:xfrm>
            <a:custGeom>
              <a:avLst/>
              <a:gdLst>
                <a:gd name="T0" fmla="*/ 126 w 136"/>
                <a:gd name="T1" fmla="*/ 11 h 46"/>
                <a:gd name="T2" fmla="*/ 126 w 136"/>
                <a:gd name="T3" fmla="*/ 2 h 46"/>
                <a:gd name="T4" fmla="*/ 136 w 136"/>
                <a:gd name="T5" fmla="*/ 4 h 46"/>
                <a:gd name="T6" fmla="*/ 124 w 136"/>
                <a:gd name="T7" fmla="*/ 20 h 46"/>
                <a:gd name="T8" fmla="*/ 112 w 136"/>
                <a:gd name="T9" fmla="*/ 25 h 46"/>
                <a:gd name="T10" fmla="*/ 99 w 136"/>
                <a:gd name="T11" fmla="*/ 28 h 46"/>
                <a:gd name="T12" fmla="*/ 83 w 136"/>
                <a:gd name="T13" fmla="*/ 29 h 46"/>
                <a:gd name="T14" fmla="*/ 68 w 136"/>
                <a:gd name="T15" fmla="*/ 29 h 46"/>
                <a:gd name="T16" fmla="*/ 53 w 136"/>
                <a:gd name="T17" fmla="*/ 28 h 46"/>
                <a:gd name="T18" fmla="*/ 39 w 136"/>
                <a:gd name="T19" fmla="*/ 25 h 46"/>
                <a:gd name="T20" fmla="*/ 26 w 136"/>
                <a:gd name="T21" fmla="*/ 26 h 46"/>
                <a:gd name="T22" fmla="*/ 14 w 136"/>
                <a:gd name="T23" fmla="*/ 32 h 46"/>
                <a:gd name="T24" fmla="*/ 13 w 136"/>
                <a:gd name="T25" fmla="*/ 42 h 46"/>
                <a:gd name="T26" fmla="*/ 2 w 136"/>
                <a:gd name="T27" fmla="*/ 43 h 46"/>
                <a:gd name="T28" fmla="*/ 2 w 136"/>
                <a:gd name="T29" fmla="*/ 34 h 46"/>
                <a:gd name="T30" fmla="*/ 14 w 136"/>
                <a:gd name="T31" fmla="*/ 24 h 46"/>
                <a:gd name="T32" fmla="*/ 26 w 136"/>
                <a:gd name="T33" fmla="*/ 20 h 46"/>
                <a:gd name="T34" fmla="*/ 38 w 136"/>
                <a:gd name="T35" fmla="*/ 20 h 46"/>
                <a:gd name="T36" fmla="*/ 48 w 136"/>
                <a:gd name="T37" fmla="*/ 21 h 46"/>
                <a:gd name="T38" fmla="*/ 45 w 136"/>
                <a:gd name="T39" fmla="*/ 9 h 46"/>
                <a:gd name="T40" fmla="*/ 55 w 136"/>
                <a:gd name="T41" fmla="*/ 11 h 46"/>
                <a:gd name="T42" fmla="*/ 51 w 136"/>
                <a:gd name="T43" fmla="*/ 19 h 46"/>
                <a:gd name="T44" fmla="*/ 62 w 136"/>
                <a:gd name="T45" fmla="*/ 22 h 46"/>
                <a:gd name="T46" fmla="*/ 64 w 136"/>
                <a:gd name="T47" fmla="*/ 20 h 46"/>
                <a:gd name="T48" fmla="*/ 66 w 136"/>
                <a:gd name="T49" fmla="*/ 9 h 46"/>
                <a:gd name="T50" fmla="*/ 74 w 136"/>
                <a:gd name="T51" fmla="*/ 16 h 46"/>
                <a:gd name="T52" fmla="*/ 79 w 136"/>
                <a:gd name="T53" fmla="*/ 24 h 46"/>
                <a:gd name="T54" fmla="*/ 82 w 136"/>
                <a:gd name="T55" fmla="*/ 20 h 46"/>
                <a:gd name="T56" fmla="*/ 94 w 136"/>
                <a:gd name="T57" fmla="*/ 24 h 46"/>
                <a:gd name="T58" fmla="*/ 107 w 136"/>
                <a:gd name="T59" fmla="*/ 22 h 46"/>
                <a:gd name="T60" fmla="*/ 117 w 136"/>
                <a:gd name="T61" fmla="*/ 20 h 46"/>
                <a:gd name="T62" fmla="*/ 128 w 136"/>
                <a:gd name="T63" fmla="*/ 12 h 4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46"/>
                <a:gd name="T98" fmla="*/ 136 w 136"/>
                <a:gd name="T99" fmla="*/ 46 h 4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46">
                  <a:moveTo>
                    <a:pt x="132" y="8"/>
                  </a:moveTo>
                  <a:lnTo>
                    <a:pt x="126" y="11"/>
                  </a:lnTo>
                  <a:lnTo>
                    <a:pt x="124" y="4"/>
                  </a:lnTo>
                  <a:lnTo>
                    <a:pt x="126" y="2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33" y="12"/>
                  </a:lnTo>
                  <a:lnTo>
                    <a:pt x="124" y="20"/>
                  </a:lnTo>
                  <a:lnTo>
                    <a:pt x="119" y="22"/>
                  </a:lnTo>
                  <a:lnTo>
                    <a:pt x="112" y="25"/>
                  </a:lnTo>
                  <a:lnTo>
                    <a:pt x="106" y="26"/>
                  </a:lnTo>
                  <a:lnTo>
                    <a:pt x="99" y="28"/>
                  </a:lnTo>
                  <a:lnTo>
                    <a:pt x="91" y="28"/>
                  </a:lnTo>
                  <a:lnTo>
                    <a:pt x="83" y="29"/>
                  </a:lnTo>
                  <a:lnTo>
                    <a:pt x="76" y="29"/>
                  </a:lnTo>
                  <a:lnTo>
                    <a:pt x="68" y="29"/>
                  </a:lnTo>
                  <a:lnTo>
                    <a:pt x="61" y="28"/>
                  </a:lnTo>
                  <a:lnTo>
                    <a:pt x="53" y="28"/>
                  </a:lnTo>
                  <a:lnTo>
                    <a:pt x="47" y="28"/>
                  </a:lnTo>
                  <a:lnTo>
                    <a:pt x="39" y="25"/>
                  </a:lnTo>
                  <a:lnTo>
                    <a:pt x="32" y="25"/>
                  </a:lnTo>
                  <a:lnTo>
                    <a:pt x="26" y="26"/>
                  </a:lnTo>
                  <a:lnTo>
                    <a:pt x="21" y="28"/>
                  </a:lnTo>
                  <a:lnTo>
                    <a:pt x="14" y="32"/>
                  </a:lnTo>
                  <a:lnTo>
                    <a:pt x="12" y="37"/>
                  </a:lnTo>
                  <a:lnTo>
                    <a:pt x="13" y="42"/>
                  </a:lnTo>
                  <a:lnTo>
                    <a:pt x="8" y="46"/>
                  </a:lnTo>
                  <a:lnTo>
                    <a:pt x="2" y="43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9" y="28"/>
                  </a:lnTo>
                  <a:lnTo>
                    <a:pt x="14" y="24"/>
                  </a:lnTo>
                  <a:lnTo>
                    <a:pt x="21" y="22"/>
                  </a:lnTo>
                  <a:lnTo>
                    <a:pt x="26" y="20"/>
                  </a:lnTo>
                  <a:lnTo>
                    <a:pt x="32" y="20"/>
                  </a:lnTo>
                  <a:lnTo>
                    <a:pt x="38" y="20"/>
                  </a:lnTo>
                  <a:lnTo>
                    <a:pt x="44" y="20"/>
                  </a:lnTo>
                  <a:lnTo>
                    <a:pt x="48" y="21"/>
                  </a:lnTo>
                  <a:lnTo>
                    <a:pt x="44" y="15"/>
                  </a:lnTo>
                  <a:lnTo>
                    <a:pt x="45" y="9"/>
                  </a:lnTo>
                  <a:lnTo>
                    <a:pt x="51" y="6"/>
                  </a:lnTo>
                  <a:lnTo>
                    <a:pt x="55" y="11"/>
                  </a:lnTo>
                  <a:lnTo>
                    <a:pt x="49" y="13"/>
                  </a:lnTo>
                  <a:lnTo>
                    <a:pt x="51" y="19"/>
                  </a:lnTo>
                  <a:lnTo>
                    <a:pt x="57" y="21"/>
                  </a:lnTo>
                  <a:lnTo>
                    <a:pt x="62" y="22"/>
                  </a:lnTo>
                  <a:lnTo>
                    <a:pt x="69" y="22"/>
                  </a:lnTo>
                  <a:lnTo>
                    <a:pt x="64" y="20"/>
                  </a:lnTo>
                  <a:lnTo>
                    <a:pt x="64" y="15"/>
                  </a:lnTo>
                  <a:lnTo>
                    <a:pt x="66" y="9"/>
                  </a:lnTo>
                  <a:lnTo>
                    <a:pt x="73" y="11"/>
                  </a:lnTo>
                  <a:lnTo>
                    <a:pt x="74" y="16"/>
                  </a:lnTo>
                  <a:lnTo>
                    <a:pt x="76" y="21"/>
                  </a:lnTo>
                  <a:lnTo>
                    <a:pt x="79" y="24"/>
                  </a:lnTo>
                  <a:lnTo>
                    <a:pt x="85" y="25"/>
                  </a:lnTo>
                  <a:lnTo>
                    <a:pt x="82" y="20"/>
                  </a:lnTo>
                  <a:lnTo>
                    <a:pt x="90" y="22"/>
                  </a:lnTo>
                  <a:lnTo>
                    <a:pt x="94" y="24"/>
                  </a:lnTo>
                  <a:lnTo>
                    <a:pt x="100" y="24"/>
                  </a:lnTo>
                  <a:lnTo>
                    <a:pt x="107" y="22"/>
                  </a:lnTo>
                  <a:lnTo>
                    <a:pt x="113" y="21"/>
                  </a:lnTo>
                  <a:lnTo>
                    <a:pt x="117" y="20"/>
                  </a:lnTo>
                  <a:lnTo>
                    <a:pt x="122" y="16"/>
                  </a:lnTo>
                  <a:lnTo>
                    <a:pt x="128" y="12"/>
                  </a:lnTo>
                  <a:lnTo>
                    <a:pt x="132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6" name="Freeform 170"/>
            <p:cNvSpPr>
              <a:spLocks/>
            </p:cNvSpPr>
            <p:nvPr/>
          </p:nvSpPr>
          <p:spPr bwMode="auto">
            <a:xfrm>
              <a:off x="3536" y="2463"/>
              <a:ext cx="5" cy="4"/>
            </a:xfrm>
            <a:custGeom>
              <a:avLst/>
              <a:gdLst>
                <a:gd name="T0" fmla="*/ 4 w 5"/>
                <a:gd name="T1" fmla="*/ 4 h 4"/>
                <a:gd name="T2" fmla="*/ 5 w 5"/>
                <a:gd name="T3" fmla="*/ 3 h 4"/>
                <a:gd name="T4" fmla="*/ 2 w 5"/>
                <a:gd name="T5" fmla="*/ 0 h 4"/>
                <a:gd name="T6" fmla="*/ 0 w 5"/>
                <a:gd name="T7" fmla="*/ 1 h 4"/>
                <a:gd name="T8" fmla="*/ 0 w 5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4" y="4"/>
                  </a:moveTo>
                  <a:lnTo>
                    <a:pt x="5" y="3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7" name="Freeform 171"/>
            <p:cNvSpPr>
              <a:spLocks/>
            </p:cNvSpPr>
            <p:nvPr/>
          </p:nvSpPr>
          <p:spPr bwMode="auto">
            <a:xfrm>
              <a:off x="3456" y="2469"/>
              <a:ext cx="3" cy="3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0 h 3"/>
                <a:gd name="T4" fmla="*/ 3 w 3"/>
                <a:gd name="T5" fmla="*/ 0 h 3"/>
                <a:gd name="T6" fmla="*/ 0 60000 65536"/>
                <a:gd name="T7" fmla="*/ 0 60000 65536"/>
                <a:gd name="T8" fmla="*/ 0 60000 65536"/>
                <a:gd name="T9" fmla="*/ 0 w 3"/>
                <a:gd name="T10" fmla="*/ 0 h 3"/>
                <a:gd name="T11" fmla="*/ 3 w 3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3">
                  <a:moveTo>
                    <a:pt x="0" y="3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8" name="Freeform 172"/>
            <p:cNvSpPr>
              <a:spLocks/>
            </p:cNvSpPr>
            <p:nvPr/>
          </p:nvSpPr>
          <p:spPr bwMode="auto">
            <a:xfrm>
              <a:off x="3413" y="2494"/>
              <a:ext cx="7" cy="7"/>
            </a:xfrm>
            <a:custGeom>
              <a:avLst/>
              <a:gdLst>
                <a:gd name="T0" fmla="*/ 7 w 7"/>
                <a:gd name="T1" fmla="*/ 0 h 7"/>
                <a:gd name="T2" fmla="*/ 4 w 7"/>
                <a:gd name="T3" fmla="*/ 0 h 7"/>
                <a:gd name="T4" fmla="*/ 1 w 7"/>
                <a:gd name="T5" fmla="*/ 2 h 7"/>
                <a:gd name="T6" fmla="*/ 0 w 7"/>
                <a:gd name="T7" fmla="*/ 4 h 7"/>
                <a:gd name="T8" fmla="*/ 0 w 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7"/>
                <a:gd name="T17" fmla="*/ 7 w 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69" name="Freeform 173"/>
            <p:cNvSpPr>
              <a:spLocks/>
            </p:cNvSpPr>
            <p:nvPr/>
          </p:nvSpPr>
          <p:spPr bwMode="auto">
            <a:xfrm>
              <a:off x="3452" y="2413"/>
              <a:ext cx="85" cy="67"/>
            </a:xfrm>
            <a:custGeom>
              <a:avLst/>
              <a:gdLst>
                <a:gd name="T0" fmla="*/ 42 w 85"/>
                <a:gd name="T1" fmla="*/ 0 h 67"/>
                <a:gd name="T2" fmla="*/ 25 w 85"/>
                <a:gd name="T3" fmla="*/ 3 h 67"/>
                <a:gd name="T4" fmla="*/ 12 w 85"/>
                <a:gd name="T5" fmla="*/ 11 h 67"/>
                <a:gd name="T6" fmla="*/ 7 w 85"/>
                <a:gd name="T7" fmla="*/ 16 h 67"/>
                <a:gd name="T8" fmla="*/ 3 w 85"/>
                <a:gd name="T9" fmla="*/ 23 h 67"/>
                <a:gd name="T10" fmla="*/ 0 w 85"/>
                <a:gd name="T11" fmla="*/ 30 h 67"/>
                <a:gd name="T12" fmla="*/ 0 w 85"/>
                <a:gd name="T13" fmla="*/ 39 h 67"/>
                <a:gd name="T14" fmla="*/ 8 w 85"/>
                <a:gd name="T15" fmla="*/ 54 h 67"/>
                <a:gd name="T16" fmla="*/ 20 w 85"/>
                <a:gd name="T17" fmla="*/ 63 h 67"/>
                <a:gd name="T18" fmla="*/ 34 w 85"/>
                <a:gd name="T19" fmla="*/ 67 h 67"/>
                <a:gd name="T20" fmla="*/ 50 w 85"/>
                <a:gd name="T21" fmla="*/ 67 h 67"/>
                <a:gd name="T22" fmla="*/ 64 w 85"/>
                <a:gd name="T23" fmla="*/ 63 h 67"/>
                <a:gd name="T24" fmla="*/ 76 w 85"/>
                <a:gd name="T25" fmla="*/ 55 h 67"/>
                <a:gd name="T26" fmla="*/ 82 w 85"/>
                <a:gd name="T27" fmla="*/ 43 h 67"/>
                <a:gd name="T28" fmla="*/ 85 w 85"/>
                <a:gd name="T29" fmla="*/ 37 h 67"/>
                <a:gd name="T30" fmla="*/ 84 w 85"/>
                <a:gd name="T31" fmla="*/ 29 h 67"/>
                <a:gd name="T32" fmla="*/ 81 w 85"/>
                <a:gd name="T33" fmla="*/ 21 h 67"/>
                <a:gd name="T34" fmla="*/ 77 w 85"/>
                <a:gd name="T35" fmla="*/ 16 h 67"/>
                <a:gd name="T36" fmla="*/ 68 w 85"/>
                <a:gd name="T37" fmla="*/ 8 h 67"/>
                <a:gd name="T38" fmla="*/ 56 w 85"/>
                <a:gd name="T39" fmla="*/ 3 h 67"/>
                <a:gd name="T40" fmla="*/ 42 w 85"/>
                <a:gd name="T41" fmla="*/ 0 h 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5"/>
                <a:gd name="T64" fmla="*/ 0 h 67"/>
                <a:gd name="T65" fmla="*/ 85 w 85"/>
                <a:gd name="T66" fmla="*/ 67 h 6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5" h="67">
                  <a:moveTo>
                    <a:pt x="42" y="0"/>
                  </a:moveTo>
                  <a:lnTo>
                    <a:pt x="25" y="3"/>
                  </a:lnTo>
                  <a:lnTo>
                    <a:pt x="12" y="11"/>
                  </a:lnTo>
                  <a:lnTo>
                    <a:pt x="7" y="16"/>
                  </a:lnTo>
                  <a:lnTo>
                    <a:pt x="3" y="23"/>
                  </a:lnTo>
                  <a:lnTo>
                    <a:pt x="0" y="30"/>
                  </a:lnTo>
                  <a:lnTo>
                    <a:pt x="0" y="39"/>
                  </a:lnTo>
                  <a:lnTo>
                    <a:pt x="8" y="54"/>
                  </a:lnTo>
                  <a:lnTo>
                    <a:pt x="20" y="63"/>
                  </a:lnTo>
                  <a:lnTo>
                    <a:pt x="34" y="67"/>
                  </a:lnTo>
                  <a:lnTo>
                    <a:pt x="50" y="67"/>
                  </a:lnTo>
                  <a:lnTo>
                    <a:pt x="64" y="63"/>
                  </a:lnTo>
                  <a:lnTo>
                    <a:pt x="76" y="55"/>
                  </a:lnTo>
                  <a:lnTo>
                    <a:pt x="82" y="43"/>
                  </a:lnTo>
                  <a:lnTo>
                    <a:pt x="85" y="37"/>
                  </a:lnTo>
                  <a:lnTo>
                    <a:pt x="84" y="29"/>
                  </a:lnTo>
                  <a:lnTo>
                    <a:pt x="81" y="21"/>
                  </a:lnTo>
                  <a:lnTo>
                    <a:pt x="77" y="16"/>
                  </a:lnTo>
                  <a:lnTo>
                    <a:pt x="68" y="8"/>
                  </a:lnTo>
                  <a:lnTo>
                    <a:pt x="56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0" name="Freeform 174"/>
            <p:cNvSpPr>
              <a:spLocks/>
            </p:cNvSpPr>
            <p:nvPr/>
          </p:nvSpPr>
          <p:spPr bwMode="auto">
            <a:xfrm>
              <a:off x="3528" y="2419"/>
              <a:ext cx="33" cy="41"/>
            </a:xfrm>
            <a:custGeom>
              <a:avLst/>
              <a:gdLst>
                <a:gd name="T0" fmla="*/ 0 w 33"/>
                <a:gd name="T1" fmla="*/ 10 h 41"/>
                <a:gd name="T2" fmla="*/ 5 w 33"/>
                <a:gd name="T3" fmla="*/ 9 h 41"/>
                <a:gd name="T4" fmla="*/ 9 w 33"/>
                <a:gd name="T5" fmla="*/ 7 h 41"/>
                <a:gd name="T6" fmla="*/ 12 w 33"/>
                <a:gd name="T7" fmla="*/ 5 h 41"/>
                <a:gd name="T8" fmla="*/ 14 w 33"/>
                <a:gd name="T9" fmla="*/ 0 h 41"/>
                <a:gd name="T10" fmla="*/ 18 w 33"/>
                <a:gd name="T11" fmla="*/ 2 h 41"/>
                <a:gd name="T12" fmla="*/ 21 w 33"/>
                <a:gd name="T13" fmla="*/ 2 h 41"/>
                <a:gd name="T14" fmla="*/ 21 w 33"/>
                <a:gd name="T15" fmla="*/ 6 h 41"/>
                <a:gd name="T16" fmla="*/ 26 w 33"/>
                <a:gd name="T17" fmla="*/ 7 h 41"/>
                <a:gd name="T18" fmla="*/ 26 w 33"/>
                <a:gd name="T19" fmla="*/ 11 h 41"/>
                <a:gd name="T20" fmla="*/ 31 w 33"/>
                <a:gd name="T21" fmla="*/ 13 h 41"/>
                <a:gd name="T22" fmla="*/ 33 w 33"/>
                <a:gd name="T23" fmla="*/ 18 h 41"/>
                <a:gd name="T24" fmla="*/ 29 w 33"/>
                <a:gd name="T25" fmla="*/ 18 h 41"/>
                <a:gd name="T26" fmla="*/ 30 w 33"/>
                <a:gd name="T27" fmla="*/ 23 h 41"/>
                <a:gd name="T28" fmla="*/ 26 w 33"/>
                <a:gd name="T29" fmla="*/ 24 h 41"/>
                <a:gd name="T30" fmla="*/ 29 w 33"/>
                <a:gd name="T31" fmla="*/ 30 h 41"/>
                <a:gd name="T32" fmla="*/ 26 w 33"/>
                <a:gd name="T33" fmla="*/ 35 h 41"/>
                <a:gd name="T34" fmla="*/ 22 w 33"/>
                <a:gd name="T35" fmla="*/ 32 h 41"/>
                <a:gd name="T36" fmla="*/ 23 w 33"/>
                <a:gd name="T37" fmla="*/ 36 h 41"/>
                <a:gd name="T38" fmla="*/ 21 w 33"/>
                <a:gd name="T39" fmla="*/ 41 h 41"/>
                <a:gd name="T40" fmla="*/ 13 w 33"/>
                <a:gd name="T41" fmla="*/ 39 h 41"/>
                <a:gd name="T42" fmla="*/ 4 w 33"/>
                <a:gd name="T43" fmla="*/ 37 h 41"/>
                <a:gd name="T44" fmla="*/ 0 w 33"/>
                <a:gd name="T45" fmla="*/ 10 h 4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3"/>
                <a:gd name="T70" fmla="*/ 0 h 41"/>
                <a:gd name="T71" fmla="*/ 33 w 33"/>
                <a:gd name="T72" fmla="*/ 41 h 4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3" h="41">
                  <a:moveTo>
                    <a:pt x="0" y="10"/>
                  </a:moveTo>
                  <a:lnTo>
                    <a:pt x="5" y="9"/>
                  </a:lnTo>
                  <a:lnTo>
                    <a:pt x="9" y="7"/>
                  </a:lnTo>
                  <a:lnTo>
                    <a:pt x="12" y="5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1" y="6"/>
                  </a:lnTo>
                  <a:lnTo>
                    <a:pt x="26" y="7"/>
                  </a:lnTo>
                  <a:lnTo>
                    <a:pt x="26" y="11"/>
                  </a:lnTo>
                  <a:lnTo>
                    <a:pt x="31" y="13"/>
                  </a:lnTo>
                  <a:lnTo>
                    <a:pt x="33" y="18"/>
                  </a:lnTo>
                  <a:lnTo>
                    <a:pt x="29" y="18"/>
                  </a:lnTo>
                  <a:lnTo>
                    <a:pt x="30" y="23"/>
                  </a:lnTo>
                  <a:lnTo>
                    <a:pt x="26" y="24"/>
                  </a:lnTo>
                  <a:lnTo>
                    <a:pt x="29" y="30"/>
                  </a:lnTo>
                  <a:lnTo>
                    <a:pt x="26" y="35"/>
                  </a:lnTo>
                  <a:lnTo>
                    <a:pt x="22" y="32"/>
                  </a:lnTo>
                  <a:lnTo>
                    <a:pt x="23" y="36"/>
                  </a:lnTo>
                  <a:lnTo>
                    <a:pt x="21" y="41"/>
                  </a:lnTo>
                  <a:lnTo>
                    <a:pt x="13" y="39"/>
                  </a:lnTo>
                  <a:lnTo>
                    <a:pt x="4" y="37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1" name="Freeform 175"/>
            <p:cNvSpPr>
              <a:spLocks/>
            </p:cNvSpPr>
            <p:nvPr/>
          </p:nvSpPr>
          <p:spPr bwMode="auto">
            <a:xfrm>
              <a:off x="3532" y="2425"/>
              <a:ext cx="17" cy="8"/>
            </a:xfrm>
            <a:custGeom>
              <a:avLst/>
              <a:gdLst>
                <a:gd name="T0" fmla="*/ 17 w 17"/>
                <a:gd name="T1" fmla="*/ 0 h 8"/>
                <a:gd name="T2" fmla="*/ 14 w 17"/>
                <a:gd name="T3" fmla="*/ 1 h 8"/>
                <a:gd name="T4" fmla="*/ 13 w 17"/>
                <a:gd name="T5" fmla="*/ 4 h 8"/>
                <a:gd name="T6" fmla="*/ 10 w 17"/>
                <a:gd name="T7" fmla="*/ 5 h 8"/>
                <a:gd name="T8" fmla="*/ 8 w 17"/>
                <a:gd name="T9" fmla="*/ 5 h 8"/>
                <a:gd name="T10" fmla="*/ 5 w 17"/>
                <a:gd name="T11" fmla="*/ 7 h 8"/>
                <a:gd name="T12" fmla="*/ 2 w 17"/>
                <a:gd name="T13" fmla="*/ 8 h 8"/>
                <a:gd name="T14" fmla="*/ 0 w 17"/>
                <a:gd name="T15" fmla="*/ 8 h 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"/>
                <a:gd name="T25" fmla="*/ 0 h 8"/>
                <a:gd name="T26" fmla="*/ 17 w 17"/>
                <a:gd name="T27" fmla="*/ 8 h 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" h="8">
                  <a:moveTo>
                    <a:pt x="17" y="0"/>
                  </a:moveTo>
                  <a:lnTo>
                    <a:pt x="14" y="1"/>
                  </a:lnTo>
                  <a:lnTo>
                    <a:pt x="13" y="4"/>
                  </a:lnTo>
                  <a:lnTo>
                    <a:pt x="10" y="5"/>
                  </a:lnTo>
                  <a:lnTo>
                    <a:pt x="8" y="5"/>
                  </a:lnTo>
                  <a:lnTo>
                    <a:pt x="5" y="7"/>
                  </a:lnTo>
                  <a:lnTo>
                    <a:pt x="2" y="8"/>
                  </a:lnTo>
                  <a:lnTo>
                    <a:pt x="0" y="8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2" name="Freeform 176"/>
            <p:cNvSpPr>
              <a:spLocks/>
            </p:cNvSpPr>
            <p:nvPr/>
          </p:nvSpPr>
          <p:spPr bwMode="auto">
            <a:xfrm>
              <a:off x="3533" y="2430"/>
              <a:ext cx="21" cy="7"/>
            </a:xfrm>
            <a:custGeom>
              <a:avLst/>
              <a:gdLst>
                <a:gd name="T0" fmla="*/ 21 w 21"/>
                <a:gd name="T1" fmla="*/ 0 h 7"/>
                <a:gd name="T2" fmla="*/ 3 w 21"/>
                <a:gd name="T3" fmla="*/ 7 h 7"/>
                <a:gd name="T4" fmla="*/ 0 w 21"/>
                <a:gd name="T5" fmla="*/ 7 h 7"/>
                <a:gd name="T6" fmla="*/ 0 60000 65536"/>
                <a:gd name="T7" fmla="*/ 0 60000 65536"/>
                <a:gd name="T8" fmla="*/ 0 60000 65536"/>
                <a:gd name="T9" fmla="*/ 0 w 21"/>
                <a:gd name="T10" fmla="*/ 0 h 7"/>
                <a:gd name="T11" fmla="*/ 21 w 21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7">
                  <a:moveTo>
                    <a:pt x="21" y="0"/>
                  </a:moveTo>
                  <a:lnTo>
                    <a:pt x="3" y="7"/>
                  </a:lnTo>
                  <a:lnTo>
                    <a:pt x="0" y="7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3" name="Freeform 177"/>
            <p:cNvSpPr>
              <a:spLocks/>
            </p:cNvSpPr>
            <p:nvPr/>
          </p:nvSpPr>
          <p:spPr bwMode="auto">
            <a:xfrm>
              <a:off x="3533" y="2437"/>
              <a:ext cx="24" cy="4"/>
            </a:xfrm>
            <a:custGeom>
              <a:avLst/>
              <a:gdLst>
                <a:gd name="T0" fmla="*/ 24 w 24"/>
                <a:gd name="T1" fmla="*/ 0 h 4"/>
                <a:gd name="T2" fmla="*/ 17 w 24"/>
                <a:gd name="T3" fmla="*/ 0 h 4"/>
                <a:gd name="T4" fmla="*/ 12 w 24"/>
                <a:gd name="T5" fmla="*/ 1 h 4"/>
                <a:gd name="T6" fmla="*/ 0 w 24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4"/>
                <a:gd name="T14" fmla="*/ 24 w 24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4">
                  <a:moveTo>
                    <a:pt x="24" y="0"/>
                  </a:moveTo>
                  <a:lnTo>
                    <a:pt x="17" y="0"/>
                  </a:lnTo>
                  <a:lnTo>
                    <a:pt x="12" y="1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4" name="Freeform 178"/>
            <p:cNvSpPr>
              <a:spLocks/>
            </p:cNvSpPr>
            <p:nvPr/>
          </p:nvSpPr>
          <p:spPr bwMode="auto">
            <a:xfrm>
              <a:off x="3532" y="2443"/>
              <a:ext cx="21" cy="4"/>
            </a:xfrm>
            <a:custGeom>
              <a:avLst/>
              <a:gdLst>
                <a:gd name="T0" fmla="*/ 21 w 21"/>
                <a:gd name="T1" fmla="*/ 0 h 4"/>
                <a:gd name="T2" fmla="*/ 18 w 21"/>
                <a:gd name="T3" fmla="*/ 0 h 4"/>
                <a:gd name="T4" fmla="*/ 17 w 21"/>
                <a:gd name="T5" fmla="*/ 0 h 4"/>
                <a:gd name="T6" fmla="*/ 14 w 21"/>
                <a:gd name="T7" fmla="*/ 0 h 4"/>
                <a:gd name="T8" fmla="*/ 12 w 21"/>
                <a:gd name="T9" fmla="*/ 0 h 4"/>
                <a:gd name="T10" fmla="*/ 9 w 21"/>
                <a:gd name="T11" fmla="*/ 0 h 4"/>
                <a:gd name="T12" fmla="*/ 6 w 21"/>
                <a:gd name="T13" fmla="*/ 2 h 4"/>
                <a:gd name="T14" fmla="*/ 4 w 21"/>
                <a:gd name="T15" fmla="*/ 2 h 4"/>
                <a:gd name="T16" fmla="*/ 2 w 21"/>
                <a:gd name="T17" fmla="*/ 3 h 4"/>
                <a:gd name="T18" fmla="*/ 0 w 21"/>
                <a:gd name="T19" fmla="*/ 4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"/>
                <a:gd name="T32" fmla="*/ 21 w 21"/>
                <a:gd name="T33" fmla="*/ 4 h 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">
                  <a:moveTo>
                    <a:pt x="21" y="0"/>
                  </a:moveTo>
                  <a:lnTo>
                    <a:pt x="18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4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5" name="Freeform 179"/>
            <p:cNvSpPr>
              <a:spLocks/>
            </p:cNvSpPr>
            <p:nvPr/>
          </p:nvSpPr>
          <p:spPr bwMode="auto">
            <a:xfrm>
              <a:off x="3533" y="2450"/>
              <a:ext cx="16" cy="2"/>
            </a:xfrm>
            <a:custGeom>
              <a:avLst/>
              <a:gdLst>
                <a:gd name="T0" fmla="*/ 16 w 16"/>
                <a:gd name="T1" fmla="*/ 2 h 2"/>
                <a:gd name="T2" fmla="*/ 13 w 16"/>
                <a:gd name="T3" fmla="*/ 1 h 2"/>
                <a:gd name="T4" fmla="*/ 11 w 16"/>
                <a:gd name="T5" fmla="*/ 0 h 2"/>
                <a:gd name="T6" fmla="*/ 9 w 16"/>
                <a:gd name="T7" fmla="*/ 0 h 2"/>
                <a:gd name="T8" fmla="*/ 7 w 16"/>
                <a:gd name="T9" fmla="*/ 1 h 2"/>
                <a:gd name="T10" fmla="*/ 4 w 16"/>
                <a:gd name="T11" fmla="*/ 1 h 2"/>
                <a:gd name="T12" fmla="*/ 1 w 16"/>
                <a:gd name="T13" fmla="*/ 1 h 2"/>
                <a:gd name="T14" fmla="*/ 0 w 16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2"/>
                <a:gd name="T26" fmla="*/ 16 w 16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2">
                  <a:moveTo>
                    <a:pt x="16" y="2"/>
                  </a:moveTo>
                  <a:lnTo>
                    <a:pt x="13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4" y="1"/>
                  </a:lnTo>
                  <a:lnTo>
                    <a:pt x="1" y="1"/>
                  </a:lnTo>
                  <a:lnTo>
                    <a:pt x="0" y="2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6" name="Line 180"/>
            <p:cNvSpPr>
              <a:spLocks noChangeShapeType="1"/>
            </p:cNvSpPr>
            <p:nvPr/>
          </p:nvSpPr>
          <p:spPr bwMode="auto">
            <a:xfrm>
              <a:off x="3559" y="2529"/>
              <a:ext cx="1" cy="13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7" name="Line 181"/>
            <p:cNvSpPr>
              <a:spLocks noChangeShapeType="1"/>
            </p:cNvSpPr>
            <p:nvPr/>
          </p:nvSpPr>
          <p:spPr bwMode="auto">
            <a:xfrm>
              <a:off x="2608" y="2541"/>
              <a:ext cx="95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8" name="Line 182"/>
            <p:cNvSpPr>
              <a:spLocks noChangeShapeType="1"/>
            </p:cNvSpPr>
            <p:nvPr/>
          </p:nvSpPr>
          <p:spPr bwMode="auto">
            <a:xfrm>
              <a:off x="2608" y="2554"/>
              <a:ext cx="951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79" name="Line 183"/>
            <p:cNvSpPr>
              <a:spLocks noChangeShapeType="1"/>
            </p:cNvSpPr>
            <p:nvPr/>
          </p:nvSpPr>
          <p:spPr bwMode="auto">
            <a:xfrm>
              <a:off x="2608" y="2573"/>
              <a:ext cx="9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0" name="Line 184"/>
            <p:cNvSpPr>
              <a:spLocks noChangeShapeType="1"/>
            </p:cNvSpPr>
            <p:nvPr/>
          </p:nvSpPr>
          <p:spPr bwMode="auto">
            <a:xfrm>
              <a:off x="2610" y="2592"/>
              <a:ext cx="949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1" name="Line 185"/>
            <p:cNvSpPr>
              <a:spLocks noChangeShapeType="1"/>
            </p:cNvSpPr>
            <p:nvPr/>
          </p:nvSpPr>
          <p:spPr bwMode="auto">
            <a:xfrm>
              <a:off x="2610" y="2613"/>
              <a:ext cx="949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2" name="Line 186"/>
            <p:cNvSpPr>
              <a:spLocks noChangeShapeType="1"/>
            </p:cNvSpPr>
            <p:nvPr/>
          </p:nvSpPr>
          <p:spPr bwMode="auto">
            <a:xfrm>
              <a:off x="2609" y="2633"/>
              <a:ext cx="950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3" name="Line 187"/>
            <p:cNvSpPr>
              <a:spLocks noChangeShapeType="1"/>
            </p:cNvSpPr>
            <p:nvPr/>
          </p:nvSpPr>
          <p:spPr bwMode="auto">
            <a:xfrm>
              <a:off x="2606" y="2655"/>
              <a:ext cx="95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4" name="Freeform 188"/>
            <p:cNvSpPr>
              <a:spLocks/>
            </p:cNvSpPr>
            <p:nvPr/>
          </p:nvSpPr>
          <p:spPr bwMode="auto">
            <a:xfrm>
              <a:off x="3033" y="2356"/>
              <a:ext cx="326" cy="203"/>
            </a:xfrm>
            <a:custGeom>
              <a:avLst/>
              <a:gdLst>
                <a:gd name="T0" fmla="*/ 188 w 326"/>
                <a:gd name="T1" fmla="*/ 0 h 203"/>
                <a:gd name="T2" fmla="*/ 13 w 326"/>
                <a:gd name="T3" fmla="*/ 159 h 203"/>
                <a:gd name="T4" fmla="*/ 9 w 326"/>
                <a:gd name="T5" fmla="*/ 166 h 203"/>
                <a:gd name="T6" fmla="*/ 5 w 326"/>
                <a:gd name="T7" fmla="*/ 172 h 203"/>
                <a:gd name="T8" fmla="*/ 4 w 326"/>
                <a:gd name="T9" fmla="*/ 177 h 203"/>
                <a:gd name="T10" fmla="*/ 3 w 326"/>
                <a:gd name="T11" fmla="*/ 184 h 203"/>
                <a:gd name="T12" fmla="*/ 1 w 326"/>
                <a:gd name="T13" fmla="*/ 189 h 203"/>
                <a:gd name="T14" fmla="*/ 0 w 326"/>
                <a:gd name="T15" fmla="*/ 196 h 203"/>
                <a:gd name="T16" fmla="*/ 1 w 326"/>
                <a:gd name="T17" fmla="*/ 203 h 203"/>
                <a:gd name="T18" fmla="*/ 137 w 326"/>
                <a:gd name="T19" fmla="*/ 203 h 203"/>
                <a:gd name="T20" fmla="*/ 137 w 326"/>
                <a:gd name="T21" fmla="*/ 197 h 203"/>
                <a:gd name="T22" fmla="*/ 137 w 326"/>
                <a:gd name="T23" fmla="*/ 190 h 203"/>
                <a:gd name="T24" fmla="*/ 140 w 326"/>
                <a:gd name="T25" fmla="*/ 184 h 203"/>
                <a:gd name="T26" fmla="*/ 141 w 326"/>
                <a:gd name="T27" fmla="*/ 179 h 203"/>
                <a:gd name="T28" fmla="*/ 142 w 326"/>
                <a:gd name="T29" fmla="*/ 173 h 203"/>
                <a:gd name="T30" fmla="*/ 146 w 326"/>
                <a:gd name="T31" fmla="*/ 167 h 203"/>
                <a:gd name="T32" fmla="*/ 152 w 326"/>
                <a:gd name="T33" fmla="*/ 159 h 203"/>
                <a:gd name="T34" fmla="*/ 326 w 326"/>
                <a:gd name="T35" fmla="*/ 0 h 203"/>
                <a:gd name="T36" fmla="*/ 188 w 326"/>
                <a:gd name="T37" fmla="*/ 0 h 2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26"/>
                <a:gd name="T58" fmla="*/ 0 h 203"/>
                <a:gd name="T59" fmla="*/ 326 w 326"/>
                <a:gd name="T60" fmla="*/ 203 h 2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26" h="203">
                  <a:moveTo>
                    <a:pt x="188" y="0"/>
                  </a:moveTo>
                  <a:lnTo>
                    <a:pt x="13" y="159"/>
                  </a:lnTo>
                  <a:lnTo>
                    <a:pt x="9" y="166"/>
                  </a:lnTo>
                  <a:lnTo>
                    <a:pt x="5" y="172"/>
                  </a:lnTo>
                  <a:lnTo>
                    <a:pt x="4" y="177"/>
                  </a:lnTo>
                  <a:lnTo>
                    <a:pt x="3" y="184"/>
                  </a:lnTo>
                  <a:lnTo>
                    <a:pt x="1" y="189"/>
                  </a:lnTo>
                  <a:lnTo>
                    <a:pt x="0" y="196"/>
                  </a:lnTo>
                  <a:lnTo>
                    <a:pt x="1" y="203"/>
                  </a:lnTo>
                  <a:lnTo>
                    <a:pt x="137" y="203"/>
                  </a:lnTo>
                  <a:lnTo>
                    <a:pt x="137" y="197"/>
                  </a:lnTo>
                  <a:lnTo>
                    <a:pt x="137" y="190"/>
                  </a:lnTo>
                  <a:lnTo>
                    <a:pt x="140" y="184"/>
                  </a:lnTo>
                  <a:lnTo>
                    <a:pt x="141" y="179"/>
                  </a:lnTo>
                  <a:lnTo>
                    <a:pt x="142" y="173"/>
                  </a:lnTo>
                  <a:lnTo>
                    <a:pt x="146" y="167"/>
                  </a:lnTo>
                  <a:lnTo>
                    <a:pt x="152" y="159"/>
                  </a:lnTo>
                  <a:lnTo>
                    <a:pt x="326" y="0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5" name="Freeform 189"/>
            <p:cNvSpPr>
              <a:spLocks/>
            </p:cNvSpPr>
            <p:nvPr/>
          </p:nvSpPr>
          <p:spPr bwMode="auto">
            <a:xfrm>
              <a:off x="3183" y="2353"/>
              <a:ext cx="179" cy="37"/>
            </a:xfrm>
            <a:custGeom>
              <a:avLst/>
              <a:gdLst>
                <a:gd name="T0" fmla="*/ 43 w 179"/>
                <a:gd name="T1" fmla="*/ 0 h 37"/>
                <a:gd name="T2" fmla="*/ 179 w 179"/>
                <a:gd name="T3" fmla="*/ 0 h 37"/>
                <a:gd name="T4" fmla="*/ 152 w 179"/>
                <a:gd name="T5" fmla="*/ 25 h 37"/>
                <a:gd name="T6" fmla="*/ 114 w 179"/>
                <a:gd name="T7" fmla="*/ 25 h 37"/>
                <a:gd name="T8" fmla="*/ 76 w 179"/>
                <a:gd name="T9" fmla="*/ 28 h 37"/>
                <a:gd name="T10" fmla="*/ 38 w 179"/>
                <a:gd name="T11" fmla="*/ 32 h 37"/>
                <a:gd name="T12" fmla="*/ 0 w 179"/>
                <a:gd name="T13" fmla="*/ 37 h 37"/>
                <a:gd name="T14" fmla="*/ 43 w 179"/>
                <a:gd name="T15" fmla="*/ 0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9"/>
                <a:gd name="T25" fmla="*/ 0 h 37"/>
                <a:gd name="T26" fmla="*/ 179 w 179"/>
                <a:gd name="T27" fmla="*/ 37 h 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9" h="37">
                  <a:moveTo>
                    <a:pt x="43" y="0"/>
                  </a:moveTo>
                  <a:lnTo>
                    <a:pt x="179" y="0"/>
                  </a:lnTo>
                  <a:lnTo>
                    <a:pt x="152" y="25"/>
                  </a:lnTo>
                  <a:lnTo>
                    <a:pt x="114" y="25"/>
                  </a:lnTo>
                  <a:lnTo>
                    <a:pt x="76" y="28"/>
                  </a:lnTo>
                  <a:lnTo>
                    <a:pt x="38" y="32"/>
                  </a:lnTo>
                  <a:lnTo>
                    <a:pt x="0" y="3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6" name="Freeform 190"/>
            <p:cNvSpPr>
              <a:spLocks/>
            </p:cNvSpPr>
            <p:nvPr/>
          </p:nvSpPr>
          <p:spPr bwMode="auto">
            <a:xfrm>
              <a:off x="3033" y="2533"/>
              <a:ext cx="141" cy="137"/>
            </a:xfrm>
            <a:custGeom>
              <a:avLst/>
              <a:gdLst>
                <a:gd name="T0" fmla="*/ 5 w 141"/>
                <a:gd name="T1" fmla="*/ 0 h 137"/>
                <a:gd name="T2" fmla="*/ 141 w 141"/>
                <a:gd name="T3" fmla="*/ 0 h 137"/>
                <a:gd name="T4" fmla="*/ 140 w 141"/>
                <a:gd name="T5" fmla="*/ 7 h 137"/>
                <a:gd name="T6" fmla="*/ 139 w 141"/>
                <a:gd name="T7" fmla="*/ 12 h 137"/>
                <a:gd name="T8" fmla="*/ 139 w 141"/>
                <a:gd name="T9" fmla="*/ 17 h 137"/>
                <a:gd name="T10" fmla="*/ 137 w 141"/>
                <a:gd name="T11" fmla="*/ 21 h 137"/>
                <a:gd name="T12" fmla="*/ 137 w 141"/>
                <a:gd name="T13" fmla="*/ 25 h 137"/>
                <a:gd name="T14" fmla="*/ 139 w 141"/>
                <a:gd name="T15" fmla="*/ 137 h 137"/>
                <a:gd name="T16" fmla="*/ 1 w 141"/>
                <a:gd name="T17" fmla="*/ 137 h 137"/>
                <a:gd name="T18" fmla="*/ 1 w 141"/>
                <a:gd name="T19" fmla="*/ 25 h 137"/>
                <a:gd name="T20" fmla="*/ 0 w 141"/>
                <a:gd name="T21" fmla="*/ 19 h 137"/>
                <a:gd name="T22" fmla="*/ 1 w 141"/>
                <a:gd name="T23" fmla="*/ 12 h 137"/>
                <a:gd name="T24" fmla="*/ 1 w 141"/>
                <a:gd name="T25" fmla="*/ 7 h 137"/>
                <a:gd name="T26" fmla="*/ 4 w 141"/>
                <a:gd name="T27" fmla="*/ 2 h 137"/>
                <a:gd name="T28" fmla="*/ 5 w 141"/>
                <a:gd name="T29" fmla="*/ 0 h 1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"/>
                <a:gd name="T46" fmla="*/ 0 h 137"/>
                <a:gd name="T47" fmla="*/ 141 w 141"/>
                <a:gd name="T48" fmla="*/ 137 h 1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" h="137">
                  <a:moveTo>
                    <a:pt x="5" y="0"/>
                  </a:moveTo>
                  <a:lnTo>
                    <a:pt x="141" y="0"/>
                  </a:lnTo>
                  <a:lnTo>
                    <a:pt x="140" y="7"/>
                  </a:lnTo>
                  <a:lnTo>
                    <a:pt x="139" y="12"/>
                  </a:lnTo>
                  <a:lnTo>
                    <a:pt x="139" y="17"/>
                  </a:lnTo>
                  <a:lnTo>
                    <a:pt x="137" y="21"/>
                  </a:lnTo>
                  <a:lnTo>
                    <a:pt x="137" y="25"/>
                  </a:lnTo>
                  <a:lnTo>
                    <a:pt x="139" y="137"/>
                  </a:lnTo>
                  <a:lnTo>
                    <a:pt x="1" y="137"/>
                  </a:lnTo>
                  <a:lnTo>
                    <a:pt x="1" y="25"/>
                  </a:lnTo>
                  <a:lnTo>
                    <a:pt x="0" y="19"/>
                  </a:lnTo>
                  <a:lnTo>
                    <a:pt x="1" y="12"/>
                  </a:lnTo>
                  <a:lnTo>
                    <a:pt x="1" y="7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tx1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7" name="Line 191"/>
            <p:cNvSpPr>
              <a:spLocks noChangeShapeType="1"/>
            </p:cNvSpPr>
            <p:nvPr/>
          </p:nvSpPr>
          <p:spPr bwMode="auto">
            <a:xfrm flipV="1">
              <a:off x="3566" y="2466"/>
              <a:ext cx="87" cy="7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8" name="Line 192"/>
            <p:cNvSpPr>
              <a:spLocks noChangeShapeType="1"/>
            </p:cNvSpPr>
            <p:nvPr/>
          </p:nvSpPr>
          <p:spPr bwMode="auto">
            <a:xfrm flipH="1">
              <a:off x="3713" y="2396"/>
              <a:ext cx="52" cy="4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89" name="Line 193"/>
            <p:cNvSpPr>
              <a:spLocks noChangeShapeType="1"/>
            </p:cNvSpPr>
            <p:nvPr/>
          </p:nvSpPr>
          <p:spPr bwMode="auto">
            <a:xfrm flipV="1">
              <a:off x="3563" y="2466"/>
              <a:ext cx="123" cy="10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0" name="Line 194"/>
            <p:cNvSpPr>
              <a:spLocks noChangeShapeType="1"/>
            </p:cNvSpPr>
            <p:nvPr/>
          </p:nvSpPr>
          <p:spPr bwMode="auto">
            <a:xfrm flipV="1">
              <a:off x="3566" y="2543"/>
              <a:ext cx="57" cy="4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1" name="Line 195"/>
            <p:cNvSpPr>
              <a:spLocks noChangeShapeType="1"/>
            </p:cNvSpPr>
            <p:nvPr/>
          </p:nvSpPr>
          <p:spPr bwMode="auto">
            <a:xfrm flipH="1">
              <a:off x="3738" y="2369"/>
              <a:ext cx="29" cy="2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2" name="Line 196"/>
            <p:cNvSpPr>
              <a:spLocks noChangeShapeType="1"/>
            </p:cNvSpPr>
            <p:nvPr/>
          </p:nvSpPr>
          <p:spPr bwMode="auto">
            <a:xfrm flipH="1">
              <a:off x="3683" y="2421"/>
              <a:ext cx="85" cy="7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3" name="Line 197"/>
            <p:cNvSpPr>
              <a:spLocks noChangeShapeType="1"/>
            </p:cNvSpPr>
            <p:nvPr/>
          </p:nvSpPr>
          <p:spPr bwMode="auto">
            <a:xfrm flipH="1">
              <a:off x="3733" y="2460"/>
              <a:ext cx="34" cy="2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4" name="Line 198"/>
            <p:cNvSpPr>
              <a:spLocks noChangeShapeType="1"/>
            </p:cNvSpPr>
            <p:nvPr/>
          </p:nvSpPr>
          <p:spPr bwMode="auto">
            <a:xfrm flipV="1">
              <a:off x="3566" y="2526"/>
              <a:ext cx="107" cy="8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5" name="Line 199"/>
            <p:cNvSpPr>
              <a:spLocks noChangeShapeType="1"/>
            </p:cNvSpPr>
            <p:nvPr/>
          </p:nvSpPr>
          <p:spPr bwMode="auto">
            <a:xfrm flipV="1">
              <a:off x="3563" y="2557"/>
              <a:ext cx="95" cy="8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6" name="Line 200"/>
            <p:cNvSpPr>
              <a:spLocks noChangeShapeType="1"/>
            </p:cNvSpPr>
            <p:nvPr/>
          </p:nvSpPr>
          <p:spPr bwMode="auto">
            <a:xfrm flipV="1">
              <a:off x="3561" y="2597"/>
              <a:ext cx="67" cy="5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7" name="Line 201"/>
            <p:cNvSpPr>
              <a:spLocks noChangeShapeType="1"/>
            </p:cNvSpPr>
            <p:nvPr/>
          </p:nvSpPr>
          <p:spPr bwMode="auto">
            <a:xfrm flipH="1">
              <a:off x="3686" y="2475"/>
              <a:ext cx="79" cy="6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8" name="Freeform 202"/>
            <p:cNvSpPr>
              <a:spLocks/>
            </p:cNvSpPr>
            <p:nvPr/>
          </p:nvSpPr>
          <p:spPr bwMode="auto">
            <a:xfrm>
              <a:off x="3519" y="2493"/>
              <a:ext cx="35" cy="10"/>
            </a:xfrm>
            <a:custGeom>
              <a:avLst/>
              <a:gdLst>
                <a:gd name="T0" fmla="*/ 17 w 35"/>
                <a:gd name="T1" fmla="*/ 8 h 10"/>
                <a:gd name="T2" fmla="*/ 30 w 35"/>
                <a:gd name="T3" fmla="*/ 1 h 10"/>
                <a:gd name="T4" fmla="*/ 35 w 35"/>
                <a:gd name="T5" fmla="*/ 0 h 10"/>
                <a:gd name="T6" fmla="*/ 31 w 35"/>
                <a:gd name="T7" fmla="*/ 1 h 10"/>
                <a:gd name="T8" fmla="*/ 14 w 35"/>
                <a:gd name="T9" fmla="*/ 10 h 10"/>
                <a:gd name="T10" fmla="*/ 17 w 35"/>
                <a:gd name="T11" fmla="*/ 1 h 10"/>
                <a:gd name="T12" fmla="*/ 4 w 35"/>
                <a:gd name="T13" fmla="*/ 9 h 10"/>
                <a:gd name="T14" fmla="*/ 0 w 35"/>
                <a:gd name="T15" fmla="*/ 10 h 10"/>
                <a:gd name="T16" fmla="*/ 4 w 35"/>
                <a:gd name="T17" fmla="*/ 9 h 10"/>
                <a:gd name="T18" fmla="*/ 17 w 35"/>
                <a:gd name="T19" fmla="*/ 1 h 10"/>
                <a:gd name="T20" fmla="*/ 17 w 35"/>
                <a:gd name="T21" fmla="*/ 8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17" y="8"/>
                  </a:moveTo>
                  <a:lnTo>
                    <a:pt x="30" y="1"/>
                  </a:lnTo>
                  <a:lnTo>
                    <a:pt x="35" y="0"/>
                  </a:lnTo>
                  <a:lnTo>
                    <a:pt x="31" y="1"/>
                  </a:lnTo>
                  <a:lnTo>
                    <a:pt x="14" y="10"/>
                  </a:lnTo>
                  <a:lnTo>
                    <a:pt x="17" y="1"/>
                  </a:lnTo>
                  <a:lnTo>
                    <a:pt x="4" y="9"/>
                  </a:lnTo>
                  <a:lnTo>
                    <a:pt x="0" y="10"/>
                  </a:lnTo>
                  <a:lnTo>
                    <a:pt x="4" y="9"/>
                  </a:lnTo>
                  <a:lnTo>
                    <a:pt x="17" y="1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499" name="Freeform 203"/>
            <p:cNvSpPr>
              <a:spLocks/>
            </p:cNvSpPr>
            <p:nvPr/>
          </p:nvSpPr>
          <p:spPr bwMode="auto">
            <a:xfrm>
              <a:off x="3511" y="2492"/>
              <a:ext cx="17" cy="11"/>
            </a:xfrm>
            <a:custGeom>
              <a:avLst/>
              <a:gdLst>
                <a:gd name="T0" fmla="*/ 1 w 17"/>
                <a:gd name="T1" fmla="*/ 6 h 11"/>
                <a:gd name="T2" fmla="*/ 6 w 17"/>
                <a:gd name="T3" fmla="*/ 4 h 11"/>
                <a:gd name="T4" fmla="*/ 12 w 17"/>
                <a:gd name="T5" fmla="*/ 1 h 11"/>
                <a:gd name="T6" fmla="*/ 17 w 17"/>
                <a:gd name="T7" fmla="*/ 0 h 11"/>
                <a:gd name="T8" fmla="*/ 16 w 17"/>
                <a:gd name="T9" fmla="*/ 6 h 11"/>
                <a:gd name="T10" fmla="*/ 10 w 17"/>
                <a:gd name="T11" fmla="*/ 9 h 11"/>
                <a:gd name="T12" fmla="*/ 5 w 17"/>
                <a:gd name="T13" fmla="*/ 10 h 11"/>
                <a:gd name="T14" fmla="*/ 0 w 17"/>
                <a:gd name="T15" fmla="*/ 11 h 11"/>
                <a:gd name="T16" fmla="*/ 1 w 17"/>
                <a:gd name="T17" fmla="*/ 6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"/>
                <a:gd name="T28" fmla="*/ 0 h 11"/>
                <a:gd name="T29" fmla="*/ 17 w 17"/>
                <a:gd name="T30" fmla="*/ 11 h 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" h="11">
                  <a:moveTo>
                    <a:pt x="1" y="6"/>
                  </a:moveTo>
                  <a:lnTo>
                    <a:pt x="6" y="4"/>
                  </a:lnTo>
                  <a:lnTo>
                    <a:pt x="12" y="1"/>
                  </a:lnTo>
                  <a:lnTo>
                    <a:pt x="17" y="0"/>
                  </a:lnTo>
                  <a:lnTo>
                    <a:pt x="16" y="6"/>
                  </a:lnTo>
                  <a:lnTo>
                    <a:pt x="10" y="9"/>
                  </a:lnTo>
                  <a:lnTo>
                    <a:pt x="5" y="10"/>
                  </a:lnTo>
                  <a:lnTo>
                    <a:pt x="0" y="11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0" name="Freeform 204"/>
            <p:cNvSpPr>
              <a:spLocks/>
            </p:cNvSpPr>
            <p:nvPr/>
          </p:nvSpPr>
          <p:spPr bwMode="auto">
            <a:xfrm>
              <a:off x="3538" y="2492"/>
              <a:ext cx="29" cy="11"/>
            </a:xfrm>
            <a:custGeom>
              <a:avLst/>
              <a:gdLst>
                <a:gd name="T0" fmla="*/ 13 w 29"/>
                <a:gd name="T1" fmla="*/ 4 h 11"/>
                <a:gd name="T2" fmla="*/ 17 w 29"/>
                <a:gd name="T3" fmla="*/ 1 h 11"/>
                <a:gd name="T4" fmla="*/ 29 w 29"/>
                <a:gd name="T5" fmla="*/ 0 h 11"/>
                <a:gd name="T6" fmla="*/ 25 w 29"/>
                <a:gd name="T7" fmla="*/ 2 h 11"/>
                <a:gd name="T8" fmla="*/ 13 w 29"/>
                <a:gd name="T9" fmla="*/ 5 h 11"/>
                <a:gd name="T10" fmla="*/ 19 w 29"/>
                <a:gd name="T11" fmla="*/ 5 h 11"/>
                <a:gd name="T12" fmla="*/ 15 w 29"/>
                <a:gd name="T13" fmla="*/ 7 h 11"/>
                <a:gd name="T14" fmla="*/ 7 w 29"/>
                <a:gd name="T15" fmla="*/ 10 h 11"/>
                <a:gd name="T16" fmla="*/ 12 w 29"/>
                <a:gd name="T17" fmla="*/ 10 h 11"/>
                <a:gd name="T18" fmla="*/ 19 w 29"/>
                <a:gd name="T19" fmla="*/ 9 h 11"/>
                <a:gd name="T20" fmla="*/ 0 w 29"/>
                <a:gd name="T21" fmla="*/ 11 h 11"/>
                <a:gd name="T22" fmla="*/ 4 w 29"/>
                <a:gd name="T23" fmla="*/ 10 h 11"/>
                <a:gd name="T24" fmla="*/ 13 w 29"/>
                <a:gd name="T25" fmla="*/ 4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11"/>
                <a:gd name="T41" fmla="*/ 29 w 29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11">
                  <a:moveTo>
                    <a:pt x="13" y="4"/>
                  </a:moveTo>
                  <a:lnTo>
                    <a:pt x="17" y="1"/>
                  </a:lnTo>
                  <a:lnTo>
                    <a:pt x="29" y="0"/>
                  </a:lnTo>
                  <a:lnTo>
                    <a:pt x="25" y="2"/>
                  </a:lnTo>
                  <a:lnTo>
                    <a:pt x="13" y="5"/>
                  </a:lnTo>
                  <a:lnTo>
                    <a:pt x="19" y="5"/>
                  </a:lnTo>
                  <a:lnTo>
                    <a:pt x="15" y="7"/>
                  </a:lnTo>
                  <a:lnTo>
                    <a:pt x="7" y="10"/>
                  </a:lnTo>
                  <a:lnTo>
                    <a:pt x="12" y="10"/>
                  </a:lnTo>
                  <a:lnTo>
                    <a:pt x="19" y="9"/>
                  </a:lnTo>
                  <a:lnTo>
                    <a:pt x="0" y="11"/>
                  </a:lnTo>
                  <a:lnTo>
                    <a:pt x="4" y="10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1" name="Freeform 205"/>
            <p:cNvSpPr>
              <a:spLocks/>
            </p:cNvSpPr>
            <p:nvPr/>
          </p:nvSpPr>
          <p:spPr bwMode="auto">
            <a:xfrm>
              <a:off x="3510" y="2493"/>
              <a:ext cx="18" cy="9"/>
            </a:xfrm>
            <a:custGeom>
              <a:avLst/>
              <a:gdLst>
                <a:gd name="T0" fmla="*/ 14 w 18"/>
                <a:gd name="T1" fmla="*/ 4 h 9"/>
                <a:gd name="T2" fmla="*/ 18 w 18"/>
                <a:gd name="T3" fmla="*/ 0 h 9"/>
                <a:gd name="T4" fmla="*/ 11 w 18"/>
                <a:gd name="T5" fmla="*/ 1 h 9"/>
                <a:gd name="T6" fmla="*/ 6 w 18"/>
                <a:gd name="T7" fmla="*/ 4 h 9"/>
                <a:gd name="T8" fmla="*/ 0 w 18"/>
                <a:gd name="T9" fmla="*/ 8 h 9"/>
                <a:gd name="T10" fmla="*/ 5 w 18"/>
                <a:gd name="T11" fmla="*/ 9 h 9"/>
                <a:gd name="T12" fmla="*/ 10 w 18"/>
                <a:gd name="T13" fmla="*/ 8 h 9"/>
                <a:gd name="T14" fmla="*/ 14 w 18"/>
                <a:gd name="T15" fmla="*/ 4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9"/>
                <a:gd name="T26" fmla="*/ 18 w 18"/>
                <a:gd name="T27" fmla="*/ 9 h 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9">
                  <a:moveTo>
                    <a:pt x="14" y="4"/>
                  </a:moveTo>
                  <a:lnTo>
                    <a:pt x="18" y="0"/>
                  </a:lnTo>
                  <a:lnTo>
                    <a:pt x="11" y="1"/>
                  </a:lnTo>
                  <a:lnTo>
                    <a:pt x="6" y="4"/>
                  </a:lnTo>
                  <a:lnTo>
                    <a:pt x="0" y="8"/>
                  </a:lnTo>
                  <a:lnTo>
                    <a:pt x="5" y="9"/>
                  </a:lnTo>
                  <a:lnTo>
                    <a:pt x="10" y="8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2" name="Freeform 206"/>
            <p:cNvSpPr>
              <a:spLocks/>
            </p:cNvSpPr>
            <p:nvPr/>
          </p:nvSpPr>
          <p:spPr bwMode="auto">
            <a:xfrm>
              <a:off x="3457" y="2417"/>
              <a:ext cx="76" cy="60"/>
            </a:xfrm>
            <a:custGeom>
              <a:avLst/>
              <a:gdLst>
                <a:gd name="T0" fmla="*/ 38 w 76"/>
                <a:gd name="T1" fmla="*/ 0 h 60"/>
                <a:gd name="T2" fmla="*/ 19 w 76"/>
                <a:gd name="T3" fmla="*/ 5 h 60"/>
                <a:gd name="T4" fmla="*/ 11 w 76"/>
                <a:gd name="T5" fmla="*/ 11 h 60"/>
                <a:gd name="T6" fmla="*/ 3 w 76"/>
                <a:gd name="T7" fmla="*/ 19 h 60"/>
                <a:gd name="T8" fmla="*/ 2 w 76"/>
                <a:gd name="T9" fmla="*/ 26 h 60"/>
                <a:gd name="T10" fmla="*/ 0 w 76"/>
                <a:gd name="T11" fmla="*/ 34 h 60"/>
                <a:gd name="T12" fmla="*/ 3 w 76"/>
                <a:gd name="T13" fmla="*/ 41 h 60"/>
                <a:gd name="T14" fmla="*/ 6 w 76"/>
                <a:gd name="T15" fmla="*/ 47 h 60"/>
                <a:gd name="T16" fmla="*/ 16 w 76"/>
                <a:gd name="T17" fmla="*/ 55 h 60"/>
                <a:gd name="T18" fmla="*/ 29 w 76"/>
                <a:gd name="T19" fmla="*/ 60 h 60"/>
                <a:gd name="T20" fmla="*/ 45 w 76"/>
                <a:gd name="T21" fmla="*/ 60 h 60"/>
                <a:gd name="T22" fmla="*/ 59 w 76"/>
                <a:gd name="T23" fmla="*/ 56 h 60"/>
                <a:gd name="T24" fmla="*/ 64 w 76"/>
                <a:gd name="T25" fmla="*/ 52 h 60"/>
                <a:gd name="T26" fmla="*/ 70 w 76"/>
                <a:gd name="T27" fmla="*/ 46 h 60"/>
                <a:gd name="T28" fmla="*/ 73 w 76"/>
                <a:gd name="T29" fmla="*/ 39 h 60"/>
                <a:gd name="T30" fmla="*/ 76 w 76"/>
                <a:gd name="T31" fmla="*/ 32 h 60"/>
                <a:gd name="T32" fmla="*/ 72 w 76"/>
                <a:gd name="T33" fmla="*/ 17 h 60"/>
                <a:gd name="T34" fmla="*/ 63 w 76"/>
                <a:gd name="T35" fmla="*/ 9 h 60"/>
                <a:gd name="T36" fmla="*/ 53 w 76"/>
                <a:gd name="T37" fmla="*/ 3 h 60"/>
                <a:gd name="T38" fmla="*/ 38 w 76"/>
                <a:gd name="T39" fmla="*/ 0 h 6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6"/>
                <a:gd name="T61" fmla="*/ 0 h 60"/>
                <a:gd name="T62" fmla="*/ 76 w 76"/>
                <a:gd name="T63" fmla="*/ 60 h 6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6" h="60">
                  <a:moveTo>
                    <a:pt x="38" y="0"/>
                  </a:moveTo>
                  <a:lnTo>
                    <a:pt x="19" y="5"/>
                  </a:lnTo>
                  <a:lnTo>
                    <a:pt x="11" y="11"/>
                  </a:lnTo>
                  <a:lnTo>
                    <a:pt x="3" y="19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6" y="55"/>
                  </a:lnTo>
                  <a:lnTo>
                    <a:pt x="29" y="60"/>
                  </a:lnTo>
                  <a:lnTo>
                    <a:pt x="45" y="60"/>
                  </a:lnTo>
                  <a:lnTo>
                    <a:pt x="59" y="56"/>
                  </a:lnTo>
                  <a:lnTo>
                    <a:pt x="64" y="52"/>
                  </a:lnTo>
                  <a:lnTo>
                    <a:pt x="70" y="46"/>
                  </a:lnTo>
                  <a:lnTo>
                    <a:pt x="73" y="39"/>
                  </a:lnTo>
                  <a:lnTo>
                    <a:pt x="76" y="32"/>
                  </a:lnTo>
                  <a:lnTo>
                    <a:pt x="72" y="17"/>
                  </a:lnTo>
                  <a:lnTo>
                    <a:pt x="63" y="9"/>
                  </a:lnTo>
                  <a:lnTo>
                    <a:pt x="5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3" name="Freeform 207"/>
            <p:cNvSpPr>
              <a:spLocks/>
            </p:cNvSpPr>
            <p:nvPr/>
          </p:nvSpPr>
          <p:spPr bwMode="auto">
            <a:xfrm>
              <a:off x="3477" y="2475"/>
              <a:ext cx="3" cy="1"/>
            </a:xfrm>
            <a:custGeom>
              <a:avLst/>
              <a:gdLst>
                <a:gd name="T0" fmla="*/ 3 w 3"/>
                <a:gd name="T1" fmla="*/ 1 h 1"/>
                <a:gd name="T2" fmla="*/ 0 w 3"/>
                <a:gd name="T3" fmla="*/ 1 h 1"/>
                <a:gd name="T4" fmla="*/ 0 w 3"/>
                <a:gd name="T5" fmla="*/ 0 h 1"/>
                <a:gd name="T6" fmla="*/ 0 60000 65536"/>
                <a:gd name="T7" fmla="*/ 0 60000 65536"/>
                <a:gd name="T8" fmla="*/ 0 60000 65536"/>
                <a:gd name="T9" fmla="*/ 0 w 3"/>
                <a:gd name="T10" fmla="*/ 0 h 1"/>
                <a:gd name="T11" fmla="*/ 3 w 3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">
                  <a:moveTo>
                    <a:pt x="3" y="1"/>
                  </a:move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4" name="Freeform 208"/>
            <p:cNvSpPr>
              <a:spLocks/>
            </p:cNvSpPr>
            <p:nvPr/>
          </p:nvSpPr>
          <p:spPr bwMode="auto">
            <a:xfrm>
              <a:off x="3490" y="2432"/>
              <a:ext cx="13" cy="10"/>
            </a:xfrm>
            <a:custGeom>
              <a:avLst/>
              <a:gdLst>
                <a:gd name="T0" fmla="*/ 4 w 13"/>
                <a:gd name="T1" fmla="*/ 1 h 10"/>
                <a:gd name="T2" fmla="*/ 0 w 13"/>
                <a:gd name="T3" fmla="*/ 2 h 10"/>
                <a:gd name="T4" fmla="*/ 3 w 13"/>
                <a:gd name="T5" fmla="*/ 7 h 10"/>
                <a:gd name="T6" fmla="*/ 8 w 13"/>
                <a:gd name="T7" fmla="*/ 10 h 10"/>
                <a:gd name="T8" fmla="*/ 12 w 13"/>
                <a:gd name="T9" fmla="*/ 10 h 10"/>
                <a:gd name="T10" fmla="*/ 13 w 13"/>
                <a:gd name="T11" fmla="*/ 4 h 10"/>
                <a:gd name="T12" fmla="*/ 8 w 13"/>
                <a:gd name="T13" fmla="*/ 0 h 10"/>
                <a:gd name="T14" fmla="*/ 4 w 13"/>
                <a:gd name="T15" fmla="*/ 1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"/>
                <a:gd name="T25" fmla="*/ 0 h 10"/>
                <a:gd name="T26" fmla="*/ 13 w 13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" h="10">
                  <a:moveTo>
                    <a:pt x="4" y="1"/>
                  </a:moveTo>
                  <a:lnTo>
                    <a:pt x="0" y="2"/>
                  </a:lnTo>
                  <a:lnTo>
                    <a:pt x="3" y="7"/>
                  </a:lnTo>
                  <a:lnTo>
                    <a:pt x="8" y="10"/>
                  </a:lnTo>
                  <a:lnTo>
                    <a:pt x="12" y="10"/>
                  </a:lnTo>
                  <a:lnTo>
                    <a:pt x="13" y="4"/>
                  </a:lnTo>
                  <a:lnTo>
                    <a:pt x="8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5" name="Freeform 209"/>
            <p:cNvSpPr>
              <a:spLocks/>
            </p:cNvSpPr>
            <p:nvPr/>
          </p:nvSpPr>
          <p:spPr bwMode="auto">
            <a:xfrm>
              <a:off x="3469" y="2425"/>
              <a:ext cx="24" cy="26"/>
            </a:xfrm>
            <a:custGeom>
              <a:avLst/>
              <a:gdLst>
                <a:gd name="T0" fmla="*/ 24 w 24"/>
                <a:gd name="T1" fmla="*/ 16 h 26"/>
                <a:gd name="T2" fmla="*/ 17 w 24"/>
                <a:gd name="T3" fmla="*/ 16 h 26"/>
                <a:gd name="T4" fmla="*/ 16 w 24"/>
                <a:gd name="T5" fmla="*/ 8 h 26"/>
                <a:gd name="T6" fmla="*/ 12 w 24"/>
                <a:gd name="T7" fmla="*/ 4 h 26"/>
                <a:gd name="T8" fmla="*/ 8 w 24"/>
                <a:gd name="T9" fmla="*/ 1 h 26"/>
                <a:gd name="T10" fmla="*/ 0 w 24"/>
                <a:gd name="T11" fmla="*/ 0 h 26"/>
                <a:gd name="T12" fmla="*/ 4 w 24"/>
                <a:gd name="T13" fmla="*/ 7 h 26"/>
                <a:gd name="T14" fmla="*/ 5 w 24"/>
                <a:gd name="T15" fmla="*/ 13 h 26"/>
                <a:gd name="T16" fmla="*/ 12 w 24"/>
                <a:gd name="T17" fmla="*/ 21 h 26"/>
                <a:gd name="T18" fmla="*/ 21 w 24"/>
                <a:gd name="T19" fmla="*/ 26 h 26"/>
                <a:gd name="T20" fmla="*/ 24 w 24"/>
                <a:gd name="T21" fmla="*/ 16 h 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"/>
                <a:gd name="T34" fmla="*/ 0 h 26"/>
                <a:gd name="T35" fmla="*/ 24 w 24"/>
                <a:gd name="T36" fmla="*/ 26 h 2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" h="26">
                  <a:moveTo>
                    <a:pt x="24" y="16"/>
                  </a:moveTo>
                  <a:lnTo>
                    <a:pt x="17" y="16"/>
                  </a:lnTo>
                  <a:lnTo>
                    <a:pt x="16" y="8"/>
                  </a:lnTo>
                  <a:lnTo>
                    <a:pt x="12" y="4"/>
                  </a:lnTo>
                  <a:lnTo>
                    <a:pt x="8" y="1"/>
                  </a:lnTo>
                  <a:lnTo>
                    <a:pt x="0" y="0"/>
                  </a:lnTo>
                  <a:lnTo>
                    <a:pt x="4" y="7"/>
                  </a:lnTo>
                  <a:lnTo>
                    <a:pt x="5" y="13"/>
                  </a:lnTo>
                  <a:lnTo>
                    <a:pt x="12" y="21"/>
                  </a:lnTo>
                  <a:lnTo>
                    <a:pt x="21" y="26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6" name="Freeform 210"/>
            <p:cNvSpPr>
              <a:spLocks/>
            </p:cNvSpPr>
            <p:nvPr/>
          </p:nvSpPr>
          <p:spPr bwMode="auto">
            <a:xfrm>
              <a:off x="3498" y="2437"/>
              <a:ext cx="27" cy="17"/>
            </a:xfrm>
            <a:custGeom>
              <a:avLst/>
              <a:gdLst>
                <a:gd name="T0" fmla="*/ 2 w 27"/>
                <a:gd name="T1" fmla="*/ 8 h 17"/>
                <a:gd name="T2" fmla="*/ 8 w 27"/>
                <a:gd name="T3" fmla="*/ 8 h 17"/>
                <a:gd name="T4" fmla="*/ 10 w 27"/>
                <a:gd name="T5" fmla="*/ 4 h 17"/>
                <a:gd name="T6" fmla="*/ 17 w 27"/>
                <a:gd name="T7" fmla="*/ 0 h 17"/>
                <a:gd name="T8" fmla="*/ 22 w 27"/>
                <a:gd name="T9" fmla="*/ 1 h 17"/>
                <a:gd name="T10" fmla="*/ 27 w 27"/>
                <a:gd name="T11" fmla="*/ 2 h 17"/>
                <a:gd name="T12" fmla="*/ 23 w 27"/>
                <a:gd name="T13" fmla="*/ 8 h 17"/>
                <a:gd name="T14" fmla="*/ 19 w 27"/>
                <a:gd name="T15" fmla="*/ 10 h 17"/>
                <a:gd name="T16" fmla="*/ 16 w 27"/>
                <a:gd name="T17" fmla="*/ 13 h 17"/>
                <a:gd name="T18" fmla="*/ 10 w 27"/>
                <a:gd name="T19" fmla="*/ 15 h 17"/>
                <a:gd name="T20" fmla="*/ 5 w 27"/>
                <a:gd name="T21" fmla="*/ 17 h 17"/>
                <a:gd name="T22" fmla="*/ 0 w 27"/>
                <a:gd name="T23" fmla="*/ 17 h 17"/>
                <a:gd name="T24" fmla="*/ 2 w 27"/>
                <a:gd name="T25" fmla="*/ 8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"/>
                <a:gd name="T40" fmla="*/ 0 h 17"/>
                <a:gd name="T41" fmla="*/ 27 w 27"/>
                <a:gd name="T42" fmla="*/ 17 h 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" h="17">
                  <a:moveTo>
                    <a:pt x="2" y="8"/>
                  </a:moveTo>
                  <a:lnTo>
                    <a:pt x="8" y="8"/>
                  </a:lnTo>
                  <a:lnTo>
                    <a:pt x="10" y="4"/>
                  </a:lnTo>
                  <a:lnTo>
                    <a:pt x="17" y="0"/>
                  </a:lnTo>
                  <a:lnTo>
                    <a:pt x="22" y="1"/>
                  </a:lnTo>
                  <a:lnTo>
                    <a:pt x="27" y="2"/>
                  </a:lnTo>
                  <a:lnTo>
                    <a:pt x="23" y="8"/>
                  </a:lnTo>
                  <a:lnTo>
                    <a:pt x="19" y="10"/>
                  </a:lnTo>
                  <a:lnTo>
                    <a:pt x="16" y="13"/>
                  </a:lnTo>
                  <a:lnTo>
                    <a:pt x="10" y="15"/>
                  </a:lnTo>
                  <a:lnTo>
                    <a:pt x="5" y="17"/>
                  </a:lnTo>
                  <a:lnTo>
                    <a:pt x="0" y="17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7" name="Freeform 211"/>
            <p:cNvSpPr>
              <a:spLocks/>
            </p:cNvSpPr>
            <p:nvPr/>
          </p:nvSpPr>
          <p:spPr bwMode="auto">
            <a:xfrm>
              <a:off x="3478" y="2456"/>
              <a:ext cx="25" cy="10"/>
            </a:xfrm>
            <a:custGeom>
              <a:avLst/>
              <a:gdLst>
                <a:gd name="T0" fmla="*/ 9 w 25"/>
                <a:gd name="T1" fmla="*/ 0 h 10"/>
                <a:gd name="T2" fmla="*/ 4 w 25"/>
                <a:gd name="T3" fmla="*/ 0 h 10"/>
                <a:gd name="T4" fmla="*/ 0 w 25"/>
                <a:gd name="T5" fmla="*/ 2 h 10"/>
                <a:gd name="T6" fmla="*/ 6 w 25"/>
                <a:gd name="T7" fmla="*/ 4 h 10"/>
                <a:gd name="T8" fmla="*/ 11 w 25"/>
                <a:gd name="T9" fmla="*/ 4 h 10"/>
                <a:gd name="T10" fmla="*/ 15 w 25"/>
                <a:gd name="T11" fmla="*/ 4 h 10"/>
                <a:gd name="T12" fmla="*/ 19 w 25"/>
                <a:gd name="T13" fmla="*/ 8 h 10"/>
                <a:gd name="T14" fmla="*/ 25 w 25"/>
                <a:gd name="T15" fmla="*/ 10 h 10"/>
                <a:gd name="T16" fmla="*/ 21 w 25"/>
                <a:gd name="T17" fmla="*/ 6 h 10"/>
                <a:gd name="T18" fmla="*/ 17 w 25"/>
                <a:gd name="T19" fmla="*/ 2 h 10"/>
                <a:gd name="T20" fmla="*/ 9 w 25"/>
                <a:gd name="T21" fmla="*/ 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"/>
                <a:gd name="T34" fmla="*/ 0 h 10"/>
                <a:gd name="T35" fmla="*/ 25 w 2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" h="10">
                  <a:moveTo>
                    <a:pt x="9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9" y="8"/>
                  </a:lnTo>
                  <a:lnTo>
                    <a:pt x="25" y="10"/>
                  </a:lnTo>
                  <a:lnTo>
                    <a:pt x="21" y="6"/>
                  </a:lnTo>
                  <a:lnTo>
                    <a:pt x="17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8" name="Freeform 212"/>
            <p:cNvSpPr>
              <a:spLocks/>
            </p:cNvSpPr>
            <p:nvPr/>
          </p:nvSpPr>
          <p:spPr bwMode="auto">
            <a:xfrm>
              <a:off x="3485" y="2459"/>
              <a:ext cx="10" cy="10"/>
            </a:xfrm>
            <a:custGeom>
              <a:avLst/>
              <a:gdLst>
                <a:gd name="T0" fmla="*/ 2 w 10"/>
                <a:gd name="T1" fmla="*/ 1 h 10"/>
                <a:gd name="T2" fmla="*/ 0 w 10"/>
                <a:gd name="T3" fmla="*/ 7 h 10"/>
                <a:gd name="T4" fmla="*/ 4 w 10"/>
                <a:gd name="T5" fmla="*/ 10 h 10"/>
                <a:gd name="T6" fmla="*/ 10 w 10"/>
                <a:gd name="T7" fmla="*/ 10 h 10"/>
                <a:gd name="T8" fmla="*/ 9 w 10"/>
                <a:gd name="T9" fmla="*/ 5 h 10"/>
                <a:gd name="T10" fmla="*/ 8 w 10"/>
                <a:gd name="T11" fmla="*/ 0 h 10"/>
                <a:gd name="T12" fmla="*/ 2 w 10"/>
                <a:gd name="T13" fmla="*/ 1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10"/>
                <a:gd name="T23" fmla="*/ 10 w 10"/>
                <a:gd name="T24" fmla="*/ 10 h 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10">
                  <a:moveTo>
                    <a:pt x="2" y="1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0" y="10"/>
                  </a:lnTo>
                  <a:lnTo>
                    <a:pt x="9" y="5"/>
                  </a:lnTo>
                  <a:lnTo>
                    <a:pt x="8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09" name="Freeform 213"/>
            <p:cNvSpPr>
              <a:spLocks/>
            </p:cNvSpPr>
            <p:nvPr/>
          </p:nvSpPr>
          <p:spPr bwMode="auto">
            <a:xfrm>
              <a:off x="3485" y="2438"/>
              <a:ext cx="19" cy="22"/>
            </a:xfrm>
            <a:custGeom>
              <a:avLst/>
              <a:gdLst>
                <a:gd name="T0" fmla="*/ 5 w 19"/>
                <a:gd name="T1" fmla="*/ 0 h 22"/>
                <a:gd name="T2" fmla="*/ 19 w 19"/>
                <a:gd name="T3" fmla="*/ 4 h 22"/>
                <a:gd name="T4" fmla="*/ 14 w 19"/>
                <a:gd name="T5" fmla="*/ 22 h 22"/>
                <a:gd name="T6" fmla="*/ 9 w 19"/>
                <a:gd name="T7" fmla="*/ 22 h 22"/>
                <a:gd name="T8" fmla="*/ 4 w 19"/>
                <a:gd name="T9" fmla="*/ 21 h 22"/>
                <a:gd name="T10" fmla="*/ 0 w 19"/>
                <a:gd name="T11" fmla="*/ 20 h 22"/>
                <a:gd name="T12" fmla="*/ 5 w 19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22"/>
                <a:gd name="T23" fmla="*/ 19 w 19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22">
                  <a:moveTo>
                    <a:pt x="5" y="0"/>
                  </a:moveTo>
                  <a:lnTo>
                    <a:pt x="19" y="4"/>
                  </a:lnTo>
                  <a:lnTo>
                    <a:pt x="14" y="22"/>
                  </a:lnTo>
                  <a:lnTo>
                    <a:pt x="9" y="22"/>
                  </a:lnTo>
                  <a:lnTo>
                    <a:pt x="4" y="21"/>
                  </a:lnTo>
                  <a:lnTo>
                    <a:pt x="0" y="2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0" name="Freeform 214"/>
            <p:cNvSpPr>
              <a:spLocks/>
            </p:cNvSpPr>
            <p:nvPr/>
          </p:nvSpPr>
          <p:spPr bwMode="auto">
            <a:xfrm>
              <a:off x="3465" y="2441"/>
              <a:ext cx="15" cy="22"/>
            </a:xfrm>
            <a:custGeom>
              <a:avLst/>
              <a:gdLst>
                <a:gd name="T0" fmla="*/ 15 w 15"/>
                <a:gd name="T1" fmla="*/ 22 h 22"/>
                <a:gd name="T2" fmla="*/ 11 w 15"/>
                <a:gd name="T3" fmla="*/ 17 h 22"/>
                <a:gd name="T4" fmla="*/ 5 w 15"/>
                <a:gd name="T5" fmla="*/ 15 h 22"/>
                <a:gd name="T6" fmla="*/ 3 w 15"/>
                <a:gd name="T7" fmla="*/ 10 h 22"/>
                <a:gd name="T8" fmla="*/ 0 w 15"/>
                <a:gd name="T9" fmla="*/ 6 h 22"/>
                <a:gd name="T10" fmla="*/ 2 w 15"/>
                <a:gd name="T11" fmla="*/ 2 h 22"/>
                <a:gd name="T12" fmla="*/ 7 w 15"/>
                <a:gd name="T13" fmla="*/ 0 h 22"/>
                <a:gd name="T14" fmla="*/ 8 w 15"/>
                <a:gd name="T15" fmla="*/ 5 h 22"/>
                <a:gd name="T16" fmla="*/ 4 w 15"/>
                <a:gd name="T17" fmla="*/ 5 h 22"/>
                <a:gd name="T18" fmla="*/ 4 w 15"/>
                <a:gd name="T19" fmla="*/ 9 h 22"/>
                <a:gd name="T20" fmla="*/ 8 w 15"/>
                <a:gd name="T21" fmla="*/ 8 h 22"/>
                <a:gd name="T22" fmla="*/ 7 w 15"/>
                <a:gd name="T23" fmla="*/ 11 h 22"/>
                <a:gd name="T24" fmla="*/ 11 w 15"/>
                <a:gd name="T25" fmla="*/ 13 h 22"/>
                <a:gd name="T26" fmla="*/ 12 w 15"/>
                <a:gd name="T27" fmla="*/ 18 h 22"/>
                <a:gd name="T28" fmla="*/ 15 w 15"/>
                <a:gd name="T29" fmla="*/ 22 h 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"/>
                <a:gd name="T46" fmla="*/ 0 h 22"/>
                <a:gd name="T47" fmla="*/ 15 w 15"/>
                <a:gd name="T48" fmla="*/ 22 h 2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" h="22">
                  <a:moveTo>
                    <a:pt x="15" y="22"/>
                  </a:moveTo>
                  <a:lnTo>
                    <a:pt x="11" y="17"/>
                  </a:lnTo>
                  <a:lnTo>
                    <a:pt x="5" y="15"/>
                  </a:lnTo>
                  <a:lnTo>
                    <a:pt x="3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7" y="0"/>
                  </a:lnTo>
                  <a:lnTo>
                    <a:pt x="8" y="5"/>
                  </a:lnTo>
                  <a:lnTo>
                    <a:pt x="4" y="5"/>
                  </a:lnTo>
                  <a:lnTo>
                    <a:pt x="4" y="9"/>
                  </a:lnTo>
                  <a:lnTo>
                    <a:pt x="8" y="8"/>
                  </a:lnTo>
                  <a:lnTo>
                    <a:pt x="7" y="11"/>
                  </a:lnTo>
                  <a:lnTo>
                    <a:pt x="11" y="13"/>
                  </a:lnTo>
                  <a:lnTo>
                    <a:pt x="12" y="18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1" name="Line 215"/>
            <p:cNvSpPr>
              <a:spLocks noChangeShapeType="1"/>
            </p:cNvSpPr>
            <p:nvPr/>
          </p:nvSpPr>
          <p:spPr bwMode="auto">
            <a:xfrm flipV="1">
              <a:off x="3502" y="2456"/>
              <a:ext cx="14" cy="1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2" name="Line 216"/>
            <p:cNvSpPr>
              <a:spLocks noChangeShapeType="1"/>
            </p:cNvSpPr>
            <p:nvPr/>
          </p:nvSpPr>
          <p:spPr bwMode="auto">
            <a:xfrm flipV="1">
              <a:off x="3499" y="2459"/>
              <a:ext cx="16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3" name="Line 217"/>
            <p:cNvSpPr>
              <a:spLocks noChangeShapeType="1"/>
            </p:cNvSpPr>
            <p:nvPr/>
          </p:nvSpPr>
          <p:spPr bwMode="auto">
            <a:xfrm flipV="1">
              <a:off x="3503" y="2458"/>
              <a:ext cx="9" cy="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4" name="Line 218"/>
            <p:cNvSpPr>
              <a:spLocks noChangeShapeType="1"/>
            </p:cNvSpPr>
            <p:nvPr/>
          </p:nvSpPr>
          <p:spPr bwMode="auto">
            <a:xfrm flipV="1">
              <a:off x="3502" y="2456"/>
              <a:ext cx="9" cy="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5" name="Line 219"/>
            <p:cNvSpPr>
              <a:spLocks noChangeShapeType="1"/>
            </p:cNvSpPr>
            <p:nvPr/>
          </p:nvSpPr>
          <p:spPr bwMode="auto">
            <a:xfrm flipV="1">
              <a:off x="3500" y="2460"/>
              <a:ext cx="16" cy="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6" name="Line 220"/>
            <p:cNvSpPr>
              <a:spLocks noChangeShapeType="1"/>
            </p:cNvSpPr>
            <p:nvPr/>
          </p:nvSpPr>
          <p:spPr bwMode="auto">
            <a:xfrm>
              <a:off x="3487" y="2445"/>
              <a:ext cx="16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7" name="Freeform 221"/>
            <p:cNvSpPr>
              <a:spLocks/>
            </p:cNvSpPr>
            <p:nvPr/>
          </p:nvSpPr>
          <p:spPr bwMode="auto">
            <a:xfrm>
              <a:off x="3628" y="2394"/>
              <a:ext cx="37" cy="10"/>
            </a:xfrm>
            <a:custGeom>
              <a:avLst/>
              <a:gdLst>
                <a:gd name="T0" fmla="*/ 19 w 37"/>
                <a:gd name="T1" fmla="*/ 8 h 10"/>
                <a:gd name="T2" fmla="*/ 30 w 37"/>
                <a:gd name="T3" fmla="*/ 1 h 10"/>
                <a:gd name="T4" fmla="*/ 37 w 37"/>
                <a:gd name="T5" fmla="*/ 0 h 10"/>
                <a:gd name="T6" fmla="*/ 32 w 37"/>
                <a:gd name="T7" fmla="*/ 1 h 10"/>
                <a:gd name="T8" fmla="*/ 15 w 37"/>
                <a:gd name="T9" fmla="*/ 10 h 10"/>
                <a:gd name="T10" fmla="*/ 19 w 37"/>
                <a:gd name="T11" fmla="*/ 1 h 10"/>
                <a:gd name="T12" fmla="*/ 4 w 37"/>
                <a:gd name="T13" fmla="*/ 9 h 10"/>
                <a:gd name="T14" fmla="*/ 0 w 37"/>
                <a:gd name="T15" fmla="*/ 10 h 10"/>
                <a:gd name="T16" fmla="*/ 4 w 37"/>
                <a:gd name="T17" fmla="*/ 9 h 10"/>
                <a:gd name="T18" fmla="*/ 19 w 37"/>
                <a:gd name="T19" fmla="*/ 1 h 10"/>
                <a:gd name="T20" fmla="*/ 19 w 37"/>
                <a:gd name="T21" fmla="*/ 8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10"/>
                <a:gd name="T35" fmla="*/ 37 w 37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10">
                  <a:moveTo>
                    <a:pt x="19" y="8"/>
                  </a:moveTo>
                  <a:lnTo>
                    <a:pt x="30" y="1"/>
                  </a:lnTo>
                  <a:lnTo>
                    <a:pt x="37" y="0"/>
                  </a:lnTo>
                  <a:lnTo>
                    <a:pt x="32" y="1"/>
                  </a:lnTo>
                  <a:lnTo>
                    <a:pt x="15" y="10"/>
                  </a:lnTo>
                  <a:lnTo>
                    <a:pt x="19" y="1"/>
                  </a:lnTo>
                  <a:lnTo>
                    <a:pt x="4" y="9"/>
                  </a:lnTo>
                  <a:lnTo>
                    <a:pt x="0" y="10"/>
                  </a:lnTo>
                  <a:lnTo>
                    <a:pt x="4" y="9"/>
                  </a:lnTo>
                  <a:lnTo>
                    <a:pt x="19" y="1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8" name="Freeform 222"/>
            <p:cNvSpPr>
              <a:spLocks/>
            </p:cNvSpPr>
            <p:nvPr/>
          </p:nvSpPr>
          <p:spPr bwMode="auto">
            <a:xfrm>
              <a:off x="3621" y="2394"/>
              <a:ext cx="18" cy="10"/>
            </a:xfrm>
            <a:custGeom>
              <a:avLst/>
              <a:gdLst>
                <a:gd name="T0" fmla="*/ 1 w 18"/>
                <a:gd name="T1" fmla="*/ 5 h 10"/>
                <a:gd name="T2" fmla="*/ 6 w 18"/>
                <a:gd name="T3" fmla="*/ 2 h 10"/>
                <a:gd name="T4" fmla="*/ 11 w 18"/>
                <a:gd name="T5" fmla="*/ 1 h 10"/>
                <a:gd name="T6" fmla="*/ 18 w 18"/>
                <a:gd name="T7" fmla="*/ 0 h 10"/>
                <a:gd name="T8" fmla="*/ 17 w 18"/>
                <a:gd name="T9" fmla="*/ 5 h 10"/>
                <a:gd name="T10" fmla="*/ 11 w 18"/>
                <a:gd name="T11" fmla="*/ 8 h 10"/>
                <a:gd name="T12" fmla="*/ 6 w 18"/>
                <a:gd name="T13" fmla="*/ 10 h 10"/>
                <a:gd name="T14" fmla="*/ 0 w 18"/>
                <a:gd name="T15" fmla="*/ 10 h 10"/>
                <a:gd name="T16" fmla="*/ 1 w 18"/>
                <a:gd name="T17" fmla="*/ 5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0"/>
                <a:gd name="T29" fmla="*/ 18 w 18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0">
                  <a:moveTo>
                    <a:pt x="1" y="5"/>
                  </a:moveTo>
                  <a:lnTo>
                    <a:pt x="6" y="2"/>
                  </a:lnTo>
                  <a:lnTo>
                    <a:pt x="11" y="1"/>
                  </a:lnTo>
                  <a:lnTo>
                    <a:pt x="18" y="0"/>
                  </a:lnTo>
                  <a:lnTo>
                    <a:pt x="17" y="5"/>
                  </a:lnTo>
                  <a:lnTo>
                    <a:pt x="11" y="8"/>
                  </a:lnTo>
                  <a:lnTo>
                    <a:pt x="6" y="10"/>
                  </a:lnTo>
                  <a:lnTo>
                    <a:pt x="0" y="10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19" name="Freeform 223"/>
            <p:cNvSpPr>
              <a:spLocks/>
            </p:cNvSpPr>
            <p:nvPr/>
          </p:nvSpPr>
          <p:spPr bwMode="auto">
            <a:xfrm>
              <a:off x="3619" y="2394"/>
              <a:ext cx="19" cy="8"/>
            </a:xfrm>
            <a:custGeom>
              <a:avLst/>
              <a:gdLst>
                <a:gd name="T0" fmla="*/ 16 w 19"/>
                <a:gd name="T1" fmla="*/ 5 h 8"/>
                <a:gd name="T2" fmla="*/ 19 w 19"/>
                <a:gd name="T3" fmla="*/ 0 h 8"/>
                <a:gd name="T4" fmla="*/ 9 w 19"/>
                <a:gd name="T5" fmla="*/ 2 h 8"/>
                <a:gd name="T6" fmla="*/ 0 w 19"/>
                <a:gd name="T7" fmla="*/ 8 h 8"/>
                <a:gd name="T8" fmla="*/ 8 w 19"/>
                <a:gd name="T9" fmla="*/ 8 h 8"/>
                <a:gd name="T10" fmla="*/ 16 w 19"/>
                <a:gd name="T11" fmla="*/ 5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8"/>
                <a:gd name="T20" fmla="*/ 19 w 19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8">
                  <a:moveTo>
                    <a:pt x="16" y="5"/>
                  </a:moveTo>
                  <a:lnTo>
                    <a:pt x="19" y="0"/>
                  </a:lnTo>
                  <a:lnTo>
                    <a:pt x="9" y="2"/>
                  </a:lnTo>
                  <a:lnTo>
                    <a:pt x="0" y="8"/>
                  </a:lnTo>
                  <a:lnTo>
                    <a:pt x="8" y="8"/>
                  </a:lnTo>
                  <a:lnTo>
                    <a:pt x="16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0" name="Freeform 224"/>
            <p:cNvSpPr>
              <a:spLocks/>
            </p:cNvSpPr>
            <p:nvPr/>
          </p:nvSpPr>
          <p:spPr bwMode="auto">
            <a:xfrm>
              <a:off x="2863" y="2425"/>
              <a:ext cx="83" cy="65"/>
            </a:xfrm>
            <a:custGeom>
              <a:avLst/>
              <a:gdLst>
                <a:gd name="T0" fmla="*/ 38 w 83"/>
                <a:gd name="T1" fmla="*/ 0 h 65"/>
                <a:gd name="T2" fmla="*/ 54 w 83"/>
                <a:gd name="T3" fmla="*/ 1 h 65"/>
                <a:gd name="T4" fmla="*/ 67 w 83"/>
                <a:gd name="T5" fmla="*/ 7 h 65"/>
                <a:gd name="T6" fmla="*/ 76 w 83"/>
                <a:gd name="T7" fmla="*/ 16 h 65"/>
                <a:gd name="T8" fmla="*/ 83 w 83"/>
                <a:gd name="T9" fmla="*/ 29 h 65"/>
                <a:gd name="T10" fmla="*/ 81 w 83"/>
                <a:gd name="T11" fmla="*/ 38 h 65"/>
                <a:gd name="T12" fmla="*/ 79 w 83"/>
                <a:gd name="T13" fmla="*/ 46 h 65"/>
                <a:gd name="T14" fmla="*/ 68 w 83"/>
                <a:gd name="T15" fmla="*/ 57 h 65"/>
                <a:gd name="T16" fmla="*/ 54 w 83"/>
                <a:gd name="T17" fmla="*/ 64 h 65"/>
                <a:gd name="T18" fmla="*/ 38 w 83"/>
                <a:gd name="T19" fmla="*/ 65 h 65"/>
                <a:gd name="T20" fmla="*/ 23 w 83"/>
                <a:gd name="T21" fmla="*/ 63 h 65"/>
                <a:gd name="T22" fmla="*/ 10 w 83"/>
                <a:gd name="T23" fmla="*/ 55 h 65"/>
                <a:gd name="T24" fmla="*/ 4 w 83"/>
                <a:gd name="T25" fmla="*/ 50 h 65"/>
                <a:gd name="T26" fmla="*/ 2 w 83"/>
                <a:gd name="T27" fmla="*/ 42 h 65"/>
                <a:gd name="T28" fmla="*/ 0 w 83"/>
                <a:gd name="T29" fmla="*/ 34 h 65"/>
                <a:gd name="T30" fmla="*/ 2 w 83"/>
                <a:gd name="T31" fmla="*/ 25 h 65"/>
                <a:gd name="T32" fmla="*/ 8 w 83"/>
                <a:gd name="T33" fmla="*/ 14 h 65"/>
                <a:gd name="T34" fmla="*/ 16 w 83"/>
                <a:gd name="T35" fmla="*/ 8 h 65"/>
                <a:gd name="T36" fmla="*/ 27 w 83"/>
                <a:gd name="T37" fmla="*/ 3 h 65"/>
                <a:gd name="T38" fmla="*/ 38 w 83"/>
                <a:gd name="T39" fmla="*/ 0 h 6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5"/>
                <a:gd name="T62" fmla="*/ 83 w 83"/>
                <a:gd name="T63" fmla="*/ 65 h 6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5">
                  <a:moveTo>
                    <a:pt x="38" y="0"/>
                  </a:moveTo>
                  <a:lnTo>
                    <a:pt x="54" y="1"/>
                  </a:lnTo>
                  <a:lnTo>
                    <a:pt x="67" y="7"/>
                  </a:lnTo>
                  <a:lnTo>
                    <a:pt x="76" y="16"/>
                  </a:lnTo>
                  <a:lnTo>
                    <a:pt x="83" y="29"/>
                  </a:lnTo>
                  <a:lnTo>
                    <a:pt x="81" y="38"/>
                  </a:lnTo>
                  <a:lnTo>
                    <a:pt x="79" y="46"/>
                  </a:lnTo>
                  <a:lnTo>
                    <a:pt x="68" y="57"/>
                  </a:lnTo>
                  <a:lnTo>
                    <a:pt x="54" y="64"/>
                  </a:lnTo>
                  <a:lnTo>
                    <a:pt x="38" y="65"/>
                  </a:lnTo>
                  <a:lnTo>
                    <a:pt x="23" y="63"/>
                  </a:lnTo>
                  <a:lnTo>
                    <a:pt x="10" y="55"/>
                  </a:lnTo>
                  <a:lnTo>
                    <a:pt x="4" y="50"/>
                  </a:lnTo>
                  <a:lnTo>
                    <a:pt x="2" y="42"/>
                  </a:lnTo>
                  <a:lnTo>
                    <a:pt x="0" y="34"/>
                  </a:lnTo>
                  <a:lnTo>
                    <a:pt x="2" y="25"/>
                  </a:lnTo>
                  <a:lnTo>
                    <a:pt x="8" y="14"/>
                  </a:lnTo>
                  <a:lnTo>
                    <a:pt x="16" y="8"/>
                  </a:lnTo>
                  <a:lnTo>
                    <a:pt x="27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1" name="Freeform 225"/>
            <p:cNvSpPr>
              <a:spLocks/>
            </p:cNvSpPr>
            <p:nvPr/>
          </p:nvSpPr>
          <p:spPr bwMode="auto">
            <a:xfrm>
              <a:off x="2883" y="2443"/>
              <a:ext cx="35" cy="30"/>
            </a:xfrm>
            <a:custGeom>
              <a:avLst/>
              <a:gdLst>
                <a:gd name="T0" fmla="*/ 1 w 35"/>
                <a:gd name="T1" fmla="*/ 30 h 30"/>
                <a:gd name="T2" fmla="*/ 0 w 35"/>
                <a:gd name="T3" fmla="*/ 21 h 30"/>
                <a:gd name="T4" fmla="*/ 14 w 35"/>
                <a:gd name="T5" fmla="*/ 0 h 30"/>
                <a:gd name="T6" fmla="*/ 34 w 35"/>
                <a:gd name="T7" fmla="*/ 0 h 30"/>
                <a:gd name="T8" fmla="*/ 35 w 35"/>
                <a:gd name="T9" fmla="*/ 7 h 30"/>
                <a:gd name="T10" fmla="*/ 1 w 35"/>
                <a:gd name="T11" fmla="*/ 3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30"/>
                <a:gd name="T20" fmla="*/ 35 w 35"/>
                <a:gd name="T21" fmla="*/ 30 h 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30">
                  <a:moveTo>
                    <a:pt x="1" y="30"/>
                  </a:moveTo>
                  <a:lnTo>
                    <a:pt x="0" y="21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35" y="7"/>
                  </a:lnTo>
                  <a:lnTo>
                    <a:pt x="1" y="3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2" name="Freeform 226"/>
            <p:cNvSpPr>
              <a:spLocks/>
            </p:cNvSpPr>
            <p:nvPr/>
          </p:nvSpPr>
          <p:spPr bwMode="auto">
            <a:xfrm>
              <a:off x="2884" y="2447"/>
              <a:ext cx="46" cy="26"/>
            </a:xfrm>
            <a:custGeom>
              <a:avLst/>
              <a:gdLst>
                <a:gd name="T0" fmla="*/ 34 w 46"/>
                <a:gd name="T1" fmla="*/ 0 h 26"/>
                <a:gd name="T2" fmla="*/ 15 w 46"/>
                <a:gd name="T3" fmla="*/ 0 h 26"/>
                <a:gd name="T4" fmla="*/ 0 w 46"/>
                <a:gd name="T5" fmla="*/ 26 h 26"/>
                <a:gd name="T6" fmla="*/ 46 w 46"/>
                <a:gd name="T7" fmla="*/ 26 h 26"/>
                <a:gd name="T8" fmla="*/ 34 w 46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26"/>
                <a:gd name="T17" fmla="*/ 46 w 46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26">
                  <a:moveTo>
                    <a:pt x="34" y="0"/>
                  </a:moveTo>
                  <a:lnTo>
                    <a:pt x="15" y="0"/>
                  </a:lnTo>
                  <a:lnTo>
                    <a:pt x="0" y="26"/>
                  </a:lnTo>
                  <a:lnTo>
                    <a:pt x="46" y="2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3" name="Freeform 227"/>
            <p:cNvSpPr>
              <a:spLocks/>
            </p:cNvSpPr>
            <p:nvPr/>
          </p:nvSpPr>
          <p:spPr bwMode="auto">
            <a:xfrm>
              <a:off x="2899" y="2430"/>
              <a:ext cx="21" cy="11"/>
            </a:xfrm>
            <a:custGeom>
              <a:avLst/>
              <a:gdLst>
                <a:gd name="T0" fmla="*/ 21 w 21"/>
                <a:gd name="T1" fmla="*/ 11 h 11"/>
                <a:gd name="T2" fmla="*/ 0 w 21"/>
                <a:gd name="T3" fmla="*/ 11 h 11"/>
                <a:gd name="T4" fmla="*/ 10 w 21"/>
                <a:gd name="T5" fmla="*/ 0 h 11"/>
                <a:gd name="T6" fmla="*/ 21 w 21"/>
                <a:gd name="T7" fmla="*/ 11 h 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1"/>
                <a:gd name="T14" fmla="*/ 21 w 21"/>
                <a:gd name="T15" fmla="*/ 11 h 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1">
                  <a:moveTo>
                    <a:pt x="21" y="11"/>
                  </a:moveTo>
                  <a:lnTo>
                    <a:pt x="0" y="11"/>
                  </a:lnTo>
                  <a:lnTo>
                    <a:pt x="10" y="0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4" name="Freeform 228"/>
            <p:cNvSpPr>
              <a:spLocks/>
            </p:cNvSpPr>
            <p:nvPr/>
          </p:nvSpPr>
          <p:spPr bwMode="auto">
            <a:xfrm>
              <a:off x="2751" y="2484"/>
              <a:ext cx="29" cy="10"/>
            </a:xfrm>
            <a:custGeom>
              <a:avLst/>
              <a:gdLst>
                <a:gd name="T0" fmla="*/ 13 w 29"/>
                <a:gd name="T1" fmla="*/ 4 h 10"/>
                <a:gd name="T2" fmla="*/ 17 w 29"/>
                <a:gd name="T3" fmla="*/ 1 h 10"/>
                <a:gd name="T4" fmla="*/ 29 w 29"/>
                <a:gd name="T5" fmla="*/ 0 h 10"/>
                <a:gd name="T6" fmla="*/ 25 w 29"/>
                <a:gd name="T7" fmla="*/ 2 h 10"/>
                <a:gd name="T8" fmla="*/ 13 w 29"/>
                <a:gd name="T9" fmla="*/ 5 h 10"/>
                <a:gd name="T10" fmla="*/ 18 w 29"/>
                <a:gd name="T11" fmla="*/ 5 h 10"/>
                <a:gd name="T12" fmla="*/ 15 w 29"/>
                <a:gd name="T13" fmla="*/ 8 h 10"/>
                <a:gd name="T14" fmla="*/ 7 w 29"/>
                <a:gd name="T15" fmla="*/ 10 h 10"/>
                <a:gd name="T16" fmla="*/ 12 w 29"/>
                <a:gd name="T17" fmla="*/ 10 h 10"/>
                <a:gd name="T18" fmla="*/ 17 w 29"/>
                <a:gd name="T19" fmla="*/ 8 h 10"/>
                <a:gd name="T20" fmla="*/ 0 w 29"/>
                <a:gd name="T21" fmla="*/ 10 h 10"/>
                <a:gd name="T22" fmla="*/ 4 w 29"/>
                <a:gd name="T23" fmla="*/ 9 h 10"/>
                <a:gd name="T24" fmla="*/ 13 w 29"/>
                <a:gd name="T25" fmla="*/ 4 h 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10"/>
                <a:gd name="T41" fmla="*/ 29 w 29"/>
                <a:gd name="T42" fmla="*/ 10 h 1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10">
                  <a:moveTo>
                    <a:pt x="13" y="4"/>
                  </a:moveTo>
                  <a:lnTo>
                    <a:pt x="17" y="1"/>
                  </a:lnTo>
                  <a:lnTo>
                    <a:pt x="29" y="0"/>
                  </a:lnTo>
                  <a:lnTo>
                    <a:pt x="25" y="2"/>
                  </a:lnTo>
                  <a:lnTo>
                    <a:pt x="13" y="5"/>
                  </a:lnTo>
                  <a:lnTo>
                    <a:pt x="18" y="5"/>
                  </a:lnTo>
                  <a:lnTo>
                    <a:pt x="15" y="8"/>
                  </a:lnTo>
                  <a:lnTo>
                    <a:pt x="7" y="10"/>
                  </a:lnTo>
                  <a:lnTo>
                    <a:pt x="12" y="10"/>
                  </a:lnTo>
                  <a:lnTo>
                    <a:pt x="17" y="8"/>
                  </a:lnTo>
                  <a:lnTo>
                    <a:pt x="0" y="10"/>
                  </a:lnTo>
                  <a:lnTo>
                    <a:pt x="4" y="9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5" name="Freeform 229"/>
            <p:cNvSpPr>
              <a:spLocks/>
            </p:cNvSpPr>
            <p:nvPr/>
          </p:nvSpPr>
          <p:spPr bwMode="auto">
            <a:xfrm>
              <a:off x="2719" y="2472"/>
              <a:ext cx="60" cy="30"/>
            </a:xfrm>
            <a:custGeom>
              <a:avLst/>
              <a:gdLst>
                <a:gd name="T0" fmla="*/ 43 w 60"/>
                <a:gd name="T1" fmla="*/ 0 h 30"/>
                <a:gd name="T2" fmla="*/ 36 w 60"/>
                <a:gd name="T3" fmla="*/ 1 h 30"/>
                <a:gd name="T4" fmla="*/ 31 w 60"/>
                <a:gd name="T5" fmla="*/ 4 h 30"/>
                <a:gd name="T6" fmla="*/ 26 w 60"/>
                <a:gd name="T7" fmla="*/ 4 h 30"/>
                <a:gd name="T8" fmla="*/ 20 w 60"/>
                <a:gd name="T9" fmla="*/ 5 h 30"/>
                <a:gd name="T10" fmla="*/ 31 w 60"/>
                <a:gd name="T11" fmla="*/ 8 h 30"/>
                <a:gd name="T12" fmla="*/ 11 w 60"/>
                <a:gd name="T13" fmla="*/ 24 h 30"/>
                <a:gd name="T14" fmla="*/ 5 w 60"/>
                <a:gd name="T15" fmla="*/ 26 h 30"/>
                <a:gd name="T16" fmla="*/ 0 w 60"/>
                <a:gd name="T17" fmla="*/ 30 h 30"/>
                <a:gd name="T18" fmla="*/ 36 w 60"/>
                <a:gd name="T19" fmla="*/ 30 h 30"/>
                <a:gd name="T20" fmla="*/ 30 w 60"/>
                <a:gd name="T21" fmla="*/ 25 h 30"/>
                <a:gd name="T22" fmla="*/ 60 w 60"/>
                <a:gd name="T23" fmla="*/ 0 h 30"/>
                <a:gd name="T24" fmla="*/ 43 w 60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30"/>
                <a:gd name="T41" fmla="*/ 60 w 60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30">
                  <a:moveTo>
                    <a:pt x="43" y="0"/>
                  </a:moveTo>
                  <a:lnTo>
                    <a:pt x="36" y="1"/>
                  </a:lnTo>
                  <a:lnTo>
                    <a:pt x="31" y="4"/>
                  </a:lnTo>
                  <a:lnTo>
                    <a:pt x="26" y="4"/>
                  </a:lnTo>
                  <a:lnTo>
                    <a:pt x="20" y="5"/>
                  </a:lnTo>
                  <a:lnTo>
                    <a:pt x="31" y="8"/>
                  </a:lnTo>
                  <a:lnTo>
                    <a:pt x="11" y="24"/>
                  </a:lnTo>
                  <a:lnTo>
                    <a:pt x="5" y="26"/>
                  </a:lnTo>
                  <a:lnTo>
                    <a:pt x="0" y="30"/>
                  </a:lnTo>
                  <a:lnTo>
                    <a:pt x="36" y="30"/>
                  </a:lnTo>
                  <a:lnTo>
                    <a:pt x="30" y="25"/>
                  </a:lnTo>
                  <a:lnTo>
                    <a:pt x="60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6" name="Freeform 230"/>
            <p:cNvSpPr>
              <a:spLocks/>
            </p:cNvSpPr>
            <p:nvPr/>
          </p:nvSpPr>
          <p:spPr bwMode="auto">
            <a:xfrm>
              <a:off x="2732" y="2484"/>
              <a:ext cx="35" cy="10"/>
            </a:xfrm>
            <a:custGeom>
              <a:avLst/>
              <a:gdLst>
                <a:gd name="T0" fmla="*/ 17 w 35"/>
                <a:gd name="T1" fmla="*/ 9 h 10"/>
                <a:gd name="T2" fmla="*/ 28 w 35"/>
                <a:gd name="T3" fmla="*/ 1 h 10"/>
                <a:gd name="T4" fmla="*/ 35 w 35"/>
                <a:gd name="T5" fmla="*/ 0 h 10"/>
                <a:gd name="T6" fmla="*/ 30 w 35"/>
                <a:gd name="T7" fmla="*/ 1 h 10"/>
                <a:gd name="T8" fmla="*/ 14 w 35"/>
                <a:gd name="T9" fmla="*/ 10 h 10"/>
                <a:gd name="T10" fmla="*/ 17 w 35"/>
                <a:gd name="T11" fmla="*/ 2 h 10"/>
                <a:gd name="T12" fmla="*/ 3 w 35"/>
                <a:gd name="T13" fmla="*/ 10 h 10"/>
                <a:gd name="T14" fmla="*/ 0 w 35"/>
                <a:gd name="T15" fmla="*/ 10 h 10"/>
                <a:gd name="T16" fmla="*/ 2 w 35"/>
                <a:gd name="T17" fmla="*/ 10 h 10"/>
                <a:gd name="T18" fmla="*/ 17 w 35"/>
                <a:gd name="T19" fmla="*/ 1 h 10"/>
                <a:gd name="T20" fmla="*/ 17 w 35"/>
                <a:gd name="T21" fmla="*/ 9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17" y="9"/>
                  </a:moveTo>
                  <a:lnTo>
                    <a:pt x="28" y="1"/>
                  </a:lnTo>
                  <a:lnTo>
                    <a:pt x="35" y="0"/>
                  </a:lnTo>
                  <a:lnTo>
                    <a:pt x="30" y="1"/>
                  </a:lnTo>
                  <a:lnTo>
                    <a:pt x="14" y="10"/>
                  </a:lnTo>
                  <a:lnTo>
                    <a:pt x="17" y="2"/>
                  </a:lnTo>
                  <a:lnTo>
                    <a:pt x="3" y="10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17" y="1"/>
                  </a:lnTo>
                  <a:lnTo>
                    <a:pt x="17" y="9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7" name="Freeform 231"/>
            <p:cNvSpPr>
              <a:spLocks/>
            </p:cNvSpPr>
            <p:nvPr/>
          </p:nvSpPr>
          <p:spPr bwMode="auto">
            <a:xfrm>
              <a:off x="2722" y="2484"/>
              <a:ext cx="19" cy="12"/>
            </a:xfrm>
            <a:custGeom>
              <a:avLst/>
              <a:gdLst>
                <a:gd name="T0" fmla="*/ 2 w 19"/>
                <a:gd name="T1" fmla="*/ 5 h 12"/>
                <a:gd name="T2" fmla="*/ 8 w 19"/>
                <a:gd name="T3" fmla="*/ 2 h 12"/>
                <a:gd name="T4" fmla="*/ 13 w 19"/>
                <a:gd name="T5" fmla="*/ 1 h 12"/>
                <a:gd name="T6" fmla="*/ 19 w 19"/>
                <a:gd name="T7" fmla="*/ 0 h 12"/>
                <a:gd name="T8" fmla="*/ 17 w 19"/>
                <a:gd name="T9" fmla="*/ 5 h 12"/>
                <a:gd name="T10" fmla="*/ 12 w 19"/>
                <a:gd name="T11" fmla="*/ 8 h 12"/>
                <a:gd name="T12" fmla="*/ 6 w 19"/>
                <a:gd name="T13" fmla="*/ 10 h 12"/>
                <a:gd name="T14" fmla="*/ 0 w 19"/>
                <a:gd name="T15" fmla="*/ 12 h 12"/>
                <a:gd name="T16" fmla="*/ 2 w 19"/>
                <a:gd name="T17" fmla="*/ 5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2"/>
                <a:gd name="T29" fmla="*/ 19 w 19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2">
                  <a:moveTo>
                    <a:pt x="2" y="5"/>
                  </a:moveTo>
                  <a:lnTo>
                    <a:pt x="8" y="2"/>
                  </a:lnTo>
                  <a:lnTo>
                    <a:pt x="13" y="1"/>
                  </a:lnTo>
                  <a:lnTo>
                    <a:pt x="19" y="0"/>
                  </a:lnTo>
                  <a:lnTo>
                    <a:pt x="17" y="5"/>
                  </a:lnTo>
                  <a:lnTo>
                    <a:pt x="12" y="8"/>
                  </a:lnTo>
                  <a:lnTo>
                    <a:pt x="6" y="10"/>
                  </a:lnTo>
                  <a:lnTo>
                    <a:pt x="0" y="12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8" name="Freeform 232"/>
            <p:cNvSpPr>
              <a:spLocks/>
            </p:cNvSpPr>
            <p:nvPr/>
          </p:nvSpPr>
          <p:spPr bwMode="auto">
            <a:xfrm>
              <a:off x="2722" y="2484"/>
              <a:ext cx="17" cy="10"/>
            </a:xfrm>
            <a:custGeom>
              <a:avLst/>
              <a:gdLst>
                <a:gd name="T0" fmla="*/ 15 w 17"/>
                <a:gd name="T1" fmla="*/ 5 h 10"/>
                <a:gd name="T2" fmla="*/ 17 w 17"/>
                <a:gd name="T3" fmla="*/ 0 h 10"/>
                <a:gd name="T4" fmla="*/ 12 w 17"/>
                <a:gd name="T5" fmla="*/ 1 h 10"/>
                <a:gd name="T6" fmla="*/ 6 w 17"/>
                <a:gd name="T7" fmla="*/ 4 h 10"/>
                <a:gd name="T8" fmla="*/ 0 w 17"/>
                <a:gd name="T9" fmla="*/ 9 h 10"/>
                <a:gd name="T10" fmla="*/ 6 w 17"/>
                <a:gd name="T11" fmla="*/ 10 h 10"/>
                <a:gd name="T12" fmla="*/ 11 w 17"/>
                <a:gd name="T13" fmla="*/ 8 h 10"/>
                <a:gd name="T14" fmla="*/ 15 w 17"/>
                <a:gd name="T15" fmla="*/ 5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"/>
                <a:gd name="T25" fmla="*/ 0 h 10"/>
                <a:gd name="T26" fmla="*/ 17 w 17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" h="10">
                  <a:moveTo>
                    <a:pt x="15" y="5"/>
                  </a:moveTo>
                  <a:lnTo>
                    <a:pt x="17" y="0"/>
                  </a:lnTo>
                  <a:lnTo>
                    <a:pt x="12" y="1"/>
                  </a:lnTo>
                  <a:lnTo>
                    <a:pt x="6" y="4"/>
                  </a:lnTo>
                  <a:lnTo>
                    <a:pt x="0" y="9"/>
                  </a:lnTo>
                  <a:lnTo>
                    <a:pt x="6" y="10"/>
                  </a:lnTo>
                  <a:lnTo>
                    <a:pt x="11" y="8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29" name="Freeform 233"/>
            <p:cNvSpPr>
              <a:spLocks/>
            </p:cNvSpPr>
            <p:nvPr/>
          </p:nvSpPr>
          <p:spPr bwMode="auto">
            <a:xfrm>
              <a:off x="2863" y="2387"/>
              <a:ext cx="28" cy="12"/>
            </a:xfrm>
            <a:custGeom>
              <a:avLst/>
              <a:gdLst>
                <a:gd name="T0" fmla="*/ 12 w 28"/>
                <a:gd name="T1" fmla="*/ 4 h 12"/>
                <a:gd name="T2" fmla="*/ 16 w 28"/>
                <a:gd name="T3" fmla="*/ 2 h 12"/>
                <a:gd name="T4" fmla="*/ 28 w 28"/>
                <a:gd name="T5" fmla="*/ 0 h 12"/>
                <a:gd name="T6" fmla="*/ 24 w 28"/>
                <a:gd name="T7" fmla="*/ 3 h 12"/>
                <a:gd name="T8" fmla="*/ 12 w 28"/>
                <a:gd name="T9" fmla="*/ 5 h 12"/>
                <a:gd name="T10" fmla="*/ 19 w 28"/>
                <a:gd name="T11" fmla="*/ 5 h 12"/>
                <a:gd name="T12" fmla="*/ 13 w 28"/>
                <a:gd name="T13" fmla="*/ 8 h 12"/>
                <a:gd name="T14" fmla="*/ 6 w 28"/>
                <a:gd name="T15" fmla="*/ 11 h 12"/>
                <a:gd name="T16" fmla="*/ 11 w 28"/>
                <a:gd name="T17" fmla="*/ 11 h 12"/>
                <a:gd name="T18" fmla="*/ 17 w 28"/>
                <a:gd name="T19" fmla="*/ 8 h 12"/>
                <a:gd name="T20" fmla="*/ 0 w 28"/>
                <a:gd name="T21" fmla="*/ 12 h 12"/>
                <a:gd name="T22" fmla="*/ 4 w 28"/>
                <a:gd name="T23" fmla="*/ 11 h 12"/>
                <a:gd name="T24" fmla="*/ 12 w 28"/>
                <a:gd name="T25" fmla="*/ 4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"/>
                <a:gd name="T40" fmla="*/ 0 h 12"/>
                <a:gd name="T41" fmla="*/ 28 w 28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" h="12">
                  <a:moveTo>
                    <a:pt x="12" y="4"/>
                  </a:moveTo>
                  <a:lnTo>
                    <a:pt x="16" y="2"/>
                  </a:lnTo>
                  <a:lnTo>
                    <a:pt x="28" y="0"/>
                  </a:lnTo>
                  <a:lnTo>
                    <a:pt x="24" y="3"/>
                  </a:lnTo>
                  <a:lnTo>
                    <a:pt x="12" y="5"/>
                  </a:lnTo>
                  <a:lnTo>
                    <a:pt x="19" y="5"/>
                  </a:lnTo>
                  <a:lnTo>
                    <a:pt x="13" y="8"/>
                  </a:lnTo>
                  <a:lnTo>
                    <a:pt x="6" y="11"/>
                  </a:lnTo>
                  <a:lnTo>
                    <a:pt x="11" y="11"/>
                  </a:lnTo>
                  <a:lnTo>
                    <a:pt x="17" y="8"/>
                  </a:lnTo>
                  <a:lnTo>
                    <a:pt x="0" y="12"/>
                  </a:lnTo>
                  <a:lnTo>
                    <a:pt x="4" y="11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30" name="Freeform 234"/>
            <p:cNvSpPr>
              <a:spLocks/>
            </p:cNvSpPr>
            <p:nvPr/>
          </p:nvSpPr>
          <p:spPr bwMode="auto">
            <a:xfrm>
              <a:off x="2831" y="2374"/>
              <a:ext cx="60" cy="32"/>
            </a:xfrm>
            <a:custGeom>
              <a:avLst/>
              <a:gdLst>
                <a:gd name="T0" fmla="*/ 42 w 60"/>
                <a:gd name="T1" fmla="*/ 0 h 32"/>
                <a:gd name="T2" fmla="*/ 36 w 60"/>
                <a:gd name="T3" fmla="*/ 3 h 32"/>
                <a:gd name="T4" fmla="*/ 31 w 60"/>
                <a:gd name="T5" fmla="*/ 5 h 32"/>
                <a:gd name="T6" fmla="*/ 26 w 60"/>
                <a:gd name="T7" fmla="*/ 7 h 32"/>
                <a:gd name="T8" fmla="*/ 21 w 60"/>
                <a:gd name="T9" fmla="*/ 7 h 32"/>
                <a:gd name="T10" fmla="*/ 31 w 60"/>
                <a:gd name="T11" fmla="*/ 9 h 32"/>
                <a:gd name="T12" fmla="*/ 10 w 60"/>
                <a:gd name="T13" fmla="*/ 25 h 32"/>
                <a:gd name="T14" fmla="*/ 5 w 60"/>
                <a:gd name="T15" fmla="*/ 28 h 32"/>
                <a:gd name="T16" fmla="*/ 0 w 60"/>
                <a:gd name="T17" fmla="*/ 32 h 32"/>
                <a:gd name="T18" fmla="*/ 35 w 60"/>
                <a:gd name="T19" fmla="*/ 32 h 32"/>
                <a:gd name="T20" fmla="*/ 30 w 60"/>
                <a:gd name="T21" fmla="*/ 28 h 32"/>
                <a:gd name="T22" fmla="*/ 60 w 60"/>
                <a:gd name="T23" fmla="*/ 0 h 32"/>
                <a:gd name="T24" fmla="*/ 42 w 60"/>
                <a:gd name="T25" fmla="*/ 0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32"/>
                <a:gd name="T41" fmla="*/ 60 w 60"/>
                <a:gd name="T42" fmla="*/ 32 h 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32">
                  <a:moveTo>
                    <a:pt x="42" y="0"/>
                  </a:moveTo>
                  <a:lnTo>
                    <a:pt x="36" y="3"/>
                  </a:lnTo>
                  <a:lnTo>
                    <a:pt x="31" y="5"/>
                  </a:lnTo>
                  <a:lnTo>
                    <a:pt x="26" y="7"/>
                  </a:lnTo>
                  <a:lnTo>
                    <a:pt x="21" y="7"/>
                  </a:lnTo>
                  <a:lnTo>
                    <a:pt x="31" y="9"/>
                  </a:lnTo>
                  <a:lnTo>
                    <a:pt x="10" y="25"/>
                  </a:lnTo>
                  <a:lnTo>
                    <a:pt x="5" y="28"/>
                  </a:lnTo>
                  <a:lnTo>
                    <a:pt x="0" y="32"/>
                  </a:lnTo>
                  <a:lnTo>
                    <a:pt x="35" y="32"/>
                  </a:lnTo>
                  <a:lnTo>
                    <a:pt x="30" y="28"/>
                  </a:lnTo>
                  <a:lnTo>
                    <a:pt x="60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31" name="Freeform 235"/>
            <p:cNvSpPr>
              <a:spLocks/>
            </p:cNvSpPr>
            <p:nvPr/>
          </p:nvSpPr>
          <p:spPr bwMode="auto">
            <a:xfrm>
              <a:off x="2844" y="2387"/>
              <a:ext cx="35" cy="12"/>
            </a:xfrm>
            <a:custGeom>
              <a:avLst/>
              <a:gdLst>
                <a:gd name="T0" fmla="*/ 17 w 35"/>
                <a:gd name="T1" fmla="*/ 9 h 12"/>
                <a:gd name="T2" fmla="*/ 29 w 35"/>
                <a:gd name="T3" fmla="*/ 2 h 12"/>
                <a:gd name="T4" fmla="*/ 35 w 35"/>
                <a:gd name="T5" fmla="*/ 0 h 12"/>
                <a:gd name="T6" fmla="*/ 30 w 35"/>
                <a:gd name="T7" fmla="*/ 2 h 12"/>
                <a:gd name="T8" fmla="*/ 13 w 35"/>
                <a:gd name="T9" fmla="*/ 12 h 12"/>
                <a:gd name="T10" fmla="*/ 16 w 35"/>
                <a:gd name="T11" fmla="*/ 3 h 12"/>
                <a:gd name="T12" fmla="*/ 4 w 35"/>
                <a:gd name="T13" fmla="*/ 11 h 12"/>
                <a:gd name="T14" fmla="*/ 0 w 35"/>
                <a:gd name="T15" fmla="*/ 12 h 12"/>
                <a:gd name="T16" fmla="*/ 2 w 35"/>
                <a:gd name="T17" fmla="*/ 11 h 12"/>
                <a:gd name="T18" fmla="*/ 17 w 35"/>
                <a:gd name="T19" fmla="*/ 2 h 12"/>
                <a:gd name="T20" fmla="*/ 17 w 35"/>
                <a:gd name="T21" fmla="*/ 9 h 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2"/>
                <a:gd name="T35" fmla="*/ 35 w 35"/>
                <a:gd name="T36" fmla="*/ 12 h 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2">
                  <a:moveTo>
                    <a:pt x="17" y="9"/>
                  </a:moveTo>
                  <a:lnTo>
                    <a:pt x="29" y="2"/>
                  </a:lnTo>
                  <a:lnTo>
                    <a:pt x="35" y="0"/>
                  </a:lnTo>
                  <a:lnTo>
                    <a:pt x="30" y="2"/>
                  </a:lnTo>
                  <a:lnTo>
                    <a:pt x="13" y="12"/>
                  </a:lnTo>
                  <a:lnTo>
                    <a:pt x="16" y="3"/>
                  </a:lnTo>
                  <a:lnTo>
                    <a:pt x="4" y="11"/>
                  </a:lnTo>
                  <a:lnTo>
                    <a:pt x="0" y="12"/>
                  </a:lnTo>
                  <a:lnTo>
                    <a:pt x="2" y="11"/>
                  </a:lnTo>
                  <a:lnTo>
                    <a:pt x="17" y="2"/>
                  </a:lnTo>
                  <a:lnTo>
                    <a:pt x="17" y="9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32" name="Freeform 236"/>
            <p:cNvSpPr>
              <a:spLocks/>
            </p:cNvSpPr>
            <p:nvPr/>
          </p:nvSpPr>
          <p:spPr bwMode="auto">
            <a:xfrm>
              <a:off x="2835" y="2387"/>
              <a:ext cx="18" cy="12"/>
            </a:xfrm>
            <a:custGeom>
              <a:avLst/>
              <a:gdLst>
                <a:gd name="T0" fmla="*/ 1 w 18"/>
                <a:gd name="T1" fmla="*/ 5 h 12"/>
                <a:gd name="T2" fmla="*/ 6 w 18"/>
                <a:gd name="T3" fmla="*/ 3 h 12"/>
                <a:gd name="T4" fmla="*/ 11 w 18"/>
                <a:gd name="T5" fmla="*/ 2 h 12"/>
                <a:gd name="T6" fmla="*/ 18 w 18"/>
                <a:gd name="T7" fmla="*/ 0 h 12"/>
                <a:gd name="T8" fmla="*/ 15 w 18"/>
                <a:gd name="T9" fmla="*/ 7 h 12"/>
                <a:gd name="T10" fmla="*/ 11 w 18"/>
                <a:gd name="T11" fmla="*/ 8 h 12"/>
                <a:gd name="T12" fmla="*/ 5 w 18"/>
                <a:gd name="T13" fmla="*/ 11 h 12"/>
                <a:gd name="T14" fmla="*/ 0 w 18"/>
                <a:gd name="T15" fmla="*/ 12 h 12"/>
                <a:gd name="T16" fmla="*/ 1 w 18"/>
                <a:gd name="T17" fmla="*/ 5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" y="5"/>
                  </a:moveTo>
                  <a:lnTo>
                    <a:pt x="6" y="3"/>
                  </a:lnTo>
                  <a:lnTo>
                    <a:pt x="11" y="2"/>
                  </a:lnTo>
                  <a:lnTo>
                    <a:pt x="18" y="0"/>
                  </a:lnTo>
                  <a:lnTo>
                    <a:pt x="15" y="7"/>
                  </a:lnTo>
                  <a:lnTo>
                    <a:pt x="11" y="8"/>
                  </a:lnTo>
                  <a:lnTo>
                    <a:pt x="5" y="11"/>
                  </a:lnTo>
                  <a:lnTo>
                    <a:pt x="0" y="12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5533" name="Freeform 237"/>
            <p:cNvSpPr>
              <a:spLocks/>
            </p:cNvSpPr>
            <p:nvPr/>
          </p:nvSpPr>
          <p:spPr bwMode="auto">
            <a:xfrm>
              <a:off x="2835" y="2387"/>
              <a:ext cx="17" cy="9"/>
            </a:xfrm>
            <a:custGeom>
              <a:avLst/>
              <a:gdLst>
                <a:gd name="T0" fmla="*/ 14 w 17"/>
                <a:gd name="T1" fmla="*/ 5 h 9"/>
                <a:gd name="T2" fmla="*/ 17 w 17"/>
                <a:gd name="T3" fmla="*/ 0 h 9"/>
                <a:gd name="T4" fmla="*/ 8 w 17"/>
                <a:gd name="T5" fmla="*/ 4 h 9"/>
                <a:gd name="T6" fmla="*/ 0 w 17"/>
                <a:gd name="T7" fmla="*/ 9 h 9"/>
                <a:gd name="T8" fmla="*/ 8 w 17"/>
                <a:gd name="T9" fmla="*/ 9 h 9"/>
                <a:gd name="T10" fmla="*/ 14 w 17"/>
                <a:gd name="T11" fmla="*/ 5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9"/>
                <a:gd name="T20" fmla="*/ 17 w 17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9">
                  <a:moveTo>
                    <a:pt x="14" y="5"/>
                  </a:moveTo>
                  <a:lnTo>
                    <a:pt x="17" y="0"/>
                  </a:lnTo>
                  <a:lnTo>
                    <a:pt x="8" y="4"/>
                  </a:lnTo>
                  <a:lnTo>
                    <a:pt x="0" y="9"/>
                  </a:lnTo>
                  <a:lnTo>
                    <a:pt x="8" y="9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33CC33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build="p" autoUpdateAnimBg="0" advAuto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676400" y="304800"/>
            <a:ext cx="5943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Calidad </a:t>
            </a:r>
            <a:r>
              <a:rPr lang="es-MX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(Parámetros)</a:t>
            </a:r>
            <a:endParaRPr lang="es-ES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200400" y="2057400"/>
            <a:ext cx="3810000" cy="3651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600" b="1" i="1">
                <a:solidFill>
                  <a:schemeClr val="bg2"/>
                </a:solidFill>
              </a:rPr>
              <a:t>¿La calidad más alta cuesta más?</a:t>
            </a:r>
            <a:endParaRPr lang="es-ES" sz="1400" b="1" i="1">
              <a:solidFill>
                <a:schemeClr val="bg2"/>
              </a:solidFill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676400" y="2667000"/>
            <a:ext cx="7086600" cy="262413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30000"/>
              </a:lnSpc>
            </a:pPr>
            <a:r>
              <a:rPr lang="es-MX" sz="2000" b="1">
                <a:solidFill>
                  <a:schemeClr val="bg2"/>
                </a:solidFill>
              </a:rPr>
              <a:t>Calidad de Diseño:</a:t>
            </a:r>
          </a:p>
          <a:p>
            <a:pPr marL="457200" indent="-457200" algn="just">
              <a:lnSpc>
                <a:spcPct val="80000"/>
              </a:lnSpc>
            </a:pPr>
            <a:endParaRPr lang="es-MX" sz="2000" b="1">
              <a:solidFill>
                <a:schemeClr val="bg2"/>
              </a:solidFill>
            </a:endParaRPr>
          </a:p>
          <a:p>
            <a:pPr marL="457200" indent="-457200" algn="just">
              <a:lnSpc>
                <a:spcPct val="130000"/>
              </a:lnSpc>
            </a:pPr>
            <a:r>
              <a:rPr lang="es-MX" sz="2000" b="1">
                <a:solidFill>
                  <a:schemeClr val="bg2"/>
                </a:solidFill>
              </a:rPr>
              <a:t>Grado en que se satisface la necesidad de un cliente.</a:t>
            </a:r>
          </a:p>
          <a:p>
            <a:pPr marL="457200" indent="-457200" algn="just">
              <a:lnSpc>
                <a:spcPct val="90000"/>
              </a:lnSpc>
            </a:pPr>
            <a:endParaRPr lang="es-MX" sz="2000" b="1">
              <a:solidFill>
                <a:schemeClr val="bg2"/>
              </a:solidFill>
            </a:endParaRPr>
          </a:p>
          <a:p>
            <a:pPr marL="457200" indent="-457200" algn="just">
              <a:lnSpc>
                <a:spcPct val="130000"/>
              </a:lnSpc>
              <a:buFontTx/>
              <a:buAutoNum type="alphaUcParenR"/>
            </a:pPr>
            <a:r>
              <a:rPr lang="es-MX" sz="2000" b="1">
                <a:solidFill>
                  <a:schemeClr val="bg2"/>
                </a:solidFill>
              </a:rPr>
              <a:t>Calidad de Investigación Mercado</a:t>
            </a:r>
          </a:p>
          <a:p>
            <a:pPr marL="457200" indent="-457200" algn="just">
              <a:lnSpc>
                <a:spcPct val="130000"/>
              </a:lnSpc>
              <a:buFontTx/>
              <a:buAutoNum type="alphaUcParenR"/>
            </a:pPr>
            <a:r>
              <a:rPr lang="es-MX" sz="2000" b="1">
                <a:solidFill>
                  <a:schemeClr val="bg2"/>
                </a:solidFill>
              </a:rPr>
              <a:t>Calidad de Concepto</a:t>
            </a:r>
          </a:p>
          <a:p>
            <a:pPr marL="457200" indent="-457200" algn="just">
              <a:lnSpc>
                <a:spcPct val="130000"/>
              </a:lnSpc>
              <a:buFontTx/>
              <a:buAutoNum type="alphaUcParenR"/>
            </a:pPr>
            <a:r>
              <a:rPr lang="es-MX" sz="2000" b="1">
                <a:solidFill>
                  <a:schemeClr val="bg2"/>
                </a:solidFill>
              </a:rPr>
              <a:t>Calidad de Específicaciones</a:t>
            </a:r>
            <a:endParaRPr lang="es-ES" sz="2000" b="1">
              <a:solidFill>
                <a:schemeClr val="bg2"/>
              </a:solidFill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676400" y="5486400"/>
            <a:ext cx="7086600" cy="9144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s-MX" sz="2000" b="1">
                <a:solidFill>
                  <a:schemeClr val="bg2"/>
                </a:solidFill>
              </a:rPr>
              <a:t>Calidad de Manufactura: Grado en que el producto cumple con las especificaciones del diseño.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676400" y="1446213"/>
            <a:ext cx="7391400" cy="1587"/>
          </a:xfrm>
          <a:prstGeom prst="line">
            <a:avLst/>
          </a:prstGeom>
          <a:noFill/>
          <a:ln w="38100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 autoUpdateAnimBg="0" advAuto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3657600" y="381000"/>
            <a:ext cx="3886200" cy="696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Conclusión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267200" y="2057400"/>
            <a:ext cx="1828800" cy="54768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2800" b="1">
                <a:solidFill>
                  <a:schemeClr val="bg2"/>
                </a:solidFill>
              </a:rPr>
              <a:t>Calidad</a:t>
            </a:r>
            <a:endParaRPr lang="es-ES" sz="2400" b="1">
              <a:solidFill>
                <a:schemeClr val="bg2"/>
              </a:solidFill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76400" y="2971800"/>
            <a:ext cx="7086600" cy="32956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30000"/>
              </a:lnSpc>
              <a:buFontTx/>
              <a:buAutoNum type="arabicPeriod"/>
            </a:pPr>
            <a:r>
              <a:rPr lang="es-MX" sz="2000" b="1">
                <a:solidFill>
                  <a:schemeClr val="bg2"/>
                </a:solidFill>
              </a:rPr>
              <a:t>	Atributos de un ente (cosa, persona, organización, concepto).</a:t>
            </a:r>
          </a:p>
          <a:p>
            <a:pPr marL="457200" indent="-457200" algn="just">
              <a:lnSpc>
                <a:spcPct val="130000"/>
              </a:lnSpc>
              <a:buFontTx/>
              <a:buAutoNum type="arabicPeriod"/>
            </a:pPr>
            <a:r>
              <a:rPr lang="es-MX" sz="2000" b="1">
                <a:solidFill>
                  <a:schemeClr val="bg2"/>
                </a:solidFill>
              </a:rPr>
              <a:t>El concepto moderno lo orienta hacia como aprecian estos atributos los clientes externos o internos de una organización.</a:t>
            </a:r>
          </a:p>
          <a:p>
            <a:pPr marL="457200" indent="-457200" algn="just">
              <a:lnSpc>
                <a:spcPct val="130000"/>
              </a:lnSpc>
              <a:buFontTx/>
              <a:buAutoNum type="arabicPeriod"/>
            </a:pPr>
            <a:r>
              <a:rPr lang="es-MX" sz="2000" b="1">
                <a:solidFill>
                  <a:schemeClr val="bg2"/>
                </a:solidFill>
              </a:rPr>
              <a:t>Cuidado:  En un extremo netamente comercial la calidad depende mucho de cómo es “percibida” no solo de lo que realmente es.</a:t>
            </a:r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1676400" y="1446213"/>
            <a:ext cx="7391400" cy="1587"/>
          </a:xfrm>
          <a:prstGeom prst="line">
            <a:avLst/>
          </a:prstGeom>
          <a:noFill/>
          <a:ln w="38100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build="p" autoUpdateAnimBg="0" advAuto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2590800" y="374650"/>
            <a:ext cx="5181600" cy="13017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 Dos Dimensiones de la Calidad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676400" y="2411413"/>
            <a:ext cx="7086600" cy="3532187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s-MX" sz="2000" b="1">
                <a:solidFill>
                  <a:schemeClr val="bg2"/>
                </a:solidFill>
              </a:rPr>
              <a:t>“Calidad obligada” es el aspecto de un producto o un servicio que el cliente espera.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s-MX" sz="2000" b="1">
                <a:solidFill>
                  <a:schemeClr val="bg2"/>
                </a:solidFill>
              </a:rPr>
              <a:t>“Calidad atractiva” es el aspecto de un producto o servicio que va más allá de las necesidades actuales.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	Con el tiempo, la “Calidad atractiva” se convierte en una “Calidad obligada”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build="p" autoUpdateAnimBg="0" advAuto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Line 2"/>
          <p:cNvSpPr>
            <a:spLocks noChangeShapeType="1"/>
          </p:cNvSpPr>
          <p:nvPr/>
        </p:nvSpPr>
        <p:spPr bwMode="auto">
          <a:xfrm>
            <a:off x="4875213" y="685800"/>
            <a:ext cx="1587" cy="5410200"/>
          </a:xfrm>
          <a:prstGeom prst="line">
            <a:avLst/>
          </a:pr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9395" name="Line 3"/>
          <p:cNvSpPr>
            <a:spLocks noChangeShapeType="1"/>
          </p:cNvSpPr>
          <p:nvPr/>
        </p:nvSpPr>
        <p:spPr bwMode="auto">
          <a:xfrm flipH="1">
            <a:off x="2286000" y="3429000"/>
            <a:ext cx="5256213" cy="0"/>
          </a:xfrm>
          <a:prstGeom prst="line">
            <a:avLst/>
          </a:pr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371600" y="1219200"/>
            <a:ext cx="2057400" cy="3651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600" b="1">
                <a:solidFill>
                  <a:schemeClr val="bg2"/>
                </a:solidFill>
              </a:rPr>
              <a:t>Calidad Atractiva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962400" y="228600"/>
            <a:ext cx="19002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/>
              <a:t>Muy satisfecho</a:t>
            </a:r>
            <a:endParaRPr lang="es-ES" b="1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962400" y="6172200"/>
            <a:ext cx="19002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/>
              <a:t>Muy satisfecho</a:t>
            </a:r>
            <a:endParaRPr lang="es-ES" b="1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6858000" y="5791200"/>
            <a:ext cx="2057400" cy="3651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600" b="1">
                <a:solidFill>
                  <a:schemeClr val="bg2"/>
                </a:solidFill>
              </a:rPr>
              <a:t>Calidad Obligada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59400" name="Freeform 8"/>
          <p:cNvSpPr>
            <a:spLocks/>
          </p:cNvSpPr>
          <p:nvPr/>
        </p:nvSpPr>
        <p:spPr bwMode="auto">
          <a:xfrm>
            <a:off x="2273300" y="1752600"/>
            <a:ext cx="4051300" cy="1555750"/>
          </a:xfrm>
          <a:custGeom>
            <a:avLst/>
            <a:gdLst>
              <a:gd name="T0" fmla="*/ 0 w 2312"/>
              <a:gd name="T1" fmla="*/ 696 h 740"/>
              <a:gd name="T2" fmla="*/ 1400 w 2312"/>
              <a:gd name="T3" fmla="*/ 624 h 740"/>
              <a:gd name="T4" fmla="*/ 2312 w 2312"/>
              <a:gd name="T5" fmla="*/ 0 h 740"/>
              <a:gd name="T6" fmla="*/ 0 60000 65536"/>
              <a:gd name="T7" fmla="*/ 0 60000 65536"/>
              <a:gd name="T8" fmla="*/ 0 60000 65536"/>
              <a:gd name="T9" fmla="*/ 0 w 2312"/>
              <a:gd name="T10" fmla="*/ 0 h 740"/>
              <a:gd name="T11" fmla="*/ 2312 w 2312"/>
              <a:gd name="T12" fmla="*/ 740 h 7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2" h="740">
                <a:moveTo>
                  <a:pt x="0" y="696"/>
                </a:moveTo>
                <a:cubicBezTo>
                  <a:pt x="233" y="685"/>
                  <a:pt x="1015" y="740"/>
                  <a:pt x="1400" y="624"/>
                </a:cubicBezTo>
                <a:cubicBezTo>
                  <a:pt x="1785" y="508"/>
                  <a:pt x="2048" y="260"/>
                  <a:pt x="2312" y="0"/>
                </a:cubicBezTo>
              </a:path>
            </a:pathLst>
          </a:custGeom>
          <a:noFill/>
          <a:ln w="28575" cap="sq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9401" name="Freeform 9"/>
          <p:cNvSpPr>
            <a:spLocks/>
          </p:cNvSpPr>
          <p:nvPr/>
        </p:nvSpPr>
        <p:spPr bwMode="auto">
          <a:xfrm>
            <a:off x="2273300" y="3625850"/>
            <a:ext cx="5041900" cy="2317750"/>
          </a:xfrm>
          <a:custGeom>
            <a:avLst/>
            <a:gdLst>
              <a:gd name="T0" fmla="*/ 0 w 2600"/>
              <a:gd name="T1" fmla="*/ 1460 h 1460"/>
              <a:gd name="T2" fmla="*/ 88 w 2600"/>
              <a:gd name="T3" fmla="*/ 1140 h 1460"/>
              <a:gd name="T4" fmla="*/ 240 w 2600"/>
              <a:gd name="T5" fmla="*/ 708 h 1460"/>
              <a:gd name="T6" fmla="*/ 464 w 2600"/>
              <a:gd name="T7" fmla="*/ 380 h 1460"/>
              <a:gd name="T8" fmla="*/ 1272 w 2600"/>
              <a:gd name="T9" fmla="*/ 60 h 1460"/>
              <a:gd name="T10" fmla="*/ 2600 w 2600"/>
              <a:gd name="T11" fmla="*/ 20 h 14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00"/>
              <a:gd name="T19" fmla="*/ 0 h 1460"/>
              <a:gd name="T20" fmla="*/ 2600 w 2600"/>
              <a:gd name="T21" fmla="*/ 1460 h 14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00" h="1460">
                <a:moveTo>
                  <a:pt x="0" y="1460"/>
                </a:moveTo>
                <a:cubicBezTo>
                  <a:pt x="15" y="1407"/>
                  <a:pt x="48" y="1265"/>
                  <a:pt x="88" y="1140"/>
                </a:cubicBezTo>
                <a:cubicBezTo>
                  <a:pt x="128" y="1015"/>
                  <a:pt x="177" y="835"/>
                  <a:pt x="240" y="708"/>
                </a:cubicBezTo>
                <a:cubicBezTo>
                  <a:pt x="303" y="581"/>
                  <a:pt x="292" y="488"/>
                  <a:pt x="464" y="380"/>
                </a:cubicBezTo>
                <a:cubicBezTo>
                  <a:pt x="636" y="272"/>
                  <a:pt x="916" y="120"/>
                  <a:pt x="1272" y="60"/>
                </a:cubicBezTo>
                <a:cubicBezTo>
                  <a:pt x="1628" y="0"/>
                  <a:pt x="2323" y="28"/>
                  <a:pt x="2600" y="20"/>
                </a:cubicBezTo>
              </a:path>
            </a:pathLst>
          </a:custGeom>
          <a:noFill/>
          <a:ln w="28575" cap="sq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6491288" y="1574800"/>
            <a:ext cx="172085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Inesperada:</a:t>
            </a:r>
          </a:p>
          <a:p>
            <a:pPr algn="ctr"/>
            <a:r>
              <a:rPr lang="es-MX" sz="1400" b="1"/>
              <a:t>Cliente fascinado</a:t>
            </a:r>
            <a:endParaRPr lang="es-ES" sz="1400" b="1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5108575" y="2967038"/>
            <a:ext cx="128746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Calidad .......</a:t>
            </a:r>
            <a:endParaRPr lang="es-ES" sz="1400" b="1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1133475" y="3151188"/>
            <a:ext cx="1103313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No esta</a:t>
            </a:r>
          </a:p>
          <a:p>
            <a:pPr algn="ctr"/>
            <a:r>
              <a:rPr lang="es-MX" sz="1400" b="1"/>
              <a:t>disponible</a:t>
            </a:r>
            <a:endParaRPr lang="es-ES" sz="1400" b="1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7543800" y="3048000"/>
            <a:ext cx="1524000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Grado elevado de disponibilidad</a:t>
            </a:r>
            <a:endParaRPr lang="es-ES" sz="1400" b="1"/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4724400" y="4114800"/>
            <a:ext cx="29718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/>
              <a:t>Calidad obligada: Cliente no hace ningún comentario</a:t>
            </a:r>
            <a:endParaRPr lang="es-ES" sz="1400" b="1"/>
          </a:p>
        </p:txBody>
      </p:sp>
    </p:spTree>
  </p:cSld>
  <p:clrMapOvr>
    <a:masterClrMapping/>
  </p:clrMapOvr>
  <p:transition spd="med">
    <p:rand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2209800" y="3124200"/>
            <a:ext cx="6019800" cy="2235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TERMINOLOGÍA SOBRE GESTIÓN DE LA CALIDAD</a:t>
            </a:r>
            <a:endParaRPr lang="es-ES" sz="3600" b="1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build="p" autoUpdateAnimBg="0" advAuto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2057400" y="762000"/>
            <a:ext cx="5562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de la Calidad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447800" y="2133600"/>
            <a:ext cx="7391400" cy="319722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chemeClr val="tx2"/>
              </a:gs>
            </a:gsLst>
            <a:lin ang="189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82600" indent="-482600" algn="just">
              <a:lnSpc>
                <a:spcPct val="170000"/>
              </a:lnSpc>
            </a:pPr>
            <a:r>
              <a:rPr lang="es-MX" sz="2000" b="1">
                <a:solidFill>
                  <a:schemeClr val="bg2"/>
                </a:solidFill>
              </a:rPr>
              <a:t>“Técnicas y actividades de carácter operativo, utilizadas</a:t>
            </a:r>
          </a:p>
          <a:p>
            <a:pPr marL="482600" indent="-482600" algn="just">
              <a:lnSpc>
                <a:spcPct val="170000"/>
              </a:lnSpc>
            </a:pPr>
            <a:r>
              <a:rPr lang="es-MX" sz="2000" b="1">
                <a:solidFill>
                  <a:schemeClr val="bg2"/>
                </a:solidFill>
              </a:rPr>
              <a:t>para satisfacer los requisitos para la calidad” – ISO</a:t>
            </a:r>
          </a:p>
          <a:p>
            <a:pPr marL="482600" indent="-482600" algn="just">
              <a:lnSpc>
                <a:spcPct val="170000"/>
              </a:lnSpc>
            </a:pPr>
            <a:r>
              <a:rPr lang="es-MX" sz="2000" b="1">
                <a:solidFill>
                  <a:schemeClr val="bg2"/>
                </a:solidFill>
              </a:rPr>
              <a:t>8402:1994	Comprende:</a:t>
            </a:r>
          </a:p>
          <a:p>
            <a:pPr marL="482600" indent="-482600" algn="just">
              <a:lnSpc>
                <a:spcPct val="170000"/>
              </a:lnSpc>
              <a:buFontTx/>
              <a:buChar char="•"/>
            </a:pPr>
            <a:r>
              <a:rPr lang="es-MX" sz="2000" b="1">
                <a:solidFill>
                  <a:schemeClr val="bg2"/>
                </a:solidFill>
              </a:rPr>
              <a:t>El seguimiento de un proceso (productivo o servicio)</a:t>
            </a:r>
          </a:p>
          <a:p>
            <a:pPr marL="482600" indent="-482600" algn="just">
              <a:lnSpc>
                <a:spcPct val="170000"/>
              </a:lnSpc>
              <a:buFontTx/>
              <a:buChar char="•"/>
            </a:pPr>
            <a:r>
              <a:rPr lang="es-MX" sz="2000" b="1">
                <a:solidFill>
                  <a:schemeClr val="bg2"/>
                </a:solidFill>
              </a:rPr>
              <a:t>La Eliminación de las causas de rechazos en todas las fases.</a:t>
            </a:r>
            <a:endParaRPr lang="es-ES" sz="20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8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build="p" autoUpdateAnimBg="0" advAuto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2057400" y="762000"/>
            <a:ext cx="64770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Aseguramiento de la Calidad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524000" y="2209800"/>
            <a:ext cx="7391400" cy="240982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chemeClr val="tx2"/>
              </a:gs>
            </a:gsLst>
            <a:lin ang="189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90000"/>
              </a:lnSpc>
            </a:pPr>
            <a:r>
              <a:rPr lang="es-MX" sz="2000" b="1">
                <a:solidFill>
                  <a:schemeClr val="bg2"/>
                </a:solidFill>
              </a:rPr>
              <a:t>“Actividades planificadas y sistemáticas aplicadas en el marco del Sistema de la Calidad, que se ha demostrado son necesarias para dar confianza de que un producto o servicio satisface los requisitos para la calidad”.</a:t>
            </a:r>
            <a:endParaRPr lang="es-ES" sz="2000" b="1">
              <a:solidFill>
                <a:schemeClr val="bg2"/>
              </a:solidFill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524000" y="5181600"/>
            <a:ext cx="7391400" cy="69532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chemeClr val="tx2"/>
              </a:gs>
            </a:gsLst>
            <a:lin ang="189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s-MX" b="1">
                <a:solidFill>
                  <a:schemeClr val="bg2"/>
                </a:solidFill>
              </a:rPr>
              <a:t>La Norma ISO9001:1994 estipula los requisitos para establecer un Sistema de Aseguramiento de la Calidad.</a:t>
            </a:r>
            <a:endParaRPr lang="es-ES" b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build="p" autoUpdateAnimBg="0" advAuto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reeform 2"/>
          <p:cNvSpPr>
            <a:spLocks/>
          </p:cNvSpPr>
          <p:nvPr/>
        </p:nvSpPr>
        <p:spPr bwMode="auto">
          <a:xfrm>
            <a:off x="1676400" y="1768475"/>
            <a:ext cx="3378200" cy="2679700"/>
          </a:xfrm>
          <a:custGeom>
            <a:avLst/>
            <a:gdLst>
              <a:gd name="T0" fmla="*/ 2128 w 2128"/>
              <a:gd name="T1" fmla="*/ 0 h 1672"/>
              <a:gd name="T2" fmla="*/ 1776 w 2128"/>
              <a:gd name="T3" fmla="*/ 32 h 1672"/>
              <a:gd name="T4" fmla="*/ 1296 w 2128"/>
              <a:gd name="T5" fmla="*/ 128 h 1672"/>
              <a:gd name="T6" fmla="*/ 984 w 2128"/>
              <a:gd name="T7" fmla="*/ 272 h 1672"/>
              <a:gd name="T8" fmla="*/ 648 w 2128"/>
              <a:gd name="T9" fmla="*/ 488 h 1672"/>
              <a:gd name="T10" fmla="*/ 432 w 2128"/>
              <a:gd name="T11" fmla="*/ 704 h 1672"/>
              <a:gd name="T12" fmla="*/ 240 w 2128"/>
              <a:gd name="T13" fmla="*/ 944 h 1672"/>
              <a:gd name="T14" fmla="*/ 112 w 2128"/>
              <a:gd name="T15" fmla="*/ 1184 h 1672"/>
              <a:gd name="T16" fmla="*/ 48 w 2128"/>
              <a:gd name="T17" fmla="*/ 1376 h 1672"/>
              <a:gd name="T18" fmla="*/ 0 w 2128"/>
              <a:gd name="T19" fmla="*/ 1672 h 16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28"/>
              <a:gd name="T31" fmla="*/ 0 h 1672"/>
              <a:gd name="T32" fmla="*/ 2128 w 2128"/>
              <a:gd name="T33" fmla="*/ 1672 h 16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28" h="1672">
                <a:moveTo>
                  <a:pt x="2128" y="0"/>
                </a:moveTo>
                <a:cubicBezTo>
                  <a:pt x="2071" y="5"/>
                  <a:pt x="1915" y="11"/>
                  <a:pt x="1776" y="32"/>
                </a:cubicBezTo>
                <a:cubicBezTo>
                  <a:pt x="1637" y="53"/>
                  <a:pt x="1428" y="88"/>
                  <a:pt x="1296" y="128"/>
                </a:cubicBezTo>
                <a:cubicBezTo>
                  <a:pt x="1164" y="168"/>
                  <a:pt x="1092" y="212"/>
                  <a:pt x="984" y="272"/>
                </a:cubicBezTo>
                <a:cubicBezTo>
                  <a:pt x="876" y="332"/>
                  <a:pt x="740" y="416"/>
                  <a:pt x="648" y="488"/>
                </a:cubicBezTo>
                <a:cubicBezTo>
                  <a:pt x="556" y="560"/>
                  <a:pt x="500" y="628"/>
                  <a:pt x="432" y="704"/>
                </a:cubicBezTo>
                <a:cubicBezTo>
                  <a:pt x="364" y="780"/>
                  <a:pt x="293" y="864"/>
                  <a:pt x="240" y="944"/>
                </a:cubicBezTo>
                <a:cubicBezTo>
                  <a:pt x="187" y="1024"/>
                  <a:pt x="144" y="1112"/>
                  <a:pt x="112" y="1184"/>
                </a:cubicBezTo>
                <a:cubicBezTo>
                  <a:pt x="80" y="1256"/>
                  <a:pt x="67" y="1295"/>
                  <a:pt x="48" y="1376"/>
                </a:cubicBezTo>
                <a:cubicBezTo>
                  <a:pt x="29" y="1457"/>
                  <a:pt x="10" y="1610"/>
                  <a:pt x="0" y="167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1" name="Freeform 3"/>
          <p:cNvSpPr>
            <a:spLocks/>
          </p:cNvSpPr>
          <p:nvPr/>
        </p:nvSpPr>
        <p:spPr bwMode="auto">
          <a:xfrm flipH="1">
            <a:off x="5029200" y="1768475"/>
            <a:ext cx="3505200" cy="2654300"/>
          </a:xfrm>
          <a:custGeom>
            <a:avLst/>
            <a:gdLst>
              <a:gd name="T0" fmla="*/ 2128 w 2128"/>
              <a:gd name="T1" fmla="*/ 0 h 1672"/>
              <a:gd name="T2" fmla="*/ 1776 w 2128"/>
              <a:gd name="T3" fmla="*/ 32 h 1672"/>
              <a:gd name="T4" fmla="*/ 1296 w 2128"/>
              <a:gd name="T5" fmla="*/ 128 h 1672"/>
              <a:gd name="T6" fmla="*/ 984 w 2128"/>
              <a:gd name="T7" fmla="*/ 272 h 1672"/>
              <a:gd name="T8" fmla="*/ 648 w 2128"/>
              <a:gd name="T9" fmla="*/ 488 h 1672"/>
              <a:gd name="T10" fmla="*/ 432 w 2128"/>
              <a:gd name="T11" fmla="*/ 704 h 1672"/>
              <a:gd name="T12" fmla="*/ 240 w 2128"/>
              <a:gd name="T13" fmla="*/ 944 h 1672"/>
              <a:gd name="T14" fmla="*/ 112 w 2128"/>
              <a:gd name="T15" fmla="*/ 1184 h 1672"/>
              <a:gd name="T16" fmla="*/ 48 w 2128"/>
              <a:gd name="T17" fmla="*/ 1376 h 1672"/>
              <a:gd name="T18" fmla="*/ 0 w 2128"/>
              <a:gd name="T19" fmla="*/ 1672 h 16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28"/>
              <a:gd name="T31" fmla="*/ 0 h 1672"/>
              <a:gd name="T32" fmla="*/ 2128 w 2128"/>
              <a:gd name="T33" fmla="*/ 1672 h 16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28" h="1672">
                <a:moveTo>
                  <a:pt x="2128" y="0"/>
                </a:moveTo>
                <a:cubicBezTo>
                  <a:pt x="2071" y="5"/>
                  <a:pt x="1915" y="11"/>
                  <a:pt x="1776" y="32"/>
                </a:cubicBezTo>
                <a:cubicBezTo>
                  <a:pt x="1637" y="53"/>
                  <a:pt x="1428" y="88"/>
                  <a:pt x="1296" y="128"/>
                </a:cubicBezTo>
                <a:cubicBezTo>
                  <a:pt x="1164" y="168"/>
                  <a:pt x="1092" y="212"/>
                  <a:pt x="984" y="272"/>
                </a:cubicBezTo>
                <a:cubicBezTo>
                  <a:pt x="876" y="332"/>
                  <a:pt x="740" y="416"/>
                  <a:pt x="648" y="488"/>
                </a:cubicBezTo>
                <a:cubicBezTo>
                  <a:pt x="556" y="560"/>
                  <a:pt x="500" y="628"/>
                  <a:pt x="432" y="704"/>
                </a:cubicBezTo>
                <a:cubicBezTo>
                  <a:pt x="364" y="780"/>
                  <a:pt x="293" y="864"/>
                  <a:pt x="240" y="944"/>
                </a:cubicBezTo>
                <a:cubicBezTo>
                  <a:pt x="187" y="1024"/>
                  <a:pt x="144" y="1112"/>
                  <a:pt x="112" y="1184"/>
                </a:cubicBezTo>
                <a:cubicBezTo>
                  <a:pt x="80" y="1256"/>
                  <a:pt x="67" y="1295"/>
                  <a:pt x="48" y="1376"/>
                </a:cubicBezTo>
                <a:cubicBezTo>
                  <a:pt x="29" y="1457"/>
                  <a:pt x="10" y="1610"/>
                  <a:pt x="0" y="167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2" name="Freeform 4"/>
          <p:cNvSpPr>
            <a:spLocks/>
          </p:cNvSpPr>
          <p:nvPr/>
        </p:nvSpPr>
        <p:spPr bwMode="auto">
          <a:xfrm>
            <a:off x="1676400" y="4183063"/>
            <a:ext cx="1119188" cy="400050"/>
          </a:xfrm>
          <a:custGeom>
            <a:avLst/>
            <a:gdLst>
              <a:gd name="T0" fmla="*/ 0 w 705"/>
              <a:gd name="T1" fmla="*/ 231 h 252"/>
              <a:gd name="T2" fmla="*/ 42 w 705"/>
              <a:gd name="T3" fmla="*/ 162 h 252"/>
              <a:gd name="T4" fmla="*/ 87 w 705"/>
              <a:gd name="T5" fmla="*/ 111 h 252"/>
              <a:gd name="T6" fmla="*/ 120 w 705"/>
              <a:gd name="T7" fmla="*/ 78 h 252"/>
              <a:gd name="T8" fmla="*/ 207 w 705"/>
              <a:gd name="T9" fmla="*/ 24 h 252"/>
              <a:gd name="T10" fmla="*/ 315 w 705"/>
              <a:gd name="T11" fmla="*/ 3 h 252"/>
              <a:gd name="T12" fmla="*/ 483 w 705"/>
              <a:gd name="T13" fmla="*/ 27 h 252"/>
              <a:gd name="T14" fmla="*/ 519 w 705"/>
              <a:gd name="T15" fmla="*/ 45 h 252"/>
              <a:gd name="T16" fmla="*/ 564 w 705"/>
              <a:gd name="T17" fmla="*/ 75 h 252"/>
              <a:gd name="T18" fmla="*/ 603 w 705"/>
              <a:gd name="T19" fmla="*/ 105 h 252"/>
              <a:gd name="T20" fmla="*/ 651 w 705"/>
              <a:gd name="T21" fmla="*/ 165 h 252"/>
              <a:gd name="T22" fmla="*/ 684 w 705"/>
              <a:gd name="T23" fmla="*/ 222 h 252"/>
              <a:gd name="T24" fmla="*/ 705 w 705"/>
              <a:gd name="T25" fmla="*/ 252 h 2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5"/>
              <a:gd name="T40" fmla="*/ 0 h 252"/>
              <a:gd name="T41" fmla="*/ 705 w 705"/>
              <a:gd name="T42" fmla="*/ 252 h 2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5" h="252">
                <a:moveTo>
                  <a:pt x="0" y="231"/>
                </a:moveTo>
                <a:cubicBezTo>
                  <a:pt x="8" y="206"/>
                  <a:pt x="20" y="177"/>
                  <a:pt x="42" y="162"/>
                </a:cubicBezTo>
                <a:cubicBezTo>
                  <a:pt x="56" y="141"/>
                  <a:pt x="65" y="126"/>
                  <a:pt x="87" y="111"/>
                </a:cubicBezTo>
                <a:cubicBezTo>
                  <a:pt x="84" y="105"/>
                  <a:pt x="120" y="78"/>
                  <a:pt x="120" y="78"/>
                </a:cubicBezTo>
                <a:cubicBezTo>
                  <a:pt x="140" y="66"/>
                  <a:pt x="175" y="36"/>
                  <a:pt x="207" y="24"/>
                </a:cubicBezTo>
                <a:cubicBezTo>
                  <a:pt x="239" y="12"/>
                  <a:pt x="269" y="3"/>
                  <a:pt x="315" y="3"/>
                </a:cubicBezTo>
                <a:cubicBezTo>
                  <a:pt x="387" y="0"/>
                  <a:pt x="420" y="11"/>
                  <a:pt x="483" y="27"/>
                </a:cubicBezTo>
                <a:cubicBezTo>
                  <a:pt x="494" y="35"/>
                  <a:pt x="507" y="38"/>
                  <a:pt x="519" y="45"/>
                </a:cubicBezTo>
                <a:cubicBezTo>
                  <a:pt x="536" y="54"/>
                  <a:pt x="547" y="67"/>
                  <a:pt x="564" y="75"/>
                </a:cubicBezTo>
                <a:cubicBezTo>
                  <a:pt x="578" y="81"/>
                  <a:pt x="591" y="97"/>
                  <a:pt x="603" y="105"/>
                </a:cubicBezTo>
                <a:cubicBezTo>
                  <a:pt x="619" y="118"/>
                  <a:pt x="637" y="148"/>
                  <a:pt x="651" y="165"/>
                </a:cubicBezTo>
                <a:cubicBezTo>
                  <a:pt x="663" y="180"/>
                  <a:pt x="675" y="205"/>
                  <a:pt x="684" y="222"/>
                </a:cubicBezTo>
                <a:cubicBezTo>
                  <a:pt x="687" y="227"/>
                  <a:pt x="705" y="246"/>
                  <a:pt x="705" y="25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3" name="Freeform 5"/>
          <p:cNvSpPr>
            <a:spLocks/>
          </p:cNvSpPr>
          <p:nvPr/>
        </p:nvSpPr>
        <p:spPr bwMode="auto">
          <a:xfrm>
            <a:off x="2819400" y="4187825"/>
            <a:ext cx="1119188" cy="400050"/>
          </a:xfrm>
          <a:custGeom>
            <a:avLst/>
            <a:gdLst>
              <a:gd name="T0" fmla="*/ 0 w 705"/>
              <a:gd name="T1" fmla="*/ 231 h 252"/>
              <a:gd name="T2" fmla="*/ 42 w 705"/>
              <a:gd name="T3" fmla="*/ 162 h 252"/>
              <a:gd name="T4" fmla="*/ 87 w 705"/>
              <a:gd name="T5" fmla="*/ 111 h 252"/>
              <a:gd name="T6" fmla="*/ 120 w 705"/>
              <a:gd name="T7" fmla="*/ 78 h 252"/>
              <a:gd name="T8" fmla="*/ 207 w 705"/>
              <a:gd name="T9" fmla="*/ 24 h 252"/>
              <a:gd name="T10" fmla="*/ 315 w 705"/>
              <a:gd name="T11" fmla="*/ 3 h 252"/>
              <a:gd name="T12" fmla="*/ 483 w 705"/>
              <a:gd name="T13" fmla="*/ 27 h 252"/>
              <a:gd name="T14" fmla="*/ 519 w 705"/>
              <a:gd name="T15" fmla="*/ 45 h 252"/>
              <a:gd name="T16" fmla="*/ 564 w 705"/>
              <a:gd name="T17" fmla="*/ 75 h 252"/>
              <a:gd name="T18" fmla="*/ 603 w 705"/>
              <a:gd name="T19" fmla="*/ 105 h 252"/>
              <a:gd name="T20" fmla="*/ 651 w 705"/>
              <a:gd name="T21" fmla="*/ 165 h 252"/>
              <a:gd name="T22" fmla="*/ 684 w 705"/>
              <a:gd name="T23" fmla="*/ 222 h 252"/>
              <a:gd name="T24" fmla="*/ 705 w 705"/>
              <a:gd name="T25" fmla="*/ 252 h 2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5"/>
              <a:gd name="T40" fmla="*/ 0 h 252"/>
              <a:gd name="T41" fmla="*/ 705 w 705"/>
              <a:gd name="T42" fmla="*/ 252 h 2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5" h="252">
                <a:moveTo>
                  <a:pt x="0" y="231"/>
                </a:moveTo>
                <a:cubicBezTo>
                  <a:pt x="8" y="206"/>
                  <a:pt x="20" y="177"/>
                  <a:pt x="42" y="162"/>
                </a:cubicBezTo>
                <a:cubicBezTo>
                  <a:pt x="56" y="141"/>
                  <a:pt x="65" y="126"/>
                  <a:pt x="87" y="111"/>
                </a:cubicBezTo>
                <a:cubicBezTo>
                  <a:pt x="84" y="105"/>
                  <a:pt x="120" y="78"/>
                  <a:pt x="120" y="78"/>
                </a:cubicBezTo>
                <a:cubicBezTo>
                  <a:pt x="140" y="66"/>
                  <a:pt x="175" y="36"/>
                  <a:pt x="207" y="24"/>
                </a:cubicBezTo>
                <a:cubicBezTo>
                  <a:pt x="239" y="12"/>
                  <a:pt x="269" y="3"/>
                  <a:pt x="315" y="3"/>
                </a:cubicBezTo>
                <a:cubicBezTo>
                  <a:pt x="387" y="0"/>
                  <a:pt x="420" y="11"/>
                  <a:pt x="483" y="27"/>
                </a:cubicBezTo>
                <a:cubicBezTo>
                  <a:pt x="494" y="35"/>
                  <a:pt x="507" y="38"/>
                  <a:pt x="519" y="45"/>
                </a:cubicBezTo>
                <a:cubicBezTo>
                  <a:pt x="536" y="54"/>
                  <a:pt x="547" y="67"/>
                  <a:pt x="564" y="75"/>
                </a:cubicBezTo>
                <a:cubicBezTo>
                  <a:pt x="578" y="81"/>
                  <a:pt x="591" y="97"/>
                  <a:pt x="603" y="105"/>
                </a:cubicBezTo>
                <a:cubicBezTo>
                  <a:pt x="619" y="118"/>
                  <a:pt x="637" y="148"/>
                  <a:pt x="651" y="165"/>
                </a:cubicBezTo>
                <a:cubicBezTo>
                  <a:pt x="663" y="180"/>
                  <a:pt x="675" y="205"/>
                  <a:pt x="684" y="222"/>
                </a:cubicBezTo>
                <a:cubicBezTo>
                  <a:pt x="687" y="227"/>
                  <a:pt x="705" y="246"/>
                  <a:pt x="705" y="25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4" name="Freeform 6"/>
          <p:cNvSpPr>
            <a:spLocks/>
          </p:cNvSpPr>
          <p:nvPr/>
        </p:nvSpPr>
        <p:spPr bwMode="auto">
          <a:xfrm>
            <a:off x="3962400" y="4187825"/>
            <a:ext cx="1119188" cy="400050"/>
          </a:xfrm>
          <a:custGeom>
            <a:avLst/>
            <a:gdLst>
              <a:gd name="T0" fmla="*/ 0 w 705"/>
              <a:gd name="T1" fmla="*/ 231 h 252"/>
              <a:gd name="T2" fmla="*/ 42 w 705"/>
              <a:gd name="T3" fmla="*/ 162 h 252"/>
              <a:gd name="T4" fmla="*/ 87 w 705"/>
              <a:gd name="T5" fmla="*/ 111 h 252"/>
              <a:gd name="T6" fmla="*/ 120 w 705"/>
              <a:gd name="T7" fmla="*/ 78 h 252"/>
              <a:gd name="T8" fmla="*/ 207 w 705"/>
              <a:gd name="T9" fmla="*/ 24 h 252"/>
              <a:gd name="T10" fmla="*/ 315 w 705"/>
              <a:gd name="T11" fmla="*/ 3 h 252"/>
              <a:gd name="T12" fmla="*/ 483 w 705"/>
              <a:gd name="T13" fmla="*/ 27 h 252"/>
              <a:gd name="T14" fmla="*/ 519 w 705"/>
              <a:gd name="T15" fmla="*/ 45 h 252"/>
              <a:gd name="T16" fmla="*/ 564 w 705"/>
              <a:gd name="T17" fmla="*/ 75 h 252"/>
              <a:gd name="T18" fmla="*/ 603 w 705"/>
              <a:gd name="T19" fmla="*/ 105 h 252"/>
              <a:gd name="T20" fmla="*/ 651 w 705"/>
              <a:gd name="T21" fmla="*/ 165 h 252"/>
              <a:gd name="T22" fmla="*/ 684 w 705"/>
              <a:gd name="T23" fmla="*/ 222 h 252"/>
              <a:gd name="T24" fmla="*/ 705 w 705"/>
              <a:gd name="T25" fmla="*/ 252 h 2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5"/>
              <a:gd name="T40" fmla="*/ 0 h 252"/>
              <a:gd name="T41" fmla="*/ 705 w 705"/>
              <a:gd name="T42" fmla="*/ 252 h 2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5" h="252">
                <a:moveTo>
                  <a:pt x="0" y="231"/>
                </a:moveTo>
                <a:cubicBezTo>
                  <a:pt x="8" y="206"/>
                  <a:pt x="20" y="177"/>
                  <a:pt x="42" y="162"/>
                </a:cubicBezTo>
                <a:cubicBezTo>
                  <a:pt x="56" y="141"/>
                  <a:pt x="65" y="126"/>
                  <a:pt x="87" y="111"/>
                </a:cubicBezTo>
                <a:cubicBezTo>
                  <a:pt x="84" y="105"/>
                  <a:pt x="120" y="78"/>
                  <a:pt x="120" y="78"/>
                </a:cubicBezTo>
                <a:cubicBezTo>
                  <a:pt x="140" y="66"/>
                  <a:pt x="175" y="36"/>
                  <a:pt x="207" y="24"/>
                </a:cubicBezTo>
                <a:cubicBezTo>
                  <a:pt x="239" y="12"/>
                  <a:pt x="269" y="3"/>
                  <a:pt x="315" y="3"/>
                </a:cubicBezTo>
                <a:cubicBezTo>
                  <a:pt x="387" y="0"/>
                  <a:pt x="420" y="11"/>
                  <a:pt x="483" y="27"/>
                </a:cubicBezTo>
                <a:cubicBezTo>
                  <a:pt x="494" y="35"/>
                  <a:pt x="507" y="38"/>
                  <a:pt x="519" y="45"/>
                </a:cubicBezTo>
                <a:cubicBezTo>
                  <a:pt x="536" y="54"/>
                  <a:pt x="547" y="67"/>
                  <a:pt x="564" y="75"/>
                </a:cubicBezTo>
                <a:cubicBezTo>
                  <a:pt x="578" y="81"/>
                  <a:pt x="591" y="97"/>
                  <a:pt x="603" y="105"/>
                </a:cubicBezTo>
                <a:cubicBezTo>
                  <a:pt x="619" y="118"/>
                  <a:pt x="637" y="148"/>
                  <a:pt x="651" y="165"/>
                </a:cubicBezTo>
                <a:cubicBezTo>
                  <a:pt x="663" y="180"/>
                  <a:pt x="675" y="205"/>
                  <a:pt x="684" y="222"/>
                </a:cubicBezTo>
                <a:cubicBezTo>
                  <a:pt x="687" y="227"/>
                  <a:pt x="705" y="246"/>
                  <a:pt x="705" y="25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5" name="Freeform 7"/>
          <p:cNvSpPr>
            <a:spLocks/>
          </p:cNvSpPr>
          <p:nvPr/>
        </p:nvSpPr>
        <p:spPr bwMode="auto">
          <a:xfrm>
            <a:off x="5105400" y="4168775"/>
            <a:ext cx="1119188" cy="400050"/>
          </a:xfrm>
          <a:custGeom>
            <a:avLst/>
            <a:gdLst>
              <a:gd name="T0" fmla="*/ 0 w 705"/>
              <a:gd name="T1" fmla="*/ 231 h 252"/>
              <a:gd name="T2" fmla="*/ 42 w 705"/>
              <a:gd name="T3" fmla="*/ 162 h 252"/>
              <a:gd name="T4" fmla="*/ 87 w 705"/>
              <a:gd name="T5" fmla="*/ 111 h 252"/>
              <a:gd name="T6" fmla="*/ 120 w 705"/>
              <a:gd name="T7" fmla="*/ 78 h 252"/>
              <a:gd name="T8" fmla="*/ 207 w 705"/>
              <a:gd name="T9" fmla="*/ 24 h 252"/>
              <a:gd name="T10" fmla="*/ 315 w 705"/>
              <a:gd name="T11" fmla="*/ 3 h 252"/>
              <a:gd name="T12" fmla="*/ 483 w 705"/>
              <a:gd name="T13" fmla="*/ 27 h 252"/>
              <a:gd name="T14" fmla="*/ 519 w 705"/>
              <a:gd name="T15" fmla="*/ 45 h 252"/>
              <a:gd name="T16" fmla="*/ 564 w 705"/>
              <a:gd name="T17" fmla="*/ 75 h 252"/>
              <a:gd name="T18" fmla="*/ 603 w 705"/>
              <a:gd name="T19" fmla="*/ 105 h 252"/>
              <a:gd name="T20" fmla="*/ 651 w 705"/>
              <a:gd name="T21" fmla="*/ 165 h 252"/>
              <a:gd name="T22" fmla="*/ 684 w 705"/>
              <a:gd name="T23" fmla="*/ 222 h 252"/>
              <a:gd name="T24" fmla="*/ 705 w 705"/>
              <a:gd name="T25" fmla="*/ 252 h 2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5"/>
              <a:gd name="T40" fmla="*/ 0 h 252"/>
              <a:gd name="T41" fmla="*/ 705 w 705"/>
              <a:gd name="T42" fmla="*/ 252 h 2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5" h="252">
                <a:moveTo>
                  <a:pt x="0" y="231"/>
                </a:moveTo>
                <a:cubicBezTo>
                  <a:pt x="8" y="206"/>
                  <a:pt x="20" y="177"/>
                  <a:pt x="42" y="162"/>
                </a:cubicBezTo>
                <a:cubicBezTo>
                  <a:pt x="56" y="141"/>
                  <a:pt x="65" y="126"/>
                  <a:pt x="87" y="111"/>
                </a:cubicBezTo>
                <a:cubicBezTo>
                  <a:pt x="84" y="105"/>
                  <a:pt x="120" y="78"/>
                  <a:pt x="120" y="78"/>
                </a:cubicBezTo>
                <a:cubicBezTo>
                  <a:pt x="140" y="66"/>
                  <a:pt x="175" y="36"/>
                  <a:pt x="207" y="24"/>
                </a:cubicBezTo>
                <a:cubicBezTo>
                  <a:pt x="239" y="12"/>
                  <a:pt x="269" y="3"/>
                  <a:pt x="315" y="3"/>
                </a:cubicBezTo>
                <a:cubicBezTo>
                  <a:pt x="387" y="0"/>
                  <a:pt x="420" y="11"/>
                  <a:pt x="483" y="27"/>
                </a:cubicBezTo>
                <a:cubicBezTo>
                  <a:pt x="494" y="35"/>
                  <a:pt x="507" y="38"/>
                  <a:pt x="519" y="45"/>
                </a:cubicBezTo>
                <a:cubicBezTo>
                  <a:pt x="536" y="54"/>
                  <a:pt x="547" y="67"/>
                  <a:pt x="564" y="75"/>
                </a:cubicBezTo>
                <a:cubicBezTo>
                  <a:pt x="578" y="81"/>
                  <a:pt x="591" y="97"/>
                  <a:pt x="603" y="105"/>
                </a:cubicBezTo>
                <a:cubicBezTo>
                  <a:pt x="619" y="118"/>
                  <a:pt x="637" y="148"/>
                  <a:pt x="651" y="165"/>
                </a:cubicBezTo>
                <a:cubicBezTo>
                  <a:pt x="663" y="180"/>
                  <a:pt x="675" y="205"/>
                  <a:pt x="684" y="222"/>
                </a:cubicBezTo>
                <a:cubicBezTo>
                  <a:pt x="687" y="227"/>
                  <a:pt x="705" y="246"/>
                  <a:pt x="705" y="25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6" name="Freeform 8"/>
          <p:cNvSpPr>
            <a:spLocks/>
          </p:cNvSpPr>
          <p:nvPr/>
        </p:nvSpPr>
        <p:spPr bwMode="auto">
          <a:xfrm>
            <a:off x="6248400" y="4187825"/>
            <a:ext cx="1119188" cy="400050"/>
          </a:xfrm>
          <a:custGeom>
            <a:avLst/>
            <a:gdLst>
              <a:gd name="T0" fmla="*/ 0 w 705"/>
              <a:gd name="T1" fmla="*/ 231 h 252"/>
              <a:gd name="T2" fmla="*/ 42 w 705"/>
              <a:gd name="T3" fmla="*/ 162 h 252"/>
              <a:gd name="T4" fmla="*/ 87 w 705"/>
              <a:gd name="T5" fmla="*/ 111 h 252"/>
              <a:gd name="T6" fmla="*/ 120 w 705"/>
              <a:gd name="T7" fmla="*/ 78 h 252"/>
              <a:gd name="T8" fmla="*/ 207 w 705"/>
              <a:gd name="T9" fmla="*/ 24 h 252"/>
              <a:gd name="T10" fmla="*/ 315 w 705"/>
              <a:gd name="T11" fmla="*/ 3 h 252"/>
              <a:gd name="T12" fmla="*/ 483 w 705"/>
              <a:gd name="T13" fmla="*/ 27 h 252"/>
              <a:gd name="T14" fmla="*/ 519 w 705"/>
              <a:gd name="T15" fmla="*/ 45 h 252"/>
              <a:gd name="T16" fmla="*/ 564 w 705"/>
              <a:gd name="T17" fmla="*/ 75 h 252"/>
              <a:gd name="T18" fmla="*/ 603 w 705"/>
              <a:gd name="T19" fmla="*/ 105 h 252"/>
              <a:gd name="T20" fmla="*/ 651 w 705"/>
              <a:gd name="T21" fmla="*/ 165 h 252"/>
              <a:gd name="T22" fmla="*/ 684 w 705"/>
              <a:gd name="T23" fmla="*/ 222 h 252"/>
              <a:gd name="T24" fmla="*/ 705 w 705"/>
              <a:gd name="T25" fmla="*/ 252 h 2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5"/>
              <a:gd name="T40" fmla="*/ 0 h 252"/>
              <a:gd name="T41" fmla="*/ 705 w 705"/>
              <a:gd name="T42" fmla="*/ 252 h 2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5" h="252">
                <a:moveTo>
                  <a:pt x="0" y="231"/>
                </a:moveTo>
                <a:cubicBezTo>
                  <a:pt x="8" y="206"/>
                  <a:pt x="20" y="177"/>
                  <a:pt x="42" y="162"/>
                </a:cubicBezTo>
                <a:cubicBezTo>
                  <a:pt x="56" y="141"/>
                  <a:pt x="65" y="126"/>
                  <a:pt x="87" y="111"/>
                </a:cubicBezTo>
                <a:cubicBezTo>
                  <a:pt x="84" y="105"/>
                  <a:pt x="120" y="78"/>
                  <a:pt x="120" y="78"/>
                </a:cubicBezTo>
                <a:cubicBezTo>
                  <a:pt x="140" y="66"/>
                  <a:pt x="175" y="36"/>
                  <a:pt x="207" y="24"/>
                </a:cubicBezTo>
                <a:cubicBezTo>
                  <a:pt x="239" y="12"/>
                  <a:pt x="269" y="3"/>
                  <a:pt x="315" y="3"/>
                </a:cubicBezTo>
                <a:cubicBezTo>
                  <a:pt x="387" y="0"/>
                  <a:pt x="420" y="11"/>
                  <a:pt x="483" y="27"/>
                </a:cubicBezTo>
                <a:cubicBezTo>
                  <a:pt x="494" y="35"/>
                  <a:pt x="507" y="38"/>
                  <a:pt x="519" y="45"/>
                </a:cubicBezTo>
                <a:cubicBezTo>
                  <a:pt x="536" y="54"/>
                  <a:pt x="547" y="67"/>
                  <a:pt x="564" y="75"/>
                </a:cubicBezTo>
                <a:cubicBezTo>
                  <a:pt x="578" y="81"/>
                  <a:pt x="591" y="97"/>
                  <a:pt x="603" y="105"/>
                </a:cubicBezTo>
                <a:cubicBezTo>
                  <a:pt x="619" y="118"/>
                  <a:pt x="637" y="148"/>
                  <a:pt x="651" y="165"/>
                </a:cubicBezTo>
                <a:cubicBezTo>
                  <a:pt x="663" y="180"/>
                  <a:pt x="675" y="205"/>
                  <a:pt x="684" y="222"/>
                </a:cubicBezTo>
                <a:cubicBezTo>
                  <a:pt x="687" y="227"/>
                  <a:pt x="705" y="246"/>
                  <a:pt x="705" y="25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7" name="Freeform 9"/>
          <p:cNvSpPr>
            <a:spLocks/>
          </p:cNvSpPr>
          <p:nvPr/>
        </p:nvSpPr>
        <p:spPr bwMode="auto">
          <a:xfrm>
            <a:off x="7391400" y="4187825"/>
            <a:ext cx="1119188" cy="400050"/>
          </a:xfrm>
          <a:custGeom>
            <a:avLst/>
            <a:gdLst>
              <a:gd name="T0" fmla="*/ 0 w 705"/>
              <a:gd name="T1" fmla="*/ 231 h 252"/>
              <a:gd name="T2" fmla="*/ 42 w 705"/>
              <a:gd name="T3" fmla="*/ 162 h 252"/>
              <a:gd name="T4" fmla="*/ 87 w 705"/>
              <a:gd name="T5" fmla="*/ 111 h 252"/>
              <a:gd name="T6" fmla="*/ 120 w 705"/>
              <a:gd name="T7" fmla="*/ 78 h 252"/>
              <a:gd name="T8" fmla="*/ 207 w 705"/>
              <a:gd name="T9" fmla="*/ 24 h 252"/>
              <a:gd name="T10" fmla="*/ 315 w 705"/>
              <a:gd name="T11" fmla="*/ 3 h 252"/>
              <a:gd name="T12" fmla="*/ 483 w 705"/>
              <a:gd name="T13" fmla="*/ 27 h 252"/>
              <a:gd name="T14" fmla="*/ 519 w 705"/>
              <a:gd name="T15" fmla="*/ 45 h 252"/>
              <a:gd name="T16" fmla="*/ 564 w 705"/>
              <a:gd name="T17" fmla="*/ 75 h 252"/>
              <a:gd name="T18" fmla="*/ 603 w 705"/>
              <a:gd name="T19" fmla="*/ 105 h 252"/>
              <a:gd name="T20" fmla="*/ 651 w 705"/>
              <a:gd name="T21" fmla="*/ 165 h 252"/>
              <a:gd name="T22" fmla="*/ 684 w 705"/>
              <a:gd name="T23" fmla="*/ 222 h 252"/>
              <a:gd name="T24" fmla="*/ 705 w 705"/>
              <a:gd name="T25" fmla="*/ 252 h 2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05"/>
              <a:gd name="T40" fmla="*/ 0 h 252"/>
              <a:gd name="T41" fmla="*/ 705 w 705"/>
              <a:gd name="T42" fmla="*/ 252 h 2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05" h="252">
                <a:moveTo>
                  <a:pt x="0" y="231"/>
                </a:moveTo>
                <a:cubicBezTo>
                  <a:pt x="8" y="206"/>
                  <a:pt x="20" y="177"/>
                  <a:pt x="42" y="162"/>
                </a:cubicBezTo>
                <a:cubicBezTo>
                  <a:pt x="56" y="141"/>
                  <a:pt x="65" y="126"/>
                  <a:pt x="87" y="111"/>
                </a:cubicBezTo>
                <a:cubicBezTo>
                  <a:pt x="84" y="105"/>
                  <a:pt x="120" y="78"/>
                  <a:pt x="120" y="78"/>
                </a:cubicBezTo>
                <a:cubicBezTo>
                  <a:pt x="140" y="66"/>
                  <a:pt x="175" y="36"/>
                  <a:pt x="207" y="24"/>
                </a:cubicBezTo>
                <a:cubicBezTo>
                  <a:pt x="239" y="12"/>
                  <a:pt x="269" y="3"/>
                  <a:pt x="315" y="3"/>
                </a:cubicBezTo>
                <a:cubicBezTo>
                  <a:pt x="387" y="0"/>
                  <a:pt x="420" y="11"/>
                  <a:pt x="483" y="27"/>
                </a:cubicBezTo>
                <a:cubicBezTo>
                  <a:pt x="494" y="35"/>
                  <a:pt x="507" y="38"/>
                  <a:pt x="519" y="45"/>
                </a:cubicBezTo>
                <a:cubicBezTo>
                  <a:pt x="536" y="54"/>
                  <a:pt x="547" y="67"/>
                  <a:pt x="564" y="75"/>
                </a:cubicBezTo>
                <a:cubicBezTo>
                  <a:pt x="578" y="81"/>
                  <a:pt x="591" y="97"/>
                  <a:pt x="603" y="105"/>
                </a:cubicBezTo>
                <a:cubicBezTo>
                  <a:pt x="619" y="118"/>
                  <a:pt x="637" y="148"/>
                  <a:pt x="651" y="165"/>
                </a:cubicBezTo>
                <a:cubicBezTo>
                  <a:pt x="663" y="180"/>
                  <a:pt x="675" y="205"/>
                  <a:pt x="684" y="222"/>
                </a:cubicBezTo>
                <a:cubicBezTo>
                  <a:pt x="687" y="227"/>
                  <a:pt x="705" y="246"/>
                  <a:pt x="705" y="252"/>
                </a:cubicBezTo>
              </a:path>
            </a:pathLst>
          </a:custGeom>
          <a:noFill/>
          <a:ln w="28575" cap="sq">
            <a:solidFill>
              <a:srgbClr val="FF7E27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924800" y="4435475"/>
            <a:ext cx="1143000" cy="66833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200" b="1">
                <a:solidFill>
                  <a:schemeClr val="bg2"/>
                </a:solidFill>
              </a:rPr>
              <a:t>Control de la pues en servicio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6400800" y="4435475"/>
            <a:ext cx="1371600" cy="6699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Control de</a:t>
            </a:r>
          </a:p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la Instalación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5105400" y="4435475"/>
            <a:ext cx="1143000" cy="6699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Control de</a:t>
            </a:r>
          </a:p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Producción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3886200" y="4435475"/>
            <a:ext cx="1066800" cy="6699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Control de</a:t>
            </a:r>
          </a:p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Compras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2667000" y="4435475"/>
            <a:ext cx="1066800" cy="6699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Control de </a:t>
            </a:r>
          </a:p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Diseño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143000" y="4435475"/>
            <a:ext cx="1371600" cy="6699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Control de</a:t>
            </a:r>
          </a:p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Administración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200400" y="2301875"/>
            <a:ext cx="36893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latin typeface="Arial" charset="0"/>
              </a:rPr>
              <a:t>ASEGURAMIENTO DE CALIDAD</a:t>
            </a:r>
            <a:endParaRPr lang="es-ES" b="1">
              <a:latin typeface="Arial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2444750" y="3216275"/>
            <a:ext cx="36766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latin typeface="Arial" charset="0"/>
              </a:rPr>
              <a:t>lfdkldkfñsldkfñlskdfñlskdfñlskdl</a:t>
            </a:r>
            <a:endParaRPr lang="es-ES" b="1">
              <a:latin typeface="Arial" charset="0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1371600" y="1752600"/>
            <a:ext cx="16446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latin typeface="Arial" charset="0"/>
              </a:rPr>
              <a:t>PROBLEMAS</a:t>
            </a:r>
            <a:endParaRPr lang="es-ES" b="1">
              <a:latin typeface="Arial" charset="0"/>
            </a:endParaRP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7086600" y="1828800"/>
            <a:ext cx="16446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latin typeface="Arial" charset="0"/>
              </a:rPr>
              <a:t>PROBLEMAS</a:t>
            </a:r>
            <a:endParaRPr lang="es-ES" b="1">
              <a:latin typeface="Arial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Calidad Total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1447800" y="1295400"/>
            <a:ext cx="7315200" cy="2771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Estrategia Administrativa que busca de manera sistemática y con la participación organizada de todos los miembros de una empresa, elevar la calidad de todos sus procesos productos y servicios, previendo el error y haciendo un hábito de la mejora continua para satisfacer las necesidades y expectativas del cliente externo o interno.</a:t>
            </a:r>
            <a:endParaRPr lang="es-ES" sz="2200" b="1"/>
          </a:p>
        </p:txBody>
      </p:sp>
      <p:pic>
        <p:nvPicPr>
          <p:cNvPr id="64516" name="Picture 4" descr="BD0554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810000"/>
            <a:ext cx="2957513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build="p" autoUpdateAnimBg="0" advAuto="0"/>
      <p:bldP spid="91139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911475" y="657225"/>
            <a:ext cx="4138613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COMPETITIVIDAD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4000" y="2209800"/>
            <a:ext cx="7178675" cy="2530475"/>
          </a:xfrm>
          <a:prstGeom prst="rect">
            <a:avLst/>
          </a:prstGeom>
          <a:solidFill>
            <a:srgbClr val="0000FF"/>
          </a:soli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marL="384175" indent="-384175" algn="just">
              <a:lnSpc>
                <a:spcPct val="110000"/>
              </a:lnSpc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400" b="1">
                <a:solidFill>
                  <a:schemeClr val="bg1"/>
                </a:solidFill>
              </a:rPr>
              <a:t>Una empresa no esta sola en el mercado.</a:t>
            </a:r>
          </a:p>
          <a:p>
            <a:pPr marL="384175" indent="-384175" algn="just">
              <a:lnSpc>
                <a:spcPct val="110000"/>
              </a:lnSpc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400" b="1">
                <a:solidFill>
                  <a:schemeClr val="bg1"/>
                </a:solidFill>
              </a:rPr>
              <a:t>Para obtener utilidades tiene que ser competitiva.</a:t>
            </a:r>
          </a:p>
          <a:p>
            <a:pPr marL="384175" indent="-384175" algn="just">
              <a:lnSpc>
                <a:spcPct val="110000"/>
              </a:lnSpc>
              <a:buClr>
                <a:srgbClr val="FF6600"/>
              </a:buClr>
              <a:buFont typeface="Wingdings" pitchFamily="2" charset="2"/>
              <a:buChar char="Ø"/>
              <a:defRPr/>
            </a:pPr>
            <a:r>
              <a:rPr lang="es-MX" sz="2400" b="1">
                <a:solidFill>
                  <a:schemeClr val="bg1"/>
                </a:solidFill>
              </a:rPr>
              <a:t>Para buscar las fuentes de competitividad puede usar el Modelo de la Cadena del Valor de Michael Porter.</a:t>
            </a:r>
            <a:endParaRPr lang="es-ES" sz="2400" b="1">
              <a:solidFill>
                <a:schemeClr val="bg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524000" y="5029200"/>
            <a:ext cx="7178675" cy="1393825"/>
          </a:xfrm>
          <a:prstGeom prst="rect">
            <a:avLst/>
          </a:prstGeom>
          <a:solidFill>
            <a:srgbClr val="0000FF"/>
          </a:soli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  <a:effectLst>
            <a:outerShdw dist="107763" dir="8100000" algn="ctr" rotWithShape="0">
              <a:srgbClr val="FF6600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es-MX" sz="2800" b="1">
                <a:solidFill>
                  <a:schemeClr val="accent2"/>
                </a:solidFill>
              </a:rPr>
              <a:t>Ventaja Competitiva</a:t>
            </a:r>
            <a:endParaRPr lang="es-MX" sz="2400" b="1">
              <a:solidFill>
                <a:schemeClr val="bg1"/>
              </a:solidFill>
            </a:endParaRPr>
          </a:p>
          <a:p>
            <a:pPr algn="ctr">
              <a:lnSpc>
                <a:spcPct val="11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es-MX" sz="2400" b="1">
                <a:solidFill>
                  <a:schemeClr val="bg1"/>
                </a:solidFill>
              </a:rPr>
              <a:t>Todo aquello que hacemos mejor que nuestra Competencia.</a:t>
            </a:r>
            <a:endParaRPr lang="es-E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utoUpdateAnimBg="0" advAuto="0"/>
      <p:bldP spid="21507" grpId="0" build="p" animBg="1" autoUpdateAnimBg="0" advAuto="0"/>
      <p:bldP spid="21508" grpId="0" build="p" animBg="1" autoUpdateAnimBg="0" advAuto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752600" y="228600"/>
            <a:ext cx="6858000" cy="696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Planificación de la Calidad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676400" y="1828800"/>
            <a:ext cx="7086600" cy="413702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Establece los objetivos y los requisitos para la Calidad, comprende: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es-MX" sz="2000" b="1">
              <a:solidFill>
                <a:schemeClr val="bg2"/>
              </a:solidFill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La planificación del producto o servicio.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es-MX" sz="2000" b="1">
              <a:solidFill>
                <a:schemeClr val="bg2"/>
              </a:solidFill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La planificación administrativa y operativa.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es-MX" sz="2000" b="1">
              <a:solidFill>
                <a:schemeClr val="bg2"/>
              </a:solidFill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La preparación de los planes de calidad.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es-MX" sz="2000" b="1">
              <a:solidFill>
                <a:schemeClr val="bg2"/>
              </a:solidFill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El establecimiento de disposiciones para el mejoramiento de la calidad.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build="p" autoUpdateAnimBg="0" advAuto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752600" y="228600"/>
            <a:ext cx="6858000" cy="696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Sistema de la Calidad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676400" y="1447800"/>
            <a:ext cx="7086600" cy="10350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“Comprende la estructura de la organización, procedimientos, procesos y recursos necesarios para llevar a cabo la Gestión de la Calidad”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676400" y="3076575"/>
            <a:ext cx="7086600" cy="4254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Sistema Universal		Sistemas Especiales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676400" y="3686175"/>
            <a:ext cx="7086600" cy="2181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/>
              <a:t>ISO9000		GLP:  </a:t>
            </a:r>
            <a:r>
              <a:rPr lang="es-MX" b="1"/>
              <a:t>Good Laboratory Practice</a:t>
            </a:r>
          </a:p>
          <a:p>
            <a:pPr>
              <a:spcBef>
                <a:spcPct val="50000"/>
              </a:spcBef>
            </a:pPr>
            <a:r>
              <a:rPr lang="es-MX" sz="2000" b="1"/>
              <a:t>			GMP: </a:t>
            </a:r>
            <a:r>
              <a:rPr lang="es-MX" b="1"/>
              <a:t>Good Manufacturing Practice</a:t>
            </a:r>
          </a:p>
          <a:p>
            <a:pPr>
              <a:spcBef>
                <a:spcPct val="50000"/>
              </a:spcBef>
            </a:pPr>
            <a:r>
              <a:rPr lang="es-MX" b="1"/>
              <a:t>			</a:t>
            </a:r>
            <a:r>
              <a:rPr lang="es-MX" sz="2000" b="1"/>
              <a:t>GCP:  </a:t>
            </a:r>
            <a:r>
              <a:rPr lang="es-MX" b="1"/>
              <a:t>Good Clinical Practice</a:t>
            </a:r>
          </a:p>
          <a:p>
            <a:pPr>
              <a:spcBef>
                <a:spcPct val="50000"/>
              </a:spcBef>
            </a:pPr>
            <a:r>
              <a:rPr lang="es-MX" b="1"/>
              <a:t>			</a:t>
            </a:r>
            <a:r>
              <a:rPr lang="es-MX" sz="2000" b="1"/>
              <a:t>HACCP</a:t>
            </a:r>
            <a:r>
              <a:rPr lang="es-MX" b="1"/>
              <a:t>: Hazzard Analysis and</a:t>
            </a:r>
          </a:p>
          <a:p>
            <a:pPr>
              <a:spcBef>
                <a:spcPct val="50000"/>
              </a:spcBef>
            </a:pPr>
            <a:r>
              <a:rPr lang="es-MX" b="1"/>
              <a:t>				 Control Critical Point.</a:t>
            </a:r>
            <a:endParaRPr lang="es-ES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build="p" autoUpdateAnimBg="0" advAuto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1066800" y="395288"/>
            <a:ext cx="7924800" cy="595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000" b="1">
                <a:effectLst>
                  <a:outerShdw blurRad="38100" dist="38100" dir="2700000" algn="tl">
                    <a:srgbClr val="C0C0C0"/>
                  </a:outerShdw>
                </a:effectLst>
              </a:rPr>
              <a:t>Gestión de la Calidad: ISO 8402-1995</a:t>
            </a:r>
            <a:endParaRPr lang="es-ES" sz="3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676400" y="1981200"/>
            <a:ext cx="7086600" cy="36433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es-MX" sz="2200" b="1">
                <a:solidFill>
                  <a:schemeClr val="bg2"/>
                </a:solidFill>
              </a:rPr>
              <a:t>“Conjunto de actividades de la Dirección que determina, la política de calidad, los objetivos y las responsabilidades, y se llevan a cabo por medios tales como la planificación de la calidad, el control de la calidad, el aseguramiento de la calidad y el mejoramiento de la calidad en el marco del Sistema de Calidad”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build="p" autoUpdateAnimBg="0" advAuto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066800" y="395288"/>
            <a:ext cx="7924800" cy="595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GESTIÓN DE CALIDAD (ISO9000)</a:t>
            </a:r>
            <a:endParaRPr lang="es-ES" sz="3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611" name="Oval 3"/>
          <p:cNvSpPr>
            <a:spLocks noChangeArrowheads="1"/>
          </p:cNvSpPr>
          <p:nvPr/>
        </p:nvSpPr>
        <p:spPr bwMode="auto">
          <a:xfrm>
            <a:off x="2209800" y="1219200"/>
            <a:ext cx="5715000" cy="5257800"/>
          </a:xfrm>
          <a:prstGeom prst="ellipse">
            <a:avLst/>
          </a:prstGeom>
          <a:solidFill>
            <a:srgbClr val="D9FFD9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2667000" y="1676400"/>
            <a:ext cx="4724400" cy="4343400"/>
          </a:xfrm>
          <a:prstGeom prst="ellipse">
            <a:avLst/>
          </a:prstGeom>
          <a:solidFill>
            <a:srgbClr val="FFD3A7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102100" y="1398588"/>
            <a:ext cx="21653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>
                <a:solidFill>
                  <a:schemeClr val="bg2"/>
                </a:solidFill>
              </a:rPr>
              <a:t>SISTEMA DE CALIDAD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 flipV="1">
            <a:off x="2819400" y="3733800"/>
            <a:ext cx="4572000" cy="762000"/>
          </a:xfrm>
          <a:prstGeom prst="line">
            <a:avLst/>
          </a:prstGeom>
          <a:noFill/>
          <a:ln w="28575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819400" y="3581400"/>
            <a:ext cx="1371600" cy="5238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28575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MX" sz="1200" b="1">
                <a:solidFill>
                  <a:schemeClr val="bg2"/>
                </a:solidFill>
              </a:rPr>
              <a:t>Aseguramiento de la calidad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5638800" y="3124200"/>
            <a:ext cx="1371600" cy="495300"/>
          </a:xfrm>
          <a:prstGeom prst="rect">
            <a:avLst/>
          </a:prstGeom>
          <a:noFill/>
          <a:ln w="28575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MX" sz="1200" b="1">
                <a:solidFill>
                  <a:schemeClr val="bg2"/>
                </a:solidFill>
              </a:rPr>
              <a:t>Control de la</a:t>
            </a:r>
          </a:p>
          <a:p>
            <a:pPr algn="ctr">
              <a:lnSpc>
                <a:spcPct val="110000"/>
              </a:lnSpc>
            </a:pPr>
            <a:r>
              <a:rPr lang="es-MX" sz="1200" b="1">
                <a:solidFill>
                  <a:schemeClr val="bg2"/>
                </a:solidFill>
              </a:rPr>
              <a:t>Calidad.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3352800" y="4572000"/>
            <a:ext cx="1371600" cy="495300"/>
          </a:xfrm>
          <a:prstGeom prst="rect">
            <a:avLst/>
          </a:prstGeom>
          <a:noFill/>
          <a:ln w="28575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MX" sz="1200" b="1">
                <a:solidFill>
                  <a:schemeClr val="bg2"/>
                </a:solidFill>
              </a:rPr>
              <a:t>Planificación de la Calidad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5715000" y="4267200"/>
            <a:ext cx="1371600" cy="495300"/>
          </a:xfrm>
          <a:prstGeom prst="rect">
            <a:avLst/>
          </a:prstGeom>
          <a:noFill/>
          <a:ln w="28575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MX" sz="1200" b="1">
                <a:solidFill>
                  <a:schemeClr val="bg2"/>
                </a:solidFill>
              </a:rPr>
              <a:t>Mejoramiento continuo</a:t>
            </a:r>
            <a:endParaRPr lang="es-ES" sz="1200" b="1">
              <a:solidFill>
                <a:schemeClr val="bg2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build="p" autoUpdateAnimBg="0" advAuto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219200" y="2514600"/>
            <a:ext cx="4876800" cy="2235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GESTIÓN INTEGRAL DE LA CALIDAD</a:t>
            </a:r>
            <a:endParaRPr lang="es-ES" sz="3600" b="1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1600200" y="685800"/>
            <a:ext cx="990600" cy="1042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48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endParaRPr lang="es-ES" sz="48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5257800" y="5410200"/>
            <a:ext cx="3657600" cy="885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Concepción del  ICDH UNI-FIM</a:t>
            </a:r>
            <a:endParaRPr lang="es-ES" sz="2000" b="1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build="p" autoUpdateAnimBg="0" advAuto="0"/>
      <p:bldP spid="96259" grpId="0" build="p" autoUpdateAnimBg="0" advAuto="0"/>
      <p:bldP spid="96260" grpId="0" build="p" autoUpdateAnimBg="0" advAuto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371600" y="304800"/>
            <a:ext cx="7467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Convención de las últimas décadas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819400" y="3200400"/>
            <a:ext cx="4343400" cy="1165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La calidad lo</a:t>
            </a:r>
          </a:p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Hacen las personas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0660" name="Picture 4" descr="PE0183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066800"/>
            <a:ext cx="2057400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Picture 5" descr="PE0200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419600"/>
            <a:ext cx="20542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2" name="Picture 6" descr="BS02064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1295400"/>
            <a:ext cx="1720850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 advAuto="0"/>
      <p:bldP spid="97283" grpId="0" build="p" autoUpdateAnimBg="0" advAuto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371600" y="304800"/>
            <a:ext cx="7467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Enfoque tradicional de la Calidad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206500" y="2057400"/>
          <a:ext cx="7793038" cy="2711450"/>
        </p:xfrm>
        <a:graphic>
          <a:graphicData uri="http://schemas.openxmlformats.org/presentationml/2006/ole">
            <p:oleObj spid="_x0000_s4098" name="MS Org Chart" r:id="rId3" imgW="5987880" imgH="1301400" progId="OrgPlusWOPX.4">
              <p:embed followColorScheme="full"/>
            </p:oleObj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 advAuto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371600" y="304800"/>
            <a:ext cx="7467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Enfoque Moderno de la Calidad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3505200" y="990600"/>
          <a:ext cx="5334000" cy="1212850"/>
        </p:xfrm>
        <a:graphic>
          <a:graphicData uri="http://schemas.openxmlformats.org/presentationml/2006/ole">
            <p:oleObj spid="_x0000_s5122" name="MS Org Chart" r:id="rId3" imgW="3638520" imgH="774360" progId="OrgPlusWOPX.4">
              <p:embed followColorScheme="full"/>
            </p:oleObj>
          </a:graphicData>
        </a:graphic>
      </p:graphicFrame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7543800" y="19050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6172200" y="19050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800600" y="19050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3429000" y="19050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295400" y="2286000"/>
            <a:ext cx="7543800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295400" y="2576513"/>
            <a:ext cx="1676400" cy="395287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G. de la Calidad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295400" y="3490913"/>
            <a:ext cx="1676400" cy="395287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G. de RR.HH.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295400" y="4557713"/>
            <a:ext cx="1676400" cy="395287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G. de la Tecnología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295400" y="5638800"/>
            <a:ext cx="1828800" cy="39528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>
                <a:solidFill>
                  <a:schemeClr val="bg2"/>
                </a:solidFill>
              </a:rPr>
              <a:t>G. del Conocimiento</a:t>
            </a:r>
            <a:endParaRPr lang="es-ES" sz="1200" b="1">
              <a:solidFill>
                <a:schemeClr val="bg2"/>
              </a:solidFill>
            </a:endParaRP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295400" y="3200400"/>
            <a:ext cx="7543800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295400" y="4265613"/>
            <a:ext cx="7543800" cy="15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295400" y="5257800"/>
            <a:ext cx="7543800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295400" y="6323013"/>
            <a:ext cx="7543800" cy="15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3733800" y="2590800"/>
            <a:ext cx="2209800" cy="381000"/>
          </a:xfrm>
          <a:prstGeom prst="rightArrow">
            <a:avLst>
              <a:gd name="adj1" fmla="val 50000"/>
              <a:gd name="adj2" fmla="val 145000"/>
            </a:avLst>
          </a:prstGeom>
          <a:gradFill rotWithShape="0">
            <a:gsLst>
              <a:gs pos="0">
                <a:srgbClr val="FFFF99"/>
              </a:gs>
              <a:gs pos="100000">
                <a:srgbClr val="FF9900"/>
              </a:gs>
            </a:gsLst>
            <a:path path="rect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4267200" y="4495800"/>
            <a:ext cx="1905000" cy="381000"/>
          </a:xfrm>
          <a:prstGeom prst="rightArrow">
            <a:avLst>
              <a:gd name="adj1" fmla="val 50000"/>
              <a:gd name="adj2" fmla="val 125000"/>
            </a:avLst>
          </a:prstGeom>
          <a:gradFill rotWithShape="0">
            <a:gsLst>
              <a:gs pos="0">
                <a:srgbClr val="FFFF99"/>
              </a:gs>
              <a:gs pos="100000">
                <a:srgbClr val="FF9900"/>
              </a:gs>
            </a:gsLst>
            <a:path path="rect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5257800" y="5638800"/>
            <a:ext cx="1905000" cy="381000"/>
          </a:xfrm>
          <a:prstGeom prst="rightArrow">
            <a:avLst>
              <a:gd name="adj1" fmla="val 50000"/>
              <a:gd name="adj2" fmla="val 125000"/>
            </a:avLst>
          </a:prstGeom>
          <a:gradFill rotWithShape="0">
            <a:gsLst>
              <a:gs pos="0">
                <a:srgbClr val="FFFF99"/>
              </a:gs>
              <a:gs pos="100000">
                <a:srgbClr val="FF9900"/>
              </a:gs>
            </a:gsLst>
            <a:path path="rect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254750" y="2590800"/>
            <a:ext cx="1822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b="1">
                <a:latin typeface="Arial" charset="0"/>
              </a:rPr>
              <a:t>Transfuncional</a:t>
            </a:r>
            <a:endParaRPr lang="es-ES" b="1">
              <a:latin typeface="Arial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9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build="p" autoUpdateAnimBg="0" advAuto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371600" y="228600"/>
            <a:ext cx="7467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Gestión Administrativa Clásica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371600"/>
            <a:ext cx="7239000" cy="5181600"/>
          </a:xfrm>
          <a:prstGeom prst="rect">
            <a:avLst/>
          </a:prstGeom>
          <a:solidFill>
            <a:srgbClr val="FFE4C9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 rot="-5415106">
            <a:off x="1027906" y="3923507"/>
            <a:ext cx="1598613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>
                <a:solidFill>
                  <a:schemeClr val="bg2"/>
                </a:solidFill>
              </a:rPr>
              <a:t>Competencia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810000" y="1447800"/>
            <a:ext cx="16002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>
                <a:solidFill>
                  <a:schemeClr val="bg2"/>
                </a:solidFill>
              </a:rPr>
              <a:t>Cliente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7315200" y="3352800"/>
            <a:ext cx="1295400" cy="51752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chemeClr val="bg2"/>
                </a:solidFill>
              </a:rPr>
              <a:t>Mercado</a:t>
            </a:r>
          </a:p>
          <a:p>
            <a:pPr algn="ctr"/>
            <a:r>
              <a:rPr lang="es-MX" sz="1400" b="1">
                <a:solidFill>
                  <a:schemeClr val="bg2"/>
                </a:solidFill>
              </a:rPr>
              <a:t>Financiero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7315200" y="4114800"/>
            <a:ext cx="1295400" cy="51752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chemeClr val="bg2"/>
                </a:solidFill>
              </a:rPr>
              <a:t>Mercado</a:t>
            </a:r>
          </a:p>
          <a:p>
            <a:pPr algn="ctr"/>
            <a:r>
              <a:rPr lang="es-MX" sz="1400" b="1">
                <a:solidFill>
                  <a:schemeClr val="bg2"/>
                </a:solidFill>
              </a:rPr>
              <a:t>Laboral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2133600" y="2057400"/>
            <a:ext cx="5105400" cy="38100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4038600" y="6172200"/>
            <a:ext cx="16002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b="1">
                <a:solidFill>
                  <a:schemeClr val="bg2"/>
                </a:solidFill>
              </a:rPr>
              <a:t>Proveedor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691" name="Line 11"/>
          <p:cNvSpPr>
            <a:spLocks noChangeShapeType="1"/>
          </p:cNvSpPr>
          <p:nvPr/>
        </p:nvSpPr>
        <p:spPr bwMode="auto">
          <a:xfrm>
            <a:off x="4800600" y="5899150"/>
            <a:ext cx="0" cy="3048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3886200" y="2438400"/>
            <a:ext cx="1600200" cy="47625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>
                <a:solidFill>
                  <a:schemeClr val="bg2"/>
                </a:solidFill>
              </a:rPr>
              <a:t>Marketing y ventas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>
            <a:off x="4648200" y="2133600"/>
            <a:ext cx="0" cy="3048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5791200" y="2971800"/>
            <a:ext cx="1066800" cy="2841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>
                <a:solidFill>
                  <a:schemeClr val="bg2"/>
                </a:solidFill>
              </a:rPr>
              <a:t>Finanzas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>
            <a:off x="6705600" y="3276600"/>
            <a:ext cx="609600" cy="3048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4419600" y="3505200"/>
            <a:ext cx="1447800" cy="2841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>
                <a:solidFill>
                  <a:schemeClr val="bg2"/>
                </a:solidFill>
              </a:rPr>
              <a:t>Operaciones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4876800" y="2895600"/>
            <a:ext cx="0" cy="6096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V="1">
            <a:off x="5334000" y="3124200"/>
            <a:ext cx="457200" cy="3810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5867400" y="4267200"/>
            <a:ext cx="762000" cy="51752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chemeClr val="bg2"/>
                </a:solidFill>
              </a:rPr>
              <a:t>RR.</a:t>
            </a:r>
          </a:p>
          <a:p>
            <a:pPr algn="ctr"/>
            <a:r>
              <a:rPr lang="es-MX" sz="1400" b="1">
                <a:solidFill>
                  <a:schemeClr val="bg2"/>
                </a:solidFill>
              </a:rPr>
              <a:t>HH.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700" name="Line 20"/>
          <p:cNvSpPr>
            <a:spLocks noChangeShapeType="1"/>
          </p:cNvSpPr>
          <p:nvPr/>
        </p:nvSpPr>
        <p:spPr bwMode="auto">
          <a:xfrm flipV="1">
            <a:off x="6705600" y="4191000"/>
            <a:ext cx="609600" cy="3048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701" name="Text Box 21"/>
          <p:cNvSpPr txBox="1">
            <a:spLocks noChangeArrowheads="1"/>
          </p:cNvSpPr>
          <p:nvPr/>
        </p:nvSpPr>
        <p:spPr bwMode="auto">
          <a:xfrm>
            <a:off x="4267200" y="5105400"/>
            <a:ext cx="1371600" cy="2841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sz="1400" b="1">
                <a:solidFill>
                  <a:schemeClr val="bg2"/>
                </a:solidFill>
              </a:rPr>
              <a:t>Logística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702" name="Line 22"/>
          <p:cNvSpPr>
            <a:spLocks noChangeShapeType="1"/>
          </p:cNvSpPr>
          <p:nvPr/>
        </p:nvSpPr>
        <p:spPr bwMode="auto">
          <a:xfrm>
            <a:off x="4800600" y="3810000"/>
            <a:ext cx="0" cy="12954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703" name="Text Box 23"/>
          <p:cNvSpPr txBox="1">
            <a:spLocks noChangeArrowheads="1"/>
          </p:cNvSpPr>
          <p:nvPr/>
        </p:nvSpPr>
        <p:spPr bwMode="auto">
          <a:xfrm>
            <a:off x="2362200" y="3810000"/>
            <a:ext cx="1600200" cy="304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1400" b="1">
                <a:solidFill>
                  <a:schemeClr val="bg2"/>
                </a:solidFill>
              </a:rPr>
              <a:t>Administración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1704" name="Line 24"/>
          <p:cNvSpPr>
            <a:spLocks noChangeShapeType="1"/>
          </p:cNvSpPr>
          <p:nvPr/>
        </p:nvSpPr>
        <p:spPr bwMode="auto">
          <a:xfrm flipH="1">
            <a:off x="3962400" y="3581400"/>
            <a:ext cx="457200" cy="3810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705" name="Line 25"/>
          <p:cNvSpPr>
            <a:spLocks noChangeShapeType="1"/>
          </p:cNvSpPr>
          <p:nvPr/>
        </p:nvSpPr>
        <p:spPr bwMode="auto">
          <a:xfrm flipH="1">
            <a:off x="1981200" y="2667000"/>
            <a:ext cx="1905000" cy="10668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706" name="Line 26"/>
          <p:cNvSpPr>
            <a:spLocks noChangeShapeType="1"/>
          </p:cNvSpPr>
          <p:nvPr/>
        </p:nvSpPr>
        <p:spPr bwMode="auto">
          <a:xfrm flipV="1">
            <a:off x="4800600" y="5410200"/>
            <a:ext cx="0" cy="3810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707" name="Line 27"/>
          <p:cNvSpPr>
            <a:spLocks noChangeShapeType="1"/>
          </p:cNvSpPr>
          <p:nvPr/>
        </p:nvSpPr>
        <p:spPr bwMode="auto">
          <a:xfrm flipH="1" flipV="1">
            <a:off x="5410200" y="3810000"/>
            <a:ext cx="457200" cy="6096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7543800" y="914400"/>
            <a:ext cx="109378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b="1"/>
              <a:t>Entorno</a:t>
            </a:r>
            <a:endParaRPr lang="es-ES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 advAuto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590800" y="1447800"/>
            <a:ext cx="5181600" cy="3352800"/>
          </a:xfrm>
          <a:prstGeom prst="rect">
            <a:avLst/>
          </a:prstGeom>
          <a:solidFill>
            <a:schemeClr val="tx2"/>
          </a:solidFill>
          <a:ln w="1905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2133600" y="1828800"/>
            <a:ext cx="5257800" cy="3352800"/>
          </a:xfrm>
          <a:prstGeom prst="rect">
            <a:avLst/>
          </a:prstGeom>
          <a:solidFill>
            <a:schemeClr val="tx2"/>
          </a:solidFill>
          <a:ln w="1905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600200" y="2209800"/>
            <a:ext cx="5334000" cy="3429000"/>
          </a:xfrm>
          <a:prstGeom prst="rect">
            <a:avLst/>
          </a:prstGeom>
          <a:solidFill>
            <a:schemeClr val="tx2"/>
          </a:solidFill>
          <a:ln w="1905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1371600" y="228600"/>
            <a:ext cx="7467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Gestión Administrativa Clásica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90800"/>
            <a:ext cx="5334000" cy="3810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486400" y="6477000"/>
            <a:ext cx="20383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Gestión de la calidad</a:t>
            </a:r>
            <a:endParaRPr lang="es-ES" sz="1400" b="1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6629400" y="5867400"/>
            <a:ext cx="183038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Gestión de RR.HH.</a:t>
            </a:r>
            <a:endParaRPr lang="es-ES" sz="1400" b="1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7010400" y="5257800"/>
            <a:ext cx="188753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Gestión Tecnología</a:t>
            </a:r>
            <a:endParaRPr lang="es-ES" sz="1400" b="1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7756525" y="4572000"/>
            <a:ext cx="138747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s-MX" sz="1400" b="1"/>
              <a:t>Gestión del </a:t>
            </a:r>
          </a:p>
          <a:p>
            <a:r>
              <a:rPr lang="es-MX" sz="1400" b="1"/>
              <a:t>conocimiento</a:t>
            </a:r>
            <a:endParaRPr lang="es-ES" sz="1400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676400" y="609600"/>
            <a:ext cx="6861175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¿DÓNDE HALLAR VENTAJAS COMPETITIVAS?</a:t>
            </a:r>
            <a:endParaRPr lang="es-ES" sz="32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981200" y="2667000"/>
            <a:ext cx="6172200" cy="1697038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 w="28575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es-MX" b="1">
                <a:solidFill>
                  <a:srgbClr val="0000FF"/>
                </a:solidFill>
              </a:rPr>
              <a:t>Administración </a:t>
            </a:r>
          </a:p>
          <a:p>
            <a:pPr algn="ctr">
              <a:lnSpc>
                <a:spcPct val="12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es-MX" b="1">
                <a:solidFill>
                  <a:srgbClr val="0000FF"/>
                </a:solidFill>
              </a:rPr>
              <a:t>Recursos Humanos</a:t>
            </a:r>
          </a:p>
          <a:p>
            <a:pPr algn="ctr">
              <a:lnSpc>
                <a:spcPct val="12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es-MX" b="1">
                <a:solidFill>
                  <a:srgbClr val="0000FF"/>
                </a:solidFill>
              </a:rPr>
              <a:t>Gestión de la tecnología</a:t>
            </a:r>
          </a:p>
          <a:p>
            <a:pPr algn="ctr">
              <a:lnSpc>
                <a:spcPct val="120000"/>
              </a:lnSpc>
              <a:buClr>
                <a:srgbClr val="FF6600"/>
              </a:buClr>
              <a:buFont typeface="Wingdings" pitchFamily="2" charset="2"/>
              <a:buNone/>
            </a:pPr>
            <a:endParaRPr lang="es-MX" sz="1400" b="1">
              <a:solidFill>
                <a:srgbClr val="0000FF"/>
              </a:solidFill>
            </a:endParaRPr>
          </a:p>
          <a:p>
            <a:pPr algn="ctr">
              <a:lnSpc>
                <a:spcPct val="12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es-MX" b="1">
                <a:solidFill>
                  <a:srgbClr val="0000FF"/>
                </a:solidFill>
              </a:rPr>
              <a:t>Compras</a:t>
            </a:r>
            <a:endParaRPr lang="es-ES" b="1">
              <a:solidFill>
                <a:srgbClr val="0000FF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505200" y="3429000"/>
            <a:ext cx="3200400" cy="381000"/>
          </a:xfrm>
          <a:prstGeom prst="rect">
            <a:avLst/>
          </a:prstGeom>
          <a:noFill/>
          <a:ln w="28575" cap="sq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3657600" y="3810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3657600" y="32004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6553200" y="2895600"/>
            <a:ext cx="0" cy="609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553200" y="38100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 rot="5400000">
            <a:off x="7505700" y="3314700"/>
            <a:ext cx="2209800" cy="914400"/>
          </a:xfrm>
          <a:prstGeom prst="triangle">
            <a:avLst>
              <a:gd name="adj" fmla="val 49106"/>
            </a:avLst>
          </a:prstGeom>
          <a:solidFill>
            <a:srgbClr val="FF66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981200" y="2360613"/>
            <a:ext cx="6172200" cy="1587"/>
          </a:xfrm>
          <a:prstGeom prst="line">
            <a:avLst/>
          </a:prstGeom>
          <a:noFill/>
          <a:ln w="28575" cap="sq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905000" y="4495800"/>
            <a:ext cx="10826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Logistica de entrada</a:t>
            </a:r>
            <a:endParaRPr lang="es-ES" sz="1200" b="1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200400" y="4572000"/>
            <a:ext cx="12192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Operaciones</a:t>
            </a:r>
            <a:endParaRPr lang="es-ES" sz="1200" b="1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2895600" y="44958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4267200" y="44958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559300" y="4495800"/>
            <a:ext cx="10033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Logística </a:t>
            </a:r>
          </a:p>
          <a:p>
            <a:r>
              <a:rPr lang="es-MX" sz="1200" b="1"/>
              <a:t>de salida</a:t>
            </a:r>
            <a:endParaRPr lang="es-ES" sz="1200" b="1"/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5410200" y="44958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702300" y="4495800"/>
            <a:ext cx="10033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MKg Ventas</a:t>
            </a:r>
            <a:endParaRPr lang="es-ES" sz="1200" b="1"/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6477000" y="44958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12700" cap="sq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858000" y="4495800"/>
            <a:ext cx="10033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Servicio</a:t>
            </a:r>
            <a:endParaRPr lang="es-ES" sz="1200" b="1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657600" y="1905000"/>
            <a:ext cx="2971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2000" b="1"/>
              <a:t>La Cadena de Valor</a:t>
            </a:r>
            <a:endParaRPr lang="es-ES" sz="2000" b="1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1981200" y="5622925"/>
            <a:ext cx="6172200" cy="1588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429000" y="5241925"/>
            <a:ext cx="2971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2000" b="1"/>
              <a:t>VALOR AÑADIDO</a:t>
            </a:r>
            <a:endParaRPr lang="es-ES" sz="2000" b="1"/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1905000" y="449580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200" b="1"/>
              <a:t>Logística </a:t>
            </a:r>
          </a:p>
          <a:p>
            <a:r>
              <a:rPr lang="es-MX" sz="1200" b="1"/>
              <a:t>de entrada</a:t>
            </a:r>
            <a:endParaRPr lang="es-ES" sz="1200" b="1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 rot="-5433070">
            <a:off x="1059656" y="3283744"/>
            <a:ext cx="1293813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/>
              <a:t>Actividades</a:t>
            </a:r>
          </a:p>
          <a:p>
            <a:r>
              <a:rPr lang="es-MX" sz="1400" b="1"/>
              <a:t>Secundarios</a:t>
            </a:r>
            <a:endParaRPr lang="es-ES" sz="14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 advAuto="0"/>
      <p:bldP spid="22531" grpId="0" build="p" animBg="1" autoUpdateAnimBg="0" advAuto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371600" y="228600"/>
            <a:ext cx="7467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Gestión Integral de la Calidad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524000" y="1447800"/>
            <a:ext cx="7391400" cy="3886200"/>
            <a:chOff x="960" y="912"/>
            <a:chExt cx="4656" cy="2448"/>
          </a:xfrm>
        </p:grpSpPr>
        <p:sp>
          <p:nvSpPr>
            <p:cNvPr id="73734" name="Text Box 4"/>
            <p:cNvSpPr txBox="1">
              <a:spLocks noChangeArrowheads="1"/>
            </p:cNvSpPr>
            <p:nvPr/>
          </p:nvSpPr>
          <p:spPr bwMode="auto">
            <a:xfrm>
              <a:off x="960" y="912"/>
              <a:ext cx="4656" cy="2435"/>
            </a:xfrm>
            <a:prstGeom prst="rect">
              <a:avLst/>
            </a:prstGeom>
            <a:gradFill rotWithShape="0">
              <a:gsLst>
                <a:gs pos="0">
                  <a:srgbClr val="FFFFCC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endParaRPr lang="es-MX" sz="1400" b="1">
                <a:solidFill>
                  <a:schemeClr val="bg2"/>
                </a:solidFill>
              </a:endParaRPr>
            </a:p>
          </p:txBody>
        </p:sp>
        <p:grpSp>
          <p:nvGrpSpPr>
            <p:cNvPr id="73735" name="Group 5"/>
            <p:cNvGrpSpPr>
              <a:grpSpLocks/>
            </p:cNvGrpSpPr>
            <p:nvPr/>
          </p:nvGrpSpPr>
          <p:grpSpPr bwMode="auto">
            <a:xfrm>
              <a:off x="3216" y="1056"/>
              <a:ext cx="2283" cy="2157"/>
              <a:chOff x="3216" y="1104"/>
              <a:chExt cx="2283" cy="2157"/>
            </a:xfrm>
          </p:grpSpPr>
          <p:sp>
            <p:nvSpPr>
              <p:cNvPr id="73746" name="Oval 6"/>
              <p:cNvSpPr>
                <a:spLocks noChangeArrowheads="1"/>
              </p:cNvSpPr>
              <p:nvPr/>
            </p:nvSpPr>
            <p:spPr bwMode="auto">
              <a:xfrm>
                <a:off x="3216" y="1104"/>
                <a:ext cx="2283" cy="2157"/>
              </a:xfrm>
              <a:prstGeom prst="ellipse">
                <a:avLst/>
              </a:prstGeom>
              <a:solidFill>
                <a:srgbClr val="00FFCC"/>
              </a:solidFill>
              <a:ln w="4763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47" name="Oval 7"/>
              <p:cNvSpPr>
                <a:spLocks noChangeArrowheads="1"/>
              </p:cNvSpPr>
              <p:nvPr/>
            </p:nvSpPr>
            <p:spPr bwMode="auto">
              <a:xfrm>
                <a:off x="3399" y="1292"/>
                <a:ext cx="1887" cy="1781"/>
              </a:xfrm>
              <a:prstGeom prst="ellipse">
                <a:avLst/>
              </a:prstGeom>
              <a:solidFill>
                <a:srgbClr val="FFD3A7"/>
              </a:solidFill>
              <a:ln w="4763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48" name="Rectangle 8"/>
              <p:cNvSpPr>
                <a:spLocks noChangeArrowheads="1"/>
              </p:cNvSpPr>
              <p:nvPr/>
            </p:nvSpPr>
            <p:spPr bwMode="auto">
              <a:xfrm>
                <a:off x="3973" y="1179"/>
                <a:ext cx="864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49" name="Rectangle 9"/>
              <p:cNvSpPr>
                <a:spLocks noChangeArrowheads="1"/>
              </p:cNvSpPr>
              <p:nvPr/>
            </p:nvSpPr>
            <p:spPr bwMode="auto">
              <a:xfrm>
                <a:off x="3888" y="1193"/>
                <a:ext cx="89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SISTEMA DE CALIDAD</a:t>
                </a:r>
                <a:endParaRPr lang="es-ES" sz="3200">
                  <a:latin typeface="Times New Roman" pitchFamily="18" charset="0"/>
                </a:endParaRPr>
              </a:p>
            </p:txBody>
          </p:sp>
          <p:sp>
            <p:nvSpPr>
              <p:cNvPr id="73750" name="Line 10"/>
              <p:cNvSpPr>
                <a:spLocks noChangeShapeType="1"/>
              </p:cNvSpPr>
              <p:nvPr/>
            </p:nvSpPr>
            <p:spPr bwMode="auto">
              <a:xfrm flipV="1">
                <a:off x="3460" y="2136"/>
                <a:ext cx="1826" cy="312"/>
              </a:xfrm>
              <a:prstGeom prst="line">
                <a:avLst/>
              </a:prstGeom>
              <a:noFill/>
              <a:ln w="15875">
                <a:solidFill>
                  <a:srgbClr val="200B5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73751" name="Group 11"/>
              <p:cNvGrpSpPr>
                <a:grpSpLocks/>
              </p:cNvGrpSpPr>
              <p:nvPr/>
            </p:nvGrpSpPr>
            <p:grpSpPr bwMode="auto">
              <a:xfrm>
                <a:off x="3460" y="2073"/>
                <a:ext cx="716" cy="231"/>
                <a:chOff x="3763" y="1575"/>
                <a:chExt cx="466" cy="178"/>
              </a:xfrm>
            </p:grpSpPr>
            <p:grpSp>
              <p:nvGrpSpPr>
                <p:cNvPr id="73763" name="Group 12"/>
                <p:cNvGrpSpPr>
                  <a:grpSpLocks/>
                </p:cNvGrpSpPr>
                <p:nvPr/>
              </p:nvGrpSpPr>
              <p:grpSpPr bwMode="auto">
                <a:xfrm>
                  <a:off x="3763" y="1575"/>
                  <a:ext cx="466" cy="178"/>
                  <a:chOff x="3763" y="1575"/>
                  <a:chExt cx="466" cy="178"/>
                </a:xfrm>
              </p:grpSpPr>
              <p:sp>
                <p:nvSpPr>
                  <p:cNvPr id="7376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763" y="1575"/>
                    <a:ext cx="3" cy="178"/>
                  </a:xfrm>
                  <a:prstGeom prst="rect">
                    <a:avLst/>
                  </a:prstGeom>
                  <a:solidFill>
                    <a:srgbClr val="3366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6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226" y="1575"/>
                    <a:ext cx="3" cy="178"/>
                  </a:xfrm>
                  <a:prstGeom prst="rect">
                    <a:avLst/>
                  </a:prstGeom>
                  <a:solidFill>
                    <a:srgbClr val="3366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67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3766" y="1575"/>
                    <a:ext cx="3" cy="178"/>
                  </a:xfrm>
                  <a:prstGeom prst="rect">
                    <a:avLst/>
                  </a:prstGeom>
                  <a:solidFill>
                    <a:srgbClr val="3567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68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4223" y="1575"/>
                    <a:ext cx="3" cy="178"/>
                  </a:xfrm>
                  <a:prstGeom prst="rect">
                    <a:avLst/>
                  </a:prstGeom>
                  <a:solidFill>
                    <a:srgbClr val="3567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69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769" y="1575"/>
                    <a:ext cx="454" cy="3"/>
                  </a:xfrm>
                  <a:prstGeom prst="rect">
                    <a:avLst/>
                  </a:prstGeom>
                  <a:solidFill>
                    <a:srgbClr val="3768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0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3769" y="1750"/>
                    <a:ext cx="454" cy="3"/>
                  </a:xfrm>
                  <a:prstGeom prst="rect">
                    <a:avLst/>
                  </a:prstGeom>
                  <a:solidFill>
                    <a:srgbClr val="3768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1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769" y="1578"/>
                    <a:ext cx="3" cy="172"/>
                  </a:xfrm>
                  <a:prstGeom prst="rect">
                    <a:avLst/>
                  </a:prstGeom>
                  <a:solidFill>
                    <a:srgbClr val="3768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2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4219" y="1578"/>
                    <a:ext cx="4" cy="172"/>
                  </a:xfrm>
                  <a:prstGeom prst="rect">
                    <a:avLst/>
                  </a:prstGeom>
                  <a:solidFill>
                    <a:srgbClr val="3768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3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772" y="1578"/>
                    <a:ext cx="4" cy="172"/>
                  </a:xfrm>
                  <a:prstGeom prst="rect">
                    <a:avLst/>
                  </a:prstGeom>
                  <a:solidFill>
                    <a:srgbClr val="3A69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4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4216" y="1578"/>
                    <a:ext cx="3" cy="172"/>
                  </a:xfrm>
                  <a:prstGeom prst="rect">
                    <a:avLst/>
                  </a:prstGeom>
                  <a:solidFill>
                    <a:srgbClr val="3A69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5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3776" y="1578"/>
                    <a:ext cx="3" cy="172"/>
                  </a:xfrm>
                  <a:prstGeom prst="rect">
                    <a:avLst/>
                  </a:prstGeom>
                  <a:solidFill>
                    <a:srgbClr val="3D6A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6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4213" y="1578"/>
                    <a:ext cx="3" cy="172"/>
                  </a:xfrm>
                  <a:prstGeom prst="rect">
                    <a:avLst/>
                  </a:prstGeom>
                  <a:solidFill>
                    <a:srgbClr val="3D6AF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7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3779" y="1578"/>
                    <a:ext cx="434" cy="4"/>
                  </a:xfrm>
                  <a:prstGeom prst="rect">
                    <a:avLst/>
                  </a:prstGeom>
                  <a:solidFill>
                    <a:srgbClr val="3F6B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8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3779" y="1747"/>
                    <a:ext cx="434" cy="3"/>
                  </a:xfrm>
                  <a:prstGeom prst="rect">
                    <a:avLst/>
                  </a:prstGeom>
                  <a:solidFill>
                    <a:srgbClr val="3F6B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7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779" y="1582"/>
                    <a:ext cx="3" cy="165"/>
                  </a:xfrm>
                  <a:prstGeom prst="rect">
                    <a:avLst/>
                  </a:prstGeom>
                  <a:solidFill>
                    <a:srgbClr val="3F6B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210" y="1582"/>
                    <a:ext cx="3" cy="165"/>
                  </a:xfrm>
                  <a:prstGeom prst="rect">
                    <a:avLst/>
                  </a:prstGeom>
                  <a:solidFill>
                    <a:srgbClr val="3F6B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782" y="1582"/>
                    <a:ext cx="3" cy="165"/>
                  </a:xfrm>
                  <a:prstGeom prst="rect">
                    <a:avLst/>
                  </a:prstGeom>
                  <a:solidFill>
                    <a:srgbClr val="426D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2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06" y="1582"/>
                    <a:ext cx="4" cy="165"/>
                  </a:xfrm>
                  <a:prstGeom prst="rect">
                    <a:avLst/>
                  </a:prstGeom>
                  <a:solidFill>
                    <a:srgbClr val="426D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3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785" y="1582"/>
                    <a:ext cx="421" cy="3"/>
                  </a:xfrm>
                  <a:prstGeom prst="rect">
                    <a:avLst/>
                  </a:prstGeom>
                  <a:solidFill>
                    <a:srgbClr val="446E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4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3785" y="1744"/>
                    <a:ext cx="421" cy="3"/>
                  </a:xfrm>
                  <a:prstGeom prst="rect">
                    <a:avLst/>
                  </a:prstGeom>
                  <a:solidFill>
                    <a:srgbClr val="446E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5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785" y="1585"/>
                    <a:ext cx="3" cy="159"/>
                  </a:xfrm>
                  <a:prstGeom prst="rect">
                    <a:avLst/>
                  </a:prstGeom>
                  <a:solidFill>
                    <a:srgbClr val="446E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6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1585"/>
                    <a:ext cx="3" cy="159"/>
                  </a:xfrm>
                  <a:prstGeom prst="rect">
                    <a:avLst/>
                  </a:prstGeom>
                  <a:solidFill>
                    <a:srgbClr val="446E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7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3788" y="1585"/>
                    <a:ext cx="4" cy="159"/>
                  </a:xfrm>
                  <a:prstGeom prst="rect">
                    <a:avLst/>
                  </a:prstGeom>
                  <a:solidFill>
                    <a:srgbClr val="4870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8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4200" y="1585"/>
                    <a:ext cx="3" cy="159"/>
                  </a:xfrm>
                  <a:prstGeom prst="rect">
                    <a:avLst/>
                  </a:prstGeom>
                  <a:solidFill>
                    <a:srgbClr val="4870F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89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1585"/>
                    <a:ext cx="3" cy="159"/>
                  </a:xfrm>
                  <a:prstGeom prst="rect">
                    <a:avLst/>
                  </a:prstGeom>
                  <a:solidFill>
                    <a:srgbClr val="4B72F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4197" y="1585"/>
                    <a:ext cx="3" cy="159"/>
                  </a:xfrm>
                  <a:prstGeom prst="rect">
                    <a:avLst/>
                  </a:prstGeom>
                  <a:solidFill>
                    <a:srgbClr val="4B72F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3795" y="1585"/>
                    <a:ext cx="402" cy="3"/>
                  </a:xfrm>
                  <a:prstGeom prst="rect">
                    <a:avLst/>
                  </a:prstGeom>
                  <a:solidFill>
                    <a:srgbClr val="4E74F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795" y="1740"/>
                    <a:ext cx="402" cy="4"/>
                  </a:xfrm>
                  <a:prstGeom prst="rect">
                    <a:avLst/>
                  </a:prstGeom>
                  <a:solidFill>
                    <a:srgbClr val="4E74F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795" y="1588"/>
                    <a:ext cx="3" cy="152"/>
                  </a:xfrm>
                  <a:prstGeom prst="rect">
                    <a:avLst/>
                  </a:prstGeom>
                  <a:solidFill>
                    <a:srgbClr val="4E74F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4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193" y="1588"/>
                    <a:ext cx="4" cy="152"/>
                  </a:xfrm>
                  <a:prstGeom prst="rect">
                    <a:avLst/>
                  </a:prstGeom>
                  <a:solidFill>
                    <a:srgbClr val="4E74F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5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798" y="1588"/>
                    <a:ext cx="3" cy="152"/>
                  </a:xfrm>
                  <a:prstGeom prst="rect">
                    <a:avLst/>
                  </a:prstGeom>
                  <a:solidFill>
                    <a:srgbClr val="5176F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190" y="1588"/>
                    <a:ext cx="3" cy="152"/>
                  </a:xfrm>
                  <a:prstGeom prst="rect">
                    <a:avLst/>
                  </a:prstGeom>
                  <a:solidFill>
                    <a:srgbClr val="5176F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7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1737"/>
                    <a:ext cx="389" cy="3"/>
                  </a:xfrm>
                  <a:prstGeom prst="rect">
                    <a:avLst/>
                  </a:prstGeom>
                  <a:solidFill>
                    <a:srgbClr val="5578F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8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801" y="1588"/>
                    <a:ext cx="4" cy="149"/>
                  </a:xfrm>
                  <a:prstGeom prst="rect">
                    <a:avLst/>
                  </a:prstGeom>
                  <a:solidFill>
                    <a:srgbClr val="5578F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799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4187" y="1588"/>
                    <a:ext cx="3" cy="149"/>
                  </a:xfrm>
                  <a:prstGeom prst="rect">
                    <a:avLst/>
                  </a:prstGeom>
                  <a:solidFill>
                    <a:srgbClr val="5578F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0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805" y="1588"/>
                    <a:ext cx="382" cy="3"/>
                  </a:xfrm>
                  <a:prstGeom prst="rect">
                    <a:avLst/>
                  </a:prstGeom>
                  <a:solidFill>
                    <a:srgbClr val="597BF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1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3805" y="1591"/>
                    <a:ext cx="3" cy="146"/>
                  </a:xfrm>
                  <a:prstGeom prst="rect">
                    <a:avLst/>
                  </a:prstGeom>
                  <a:solidFill>
                    <a:srgbClr val="597BF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2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184" y="1591"/>
                    <a:ext cx="3" cy="146"/>
                  </a:xfrm>
                  <a:prstGeom prst="rect">
                    <a:avLst/>
                  </a:prstGeom>
                  <a:solidFill>
                    <a:srgbClr val="597BF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808" y="1591"/>
                    <a:ext cx="3" cy="146"/>
                  </a:xfrm>
                  <a:prstGeom prst="rect">
                    <a:avLst/>
                  </a:prstGeom>
                  <a:solidFill>
                    <a:srgbClr val="5C7DF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4180" y="1591"/>
                    <a:ext cx="4" cy="146"/>
                  </a:xfrm>
                  <a:prstGeom prst="rect">
                    <a:avLst/>
                  </a:prstGeom>
                  <a:solidFill>
                    <a:srgbClr val="5C7DF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3811" y="1591"/>
                    <a:ext cx="369" cy="4"/>
                  </a:xfrm>
                  <a:prstGeom prst="rect">
                    <a:avLst/>
                  </a:prstGeom>
                  <a:solidFill>
                    <a:srgbClr val="6180F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811" y="1734"/>
                    <a:ext cx="369" cy="3"/>
                  </a:xfrm>
                  <a:prstGeom prst="rect">
                    <a:avLst/>
                  </a:prstGeom>
                  <a:solidFill>
                    <a:srgbClr val="6180F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811" y="1595"/>
                    <a:ext cx="3" cy="139"/>
                  </a:xfrm>
                  <a:prstGeom prst="rect">
                    <a:avLst/>
                  </a:prstGeom>
                  <a:solidFill>
                    <a:srgbClr val="6180F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8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4177" y="1595"/>
                    <a:ext cx="3" cy="139"/>
                  </a:xfrm>
                  <a:prstGeom prst="rect">
                    <a:avLst/>
                  </a:prstGeom>
                  <a:solidFill>
                    <a:srgbClr val="6180F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09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814" y="1595"/>
                    <a:ext cx="4" cy="139"/>
                  </a:xfrm>
                  <a:prstGeom prst="rect">
                    <a:avLst/>
                  </a:prstGeom>
                  <a:solidFill>
                    <a:srgbClr val="6482F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0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174" y="1595"/>
                    <a:ext cx="3" cy="139"/>
                  </a:xfrm>
                  <a:prstGeom prst="rect">
                    <a:avLst/>
                  </a:prstGeom>
                  <a:solidFill>
                    <a:srgbClr val="6482F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1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818" y="1731"/>
                    <a:ext cx="356" cy="3"/>
                  </a:xfrm>
                  <a:prstGeom prst="rect">
                    <a:avLst/>
                  </a:prstGeom>
                  <a:solidFill>
                    <a:srgbClr val="6985F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2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818" y="1595"/>
                    <a:ext cx="3" cy="136"/>
                  </a:xfrm>
                  <a:prstGeom prst="rect">
                    <a:avLst/>
                  </a:prstGeom>
                  <a:solidFill>
                    <a:srgbClr val="6985F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3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4171" y="1595"/>
                    <a:ext cx="3" cy="136"/>
                  </a:xfrm>
                  <a:prstGeom prst="rect">
                    <a:avLst/>
                  </a:prstGeom>
                  <a:solidFill>
                    <a:srgbClr val="6985F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4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3821" y="1595"/>
                    <a:ext cx="350" cy="3"/>
                  </a:xfrm>
                  <a:prstGeom prst="rect">
                    <a:avLst/>
                  </a:prstGeom>
                  <a:solidFill>
                    <a:srgbClr val="6C87F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5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3821" y="1598"/>
                    <a:ext cx="3" cy="133"/>
                  </a:xfrm>
                  <a:prstGeom prst="rect">
                    <a:avLst/>
                  </a:prstGeom>
                  <a:solidFill>
                    <a:srgbClr val="6C87F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6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4168" y="1598"/>
                    <a:ext cx="3" cy="133"/>
                  </a:xfrm>
                  <a:prstGeom prst="rect">
                    <a:avLst/>
                  </a:prstGeom>
                  <a:solidFill>
                    <a:srgbClr val="6C87F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7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824" y="1598"/>
                    <a:ext cx="3" cy="133"/>
                  </a:xfrm>
                  <a:prstGeom prst="rect">
                    <a:avLst/>
                  </a:prstGeom>
                  <a:solidFill>
                    <a:srgbClr val="718BF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8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4164" y="1598"/>
                    <a:ext cx="4" cy="133"/>
                  </a:xfrm>
                  <a:prstGeom prst="rect">
                    <a:avLst/>
                  </a:prstGeom>
                  <a:solidFill>
                    <a:srgbClr val="718BF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19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827" y="1727"/>
                    <a:ext cx="337" cy="4"/>
                  </a:xfrm>
                  <a:prstGeom prst="rect">
                    <a:avLst/>
                  </a:prstGeom>
                  <a:solidFill>
                    <a:srgbClr val="748DF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0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3827" y="1598"/>
                    <a:ext cx="4" cy="129"/>
                  </a:xfrm>
                  <a:prstGeom prst="rect">
                    <a:avLst/>
                  </a:prstGeom>
                  <a:solidFill>
                    <a:srgbClr val="748DF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1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161" y="1598"/>
                    <a:ext cx="3" cy="129"/>
                  </a:xfrm>
                  <a:prstGeom prst="rect">
                    <a:avLst/>
                  </a:prstGeom>
                  <a:solidFill>
                    <a:srgbClr val="748DF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2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831" y="1598"/>
                    <a:ext cx="330" cy="3"/>
                  </a:xfrm>
                  <a:prstGeom prst="rect">
                    <a:avLst/>
                  </a:prstGeom>
                  <a:solidFill>
                    <a:srgbClr val="7991F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3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3831" y="1601"/>
                    <a:ext cx="3" cy="126"/>
                  </a:xfrm>
                  <a:prstGeom prst="rect">
                    <a:avLst/>
                  </a:prstGeom>
                  <a:solidFill>
                    <a:srgbClr val="7991F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4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4158" y="1601"/>
                    <a:ext cx="3" cy="126"/>
                  </a:xfrm>
                  <a:prstGeom prst="rect">
                    <a:avLst/>
                  </a:prstGeom>
                  <a:solidFill>
                    <a:srgbClr val="7991F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5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3834" y="1601"/>
                    <a:ext cx="3" cy="126"/>
                  </a:xfrm>
                  <a:prstGeom prst="rect">
                    <a:avLst/>
                  </a:prstGeom>
                  <a:solidFill>
                    <a:srgbClr val="7E94F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6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4155" y="1601"/>
                    <a:ext cx="3" cy="126"/>
                  </a:xfrm>
                  <a:prstGeom prst="rect">
                    <a:avLst/>
                  </a:prstGeom>
                  <a:solidFill>
                    <a:srgbClr val="7E94F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7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1601"/>
                    <a:ext cx="318" cy="3"/>
                  </a:xfrm>
                  <a:prstGeom prst="rect">
                    <a:avLst/>
                  </a:prstGeom>
                  <a:solidFill>
                    <a:srgbClr val="8297F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8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1724"/>
                    <a:ext cx="318" cy="3"/>
                  </a:xfrm>
                  <a:prstGeom prst="rect">
                    <a:avLst/>
                  </a:prstGeom>
                  <a:solidFill>
                    <a:srgbClr val="8297F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29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1604"/>
                    <a:ext cx="3" cy="120"/>
                  </a:xfrm>
                  <a:prstGeom prst="rect">
                    <a:avLst/>
                  </a:prstGeom>
                  <a:solidFill>
                    <a:srgbClr val="8297F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0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4151" y="1604"/>
                    <a:ext cx="4" cy="120"/>
                  </a:xfrm>
                  <a:prstGeom prst="rect">
                    <a:avLst/>
                  </a:prstGeom>
                  <a:solidFill>
                    <a:srgbClr val="8297F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1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840" y="1604"/>
                    <a:ext cx="4" cy="120"/>
                  </a:xfrm>
                  <a:prstGeom prst="rect">
                    <a:avLst/>
                  </a:prstGeom>
                  <a:solidFill>
                    <a:srgbClr val="879BF3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2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4148" y="1604"/>
                    <a:ext cx="3" cy="120"/>
                  </a:xfrm>
                  <a:prstGeom prst="rect">
                    <a:avLst/>
                  </a:prstGeom>
                  <a:solidFill>
                    <a:srgbClr val="879BF3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3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844" y="1721"/>
                    <a:ext cx="304" cy="3"/>
                  </a:xfrm>
                  <a:prstGeom prst="rect">
                    <a:avLst/>
                  </a:prstGeom>
                  <a:solidFill>
                    <a:srgbClr val="8A9EF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4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844" y="1604"/>
                    <a:ext cx="3" cy="117"/>
                  </a:xfrm>
                  <a:prstGeom prst="rect">
                    <a:avLst/>
                  </a:prstGeom>
                  <a:solidFill>
                    <a:srgbClr val="8A9EF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5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4145" y="1604"/>
                    <a:ext cx="3" cy="117"/>
                  </a:xfrm>
                  <a:prstGeom prst="rect">
                    <a:avLst/>
                  </a:prstGeom>
                  <a:solidFill>
                    <a:srgbClr val="8A9EF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6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847" y="1604"/>
                    <a:ext cx="298" cy="4"/>
                  </a:xfrm>
                  <a:prstGeom prst="rect">
                    <a:avLst/>
                  </a:prstGeom>
                  <a:solidFill>
                    <a:srgbClr val="8FA2F1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7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847" y="1608"/>
                    <a:ext cx="3" cy="113"/>
                  </a:xfrm>
                  <a:prstGeom prst="rect">
                    <a:avLst/>
                  </a:prstGeom>
                  <a:solidFill>
                    <a:srgbClr val="8FA2F1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8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4142" y="1608"/>
                    <a:ext cx="3" cy="113"/>
                  </a:xfrm>
                  <a:prstGeom prst="rect">
                    <a:avLst/>
                  </a:prstGeom>
                  <a:solidFill>
                    <a:srgbClr val="8FA2F1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39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3850" y="1608"/>
                    <a:ext cx="3" cy="113"/>
                  </a:xfrm>
                  <a:prstGeom prst="rect">
                    <a:avLst/>
                  </a:prstGeom>
                  <a:solidFill>
                    <a:srgbClr val="93A4F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4138" y="1608"/>
                    <a:ext cx="4" cy="113"/>
                  </a:xfrm>
                  <a:prstGeom prst="rect">
                    <a:avLst/>
                  </a:prstGeom>
                  <a:solidFill>
                    <a:srgbClr val="93A4F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1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853" y="1718"/>
                    <a:ext cx="285" cy="3"/>
                  </a:xfrm>
                  <a:prstGeom prst="rect">
                    <a:avLst/>
                  </a:prstGeom>
                  <a:solidFill>
                    <a:srgbClr val="98A8E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2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853" y="1608"/>
                    <a:ext cx="4" cy="110"/>
                  </a:xfrm>
                  <a:prstGeom prst="rect">
                    <a:avLst/>
                  </a:prstGeom>
                  <a:solidFill>
                    <a:srgbClr val="98A8E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3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4135" y="1608"/>
                    <a:ext cx="3" cy="110"/>
                  </a:xfrm>
                  <a:prstGeom prst="rect">
                    <a:avLst/>
                  </a:prstGeom>
                  <a:solidFill>
                    <a:srgbClr val="98A8E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4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857" y="1608"/>
                    <a:ext cx="278" cy="3"/>
                  </a:xfrm>
                  <a:prstGeom prst="rect">
                    <a:avLst/>
                  </a:prstGeom>
                  <a:solidFill>
                    <a:srgbClr val="9CA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5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3857" y="1611"/>
                    <a:ext cx="3" cy="107"/>
                  </a:xfrm>
                  <a:prstGeom prst="rect">
                    <a:avLst/>
                  </a:prstGeom>
                  <a:solidFill>
                    <a:srgbClr val="9CA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6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4132" y="1611"/>
                    <a:ext cx="3" cy="107"/>
                  </a:xfrm>
                  <a:prstGeom prst="rect">
                    <a:avLst/>
                  </a:prstGeom>
                  <a:solidFill>
                    <a:srgbClr val="9CA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7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715"/>
                    <a:ext cx="272" cy="3"/>
                  </a:xfrm>
                  <a:prstGeom prst="rect">
                    <a:avLst/>
                  </a:prstGeom>
                  <a:solidFill>
                    <a:srgbClr val="A1AFE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8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611"/>
                    <a:ext cx="3" cy="104"/>
                  </a:xfrm>
                  <a:prstGeom prst="rect">
                    <a:avLst/>
                  </a:prstGeom>
                  <a:solidFill>
                    <a:srgbClr val="A1AFE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49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4129" y="1611"/>
                    <a:ext cx="3" cy="104"/>
                  </a:xfrm>
                  <a:prstGeom prst="rect">
                    <a:avLst/>
                  </a:prstGeom>
                  <a:solidFill>
                    <a:srgbClr val="A1AFE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0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863" y="1611"/>
                    <a:ext cx="266" cy="3"/>
                  </a:xfrm>
                  <a:prstGeom prst="rect">
                    <a:avLst/>
                  </a:prstGeom>
                  <a:solidFill>
                    <a:srgbClr val="A5B3E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1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3863" y="1614"/>
                    <a:ext cx="3" cy="101"/>
                  </a:xfrm>
                  <a:prstGeom prst="rect">
                    <a:avLst/>
                  </a:prstGeom>
                  <a:solidFill>
                    <a:srgbClr val="A5B3E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2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4125" y="1614"/>
                    <a:ext cx="4" cy="101"/>
                  </a:xfrm>
                  <a:prstGeom prst="rect">
                    <a:avLst/>
                  </a:prstGeom>
                  <a:solidFill>
                    <a:srgbClr val="A5B3E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3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866" y="1614"/>
                    <a:ext cx="3" cy="101"/>
                  </a:xfrm>
                  <a:prstGeom prst="rect">
                    <a:avLst/>
                  </a:prstGeom>
                  <a:solidFill>
                    <a:srgbClr val="A9B6E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4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4122" y="1614"/>
                    <a:ext cx="3" cy="101"/>
                  </a:xfrm>
                  <a:prstGeom prst="rect">
                    <a:avLst/>
                  </a:prstGeom>
                  <a:solidFill>
                    <a:srgbClr val="A9B6EB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5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869" y="1711"/>
                    <a:ext cx="253" cy="4"/>
                  </a:xfrm>
                  <a:prstGeom prst="rect">
                    <a:avLst/>
                  </a:prstGeom>
                  <a:solidFill>
                    <a:srgbClr val="AEBAE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6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869" y="1614"/>
                    <a:ext cx="4" cy="97"/>
                  </a:xfrm>
                  <a:prstGeom prst="rect">
                    <a:avLst/>
                  </a:prstGeom>
                  <a:solidFill>
                    <a:srgbClr val="AEBAE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7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4119" y="1614"/>
                    <a:ext cx="3" cy="97"/>
                  </a:xfrm>
                  <a:prstGeom prst="rect">
                    <a:avLst/>
                  </a:prstGeom>
                  <a:solidFill>
                    <a:srgbClr val="AEBAE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8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873" y="1614"/>
                    <a:ext cx="246" cy="3"/>
                  </a:xfrm>
                  <a:prstGeom prst="rect">
                    <a:avLst/>
                  </a:prstGeom>
                  <a:solidFill>
                    <a:srgbClr val="B1BDE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59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873" y="1617"/>
                    <a:ext cx="3" cy="94"/>
                  </a:xfrm>
                  <a:prstGeom prst="rect">
                    <a:avLst/>
                  </a:prstGeom>
                  <a:solidFill>
                    <a:srgbClr val="B1BDE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0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617"/>
                    <a:ext cx="3" cy="94"/>
                  </a:xfrm>
                  <a:prstGeom prst="rect">
                    <a:avLst/>
                  </a:prstGeom>
                  <a:solidFill>
                    <a:srgbClr val="B1BDE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1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876" y="1708"/>
                    <a:ext cx="240" cy="3"/>
                  </a:xfrm>
                  <a:prstGeom prst="rect">
                    <a:avLst/>
                  </a:prstGeom>
                  <a:solidFill>
                    <a:srgbClr val="B6C0E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2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3876" y="1617"/>
                    <a:ext cx="3" cy="91"/>
                  </a:xfrm>
                  <a:prstGeom prst="rect">
                    <a:avLst/>
                  </a:prstGeom>
                  <a:solidFill>
                    <a:srgbClr val="B6C0E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3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4112" y="1617"/>
                    <a:ext cx="4" cy="91"/>
                  </a:xfrm>
                  <a:prstGeom prst="rect">
                    <a:avLst/>
                  </a:prstGeom>
                  <a:solidFill>
                    <a:srgbClr val="B6C0E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4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3879" y="1617"/>
                    <a:ext cx="3" cy="91"/>
                  </a:xfrm>
                  <a:prstGeom prst="rect">
                    <a:avLst/>
                  </a:prstGeom>
                  <a:solidFill>
                    <a:srgbClr val="B9C3E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5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4109" y="1617"/>
                    <a:ext cx="3" cy="91"/>
                  </a:xfrm>
                  <a:prstGeom prst="rect">
                    <a:avLst/>
                  </a:prstGeom>
                  <a:solidFill>
                    <a:srgbClr val="B9C3E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6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3882" y="1617"/>
                    <a:ext cx="227" cy="3"/>
                  </a:xfrm>
                  <a:prstGeom prst="rect">
                    <a:avLst/>
                  </a:prstGeom>
                  <a:solidFill>
                    <a:srgbClr val="BDC7E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7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3882" y="1620"/>
                    <a:ext cx="4" cy="88"/>
                  </a:xfrm>
                  <a:prstGeom prst="rect">
                    <a:avLst/>
                  </a:prstGeom>
                  <a:solidFill>
                    <a:srgbClr val="BDC7E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8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4106" y="1620"/>
                    <a:ext cx="3" cy="88"/>
                  </a:xfrm>
                  <a:prstGeom prst="rect">
                    <a:avLst/>
                  </a:prstGeom>
                  <a:solidFill>
                    <a:srgbClr val="BDC7E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69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3886" y="1705"/>
                    <a:ext cx="220" cy="3"/>
                  </a:xfrm>
                  <a:prstGeom prst="rect">
                    <a:avLst/>
                  </a:prstGeom>
                  <a:solidFill>
                    <a:srgbClr val="C1C9E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0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3886" y="1620"/>
                    <a:ext cx="3" cy="85"/>
                  </a:xfrm>
                  <a:prstGeom prst="rect">
                    <a:avLst/>
                  </a:prstGeom>
                  <a:solidFill>
                    <a:srgbClr val="C1C9E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1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4103" y="1620"/>
                    <a:ext cx="3" cy="85"/>
                  </a:xfrm>
                  <a:prstGeom prst="rect">
                    <a:avLst/>
                  </a:prstGeom>
                  <a:solidFill>
                    <a:srgbClr val="C1C9E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2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889" y="1620"/>
                    <a:ext cx="214" cy="4"/>
                  </a:xfrm>
                  <a:prstGeom prst="rect">
                    <a:avLst/>
                  </a:prstGeom>
                  <a:solidFill>
                    <a:srgbClr val="C5CDE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3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889" y="1624"/>
                    <a:ext cx="3" cy="81"/>
                  </a:xfrm>
                  <a:prstGeom prst="rect">
                    <a:avLst/>
                  </a:prstGeom>
                  <a:solidFill>
                    <a:srgbClr val="C5CDE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4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4100" y="1624"/>
                    <a:ext cx="3" cy="81"/>
                  </a:xfrm>
                  <a:prstGeom prst="rect">
                    <a:avLst/>
                  </a:prstGeom>
                  <a:solidFill>
                    <a:srgbClr val="C5CDE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5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892" y="1624"/>
                    <a:ext cx="3" cy="81"/>
                  </a:xfrm>
                  <a:prstGeom prst="rect">
                    <a:avLst/>
                  </a:prstGeom>
                  <a:solidFill>
                    <a:srgbClr val="C9D0E1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6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1624"/>
                    <a:ext cx="4" cy="81"/>
                  </a:xfrm>
                  <a:prstGeom prst="rect">
                    <a:avLst/>
                  </a:prstGeom>
                  <a:solidFill>
                    <a:srgbClr val="C9D0E1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7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895" y="1702"/>
                    <a:ext cx="201" cy="3"/>
                  </a:xfrm>
                  <a:prstGeom prst="rect">
                    <a:avLst/>
                  </a:prstGeom>
                  <a:solidFill>
                    <a:srgbClr val="CCD3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8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895" y="1624"/>
                    <a:ext cx="4" cy="78"/>
                  </a:xfrm>
                  <a:prstGeom prst="rect">
                    <a:avLst/>
                  </a:prstGeom>
                  <a:solidFill>
                    <a:srgbClr val="CCD3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79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4093" y="1624"/>
                    <a:ext cx="3" cy="78"/>
                  </a:xfrm>
                  <a:prstGeom prst="rect">
                    <a:avLst/>
                  </a:prstGeom>
                  <a:solidFill>
                    <a:srgbClr val="CCD3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0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899" y="1624"/>
                    <a:ext cx="194" cy="3"/>
                  </a:xfrm>
                  <a:prstGeom prst="rect">
                    <a:avLst/>
                  </a:prstGeom>
                  <a:solidFill>
                    <a:srgbClr val="CFD6D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1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899" y="1627"/>
                    <a:ext cx="3" cy="75"/>
                  </a:xfrm>
                  <a:prstGeom prst="rect">
                    <a:avLst/>
                  </a:prstGeom>
                  <a:solidFill>
                    <a:srgbClr val="CFD6D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2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4090" y="1627"/>
                    <a:ext cx="3" cy="75"/>
                  </a:xfrm>
                  <a:prstGeom prst="rect">
                    <a:avLst/>
                  </a:prstGeom>
                  <a:solidFill>
                    <a:srgbClr val="CFD6D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3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902" y="1698"/>
                    <a:ext cx="188" cy="4"/>
                  </a:xfrm>
                  <a:prstGeom prst="rect">
                    <a:avLst/>
                  </a:prstGeom>
                  <a:solidFill>
                    <a:srgbClr val="D2D8D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4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902" y="1627"/>
                    <a:ext cx="3" cy="71"/>
                  </a:xfrm>
                  <a:prstGeom prst="rect">
                    <a:avLst/>
                  </a:prstGeom>
                  <a:solidFill>
                    <a:srgbClr val="D2D8D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5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4087" y="1627"/>
                    <a:ext cx="3" cy="71"/>
                  </a:xfrm>
                  <a:prstGeom prst="rect">
                    <a:avLst/>
                  </a:prstGeom>
                  <a:solidFill>
                    <a:srgbClr val="D2D8D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6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3905" y="1627"/>
                    <a:ext cx="3" cy="71"/>
                  </a:xfrm>
                  <a:prstGeom prst="rect">
                    <a:avLst/>
                  </a:prstGeom>
                  <a:solidFill>
                    <a:srgbClr val="D6DBD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7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4083" y="1627"/>
                    <a:ext cx="4" cy="71"/>
                  </a:xfrm>
                  <a:prstGeom prst="rect">
                    <a:avLst/>
                  </a:prstGeom>
                  <a:solidFill>
                    <a:srgbClr val="D6DBD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8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3908" y="1627"/>
                    <a:ext cx="175" cy="3"/>
                  </a:xfrm>
                  <a:prstGeom prst="rect">
                    <a:avLst/>
                  </a:prstGeom>
                  <a:solidFill>
                    <a:srgbClr val="D8DDD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89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3908" y="1630"/>
                    <a:ext cx="4" cy="68"/>
                  </a:xfrm>
                  <a:prstGeom prst="rect">
                    <a:avLst/>
                  </a:prstGeom>
                  <a:solidFill>
                    <a:srgbClr val="D8DDD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0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630"/>
                    <a:ext cx="3" cy="68"/>
                  </a:xfrm>
                  <a:prstGeom prst="rect">
                    <a:avLst/>
                  </a:prstGeom>
                  <a:solidFill>
                    <a:srgbClr val="D8DDD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1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912" y="1695"/>
                    <a:ext cx="168" cy="3"/>
                  </a:xfrm>
                  <a:prstGeom prst="rect">
                    <a:avLst/>
                  </a:prstGeom>
                  <a:solidFill>
                    <a:srgbClr val="DBE0D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2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912" y="1630"/>
                    <a:ext cx="3" cy="65"/>
                  </a:xfrm>
                  <a:prstGeom prst="rect">
                    <a:avLst/>
                  </a:prstGeom>
                  <a:solidFill>
                    <a:srgbClr val="DBE0D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3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4077" y="1630"/>
                    <a:ext cx="3" cy="65"/>
                  </a:xfrm>
                  <a:prstGeom prst="rect">
                    <a:avLst/>
                  </a:prstGeom>
                  <a:solidFill>
                    <a:srgbClr val="DBE0DA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4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3915" y="1630"/>
                    <a:ext cx="162" cy="3"/>
                  </a:xfrm>
                  <a:prstGeom prst="rect">
                    <a:avLst/>
                  </a:prstGeom>
                  <a:solidFill>
                    <a:srgbClr val="DEE2D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5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915" y="1633"/>
                    <a:ext cx="3" cy="62"/>
                  </a:xfrm>
                  <a:prstGeom prst="rect">
                    <a:avLst/>
                  </a:prstGeom>
                  <a:solidFill>
                    <a:srgbClr val="DEE2D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6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4074" y="1633"/>
                    <a:ext cx="3" cy="62"/>
                  </a:xfrm>
                  <a:prstGeom prst="rect">
                    <a:avLst/>
                  </a:prstGeom>
                  <a:solidFill>
                    <a:srgbClr val="DEE2D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7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918" y="1692"/>
                    <a:ext cx="156" cy="3"/>
                  </a:xfrm>
                  <a:prstGeom prst="rect">
                    <a:avLst/>
                  </a:prstGeom>
                  <a:solidFill>
                    <a:srgbClr val="E1E5D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8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918" y="1633"/>
                    <a:ext cx="3" cy="59"/>
                  </a:xfrm>
                  <a:prstGeom prst="rect">
                    <a:avLst/>
                  </a:prstGeom>
                  <a:solidFill>
                    <a:srgbClr val="E1E5D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899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4070" y="1633"/>
                    <a:ext cx="4" cy="59"/>
                  </a:xfrm>
                  <a:prstGeom prst="rect">
                    <a:avLst/>
                  </a:prstGeom>
                  <a:solidFill>
                    <a:srgbClr val="E1E5D8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0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3921" y="1633"/>
                    <a:ext cx="4" cy="59"/>
                  </a:xfrm>
                  <a:prstGeom prst="rect">
                    <a:avLst/>
                  </a:prstGeom>
                  <a:solidFill>
                    <a:srgbClr val="E3E7D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1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4067" y="1633"/>
                    <a:ext cx="3" cy="59"/>
                  </a:xfrm>
                  <a:prstGeom prst="rect">
                    <a:avLst/>
                  </a:prstGeom>
                  <a:solidFill>
                    <a:srgbClr val="E3E7D7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2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925" y="1633"/>
                    <a:ext cx="142" cy="4"/>
                  </a:xfrm>
                  <a:prstGeom prst="rect">
                    <a:avLst/>
                  </a:prstGeom>
                  <a:solidFill>
                    <a:srgbClr val="E5E9D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3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925" y="1637"/>
                    <a:ext cx="3" cy="55"/>
                  </a:xfrm>
                  <a:prstGeom prst="rect">
                    <a:avLst/>
                  </a:prstGeom>
                  <a:solidFill>
                    <a:srgbClr val="E5E9D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4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1637"/>
                    <a:ext cx="3" cy="55"/>
                  </a:xfrm>
                  <a:prstGeom prst="rect">
                    <a:avLst/>
                  </a:prstGeom>
                  <a:solidFill>
                    <a:srgbClr val="E5E9D6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5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928" y="1689"/>
                    <a:ext cx="136" cy="3"/>
                  </a:xfrm>
                  <a:prstGeom prst="rect">
                    <a:avLst/>
                  </a:prstGeom>
                  <a:solidFill>
                    <a:srgbClr val="E8EBD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6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3928" y="1637"/>
                    <a:ext cx="3" cy="52"/>
                  </a:xfrm>
                  <a:prstGeom prst="rect">
                    <a:avLst/>
                  </a:prstGeom>
                  <a:solidFill>
                    <a:srgbClr val="E8EBD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7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4061" y="1637"/>
                    <a:ext cx="3" cy="52"/>
                  </a:xfrm>
                  <a:prstGeom prst="rect">
                    <a:avLst/>
                  </a:prstGeom>
                  <a:solidFill>
                    <a:srgbClr val="E8EBD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8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931" y="1637"/>
                    <a:ext cx="3" cy="52"/>
                  </a:xfrm>
                  <a:prstGeom prst="rect">
                    <a:avLst/>
                  </a:prstGeom>
                  <a:solidFill>
                    <a:srgbClr val="EAECD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09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4057" y="1637"/>
                    <a:ext cx="4" cy="52"/>
                  </a:xfrm>
                  <a:prstGeom prst="rect">
                    <a:avLst/>
                  </a:prstGeom>
                  <a:solidFill>
                    <a:srgbClr val="EAECD5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0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934" y="1637"/>
                    <a:ext cx="123" cy="3"/>
                  </a:xfrm>
                  <a:prstGeom prst="rect">
                    <a:avLst/>
                  </a:prstGeom>
                  <a:solidFill>
                    <a:srgbClr val="ECEED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1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934" y="1685"/>
                    <a:ext cx="123" cy="4"/>
                  </a:xfrm>
                  <a:prstGeom prst="rect">
                    <a:avLst/>
                  </a:prstGeom>
                  <a:solidFill>
                    <a:srgbClr val="ECEED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2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934" y="1640"/>
                    <a:ext cx="4" cy="45"/>
                  </a:xfrm>
                  <a:prstGeom prst="rect">
                    <a:avLst/>
                  </a:prstGeom>
                  <a:solidFill>
                    <a:srgbClr val="ECEED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3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4054" y="1640"/>
                    <a:ext cx="3" cy="45"/>
                  </a:xfrm>
                  <a:prstGeom prst="rect">
                    <a:avLst/>
                  </a:prstGeom>
                  <a:solidFill>
                    <a:srgbClr val="ECEED4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4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938" y="1640"/>
                    <a:ext cx="3" cy="45"/>
                  </a:xfrm>
                  <a:prstGeom prst="rect">
                    <a:avLst/>
                  </a:prstGeom>
                  <a:solidFill>
                    <a:srgbClr val="EDF0D3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5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4051" y="1640"/>
                    <a:ext cx="3" cy="45"/>
                  </a:xfrm>
                  <a:prstGeom prst="rect">
                    <a:avLst/>
                  </a:prstGeom>
                  <a:solidFill>
                    <a:srgbClr val="EDF0D3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6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941" y="1640"/>
                    <a:ext cx="110" cy="3"/>
                  </a:xfrm>
                  <a:prstGeom prst="rect">
                    <a:avLst/>
                  </a:prstGeom>
                  <a:solidFill>
                    <a:srgbClr val="EFF1D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7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941" y="1643"/>
                    <a:ext cx="3" cy="42"/>
                  </a:xfrm>
                  <a:prstGeom prst="rect">
                    <a:avLst/>
                  </a:prstGeom>
                  <a:solidFill>
                    <a:srgbClr val="EFF1D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8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4048" y="1643"/>
                    <a:ext cx="3" cy="42"/>
                  </a:xfrm>
                  <a:prstGeom prst="rect">
                    <a:avLst/>
                  </a:prstGeom>
                  <a:solidFill>
                    <a:srgbClr val="EFF1D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19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3944" y="1682"/>
                    <a:ext cx="104" cy="3"/>
                  </a:xfrm>
                  <a:prstGeom prst="rect">
                    <a:avLst/>
                  </a:prstGeom>
                  <a:solidFill>
                    <a:srgbClr val="F1F2D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944" y="1643"/>
                    <a:ext cx="3" cy="39"/>
                  </a:xfrm>
                  <a:prstGeom prst="rect">
                    <a:avLst/>
                  </a:prstGeom>
                  <a:solidFill>
                    <a:srgbClr val="F1F2D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1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4044" y="1643"/>
                    <a:ext cx="4" cy="39"/>
                  </a:xfrm>
                  <a:prstGeom prst="rect">
                    <a:avLst/>
                  </a:prstGeom>
                  <a:solidFill>
                    <a:srgbClr val="F1F2D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2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3947" y="1643"/>
                    <a:ext cx="3" cy="39"/>
                  </a:xfrm>
                  <a:prstGeom prst="rect">
                    <a:avLst/>
                  </a:prstGeom>
                  <a:solidFill>
                    <a:srgbClr val="F2F4D1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3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4041" y="1643"/>
                    <a:ext cx="3" cy="39"/>
                  </a:xfrm>
                  <a:prstGeom prst="rect">
                    <a:avLst/>
                  </a:prstGeom>
                  <a:solidFill>
                    <a:srgbClr val="F2F4D1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4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950" y="1643"/>
                    <a:ext cx="91" cy="3"/>
                  </a:xfrm>
                  <a:prstGeom prst="rect">
                    <a:avLst/>
                  </a:prstGeom>
                  <a:solidFill>
                    <a:srgbClr val="F4F5D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5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3950" y="1646"/>
                    <a:ext cx="4" cy="36"/>
                  </a:xfrm>
                  <a:prstGeom prst="rect">
                    <a:avLst/>
                  </a:prstGeom>
                  <a:solidFill>
                    <a:srgbClr val="F4F5D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6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4038" y="1646"/>
                    <a:ext cx="3" cy="36"/>
                  </a:xfrm>
                  <a:prstGeom prst="rect">
                    <a:avLst/>
                  </a:prstGeom>
                  <a:solidFill>
                    <a:srgbClr val="F4F5D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7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954" y="1679"/>
                    <a:ext cx="84" cy="3"/>
                  </a:xfrm>
                  <a:prstGeom prst="rect">
                    <a:avLst/>
                  </a:prstGeom>
                  <a:solidFill>
                    <a:srgbClr val="F5F6D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8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954" y="1646"/>
                    <a:ext cx="3" cy="33"/>
                  </a:xfrm>
                  <a:prstGeom prst="rect">
                    <a:avLst/>
                  </a:prstGeom>
                  <a:solidFill>
                    <a:srgbClr val="F5F6D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29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4035" y="1646"/>
                    <a:ext cx="3" cy="33"/>
                  </a:xfrm>
                  <a:prstGeom prst="rect">
                    <a:avLst/>
                  </a:prstGeom>
                  <a:solidFill>
                    <a:srgbClr val="F5F6D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0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957" y="1646"/>
                    <a:ext cx="3" cy="33"/>
                  </a:xfrm>
                  <a:prstGeom prst="rect">
                    <a:avLst/>
                  </a:prstGeom>
                  <a:solidFill>
                    <a:srgbClr val="F6F7C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1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4031" y="1646"/>
                    <a:ext cx="4" cy="33"/>
                  </a:xfrm>
                  <a:prstGeom prst="rect">
                    <a:avLst/>
                  </a:prstGeom>
                  <a:solidFill>
                    <a:srgbClr val="F6F7C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2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3960" y="1646"/>
                    <a:ext cx="71" cy="4"/>
                  </a:xfrm>
                  <a:prstGeom prst="rect">
                    <a:avLst/>
                  </a:prstGeom>
                  <a:solidFill>
                    <a:srgbClr val="F7F8C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3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3960" y="1676"/>
                    <a:ext cx="71" cy="3"/>
                  </a:xfrm>
                  <a:prstGeom prst="rect">
                    <a:avLst/>
                  </a:prstGeom>
                  <a:solidFill>
                    <a:srgbClr val="F7F8C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4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3960" y="1650"/>
                    <a:ext cx="3" cy="26"/>
                  </a:xfrm>
                  <a:prstGeom prst="rect">
                    <a:avLst/>
                  </a:prstGeom>
                  <a:solidFill>
                    <a:srgbClr val="F7F8C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5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4028" y="1650"/>
                    <a:ext cx="3" cy="26"/>
                  </a:xfrm>
                  <a:prstGeom prst="rect">
                    <a:avLst/>
                  </a:prstGeom>
                  <a:solidFill>
                    <a:srgbClr val="F7F8C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6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3963" y="1650"/>
                    <a:ext cx="4" cy="26"/>
                  </a:xfrm>
                  <a:prstGeom prst="rect">
                    <a:avLst/>
                  </a:prstGeom>
                  <a:solidFill>
                    <a:srgbClr val="F8F9C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7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4025" y="1650"/>
                    <a:ext cx="3" cy="26"/>
                  </a:xfrm>
                  <a:prstGeom prst="rect">
                    <a:avLst/>
                  </a:prstGeom>
                  <a:solidFill>
                    <a:srgbClr val="F8F9C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8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967" y="1650"/>
                    <a:ext cx="58" cy="3"/>
                  </a:xfrm>
                  <a:prstGeom prst="rect">
                    <a:avLst/>
                  </a:prstGeom>
                  <a:solidFill>
                    <a:srgbClr val="F9FAC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39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967" y="1653"/>
                    <a:ext cx="3" cy="23"/>
                  </a:xfrm>
                  <a:prstGeom prst="rect">
                    <a:avLst/>
                  </a:prstGeom>
                  <a:solidFill>
                    <a:srgbClr val="F9FAC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0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4022" y="1653"/>
                    <a:ext cx="3" cy="23"/>
                  </a:xfrm>
                  <a:prstGeom prst="rect">
                    <a:avLst/>
                  </a:prstGeom>
                  <a:solidFill>
                    <a:srgbClr val="F9FAC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1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3970" y="1672"/>
                    <a:ext cx="52" cy="4"/>
                  </a:xfrm>
                  <a:prstGeom prst="rect">
                    <a:avLst/>
                  </a:prstGeom>
                  <a:solidFill>
                    <a:srgbClr val="FAFB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2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970" y="1653"/>
                    <a:ext cx="3" cy="19"/>
                  </a:xfrm>
                  <a:prstGeom prst="rect">
                    <a:avLst/>
                  </a:prstGeom>
                  <a:solidFill>
                    <a:srgbClr val="FAFB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3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4019" y="1653"/>
                    <a:ext cx="3" cy="19"/>
                  </a:xfrm>
                  <a:prstGeom prst="rect">
                    <a:avLst/>
                  </a:prstGeom>
                  <a:solidFill>
                    <a:srgbClr val="FAFB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4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1653"/>
                    <a:ext cx="3" cy="19"/>
                  </a:xfrm>
                  <a:prstGeom prst="rect">
                    <a:avLst/>
                  </a:prstGeom>
                  <a:solidFill>
                    <a:srgbClr val="FBFB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5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4015" y="1653"/>
                    <a:ext cx="4" cy="19"/>
                  </a:xfrm>
                  <a:prstGeom prst="rect">
                    <a:avLst/>
                  </a:prstGeom>
                  <a:solidFill>
                    <a:srgbClr val="FBFB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6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976" y="1653"/>
                    <a:ext cx="39" cy="3"/>
                  </a:xfrm>
                  <a:prstGeom prst="rect">
                    <a:avLst/>
                  </a:prstGeom>
                  <a:solidFill>
                    <a:srgbClr val="FCFC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7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3976" y="1669"/>
                    <a:ext cx="39" cy="3"/>
                  </a:xfrm>
                  <a:prstGeom prst="rect">
                    <a:avLst/>
                  </a:prstGeom>
                  <a:solidFill>
                    <a:srgbClr val="FCFC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8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3976" y="1656"/>
                    <a:ext cx="4" cy="13"/>
                  </a:xfrm>
                  <a:prstGeom prst="rect">
                    <a:avLst/>
                  </a:prstGeom>
                  <a:solidFill>
                    <a:srgbClr val="FCFC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49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4012" y="1656"/>
                    <a:ext cx="3" cy="13"/>
                  </a:xfrm>
                  <a:prstGeom prst="rect">
                    <a:avLst/>
                  </a:prstGeom>
                  <a:solidFill>
                    <a:srgbClr val="FCFCC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0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980" y="1656"/>
                    <a:ext cx="3" cy="13"/>
                  </a:xfrm>
                  <a:prstGeom prst="rect">
                    <a:avLst/>
                  </a:prstGeom>
                  <a:solidFill>
                    <a:srgbClr val="FCFD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1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4009" y="1656"/>
                    <a:ext cx="3" cy="13"/>
                  </a:xfrm>
                  <a:prstGeom prst="rect">
                    <a:avLst/>
                  </a:prstGeom>
                  <a:solidFill>
                    <a:srgbClr val="FCFD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2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983" y="1656"/>
                    <a:ext cx="3" cy="13"/>
                  </a:xfrm>
                  <a:prstGeom prst="rect">
                    <a:avLst/>
                  </a:prstGeom>
                  <a:solidFill>
                    <a:srgbClr val="FDFD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3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4006" y="1656"/>
                    <a:ext cx="3" cy="13"/>
                  </a:xfrm>
                  <a:prstGeom prst="rect">
                    <a:avLst/>
                  </a:prstGeom>
                  <a:solidFill>
                    <a:srgbClr val="FDFD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4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986" y="1656"/>
                    <a:ext cx="20" cy="3"/>
                  </a:xfrm>
                  <a:prstGeom prst="rect">
                    <a:avLst/>
                  </a:prstGeom>
                  <a:solidFill>
                    <a:srgbClr val="FEFE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5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986" y="1666"/>
                    <a:ext cx="20" cy="3"/>
                  </a:xfrm>
                  <a:prstGeom prst="rect">
                    <a:avLst/>
                  </a:prstGeom>
                  <a:solidFill>
                    <a:srgbClr val="FEFE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6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986" y="1659"/>
                    <a:ext cx="3" cy="7"/>
                  </a:xfrm>
                  <a:prstGeom prst="rect">
                    <a:avLst/>
                  </a:prstGeom>
                  <a:solidFill>
                    <a:srgbClr val="FEFE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7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4002" y="1659"/>
                    <a:ext cx="4" cy="7"/>
                  </a:xfrm>
                  <a:prstGeom prst="rect">
                    <a:avLst/>
                  </a:prstGeom>
                  <a:solidFill>
                    <a:srgbClr val="FEFE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8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989" y="1659"/>
                    <a:ext cx="4" cy="7"/>
                  </a:xfrm>
                  <a:prstGeom prst="rect">
                    <a:avLst/>
                  </a:prstGeom>
                  <a:solidFill>
                    <a:srgbClr val="FEFE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59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999" y="1659"/>
                    <a:ext cx="3" cy="7"/>
                  </a:xfrm>
                  <a:prstGeom prst="rect">
                    <a:avLst/>
                  </a:prstGeom>
                  <a:solidFill>
                    <a:srgbClr val="FEFE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73960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993" y="1659"/>
                    <a:ext cx="6" cy="7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  <p:sp>
              <p:nvSpPr>
                <p:cNvPr id="73764" name="Rectangle 209"/>
                <p:cNvSpPr>
                  <a:spLocks noChangeArrowheads="1"/>
                </p:cNvSpPr>
                <p:nvPr/>
              </p:nvSpPr>
              <p:spPr bwMode="auto">
                <a:xfrm>
                  <a:off x="3763" y="1575"/>
                  <a:ext cx="466" cy="178"/>
                </a:xfrm>
                <a:prstGeom prst="rect">
                  <a:avLst/>
                </a:prstGeom>
                <a:noFill/>
                <a:ln w="15875">
                  <a:solidFill>
                    <a:srgbClr val="6600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73752" name="Rectangle 210"/>
              <p:cNvSpPr>
                <a:spLocks noChangeArrowheads="1"/>
              </p:cNvSpPr>
              <p:nvPr/>
            </p:nvSpPr>
            <p:spPr bwMode="auto">
              <a:xfrm>
                <a:off x="3501" y="2104"/>
                <a:ext cx="63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Aseguramiento </a:t>
                </a:r>
                <a:endParaRPr lang="es-ES" sz="3600">
                  <a:latin typeface="Times New Roman" pitchFamily="18" charset="0"/>
                </a:endParaRPr>
              </a:p>
            </p:txBody>
          </p:sp>
          <p:sp>
            <p:nvSpPr>
              <p:cNvPr id="73753" name="Rectangle 211"/>
              <p:cNvSpPr>
                <a:spLocks noChangeArrowheads="1"/>
              </p:cNvSpPr>
              <p:nvPr/>
            </p:nvSpPr>
            <p:spPr bwMode="auto">
              <a:xfrm>
                <a:off x="3540" y="2186"/>
                <a:ext cx="50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de la calidad</a:t>
                </a:r>
                <a:endParaRPr lang="es-ES" sz="3600">
                  <a:latin typeface="Times New Roman" pitchFamily="18" charset="0"/>
                </a:endParaRPr>
              </a:p>
            </p:txBody>
          </p:sp>
          <p:sp>
            <p:nvSpPr>
              <p:cNvPr id="73754" name="Rectangle 212"/>
              <p:cNvSpPr>
                <a:spLocks noChangeArrowheads="1"/>
              </p:cNvSpPr>
              <p:nvPr/>
            </p:nvSpPr>
            <p:spPr bwMode="auto">
              <a:xfrm>
                <a:off x="4587" y="1886"/>
                <a:ext cx="547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55" name="Rectangle 213"/>
              <p:cNvSpPr>
                <a:spLocks noChangeArrowheads="1"/>
              </p:cNvSpPr>
              <p:nvPr/>
            </p:nvSpPr>
            <p:spPr bwMode="auto">
              <a:xfrm>
                <a:off x="4666" y="1909"/>
                <a:ext cx="510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Control de la</a:t>
                </a:r>
                <a:endParaRPr lang="es-ES" sz="3600">
                  <a:latin typeface="Times New Roman" pitchFamily="18" charset="0"/>
                </a:endParaRPr>
              </a:p>
            </p:txBody>
          </p:sp>
          <p:sp>
            <p:nvSpPr>
              <p:cNvPr id="73756" name="Rectangle 214"/>
              <p:cNvSpPr>
                <a:spLocks noChangeArrowheads="1"/>
              </p:cNvSpPr>
              <p:nvPr/>
            </p:nvSpPr>
            <p:spPr bwMode="auto">
              <a:xfrm>
                <a:off x="4738" y="1991"/>
                <a:ext cx="32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Calidad.</a:t>
                </a:r>
                <a:endParaRPr lang="es-ES" sz="3600">
                  <a:latin typeface="Times New Roman" pitchFamily="18" charset="0"/>
                </a:endParaRPr>
              </a:p>
            </p:txBody>
          </p:sp>
          <p:sp>
            <p:nvSpPr>
              <p:cNvPr id="73757" name="Rectangle 215"/>
              <p:cNvSpPr>
                <a:spLocks noChangeArrowheads="1"/>
              </p:cNvSpPr>
              <p:nvPr/>
            </p:nvSpPr>
            <p:spPr bwMode="auto">
              <a:xfrm>
                <a:off x="3673" y="2479"/>
                <a:ext cx="54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58" name="Rectangle 216"/>
              <p:cNvSpPr>
                <a:spLocks noChangeArrowheads="1"/>
              </p:cNvSpPr>
              <p:nvPr/>
            </p:nvSpPr>
            <p:spPr bwMode="auto">
              <a:xfrm>
                <a:off x="3753" y="2503"/>
                <a:ext cx="53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Planificación </a:t>
                </a:r>
                <a:endParaRPr lang="es-ES" sz="3600">
                  <a:latin typeface="Times New Roman" pitchFamily="18" charset="0"/>
                </a:endParaRPr>
              </a:p>
            </p:txBody>
          </p:sp>
          <p:sp>
            <p:nvSpPr>
              <p:cNvPr id="73759" name="Rectangle 217"/>
              <p:cNvSpPr>
                <a:spLocks noChangeArrowheads="1"/>
              </p:cNvSpPr>
              <p:nvPr/>
            </p:nvSpPr>
            <p:spPr bwMode="auto">
              <a:xfrm>
                <a:off x="3753" y="2584"/>
                <a:ext cx="513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de la Calidad</a:t>
                </a:r>
                <a:endParaRPr lang="es-ES" sz="3600">
                  <a:latin typeface="Times New Roman" pitchFamily="18" charset="0"/>
                </a:endParaRPr>
              </a:p>
            </p:txBody>
          </p:sp>
          <p:sp>
            <p:nvSpPr>
              <p:cNvPr id="73760" name="Rectangle 218"/>
              <p:cNvSpPr>
                <a:spLocks noChangeArrowheads="1"/>
              </p:cNvSpPr>
              <p:nvPr/>
            </p:nvSpPr>
            <p:spPr bwMode="auto">
              <a:xfrm>
                <a:off x="4616" y="2355"/>
                <a:ext cx="548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61" name="Rectangle 219"/>
              <p:cNvSpPr>
                <a:spLocks noChangeArrowheads="1"/>
              </p:cNvSpPr>
              <p:nvPr/>
            </p:nvSpPr>
            <p:spPr bwMode="auto">
              <a:xfrm>
                <a:off x="4677" y="2378"/>
                <a:ext cx="584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Mejoramiento </a:t>
                </a:r>
                <a:endParaRPr lang="es-ES" sz="3600">
                  <a:latin typeface="Times New Roman" pitchFamily="18" charset="0"/>
                </a:endParaRPr>
              </a:p>
            </p:txBody>
          </p:sp>
          <p:sp>
            <p:nvSpPr>
              <p:cNvPr id="73762" name="Rectangle 220"/>
              <p:cNvSpPr>
                <a:spLocks noChangeArrowheads="1"/>
              </p:cNvSpPr>
              <p:nvPr/>
            </p:nvSpPr>
            <p:spPr bwMode="auto">
              <a:xfrm>
                <a:off x="4757" y="2460"/>
                <a:ext cx="350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s-ES" sz="1000" b="1">
                    <a:solidFill>
                      <a:srgbClr val="200B5B"/>
                    </a:solidFill>
                  </a:rPr>
                  <a:t>continuo</a:t>
                </a:r>
                <a:endParaRPr lang="es-ES" sz="3600">
                  <a:latin typeface="Times New Roman" pitchFamily="18" charset="0"/>
                </a:endParaRPr>
              </a:p>
            </p:txBody>
          </p:sp>
        </p:grpSp>
        <p:sp>
          <p:nvSpPr>
            <p:cNvPr id="73736" name="Rectangle 221"/>
            <p:cNvSpPr>
              <a:spLocks noChangeArrowheads="1"/>
            </p:cNvSpPr>
            <p:nvPr/>
          </p:nvSpPr>
          <p:spPr bwMode="auto">
            <a:xfrm>
              <a:off x="1344" y="1008"/>
              <a:ext cx="1296" cy="960"/>
            </a:xfrm>
            <a:prstGeom prst="rect">
              <a:avLst/>
            </a:prstGeom>
            <a:solidFill>
              <a:srgbClr val="00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3737" name="Text Box 222"/>
            <p:cNvSpPr txBox="1">
              <a:spLocks noChangeArrowheads="1"/>
            </p:cNvSpPr>
            <p:nvPr/>
          </p:nvSpPr>
          <p:spPr bwMode="auto">
            <a:xfrm>
              <a:off x="1392" y="1104"/>
              <a:ext cx="864" cy="173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200" b="1">
                  <a:solidFill>
                    <a:schemeClr val="bg2"/>
                  </a:solidFill>
                </a:rPr>
                <a:t>Pensamiento</a:t>
              </a:r>
              <a:endParaRPr lang="es-ES" sz="1200" b="1">
                <a:solidFill>
                  <a:schemeClr val="bg2"/>
                </a:solidFill>
              </a:endParaRPr>
            </a:p>
          </p:txBody>
        </p:sp>
        <p:sp>
          <p:nvSpPr>
            <p:cNvPr id="73738" name="Text Box 223"/>
            <p:cNvSpPr txBox="1">
              <a:spLocks noChangeArrowheads="1"/>
            </p:cNvSpPr>
            <p:nvPr/>
          </p:nvSpPr>
          <p:spPr bwMode="auto">
            <a:xfrm>
              <a:off x="1578" y="1411"/>
              <a:ext cx="864" cy="173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200" b="1">
                  <a:solidFill>
                    <a:schemeClr val="bg2"/>
                  </a:solidFill>
                </a:rPr>
                <a:t>Sentimiento</a:t>
              </a:r>
              <a:endParaRPr lang="es-ES" sz="1200" b="1">
                <a:solidFill>
                  <a:schemeClr val="bg2"/>
                </a:solidFill>
              </a:endParaRPr>
            </a:p>
          </p:txBody>
        </p:sp>
        <p:sp>
          <p:nvSpPr>
            <p:cNvPr id="73739" name="Text Box 224"/>
            <p:cNvSpPr txBox="1">
              <a:spLocks noChangeArrowheads="1"/>
            </p:cNvSpPr>
            <p:nvPr/>
          </p:nvSpPr>
          <p:spPr bwMode="auto">
            <a:xfrm>
              <a:off x="1728" y="1699"/>
              <a:ext cx="864" cy="173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200" b="1">
                  <a:solidFill>
                    <a:schemeClr val="bg2"/>
                  </a:solidFill>
                </a:rPr>
                <a:t>Conducta</a:t>
              </a:r>
              <a:endParaRPr lang="es-ES" sz="1200" b="1">
                <a:solidFill>
                  <a:schemeClr val="bg2"/>
                </a:solidFill>
              </a:endParaRPr>
            </a:p>
          </p:txBody>
        </p:sp>
        <p:sp>
          <p:nvSpPr>
            <p:cNvPr id="73740" name="Rectangle 225"/>
            <p:cNvSpPr>
              <a:spLocks noChangeArrowheads="1"/>
            </p:cNvSpPr>
            <p:nvPr/>
          </p:nvSpPr>
          <p:spPr bwMode="auto">
            <a:xfrm>
              <a:off x="1104" y="2304"/>
              <a:ext cx="1776" cy="864"/>
            </a:xfrm>
            <a:prstGeom prst="rect">
              <a:avLst/>
            </a:prstGeom>
            <a:solidFill>
              <a:srgbClr val="00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3741" name="Oval 226"/>
            <p:cNvSpPr>
              <a:spLocks noChangeArrowheads="1"/>
            </p:cNvSpPr>
            <p:nvPr/>
          </p:nvSpPr>
          <p:spPr bwMode="auto">
            <a:xfrm>
              <a:off x="1104" y="2352"/>
              <a:ext cx="864" cy="432"/>
            </a:xfrm>
            <a:prstGeom prst="ellipse">
              <a:avLst/>
            </a:prstGeom>
            <a:solidFill>
              <a:srgbClr val="FFE4C9"/>
            </a:solidFill>
            <a:ln w="19050" cap="sq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s-MX" sz="1200" b="1">
                  <a:solidFill>
                    <a:schemeClr val="bg2"/>
                  </a:solidFill>
                </a:rPr>
                <a:t>Conocimientos</a:t>
              </a:r>
              <a:endParaRPr lang="es-ES" sz="1200" b="1">
                <a:solidFill>
                  <a:schemeClr val="bg2"/>
                </a:solidFill>
              </a:endParaRPr>
            </a:p>
          </p:txBody>
        </p:sp>
        <p:sp>
          <p:nvSpPr>
            <p:cNvPr id="73742" name="Oval 227"/>
            <p:cNvSpPr>
              <a:spLocks noChangeArrowheads="1"/>
            </p:cNvSpPr>
            <p:nvPr/>
          </p:nvSpPr>
          <p:spPr bwMode="auto">
            <a:xfrm>
              <a:off x="1920" y="2352"/>
              <a:ext cx="864" cy="432"/>
            </a:xfrm>
            <a:prstGeom prst="ellipse">
              <a:avLst/>
            </a:prstGeom>
            <a:solidFill>
              <a:srgbClr val="FFE4C9"/>
            </a:solidFill>
            <a:ln w="19050" cap="sq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s-MX" sz="1200" b="1">
                  <a:solidFill>
                    <a:schemeClr val="bg2"/>
                  </a:solidFill>
                </a:rPr>
                <a:t>Habilidades</a:t>
              </a:r>
              <a:endParaRPr lang="es-ES" sz="1200" b="1">
                <a:solidFill>
                  <a:schemeClr val="bg2"/>
                </a:solidFill>
              </a:endParaRPr>
            </a:p>
          </p:txBody>
        </p:sp>
        <p:sp>
          <p:nvSpPr>
            <p:cNvPr id="73743" name="Oval 228"/>
            <p:cNvSpPr>
              <a:spLocks noChangeArrowheads="1"/>
            </p:cNvSpPr>
            <p:nvPr/>
          </p:nvSpPr>
          <p:spPr bwMode="auto">
            <a:xfrm>
              <a:off x="1104" y="2688"/>
              <a:ext cx="864" cy="432"/>
            </a:xfrm>
            <a:prstGeom prst="ellipse">
              <a:avLst/>
            </a:prstGeom>
            <a:solidFill>
              <a:srgbClr val="FFE4C9"/>
            </a:solidFill>
            <a:ln w="19050" cap="sq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s-MX" sz="1200" b="1">
                  <a:solidFill>
                    <a:schemeClr val="bg2"/>
                  </a:solidFill>
                </a:rPr>
                <a:t>Actitudes</a:t>
              </a:r>
              <a:endParaRPr lang="es-ES" sz="1200" b="1">
                <a:solidFill>
                  <a:schemeClr val="bg2"/>
                </a:solidFill>
              </a:endParaRPr>
            </a:p>
          </p:txBody>
        </p:sp>
        <p:sp>
          <p:nvSpPr>
            <p:cNvPr id="73744" name="Oval 229"/>
            <p:cNvSpPr>
              <a:spLocks noChangeArrowheads="1"/>
            </p:cNvSpPr>
            <p:nvPr/>
          </p:nvSpPr>
          <p:spPr bwMode="auto">
            <a:xfrm>
              <a:off x="1920" y="2688"/>
              <a:ext cx="864" cy="432"/>
            </a:xfrm>
            <a:prstGeom prst="ellipse">
              <a:avLst/>
            </a:prstGeom>
            <a:solidFill>
              <a:srgbClr val="FFE4C9"/>
            </a:solidFill>
            <a:ln w="19050" cap="sq">
              <a:solidFill>
                <a:srgbClr val="FF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s-MX" sz="1200" b="1">
                  <a:solidFill>
                    <a:schemeClr val="bg2"/>
                  </a:solidFill>
                </a:rPr>
                <a:t>Aptitudes</a:t>
              </a:r>
              <a:endParaRPr lang="es-ES" sz="1200" b="1">
                <a:solidFill>
                  <a:schemeClr val="bg2"/>
                </a:solidFill>
              </a:endParaRPr>
            </a:p>
          </p:txBody>
        </p:sp>
        <p:sp>
          <p:nvSpPr>
            <p:cNvPr id="73745" name="Line 230"/>
            <p:cNvSpPr>
              <a:spLocks noChangeShapeType="1"/>
            </p:cNvSpPr>
            <p:nvPr/>
          </p:nvSpPr>
          <p:spPr bwMode="auto">
            <a:xfrm>
              <a:off x="3119" y="912"/>
              <a:ext cx="1" cy="2448"/>
            </a:xfrm>
            <a:prstGeom prst="line">
              <a:avLst/>
            </a:prstGeom>
            <a:noFill/>
            <a:ln w="1905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73732" name="Text Box 231"/>
          <p:cNvSpPr txBox="1">
            <a:spLocks noChangeArrowheads="1"/>
          </p:cNvSpPr>
          <p:nvPr/>
        </p:nvSpPr>
        <p:spPr bwMode="auto">
          <a:xfrm>
            <a:off x="2209800" y="5562600"/>
            <a:ext cx="194468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2000" b="1"/>
              <a:t>Lado Humano</a:t>
            </a:r>
          </a:p>
          <a:p>
            <a:pPr algn="ctr"/>
            <a:r>
              <a:rPr lang="es-MX" sz="2000" b="1"/>
              <a:t>(SOFT)</a:t>
            </a:r>
            <a:endParaRPr lang="es-ES" sz="2000" b="1"/>
          </a:p>
        </p:txBody>
      </p:sp>
      <p:sp>
        <p:nvSpPr>
          <p:cNvPr id="73733" name="Text Box 232"/>
          <p:cNvSpPr txBox="1">
            <a:spLocks noChangeArrowheads="1"/>
          </p:cNvSpPr>
          <p:nvPr/>
        </p:nvSpPr>
        <p:spPr bwMode="auto">
          <a:xfrm>
            <a:off x="5794375" y="5562600"/>
            <a:ext cx="255428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2000" b="1"/>
              <a:t>Lado Instrumental</a:t>
            </a:r>
          </a:p>
          <a:p>
            <a:pPr algn="ctr"/>
            <a:r>
              <a:rPr lang="es-MX" sz="2000" b="1"/>
              <a:t>(HARD)</a:t>
            </a:r>
            <a:endParaRPr lang="es-ES" sz="2000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build="p" autoUpdateAnimBg="0" advAuto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1371600" y="228600"/>
            <a:ext cx="7467600" cy="628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Modelo Conceptual</a:t>
            </a:r>
            <a:endParaRPr lang="es-E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755" name="AutoShape 3"/>
          <p:cNvSpPr>
            <a:spLocks noChangeArrowheads="1"/>
          </p:cNvSpPr>
          <p:nvPr/>
        </p:nvSpPr>
        <p:spPr bwMode="auto">
          <a:xfrm>
            <a:off x="2895600" y="1295400"/>
            <a:ext cx="5295900" cy="99060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s-MX" sz="1400" b="1">
                <a:solidFill>
                  <a:schemeClr val="bg2"/>
                </a:solidFill>
              </a:rPr>
              <a:t>Gestión integral</a:t>
            </a:r>
          </a:p>
          <a:p>
            <a:pPr algn="ctr"/>
            <a:r>
              <a:rPr lang="es-MX" sz="1400" b="1">
                <a:solidFill>
                  <a:schemeClr val="bg2"/>
                </a:solidFill>
              </a:rPr>
              <a:t>de la Calidad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895600" y="2286000"/>
            <a:ext cx="5257800" cy="533400"/>
          </a:xfrm>
          <a:prstGeom prst="rect">
            <a:avLst/>
          </a:prstGeom>
          <a:solidFill>
            <a:srgbClr val="FFE4C9"/>
          </a:solidFill>
          <a:ln w="1905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s-MX" sz="1400" b="1">
                <a:solidFill>
                  <a:schemeClr val="bg2"/>
                </a:solidFill>
                <a:latin typeface="Arial" charset="0"/>
              </a:rPr>
              <a:t>Control de Calidad</a:t>
            </a:r>
            <a:r>
              <a:rPr lang="es-MX" sz="1400" b="1">
                <a:solidFill>
                  <a:schemeClr val="bg2"/>
                </a:solidFill>
                <a:latin typeface="Arial" charset="0"/>
                <a:cs typeface="Times New Roman" pitchFamily="18" charset="0"/>
              </a:rPr>
              <a:t>/Aseguramiento de calidad</a:t>
            </a:r>
            <a:endParaRPr lang="es-ES" sz="14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2895600" y="4953000"/>
            <a:ext cx="5257800" cy="457200"/>
          </a:xfrm>
          <a:prstGeom prst="rect">
            <a:avLst/>
          </a:prstGeom>
          <a:solidFill>
            <a:srgbClr val="FFE4C9"/>
          </a:solidFill>
          <a:ln w="1905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s-MX" sz="1400" b="1">
                <a:solidFill>
                  <a:schemeClr val="bg2"/>
                </a:solidFill>
                <a:latin typeface="Arial" charset="0"/>
              </a:rPr>
              <a:t>Manejo del cambio </a:t>
            </a:r>
            <a:r>
              <a:rPr lang="es-MX" sz="1400" b="1">
                <a:solidFill>
                  <a:schemeClr val="bg2"/>
                </a:solidFill>
                <a:latin typeface="Arial" charset="0"/>
                <a:cs typeface="Arial" charset="0"/>
              </a:rPr>
              <a:t>/ Liderazgo </a:t>
            </a:r>
            <a:r>
              <a:rPr lang="es-MX" sz="1400" b="1">
                <a:solidFill>
                  <a:schemeClr val="bg2"/>
                </a:solidFill>
                <a:latin typeface="Arial" charset="0"/>
              </a:rPr>
              <a:t> </a:t>
            </a:r>
            <a:r>
              <a:rPr lang="es-MX" sz="1400" b="1">
                <a:solidFill>
                  <a:schemeClr val="bg2"/>
                </a:solidFill>
                <a:latin typeface="Arial" charset="0"/>
                <a:cs typeface="Arial" charset="0"/>
              </a:rPr>
              <a:t>/  P. Estrategia </a:t>
            </a:r>
            <a:endParaRPr lang="es-ES" sz="14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2895600" y="5410200"/>
            <a:ext cx="5257800" cy="457200"/>
          </a:xfrm>
          <a:prstGeom prst="rect">
            <a:avLst/>
          </a:prstGeom>
          <a:solidFill>
            <a:srgbClr val="FFE4C9"/>
          </a:solidFill>
          <a:ln w="1905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s-MX" sz="1400" b="1">
                <a:solidFill>
                  <a:schemeClr val="bg2"/>
                </a:solidFill>
                <a:latin typeface="Arial" charset="0"/>
              </a:rPr>
              <a:t>Manejo del cambio </a:t>
            </a:r>
            <a:r>
              <a:rPr lang="es-MX" sz="1400" b="1">
                <a:solidFill>
                  <a:schemeClr val="bg2"/>
                </a:solidFill>
                <a:latin typeface="Arial" charset="0"/>
                <a:cs typeface="Arial" charset="0"/>
              </a:rPr>
              <a:t>/ Liderazgo </a:t>
            </a:r>
            <a:r>
              <a:rPr lang="es-MX" sz="1400" b="1">
                <a:solidFill>
                  <a:schemeClr val="bg2"/>
                </a:solidFill>
                <a:latin typeface="Arial" charset="0"/>
              </a:rPr>
              <a:t> </a:t>
            </a:r>
            <a:r>
              <a:rPr lang="es-MX" sz="1400" b="1">
                <a:solidFill>
                  <a:schemeClr val="bg2"/>
                </a:solidFill>
                <a:latin typeface="Arial" charset="0"/>
                <a:cs typeface="Arial" charset="0"/>
              </a:rPr>
              <a:t>/  P. Estrategia </a:t>
            </a:r>
            <a:endParaRPr lang="es-ES" sz="14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3200400" y="2819400"/>
            <a:ext cx="609600" cy="2133600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E4C9"/>
              </a:gs>
              <a:gs pos="100000">
                <a:srgbClr val="FF9900"/>
              </a:gs>
            </a:gsLst>
            <a:lin ang="18900000" scaled="1"/>
          </a:gra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 rot="-5400000">
            <a:off x="2724150" y="3597275"/>
            <a:ext cx="16383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1600" b="1">
                <a:solidFill>
                  <a:schemeClr val="bg2"/>
                </a:solidFill>
              </a:rPr>
              <a:t>Herramientas </a:t>
            </a:r>
          </a:p>
          <a:p>
            <a:pPr algn="ctr">
              <a:lnSpc>
                <a:spcPct val="90000"/>
              </a:lnSpc>
            </a:pPr>
            <a:r>
              <a:rPr lang="es-MX" sz="1600" b="1">
                <a:solidFill>
                  <a:schemeClr val="bg2"/>
                </a:solidFill>
              </a:rPr>
              <a:t>Básicas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4114800" y="2820988"/>
            <a:ext cx="609600" cy="2133600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E4C9"/>
              </a:gs>
              <a:gs pos="100000">
                <a:srgbClr val="FF9900"/>
              </a:gs>
            </a:gsLst>
            <a:lin ang="18900000" scaled="1"/>
          </a:gra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 rot="-5400000">
            <a:off x="3752850" y="3595688"/>
            <a:ext cx="136525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1600" b="1">
                <a:solidFill>
                  <a:schemeClr val="bg2"/>
                </a:solidFill>
              </a:rPr>
              <a:t>Gestión por</a:t>
            </a:r>
          </a:p>
          <a:p>
            <a:pPr algn="ctr">
              <a:lnSpc>
                <a:spcPct val="90000"/>
              </a:lnSpc>
            </a:pPr>
            <a:r>
              <a:rPr lang="es-MX" sz="1600" b="1">
                <a:solidFill>
                  <a:schemeClr val="bg2"/>
                </a:solidFill>
              </a:rPr>
              <a:t>........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5181600" y="2820988"/>
            <a:ext cx="609600" cy="2133600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E4C9"/>
              </a:gs>
              <a:gs pos="100000">
                <a:srgbClr val="FF9900"/>
              </a:gs>
            </a:gsLst>
            <a:lin ang="18900000" scaled="1"/>
          </a:gra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 rot="-5400000">
            <a:off x="4657725" y="3616326"/>
            <a:ext cx="1679575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1600" b="1">
                <a:solidFill>
                  <a:schemeClr val="bg2"/>
                </a:solidFill>
              </a:rPr>
              <a:t>Orientación al </a:t>
            </a:r>
          </a:p>
          <a:p>
            <a:pPr algn="ctr">
              <a:lnSpc>
                <a:spcPct val="80000"/>
              </a:lnSpc>
            </a:pPr>
            <a:r>
              <a:rPr lang="es-MX" sz="1600" b="1">
                <a:solidFill>
                  <a:schemeClr val="bg2"/>
                </a:solidFill>
              </a:rPr>
              <a:t>Cliente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6172200" y="2820988"/>
            <a:ext cx="609600" cy="2133600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E4C9"/>
              </a:gs>
              <a:gs pos="100000">
                <a:srgbClr val="FF9900"/>
              </a:gs>
            </a:gsLst>
            <a:lin ang="18900000" scaled="1"/>
          </a:gra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 rot="-5400000">
            <a:off x="5898356" y="3618707"/>
            <a:ext cx="1284287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1600" b="1">
                <a:solidFill>
                  <a:schemeClr val="bg2"/>
                </a:solidFill>
              </a:rPr>
              <a:t>Mejora</a:t>
            </a:r>
          </a:p>
          <a:p>
            <a:pPr algn="ctr">
              <a:lnSpc>
                <a:spcPct val="80000"/>
              </a:lnSpc>
            </a:pPr>
            <a:r>
              <a:rPr lang="es-MX" sz="1600" b="1">
                <a:solidFill>
                  <a:schemeClr val="bg2"/>
                </a:solidFill>
              </a:rPr>
              <a:t>evaluación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74767" name="Rectangle 15"/>
          <p:cNvSpPr>
            <a:spLocks noChangeArrowheads="1"/>
          </p:cNvSpPr>
          <p:nvPr/>
        </p:nvSpPr>
        <p:spPr bwMode="auto">
          <a:xfrm>
            <a:off x="7086600" y="2820988"/>
            <a:ext cx="609600" cy="2133600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E4C9"/>
              </a:gs>
              <a:gs pos="100000">
                <a:srgbClr val="FF9900"/>
              </a:gs>
            </a:gsLst>
            <a:lin ang="18900000" scaled="1"/>
          </a:gradFill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 rot="-5400000">
            <a:off x="6785769" y="3618707"/>
            <a:ext cx="1233487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MX" sz="1600" b="1">
                <a:solidFill>
                  <a:schemeClr val="bg2"/>
                </a:solidFill>
              </a:rPr>
              <a:t>Costos de </a:t>
            </a:r>
          </a:p>
          <a:p>
            <a:pPr algn="ctr">
              <a:lnSpc>
                <a:spcPct val="80000"/>
              </a:lnSpc>
            </a:pPr>
            <a:r>
              <a:rPr lang="es-MX" sz="1600" b="1">
                <a:solidFill>
                  <a:schemeClr val="bg2"/>
                </a:solidFill>
              </a:rPr>
              <a:t>Calidad</a:t>
            </a:r>
            <a:endParaRPr lang="es-ES" sz="1600" b="1">
              <a:solidFill>
                <a:schemeClr val="bg2"/>
              </a:solidFill>
            </a:endParaRPr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2133600" y="1141413"/>
            <a:ext cx="6477000" cy="1587"/>
          </a:xfrm>
          <a:prstGeom prst="line">
            <a:avLst/>
          </a:prstGeom>
          <a:noFill/>
          <a:ln w="28575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2133600" y="6096000"/>
            <a:ext cx="6477000" cy="1588"/>
          </a:xfrm>
          <a:prstGeom prst="line">
            <a:avLst/>
          </a:prstGeom>
          <a:noFill/>
          <a:ln w="28575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3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build="p" autoUpdateAnimBg="0" advAuto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990600" y="304800"/>
            <a:ext cx="8153400" cy="493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Integración:  Aspectos Humanos y Profesionales</a:t>
            </a:r>
            <a:endParaRPr lang="es-ES" sz="1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779" name="Freeform 3"/>
          <p:cNvSpPr>
            <a:spLocks/>
          </p:cNvSpPr>
          <p:nvPr/>
        </p:nvSpPr>
        <p:spPr bwMode="auto">
          <a:xfrm>
            <a:off x="1981200" y="4876800"/>
            <a:ext cx="6781800" cy="1371600"/>
          </a:xfrm>
          <a:custGeom>
            <a:avLst/>
            <a:gdLst>
              <a:gd name="T0" fmla="*/ 0 w 4128"/>
              <a:gd name="T1" fmla="*/ 768 h 768"/>
              <a:gd name="T2" fmla="*/ 4128 w 4128"/>
              <a:gd name="T3" fmla="*/ 0 h 768"/>
              <a:gd name="T4" fmla="*/ 0 60000 65536"/>
              <a:gd name="T5" fmla="*/ 0 60000 65536"/>
              <a:gd name="T6" fmla="*/ 0 w 4128"/>
              <a:gd name="T7" fmla="*/ 0 h 768"/>
              <a:gd name="T8" fmla="*/ 4128 w 4128"/>
              <a:gd name="T9" fmla="*/ 768 h 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128" h="768">
                <a:moveTo>
                  <a:pt x="0" y="768"/>
                </a:moveTo>
                <a:cubicBezTo>
                  <a:pt x="0" y="768"/>
                  <a:pt x="2064" y="384"/>
                  <a:pt x="4128" y="0"/>
                </a:cubicBezTo>
              </a:path>
            </a:pathLst>
          </a:custGeom>
          <a:noFill/>
          <a:ln w="3810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 rot="-988564">
            <a:off x="2298700" y="1885950"/>
            <a:ext cx="4246563" cy="1143000"/>
          </a:xfrm>
          <a:prstGeom prst="rect">
            <a:avLst/>
          </a:prstGeom>
          <a:gradFill rotWithShape="0">
            <a:gsLst>
              <a:gs pos="0">
                <a:srgbClr val="FFE4C9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2286000" y="3352800"/>
            <a:ext cx="2590800" cy="2514600"/>
          </a:xfrm>
          <a:prstGeom prst="ellipse">
            <a:avLst/>
          </a:prstGeom>
          <a:gradFill rotWithShape="0">
            <a:gsLst>
              <a:gs pos="0">
                <a:srgbClr val="FF9900"/>
              </a:gs>
              <a:gs pos="100000">
                <a:srgbClr val="FFE4C9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s-MX" sz="2400" b="1">
                <a:solidFill>
                  <a:schemeClr val="bg2"/>
                </a:solidFill>
              </a:rPr>
              <a:t>Parte</a:t>
            </a:r>
          </a:p>
          <a:p>
            <a:pPr algn="ctr"/>
            <a:r>
              <a:rPr lang="es-MX" sz="2400" b="1">
                <a:solidFill>
                  <a:schemeClr val="bg2"/>
                </a:solidFill>
              </a:rPr>
              <a:t>Humana</a:t>
            </a:r>
            <a:endParaRPr lang="es-ES" sz="2400" b="1">
              <a:solidFill>
                <a:schemeClr val="bg2"/>
              </a:solidFill>
            </a:endParaRP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4419600" y="2667000"/>
            <a:ext cx="2895600" cy="2743200"/>
          </a:xfrm>
          <a:prstGeom prst="ellipse">
            <a:avLst/>
          </a:prstGeom>
          <a:gradFill rotWithShape="0">
            <a:gsLst>
              <a:gs pos="0">
                <a:srgbClr val="FF9900"/>
              </a:gs>
              <a:gs pos="100000">
                <a:srgbClr val="FFE4C9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s-MX" sz="2400" b="1">
                <a:solidFill>
                  <a:schemeClr val="bg2"/>
                </a:solidFill>
              </a:rPr>
              <a:t>Parte</a:t>
            </a:r>
          </a:p>
          <a:p>
            <a:pPr algn="ctr"/>
            <a:r>
              <a:rPr lang="es-MX" sz="2400" b="1">
                <a:solidFill>
                  <a:schemeClr val="bg2"/>
                </a:solidFill>
              </a:rPr>
              <a:t>Profesional</a:t>
            </a:r>
            <a:endParaRPr lang="es-ES" sz="2400" b="1">
              <a:solidFill>
                <a:schemeClr val="bg2"/>
              </a:solidFill>
            </a:endParaRP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 flipV="1">
            <a:off x="2514600" y="1371600"/>
            <a:ext cx="3810000" cy="2209800"/>
          </a:xfrm>
          <a:prstGeom prst="line">
            <a:avLst/>
          </a:prstGeom>
          <a:noFill/>
          <a:ln w="19050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 rot="-1371336">
            <a:off x="2438400" y="2438400"/>
            <a:ext cx="144145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just"/>
            <a:r>
              <a:rPr lang="es-MX" sz="1400" b="1">
                <a:solidFill>
                  <a:schemeClr val="bg2"/>
                </a:solidFill>
              </a:rPr>
              <a:t>Competencias</a:t>
            </a:r>
          </a:p>
          <a:p>
            <a:pPr algn="just"/>
            <a:r>
              <a:rPr lang="es-MX" sz="1400" b="1">
                <a:solidFill>
                  <a:schemeClr val="bg2"/>
                </a:solidFill>
              </a:rPr>
              <a:t>Profesionales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 rot="-1045391">
            <a:off x="4876800" y="2057400"/>
            <a:ext cx="144145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just"/>
            <a:r>
              <a:rPr lang="es-MX" sz="1400" b="1">
                <a:solidFill>
                  <a:schemeClr val="bg2"/>
                </a:solidFill>
              </a:rPr>
              <a:t>Competencias</a:t>
            </a:r>
          </a:p>
          <a:p>
            <a:pPr algn="just"/>
            <a:r>
              <a:rPr lang="es-MX" sz="1400" b="1">
                <a:solidFill>
                  <a:schemeClr val="bg2"/>
                </a:solidFill>
              </a:rPr>
              <a:t>Humanas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 rot="-1112373">
            <a:off x="6702425" y="1966913"/>
            <a:ext cx="1219200" cy="838200"/>
          </a:xfrm>
          <a:prstGeom prst="rightArrow">
            <a:avLst>
              <a:gd name="adj1" fmla="val 50000"/>
              <a:gd name="adj2" fmla="val 36364"/>
            </a:avLst>
          </a:prstGeom>
          <a:gradFill rotWithShape="0">
            <a:gsLst>
              <a:gs pos="0">
                <a:srgbClr val="E88A00"/>
              </a:gs>
              <a:gs pos="100000">
                <a:schemeClr val="tx1"/>
              </a:gs>
            </a:gsLst>
            <a:lin ang="27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5787" name="AutoShape 11"/>
          <p:cNvSpPr>
            <a:spLocks noChangeArrowheads="1"/>
          </p:cNvSpPr>
          <p:nvPr/>
        </p:nvSpPr>
        <p:spPr bwMode="auto">
          <a:xfrm rot="3211676">
            <a:off x="3695700" y="5067300"/>
            <a:ext cx="304800" cy="838200"/>
          </a:xfrm>
          <a:prstGeom prst="curvedLeftArrow">
            <a:avLst>
              <a:gd name="adj1" fmla="val 77637"/>
              <a:gd name="adj2" fmla="val 132637"/>
              <a:gd name="adj3" fmla="val 33333"/>
            </a:avLst>
          </a:prstGeom>
          <a:solidFill>
            <a:srgbClr val="FF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5788" name="AutoShape 12"/>
          <p:cNvSpPr>
            <a:spLocks noChangeArrowheads="1"/>
          </p:cNvSpPr>
          <p:nvPr/>
        </p:nvSpPr>
        <p:spPr bwMode="auto">
          <a:xfrm rot="-4216711">
            <a:off x="6134100" y="2628900"/>
            <a:ext cx="304800" cy="838200"/>
          </a:xfrm>
          <a:prstGeom prst="curvedLeftArrow">
            <a:avLst>
              <a:gd name="adj1" fmla="val 77637"/>
              <a:gd name="adj2" fmla="val 132637"/>
              <a:gd name="adj3" fmla="val 33333"/>
            </a:avLst>
          </a:prstGeom>
          <a:solidFill>
            <a:srgbClr val="FF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 rot="-665132">
            <a:off x="3740150" y="5638800"/>
            <a:ext cx="4648200" cy="561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Camino de la Vida</a:t>
            </a:r>
            <a:endParaRPr lang="es-ES" sz="1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4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build="p" autoUpdateAnimBg="0" advAuto="0"/>
      <p:bldP spid="104461" grpId="0" build="p" autoUpdateAnimBg="0" advAuto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2667000" y="4114800"/>
            <a:ext cx="4876800" cy="2235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EVOLUCIÓN HISTÓRICA DE LA CALIDAD</a:t>
            </a:r>
            <a:endParaRPr lang="es-ES" sz="3600" b="1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1600200" y="685800"/>
            <a:ext cx="990600" cy="1042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48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endParaRPr lang="es-ES" sz="48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6804" name="Picture 4" descr="BD0666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219200"/>
            <a:ext cx="2971800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5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build="p" autoUpdateAnimBg="0" advAuto="0"/>
      <p:bldP spid="105475" grpId="0" build="p" autoUpdateAnimBg="0" advAuto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Reflexión (1)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828800" y="1447800"/>
            <a:ext cx="6553200" cy="2701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El que apenas conoce los principios no es igual al que los ama y los practica.</a:t>
            </a:r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MX" sz="22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MX" sz="22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MX" sz="22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Confucio.</a:t>
            </a:r>
            <a:endParaRPr lang="es-ES" sz="2200" b="1"/>
          </a:p>
        </p:txBody>
      </p:sp>
      <p:pic>
        <p:nvPicPr>
          <p:cNvPr id="77828" name="Picture 4" descr="CONFUC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819400"/>
            <a:ext cx="2217738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build="p" autoUpdateAnimBg="0" advAuto="0"/>
      <p:bldP spid="106499" grpId="0" build="p" autoUpdateAnimBg="0" advAuto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64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Reflexión (2)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1828800" y="1447800"/>
            <a:ext cx="6553200" cy="3136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“No hay aprendizaje sin teoría”</a:t>
            </a:r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La experiencia por sí sola no enseña nada.</a:t>
            </a:r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Si contamos con una Teoría, luego la experiencia nos puede ayudar a aprender.</a:t>
            </a:r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MX" sz="22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MX" sz="2200" b="1"/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Willian E. Deming</a:t>
            </a:r>
            <a:endParaRPr lang="es-ES" sz="2200" b="1"/>
          </a:p>
        </p:txBody>
      </p:sp>
      <p:pic>
        <p:nvPicPr>
          <p:cNvPr id="78852" name="Picture 4" descr="willi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7338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build="p" autoUpdateAnimBg="0" advAuto="0"/>
      <p:bldP spid="107523" grpId="0" build="p" autoUpdateAnimBg="0" advAuto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295400" y="457200"/>
            <a:ext cx="7620000" cy="561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Reflexión (3) Pensamiento Sistémico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524000" y="1446213"/>
            <a:ext cx="7086600" cy="992187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El Análisis de un sistema nos permite conocer como trabajan las cosas...... </a:t>
            </a:r>
            <a:r>
              <a:rPr lang="es-MX" sz="2400" b="1">
                <a:solidFill>
                  <a:schemeClr val="bg2"/>
                </a:solidFill>
              </a:rPr>
              <a:t>COMO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524000" y="2878138"/>
            <a:ext cx="7086600" cy="1389062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El pensamiento Sistémico usa la SINTESIS (poner juntas las cosas) y nos permite saber porque operan así.............. </a:t>
            </a:r>
            <a:r>
              <a:rPr lang="es-MX" sz="2400" b="1">
                <a:solidFill>
                  <a:schemeClr val="bg2"/>
                </a:solidFill>
              </a:rPr>
              <a:t>Porque?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0" y="4616450"/>
            <a:ext cx="7086600" cy="17081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s-MX" sz="2000" b="1">
                <a:solidFill>
                  <a:schemeClr val="bg2"/>
                </a:solidFill>
              </a:rPr>
              <a:t>“La Síntesis y el Análisis son procesos complementarios como 2 caras de la moneda, puede considerarse separadamente pero no pueden separarse”</a:t>
            </a:r>
            <a:endParaRPr lang="es-MX" sz="24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 autoUpdateAnimBg="0" advAuto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219200" y="228600"/>
            <a:ext cx="6172200" cy="561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Eras de la Gestión de Calidad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4246563" y="1235075"/>
            <a:ext cx="2819400" cy="38893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rgbClr val="FF9900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es-MX" sz="1600" b="1">
                <a:solidFill>
                  <a:schemeClr val="bg2"/>
                </a:solidFill>
              </a:rPr>
              <a:t>Gestión de Calidad Total</a:t>
            </a:r>
            <a:endParaRPr lang="es-MX" b="1">
              <a:solidFill>
                <a:schemeClr val="bg2"/>
              </a:solidFill>
            </a:endParaRP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90600"/>
            <a:ext cx="1704975" cy="2895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5008563" y="1692275"/>
            <a:ext cx="3906837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/>
            <a:r>
              <a:rPr lang="es-MX" sz="1400" b="1"/>
              <a:t>Satisfacción Integral de necesidades </a:t>
            </a:r>
          </a:p>
          <a:p>
            <a:pPr algn="r"/>
            <a:r>
              <a:rPr lang="es-MX" sz="1400" b="1"/>
              <a:t>de los Clientes externos e internos</a:t>
            </a:r>
          </a:p>
          <a:p>
            <a:pPr algn="r"/>
            <a:r>
              <a:rPr lang="es-MX" sz="1400" b="1"/>
              <a:t>en forma participativa y continua (1980...</a:t>
            </a:r>
            <a:endParaRPr lang="es-ES" sz="1400" b="1"/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3713163" y="2759075"/>
            <a:ext cx="3429000" cy="38893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rgbClr val="FF9900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es-MX" sz="1600" b="1">
                <a:solidFill>
                  <a:schemeClr val="bg2"/>
                </a:solidFill>
              </a:rPr>
              <a:t>Aseguramiento de la Calidad</a:t>
            </a:r>
            <a:endParaRPr lang="es-MX" b="1">
              <a:solidFill>
                <a:schemeClr val="bg2"/>
              </a:solidFill>
            </a:endParaRP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4468813" y="3216275"/>
            <a:ext cx="3760787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/>
            <a:r>
              <a:rPr lang="es-MX" sz="1400" b="1"/>
              <a:t>Los temas de calidad se transfieren a su</a:t>
            </a:r>
          </a:p>
          <a:p>
            <a:pPr algn="r"/>
            <a:r>
              <a:rPr lang="es-MX" sz="1400" b="1"/>
              <a:t>Especialistas (1950...</a:t>
            </a:r>
            <a:endParaRPr lang="es-ES" sz="1400" b="1"/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3179763" y="3978275"/>
            <a:ext cx="2209800" cy="38893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rgbClr val="FF9900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es-MX" sz="1600" b="1">
                <a:solidFill>
                  <a:schemeClr val="bg2"/>
                </a:solidFill>
              </a:rPr>
              <a:t>Control de Calidad</a:t>
            </a:r>
            <a:endParaRPr lang="es-MX" b="1">
              <a:solidFill>
                <a:schemeClr val="bg2"/>
              </a:solidFill>
            </a:endParaRP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4322763" y="4435475"/>
            <a:ext cx="3884612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/>
            <a:r>
              <a:rPr lang="es-MX" sz="1400" b="1"/>
              <a:t>Se aplican conceptos estadísticos para el </a:t>
            </a:r>
          </a:p>
          <a:p>
            <a:pPr algn="r"/>
            <a:r>
              <a:rPr lang="es-MX" sz="1400" b="1"/>
              <a:t>Muestreo y control del proceso.</a:t>
            </a:r>
          </a:p>
          <a:p>
            <a:pPr algn="r"/>
            <a:r>
              <a:rPr lang="es-MX" sz="1400" b="1"/>
              <a:t>Se requieren especialistas (1920...</a:t>
            </a:r>
            <a:endParaRPr lang="es-ES" sz="1400" b="1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2265363" y="5257800"/>
            <a:ext cx="1752600" cy="38893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rgbClr val="FF9900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es-MX" sz="1600" b="1">
                <a:solidFill>
                  <a:schemeClr val="bg2"/>
                </a:solidFill>
              </a:rPr>
              <a:t>Inspección</a:t>
            </a:r>
            <a:endParaRPr lang="es-MX" b="1">
              <a:solidFill>
                <a:schemeClr val="bg2"/>
              </a:solidFill>
            </a:endParaRP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3003550" y="5715000"/>
            <a:ext cx="3832225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/>
            <a:r>
              <a:rPr lang="es-MX" sz="1400" b="1"/>
              <a:t>Especialistas que inspeccionan la calidad</a:t>
            </a:r>
          </a:p>
          <a:p>
            <a:pPr algn="r"/>
            <a:r>
              <a:rPr lang="es-MX" sz="1400" b="1"/>
              <a:t>Del producto (1900....</a:t>
            </a:r>
            <a:endParaRPr lang="es-ES" sz="1400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build="p" autoUpdateAnimBg="0" advAuto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1828800" y="2057400"/>
            <a:ext cx="6781800" cy="3957638"/>
            <a:chOff x="1152" y="1296"/>
            <a:chExt cx="4272" cy="2493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4128" y="1698"/>
              <a:ext cx="1296" cy="209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18431"/>
                    <a:invGamma/>
                  </a:schemeClr>
                </a:gs>
              </a:gsLst>
              <a:path path="rect">
                <a:fillToRect t="100000" r="10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482600"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Producto</a:t>
              </a:r>
            </a:p>
            <a:p>
              <a:pPr marL="482600"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Proceso</a:t>
              </a:r>
            </a:p>
            <a:p>
              <a:pPr marL="482600"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Sistema</a:t>
              </a:r>
            </a:p>
            <a:p>
              <a:pPr marL="482600"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Personas</a:t>
              </a:r>
              <a:endParaRPr lang="es-ES" sz="2000">
                <a:solidFill>
                  <a:schemeClr val="bg2"/>
                </a:solidFill>
              </a:endParaRPr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1152" y="1698"/>
              <a:ext cx="2976" cy="209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18431"/>
                    <a:invGamma/>
                  </a:schemeClr>
                </a:gs>
              </a:gsLst>
              <a:path path="rect">
                <a:fillToRect t="100000" r="10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Inspección</a:t>
              </a:r>
            </a:p>
            <a:p>
              <a:pPr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Control de Calidad</a:t>
              </a:r>
            </a:p>
            <a:p>
              <a:pPr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Aseguramiento de Calidad</a:t>
              </a:r>
            </a:p>
            <a:p>
              <a:pPr>
                <a:lnSpc>
                  <a:spcPct val="2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000">
                  <a:solidFill>
                    <a:schemeClr val="bg2"/>
                  </a:solidFill>
                </a:rPr>
                <a:t>Calidad Total</a:t>
              </a:r>
              <a:endParaRPr lang="es-ES" sz="2000">
                <a:solidFill>
                  <a:schemeClr val="bg2"/>
                </a:solidFill>
              </a:endParaRPr>
            </a:p>
          </p:txBody>
        </p:sp>
        <p:sp>
          <p:nvSpPr>
            <p:cNvPr id="110597" name="Rectangle 5"/>
            <p:cNvSpPr>
              <a:spLocks noChangeArrowheads="1"/>
            </p:cNvSpPr>
            <p:nvPr/>
          </p:nvSpPr>
          <p:spPr bwMode="auto">
            <a:xfrm>
              <a:off x="4128" y="1296"/>
              <a:ext cx="1296" cy="4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18431"/>
                    <a:invGamma/>
                  </a:schemeClr>
                </a:gs>
              </a:gsLst>
              <a:path path="rect">
                <a:fillToRect t="100000" r="10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1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400" b="1">
                  <a:solidFill>
                    <a:schemeClr val="bg2"/>
                  </a:solidFill>
                </a:rPr>
                <a:t>ENFOQUE</a:t>
              </a:r>
              <a:endParaRPr lang="es-ES" sz="2400" b="1">
                <a:solidFill>
                  <a:schemeClr val="bg2"/>
                </a:solidFill>
              </a:endParaRPr>
            </a:p>
          </p:txBody>
        </p:sp>
        <p:sp>
          <p:nvSpPr>
            <p:cNvPr id="110598" name="Rectangle 6"/>
            <p:cNvSpPr>
              <a:spLocks noChangeArrowheads="1"/>
            </p:cNvSpPr>
            <p:nvPr/>
          </p:nvSpPr>
          <p:spPr bwMode="auto">
            <a:xfrm>
              <a:off x="1152" y="1296"/>
              <a:ext cx="2976" cy="40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18431"/>
                    <a:invGamma/>
                  </a:schemeClr>
                </a:gs>
              </a:gsLst>
              <a:path path="rect">
                <a:fillToRect t="100000" r="100000"/>
              </a:path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15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2400" b="1">
                  <a:solidFill>
                    <a:schemeClr val="bg2"/>
                  </a:solidFill>
                </a:rPr>
                <a:t>ERA</a:t>
              </a:r>
              <a:endParaRPr lang="es-ES" sz="2400" b="1">
                <a:solidFill>
                  <a:schemeClr val="bg2"/>
                </a:solidFill>
              </a:endParaRPr>
            </a:p>
          </p:txBody>
        </p:sp>
        <p:sp>
          <p:nvSpPr>
            <p:cNvPr id="81927" name="Line 7"/>
            <p:cNvSpPr>
              <a:spLocks noChangeShapeType="1"/>
            </p:cNvSpPr>
            <p:nvPr/>
          </p:nvSpPr>
          <p:spPr bwMode="auto">
            <a:xfrm>
              <a:off x="1152" y="1296"/>
              <a:ext cx="4272" cy="0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28" name="Line 8"/>
            <p:cNvSpPr>
              <a:spLocks noChangeShapeType="1"/>
            </p:cNvSpPr>
            <p:nvPr/>
          </p:nvSpPr>
          <p:spPr bwMode="auto">
            <a:xfrm>
              <a:off x="4128" y="1296"/>
              <a:ext cx="0" cy="249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29" name="Line 9"/>
            <p:cNvSpPr>
              <a:spLocks noChangeShapeType="1"/>
            </p:cNvSpPr>
            <p:nvPr/>
          </p:nvSpPr>
          <p:spPr bwMode="auto">
            <a:xfrm>
              <a:off x="1152" y="1296"/>
              <a:ext cx="0" cy="2493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30" name="Line 10"/>
            <p:cNvSpPr>
              <a:spLocks noChangeShapeType="1"/>
            </p:cNvSpPr>
            <p:nvPr/>
          </p:nvSpPr>
          <p:spPr bwMode="auto">
            <a:xfrm>
              <a:off x="5424" y="1296"/>
              <a:ext cx="0" cy="2493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31" name="Line 11"/>
            <p:cNvSpPr>
              <a:spLocks noChangeShapeType="1"/>
            </p:cNvSpPr>
            <p:nvPr/>
          </p:nvSpPr>
          <p:spPr bwMode="auto">
            <a:xfrm>
              <a:off x="1152" y="1698"/>
              <a:ext cx="4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32" name="Line 12"/>
            <p:cNvSpPr>
              <a:spLocks noChangeShapeType="1"/>
            </p:cNvSpPr>
            <p:nvPr/>
          </p:nvSpPr>
          <p:spPr bwMode="auto">
            <a:xfrm>
              <a:off x="1152" y="3789"/>
              <a:ext cx="4272" cy="0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33" name="Line 13"/>
            <p:cNvSpPr>
              <a:spLocks noChangeShapeType="1"/>
            </p:cNvSpPr>
            <p:nvPr/>
          </p:nvSpPr>
          <p:spPr bwMode="auto">
            <a:xfrm>
              <a:off x="1968" y="2112"/>
              <a:ext cx="2496" cy="1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34" name="Line 14"/>
            <p:cNvSpPr>
              <a:spLocks noChangeShapeType="1"/>
            </p:cNvSpPr>
            <p:nvPr/>
          </p:nvSpPr>
          <p:spPr bwMode="auto">
            <a:xfrm>
              <a:off x="2544" y="2640"/>
              <a:ext cx="192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35" name="Line 15"/>
            <p:cNvSpPr>
              <a:spLocks noChangeShapeType="1"/>
            </p:cNvSpPr>
            <p:nvPr/>
          </p:nvSpPr>
          <p:spPr bwMode="auto">
            <a:xfrm>
              <a:off x="3072" y="3168"/>
              <a:ext cx="13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1936" name="Line 16"/>
            <p:cNvSpPr>
              <a:spLocks noChangeShapeType="1"/>
            </p:cNvSpPr>
            <p:nvPr/>
          </p:nvSpPr>
          <p:spPr bwMode="auto">
            <a:xfrm>
              <a:off x="2112" y="3648"/>
              <a:ext cx="235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</p:spTree>
  </p:cSld>
  <p:clrMapOvr>
    <a:masterClrMapping/>
  </p:clrMapOvr>
  <p:transition spd="med">
    <p:random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219200" y="228600"/>
            <a:ext cx="6781800" cy="561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Evolución de la Calidad de Empresa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2947" name="Group 3"/>
          <p:cNvGrpSpPr>
            <a:grpSpLocks/>
          </p:cNvGrpSpPr>
          <p:nvPr/>
        </p:nvGrpSpPr>
        <p:grpSpPr bwMode="auto">
          <a:xfrm>
            <a:off x="1219200" y="1752600"/>
            <a:ext cx="7620000" cy="4343400"/>
            <a:chOff x="768" y="864"/>
            <a:chExt cx="4800" cy="2736"/>
          </a:xfrm>
        </p:grpSpPr>
        <p:sp>
          <p:nvSpPr>
            <p:cNvPr id="111620" name="Rectangle 4"/>
            <p:cNvSpPr>
              <a:spLocks noChangeArrowheads="1"/>
            </p:cNvSpPr>
            <p:nvPr/>
          </p:nvSpPr>
          <p:spPr bwMode="auto">
            <a:xfrm>
              <a:off x="4368" y="3381"/>
              <a:ext cx="1200" cy="2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600" b="1">
                  <a:solidFill>
                    <a:schemeClr val="bg2"/>
                  </a:solidFill>
                </a:rPr>
                <a:t>Mejora</a:t>
              </a:r>
              <a:endParaRPr lang="es-ES" sz="1600" b="1">
                <a:solidFill>
                  <a:schemeClr val="bg2"/>
                </a:solidFill>
              </a:endParaRPr>
            </a:p>
          </p:txBody>
        </p:sp>
        <p:sp>
          <p:nvSpPr>
            <p:cNvPr id="111621" name="Rectangle 5"/>
            <p:cNvSpPr>
              <a:spLocks noChangeArrowheads="1"/>
            </p:cNvSpPr>
            <p:nvPr/>
          </p:nvSpPr>
          <p:spPr bwMode="auto">
            <a:xfrm>
              <a:off x="3168" y="3381"/>
              <a:ext cx="1200" cy="2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600" b="1">
                  <a:solidFill>
                    <a:schemeClr val="bg2"/>
                  </a:solidFill>
                </a:rPr>
                <a:t>Prevención</a:t>
              </a:r>
              <a:endParaRPr lang="es-ES" sz="1600" b="1">
                <a:solidFill>
                  <a:schemeClr val="bg2"/>
                </a:solidFill>
              </a:endParaRPr>
            </a:p>
          </p:txBody>
        </p:sp>
        <p:sp>
          <p:nvSpPr>
            <p:cNvPr id="111622" name="Rectangle 6"/>
            <p:cNvSpPr>
              <a:spLocks noChangeArrowheads="1"/>
            </p:cNvSpPr>
            <p:nvPr/>
          </p:nvSpPr>
          <p:spPr bwMode="auto">
            <a:xfrm>
              <a:off x="2016" y="3381"/>
              <a:ext cx="1152" cy="2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600" b="1">
                  <a:solidFill>
                    <a:schemeClr val="bg2"/>
                  </a:solidFill>
                </a:rPr>
                <a:t>Arreglo</a:t>
              </a:r>
              <a:endParaRPr lang="es-ES" sz="1600" b="1">
                <a:solidFill>
                  <a:schemeClr val="bg2"/>
                </a:solidFill>
              </a:endParaRPr>
            </a:p>
          </p:txBody>
        </p:sp>
        <p:sp>
          <p:nvSpPr>
            <p:cNvPr id="111623" name="Rectangle 7"/>
            <p:cNvSpPr>
              <a:spLocks noChangeArrowheads="1"/>
            </p:cNvSpPr>
            <p:nvPr/>
          </p:nvSpPr>
          <p:spPr bwMode="auto">
            <a:xfrm>
              <a:off x="768" y="3381"/>
              <a:ext cx="1248" cy="2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endParaRPr lang="es-ES_tradnl" sz="1600" b="1">
                <a:solidFill>
                  <a:schemeClr val="bg2"/>
                </a:solidFill>
              </a:endParaRPr>
            </a:p>
          </p:txBody>
        </p:sp>
        <p:sp>
          <p:nvSpPr>
            <p:cNvPr id="111624" name="Rectangle 8"/>
            <p:cNvSpPr>
              <a:spLocks noChangeArrowheads="1"/>
            </p:cNvSpPr>
            <p:nvPr/>
          </p:nvSpPr>
          <p:spPr bwMode="auto">
            <a:xfrm>
              <a:off x="4368" y="1056"/>
              <a:ext cx="1200" cy="232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Cliente co interno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Todo el personal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Hay objetivos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Todos los procesos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Eliminar causas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Proactiva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Imprescindible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Sistema de Gestión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TOM, CFD, BPR, BMN</a:t>
              </a:r>
              <a:endParaRPr lang="es-ES" sz="1400">
                <a:solidFill>
                  <a:schemeClr val="bg2"/>
                </a:solidFill>
              </a:endParaRPr>
            </a:p>
          </p:txBody>
        </p:sp>
        <p:sp>
          <p:nvSpPr>
            <p:cNvPr id="111625" name="Rectangle 9"/>
            <p:cNvSpPr>
              <a:spLocks noChangeArrowheads="1"/>
            </p:cNvSpPr>
            <p:nvPr/>
          </p:nvSpPr>
          <p:spPr bwMode="auto">
            <a:xfrm>
              <a:off x="3168" y="1056"/>
              <a:ext cx="1200" cy="232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Cliente externo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Personal selectivo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Se previene el error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Procesos product.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Modif. Procedimiento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Preventiva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No imprescendible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Manual de Calidad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ISO 9000</a:t>
              </a:r>
              <a:endParaRPr lang="es-ES" sz="1400">
                <a:solidFill>
                  <a:schemeClr val="bg2"/>
                </a:solidFill>
              </a:endParaRPr>
            </a:p>
          </p:txBody>
        </p:sp>
        <p:sp>
          <p:nvSpPr>
            <p:cNvPr id="111626" name="Rectangle 10"/>
            <p:cNvSpPr>
              <a:spLocks noChangeArrowheads="1"/>
            </p:cNvSpPr>
            <p:nvPr/>
          </p:nvSpPr>
          <p:spPr bwMode="auto">
            <a:xfrm>
              <a:off x="2016" y="1056"/>
              <a:ext cx="1152" cy="232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La producción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Técnicos de C.C.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Se detecta el error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Al producto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Corregir error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Reactiva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No se espera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Plan de Inspección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Control Estadístico</a:t>
              </a:r>
              <a:endParaRPr lang="es-ES" sz="1400">
                <a:solidFill>
                  <a:schemeClr val="bg2"/>
                </a:solidFill>
              </a:endParaRPr>
            </a:p>
          </p:txBody>
        </p:sp>
        <p:sp>
          <p:nvSpPr>
            <p:cNvPr id="111627" name="Rectangle 11"/>
            <p:cNvSpPr>
              <a:spLocks noChangeArrowheads="1"/>
            </p:cNvSpPr>
            <p:nvPr/>
          </p:nvSpPr>
          <p:spPr bwMode="auto">
            <a:xfrm>
              <a:off x="768" y="1056"/>
              <a:ext cx="1248" cy="232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Empresa orientada a :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Personal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Se actua por que: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Aplicación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Actuación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Actitud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Particip. del Personal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Materialización</a:t>
              </a:r>
            </a:p>
            <a:p>
              <a:pPr>
                <a:lnSpc>
                  <a:spcPct val="17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400">
                  <a:solidFill>
                    <a:schemeClr val="bg2"/>
                  </a:solidFill>
                </a:rPr>
                <a:t>Metodología</a:t>
              </a:r>
              <a:endParaRPr lang="es-ES" sz="1400">
                <a:solidFill>
                  <a:schemeClr val="bg2"/>
                </a:solidFill>
              </a:endParaRPr>
            </a:p>
          </p:txBody>
        </p:sp>
        <p:sp>
          <p:nvSpPr>
            <p:cNvPr id="111628" name="Rectangle 12"/>
            <p:cNvSpPr>
              <a:spLocks noChangeArrowheads="1"/>
            </p:cNvSpPr>
            <p:nvPr/>
          </p:nvSpPr>
          <p:spPr bwMode="auto">
            <a:xfrm>
              <a:off x="4368" y="864"/>
              <a:ext cx="1200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45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600" b="1">
                  <a:solidFill>
                    <a:schemeClr val="bg2"/>
                  </a:solidFill>
                </a:rPr>
                <a:t>Se gestiona</a:t>
              </a:r>
              <a:endParaRPr lang="es-ES" sz="1600" b="1">
                <a:solidFill>
                  <a:schemeClr val="bg2"/>
                </a:solidFill>
              </a:endParaRPr>
            </a:p>
          </p:txBody>
        </p:sp>
        <p:sp>
          <p:nvSpPr>
            <p:cNvPr id="111629" name="Rectangle 13"/>
            <p:cNvSpPr>
              <a:spLocks noChangeArrowheads="1"/>
            </p:cNvSpPr>
            <p:nvPr/>
          </p:nvSpPr>
          <p:spPr bwMode="auto">
            <a:xfrm>
              <a:off x="3168" y="864"/>
              <a:ext cx="1200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45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600" b="1">
                  <a:solidFill>
                    <a:schemeClr val="bg2"/>
                  </a:solidFill>
                </a:rPr>
                <a:t>Se asegura</a:t>
              </a:r>
              <a:endParaRPr lang="es-ES" sz="1600" b="1">
                <a:solidFill>
                  <a:schemeClr val="bg2"/>
                </a:solidFill>
              </a:endParaRPr>
            </a:p>
          </p:txBody>
        </p:sp>
        <p:sp>
          <p:nvSpPr>
            <p:cNvPr id="111630" name="Rectangle 14"/>
            <p:cNvSpPr>
              <a:spLocks noChangeArrowheads="1"/>
            </p:cNvSpPr>
            <p:nvPr/>
          </p:nvSpPr>
          <p:spPr bwMode="auto">
            <a:xfrm>
              <a:off x="2016" y="864"/>
              <a:ext cx="1152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45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r>
                <a:rPr lang="es-MX" sz="1600" b="1">
                  <a:solidFill>
                    <a:schemeClr val="bg2"/>
                  </a:solidFill>
                </a:rPr>
                <a:t>Se controla</a:t>
              </a:r>
              <a:endParaRPr lang="es-ES" sz="1600" b="1">
                <a:solidFill>
                  <a:schemeClr val="bg2"/>
                </a:solidFill>
              </a:endParaRPr>
            </a:p>
          </p:txBody>
        </p:sp>
        <p:sp>
          <p:nvSpPr>
            <p:cNvPr id="111631" name="Rectangle 15"/>
            <p:cNvSpPr>
              <a:spLocks noChangeArrowheads="1"/>
            </p:cNvSpPr>
            <p:nvPr/>
          </p:nvSpPr>
          <p:spPr bwMode="auto">
            <a:xfrm>
              <a:off x="768" y="864"/>
              <a:ext cx="1248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tint val="9412"/>
                    <a:invGamma/>
                  </a:schemeClr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45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  <a:defRPr/>
              </a:pPr>
              <a:endParaRPr lang="es-ES_tradnl" sz="1600" b="1">
                <a:solidFill>
                  <a:schemeClr val="bg2"/>
                </a:solidFill>
              </a:endParaRPr>
            </a:p>
          </p:txBody>
        </p:sp>
        <p:sp>
          <p:nvSpPr>
            <p:cNvPr id="82962" name="Line 16"/>
            <p:cNvSpPr>
              <a:spLocks noChangeShapeType="1"/>
            </p:cNvSpPr>
            <p:nvPr/>
          </p:nvSpPr>
          <p:spPr bwMode="auto">
            <a:xfrm>
              <a:off x="768" y="864"/>
              <a:ext cx="4800" cy="0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63" name="Line 17"/>
            <p:cNvSpPr>
              <a:spLocks noChangeShapeType="1"/>
            </p:cNvSpPr>
            <p:nvPr/>
          </p:nvSpPr>
          <p:spPr bwMode="auto">
            <a:xfrm>
              <a:off x="768" y="1056"/>
              <a:ext cx="480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64" name="Line 18"/>
            <p:cNvSpPr>
              <a:spLocks noChangeShapeType="1"/>
            </p:cNvSpPr>
            <p:nvPr/>
          </p:nvSpPr>
          <p:spPr bwMode="auto">
            <a:xfrm>
              <a:off x="768" y="3381"/>
              <a:ext cx="480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65" name="Line 19"/>
            <p:cNvSpPr>
              <a:spLocks noChangeShapeType="1"/>
            </p:cNvSpPr>
            <p:nvPr/>
          </p:nvSpPr>
          <p:spPr bwMode="auto">
            <a:xfrm>
              <a:off x="768" y="3600"/>
              <a:ext cx="4800" cy="0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66" name="Line 20"/>
            <p:cNvSpPr>
              <a:spLocks noChangeShapeType="1"/>
            </p:cNvSpPr>
            <p:nvPr/>
          </p:nvSpPr>
          <p:spPr bwMode="auto">
            <a:xfrm>
              <a:off x="768" y="864"/>
              <a:ext cx="0" cy="2736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67" name="Line 21"/>
            <p:cNvSpPr>
              <a:spLocks noChangeShapeType="1"/>
            </p:cNvSpPr>
            <p:nvPr/>
          </p:nvSpPr>
          <p:spPr bwMode="auto">
            <a:xfrm>
              <a:off x="2016" y="864"/>
              <a:ext cx="0" cy="273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68" name="Line 22"/>
            <p:cNvSpPr>
              <a:spLocks noChangeShapeType="1"/>
            </p:cNvSpPr>
            <p:nvPr/>
          </p:nvSpPr>
          <p:spPr bwMode="auto">
            <a:xfrm>
              <a:off x="3168" y="864"/>
              <a:ext cx="0" cy="273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69" name="Line 23"/>
            <p:cNvSpPr>
              <a:spLocks noChangeShapeType="1"/>
            </p:cNvSpPr>
            <p:nvPr/>
          </p:nvSpPr>
          <p:spPr bwMode="auto">
            <a:xfrm>
              <a:off x="4368" y="864"/>
              <a:ext cx="0" cy="273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  <p:sp>
          <p:nvSpPr>
            <p:cNvPr id="82970" name="Line 24"/>
            <p:cNvSpPr>
              <a:spLocks noChangeShapeType="1"/>
            </p:cNvSpPr>
            <p:nvPr/>
          </p:nvSpPr>
          <p:spPr bwMode="auto">
            <a:xfrm>
              <a:off x="5568" y="864"/>
              <a:ext cx="0" cy="2736"/>
            </a:xfrm>
            <a:prstGeom prst="line">
              <a:avLst/>
            </a:prstGeom>
            <a:noFill/>
            <a:ln w="12700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s-ES"/>
            </a:p>
          </p:txBody>
        </p:sp>
      </p:grpSp>
      <p:sp>
        <p:nvSpPr>
          <p:cNvPr id="82948" name="AutoShape 25"/>
          <p:cNvSpPr>
            <a:spLocks noChangeArrowheads="1"/>
          </p:cNvSpPr>
          <p:nvPr/>
        </p:nvSpPr>
        <p:spPr bwMode="auto">
          <a:xfrm>
            <a:off x="4038600" y="1143000"/>
            <a:ext cx="2743200" cy="304800"/>
          </a:xfrm>
          <a:prstGeom prst="rightArrow">
            <a:avLst>
              <a:gd name="adj1" fmla="val 50000"/>
              <a:gd name="adj2" fmla="val 225000"/>
            </a:avLst>
          </a:prstGeom>
          <a:solidFill>
            <a:srgbClr val="FF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82949" name="Text Box 26"/>
          <p:cNvSpPr txBox="1">
            <a:spLocks noChangeArrowheads="1"/>
          </p:cNvSpPr>
          <p:nvPr/>
        </p:nvSpPr>
        <p:spPr bwMode="auto">
          <a:xfrm>
            <a:off x="6858000" y="1143000"/>
            <a:ext cx="2057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MX" sz="1400" b="1"/>
              <a:t>Camino...</a:t>
            </a:r>
            <a:endParaRPr lang="es-ES" sz="1400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09800" y="533400"/>
            <a:ext cx="559435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ADMINISTRACION CIENCIA O ARTE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90600" y="2514600"/>
            <a:ext cx="7635875" cy="26479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76250" indent="-476250" algn="just">
              <a:lnSpc>
                <a:spcPct val="14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400" b="1"/>
              <a:t>En la práctica: La Administración es un arte.</a:t>
            </a:r>
          </a:p>
          <a:p>
            <a:pPr marL="476250" indent="-476250" algn="just">
              <a:lnSpc>
                <a:spcPct val="140000"/>
              </a:lnSpc>
              <a:buClr>
                <a:srgbClr val="FFFFFF"/>
              </a:buClr>
              <a:buFont typeface="Wingdings" pitchFamily="2" charset="2"/>
              <a:buChar char="Ø"/>
            </a:pPr>
            <a:endParaRPr lang="es-MX" sz="2400" b="1"/>
          </a:p>
          <a:p>
            <a:pPr marL="476250" indent="-476250" algn="just">
              <a:lnSpc>
                <a:spcPct val="14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400" b="1"/>
              <a:t>Los conocimientos organizados en que se basa la práctica administrativa son una Ciencia.</a:t>
            </a:r>
            <a:endParaRPr lang="es-ES" sz="2400" b="1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 autoUpdateAnimBg="0" advAuto="0"/>
      <p:bldP spid="26627" grpId="0" build="p" autoUpdateAnimBg="0" advAuto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2"/>
          <p:cNvSpPr>
            <a:spLocks noChangeShapeType="1"/>
          </p:cNvSpPr>
          <p:nvPr/>
        </p:nvSpPr>
        <p:spPr bwMode="auto">
          <a:xfrm>
            <a:off x="4724400" y="4267200"/>
            <a:ext cx="1588" cy="13716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752600" y="228600"/>
            <a:ext cx="67818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Reacción de Occidente ante el Avance Japones</a:t>
            </a:r>
            <a:endParaRPr lang="es-E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72" name="Freeform 4"/>
          <p:cNvSpPr>
            <a:spLocks/>
          </p:cNvSpPr>
          <p:nvPr/>
        </p:nvSpPr>
        <p:spPr bwMode="auto">
          <a:xfrm>
            <a:off x="1981200" y="2209800"/>
            <a:ext cx="6553200" cy="3429000"/>
          </a:xfrm>
          <a:custGeom>
            <a:avLst/>
            <a:gdLst>
              <a:gd name="T0" fmla="*/ 0 w 3888"/>
              <a:gd name="T1" fmla="*/ 0 h 2592"/>
              <a:gd name="T2" fmla="*/ 0 w 3888"/>
              <a:gd name="T3" fmla="*/ 2592 h 2592"/>
              <a:gd name="T4" fmla="*/ 3888 w 3888"/>
              <a:gd name="T5" fmla="*/ 2592 h 2592"/>
              <a:gd name="T6" fmla="*/ 0 60000 65536"/>
              <a:gd name="T7" fmla="*/ 0 60000 65536"/>
              <a:gd name="T8" fmla="*/ 0 60000 65536"/>
              <a:gd name="T9" fmla="*/ 0 w 3888"/>
              <a:gd name="T10" fmla="*/ 0 h 2592"/>
              <a:gd name="T11" fmla="*/ 3888 w 3888"/>
              <a:gd name="T12" fmla="*/ 2592 h 2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88" h="2592">
                <a:moveTo>
                  <a:pt x="0" y="0"/>
                </a:moveTo>
                <a:lnTo>
                  <a:pt x="0" y="2592"/>
                </a:lnTo>
                <a:lnTo>
                  <a:pt x="3888" y="2592"/>
                </a:lnTo>
              </a:path>
            </a:pathLst>
          </a:custGeom>
          <a:noFill/>
          <a:ln w="38100" cap="sq">
            <a:solidFill>
              <a:srgbClr val="FF99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 flipV="1">
            <a:off x="2590800" y="2743200"/>
            <a:ext cx="5257800" cy="2514600"/>
          </a:xfrm>
          <a:prstGeom prst="line">
            <a:avLst/>
          </a:prstGeom>
          <a:noFill/>
          <a:ln w="28575" cap="sq">
            <a:solidFill>
              <a:srgbClr val="00FFCC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 flipV="1">
            <a:off x="2514600" y="3733800"/>
            <a:ext cx="5334000" cy="838200"/>
          </a:xfrm>
          <a:prstGeom prst="line">
            <a:avLst/>
          </a:prstGeom>
          <a:noFill/>
          <a:ln w="28575" cap="sq">
            <a:solidFill>
              <a:srgbClr val="00FFCC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6324600" y="4648200"/>
            <a:ext cx="2133600" cy="668338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s-MX" sz="1200" b="1">
                <a:solidFill>
                  <a:schemeClr val="bg2"/>
                </a:solidFill>
              </a:rPr>
              <a:t>Si lo hacen los japoneses ¿Porqué no podemos hacerlo nosotros?</a:t>
            </a:r>
            <a:endParaRPr lang="es-MX" sz="1400" b="1">
              <a:solidFill>
                <a:schemeClr val="bg2"/>
              </a:solidFill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 rot="-1696404">
            <a:off x="3429000" y="4800600"/>
            <a:ext cx="914400" cy="3333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400" b="1">
                <a:solidFill>
                  <a:schemeClr val="bg2"/>
                </a:solidFill>
              </a:rPr>
              <a:t>Japón</a:t>
            </a:r>
            <a:endParaRPr lang="es-MX" sz="1600" b="1">
              <a:solidFill>
                <a:schemeClr val="bg2"/>
              </a:solidFill>
            </a:endParaRP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 rot="-575444">
            <a:off x="2971800" y="3962400"/>
            <a:ext cx="1303338" cy="3333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400" b="1">
                <a:solidFill>
                  <a:schemeClr val="bg2"/>
                </a:solidFill>
              </a:rPr>
              <a:t>Occidente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 rot="-5445956">
            <a:off x="737393" y="3910807"/>
            <a:ext cx="2030413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s-MX" sz="1400" b="1"/>
              <a:t>Calidad del Producto</a:t>
            </a:r>
            <a:endParaRPr lang="es-ES" sz="1400" b="1"/>
          </a:p>
        </p:txBody>
      </p:sp>
      <p:sp>
        <p:nvSpPr>
          <p:cNvPr id="83979" name="Line 11"/>
          <p:cNvSpPr>
            <a:spLocks noChangeShapeType="1"/>
          </p:cNvSpPr>
          <p:nvPr/>
        </p:nvSpPr>
        <p:spPr bwMode="auto">
          <a:xfrm>
            <a:off x="2590800" y="5562600"/>
            <a:ext cx="1588" cy="228600"/>
          </a:xfrm>
          <a:prstGeom prst="line">
            <a:avLst/>
          </a:prstGeom>
          <a:noFill/>
          <a:ln w="1905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>
            <a:off x="3581400" y="5562600"/>
            <a:ext cx="1588" cy="228600"/>
          </a:xfrm>
          <a:prstGeom prst="line">
            <a:avLst/>
          </a:prstGeom>
          <a:noFill/>
          <a:ln w="1905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81" name="Line 13"/>
          <p:cNvSpPr>
            <a:spLocks noChangeShapeType="1"/>
          </p:cNvSpPr>
          <p:nvPr/>
        </p:nvSpPr>
        <p:spPr bwMode="auto">
          <a:xfrm>
            <a:off x="4572000" y="5562600"/>
            <a:ext cx="1588" cy="228600"/>
          </a:xfrm>
          <a:prstGeom prst="line">
            <a:avLst/>
          </a:prstGeom>
          <a:noFill/>
          <a:ln w="1905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>
            <a:off x="6705600" y="5562600"/>
            <a:ext cx="1588" cy="228600"/>
          </a:xfrm>
          <a:prstGeom prst="line">
            <a:avLst/>
          </a:prstGeom>
          <a:noFill/>
          <a:ln w="1905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5715000" y="5562600"/>
            <a:ext cx="1588" cy="228600"/>
          </a:xfrm>
          <a:prstGeom prst="line">
            <a:avLst/>
          </a:prstGeom>
          <a:noFill/>
          <a:ln w="1905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7848600" y="5562600"/>
            <a:ext cx="1588" cy="228600"/>
          </a:xfrm>
          <a:prstGeom prst="line">
            <a:avLst/>
          </a:prstGeom>
          <a:noFill/>
          <a:ln w="1905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2286000" y="5943600"/>
            <a:ext cx="533400" cy="1809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000" b="1">
                <a:solidFill>
                  <a:schemeClr val="bg2"/>
                </a:solidFill>
              </a:rPr>
              <a:t>1950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3276600" y="5943600"/>
            <a:ext cx="533400" cy="1809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000" b="1">
                <a:solidFill>
                  <a:schemeClr val="bg2"/>
                </a:solidFill>
              </a:rPr>
              <a:t>1960</a:t>
            </a:r>
          </a:p>
        </p:txBody>
      </p:sp>
      <p:sp>
        <p:nvSpPr>
          <p:cNvPr id="83987" name="Text Box 19"/>
          <p:cNvSpPr txBox="1">
            <a:spLocks noChangeArrowheads="1"/>
          </p:cNvSpPr>
          <p:nvPr/>
        </p:nvSpPr>
        <p:spPr bwMode="auto">
          <a:xfrm>
            <a:off x="4267200" y="5943600"/>
            <a:ext cx="533400" cy="1809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000" b="1">
                <a:solidFill>
                  <a:schemeClr val="bg2"/>
                </a:solidFill>
              </a:rPr>
              <a:t>1940</a:t>
            </a:r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5410200" y="5943600"/>
            <a:ext cx="533400" cy="1809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000" b="1">
                <a:solidFill>
                  <a:schemeClr val="bg2"/>
                </a:solidFill>
              </a:rPr>
              <a:t>1980</a:t>
            </a:r>
          </a:p>
        </p:txBody>
      </p:sp>
      <p:sp>
        <p:nvSpPr>
          <p:cNvPr id="83989" name="Text Box 21"/>
          <p:cNvSpPr txBox="1">
            <a:spLocks noChangeArrowheads="1"/>
          </p:cNvSpPr>
          <p:nvPr/>
        </p:nvSpPr>
        <p:spPr bwMode="auto">
          <a:xfrm>
            <a:off x="6477000" y="5943600"/>
            <a:ext cx="533400" cy="1809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000" b="1">
                <a:solidFill>
                  <a:schemeClr val="bg2"/>
                </a:solidFill>
              </a:rPr>
              <a:t>1990</a:t>
            </a:r>
          </a:p>
        </p:txBody>
      </p:sp>
      <p:sp>
        <p:nvSpPr>
          <p:cNvPr id="83990" name="Text Box 22"/>
          <p:cNvSpPr txBox="1">
            <a:spLocks noChangeArrowheads="1"/>
          </p:cNvSpPr>
          <p:nvPr/>
        </p:nvSpPr>
        <p:spPr bwMode="auto">
          <a:xfrm>
            <a:off x="7543800" y="5915025"/>
            <a:ext cx="533400" cy="1809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28575" cap="sq">
            <a:solidFill>
              <a:srgbClr val="FF7E27"/>
            </a:solidFill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MX" sz="1000" b="1">
                <a:solidFill>
                  <a:schemeClr val="bg2"/>
                </a:solidFill>
              </a:rPr>
              <a:t>2000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utoUpdateAnimBg="0" advAuto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3810000" y="3352800"/>
            <a:ext cx="4800600" cy="22669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La Calidad Total empieza con la capacitación y termina con la capacitación.</a:t>
            </a:r>
          </a:p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endParaRPr lang="es-MX" sz="2200" b="1"/>
          </a:p>
          <a:p>
            <a:pPr algn="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Kaoru Ishikawa</a:t>
            </a:r>
            <a:endParaRPr lang="es-ES" sz="2200" b="1"/>
          </a:p>
        </p:txBody>
      </p:sp>
      <p:pic>
        <p:nvPicPr>
          <p:cNvPr id="84995" name="Picture 3" descr="Kao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219200"/>
            <a:ext cx="194151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 advAuto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620000" cy="7254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Reflexión Final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2209800" y="2209800"/>
            <a:ext cx="5791200" cy="2105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81000" indent="-381000" algn="just">
              <a:lnSpc>
                <a:spcPct val="15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2200" b="1"/>
              <a:t>Despues de estas dos sesiones analice:</a:t>
            </a:r>
          </a:p>
          <a:p>
            <a:pPr marL="381000" indent="-381000" algn="just">
              <a:lnSpc>
                <a:spcPct val="15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200" b="1"/>
              <a:t>¿Qué requiere su organización?</a:t>
            </a:r>
          </a:p>
          <a:p>
            <a:pPr marL="381000" indent="-381000" algn="just">
              <a:lnSpc>
                <a:spcPct val="15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200" b="1"/>
              <a:t>¿Qué requiere Ud.?</a:t>
            </a:r>
          </a:p>
          <a:p>
            <a:pPr marL="381000" indent="-381000" algn="just">
              <a:lnSpc>
                <a:spcPct val="15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200" b="1"/>
              <a:t>¿Qué requiere la UNI? </a:t>
            </a:r>
            <a:endParaRPr lang="es-ES" sz="2200" b="1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build="p" autoUpdateAnimBg="0" advAuto="0"/>
      <p:bldP spid="114691" grpId="0" build="p" autoUpdateAnimBg="0" advAuto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5257800" y="1676400"/>
            <a:ext cx="3276600" cy="4724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156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1295400" y="1676400"/>
            <a:ext cx="3276600" cy="4724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156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1219200" y="381000"/>
            <a:ext cx="7620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s-MX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Reingeniería, Mejora Contínua o Cambio de Giro</a:t>
            </a:r>
            <a:endParaRPr lang="es-E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045" name="Freeform 5"/>
          <p:cNvSpPr>
            <a:spLocks/>
          </p:cNvSpPr>
          <p:nvPr/>
        </p:nvSpPr>
        <p:spPr bwMode="auto">
          <a:xfrm>
            <a:off x="1600200" y="2209800"/>
            <a:ext cx="2438400" cy="2819400"/>
          </a:xfrm>
          <a:custGeom>
            <a:avLst/>
            <a:gdLst>
              <a:gd name="T0" fmla="*/ 0 w 3888"/>
              <a:gd name="T1" fmla="*/ 0 h 2592"/>
              <a:gd name="T2" fmla="*/ 0 w 3888"/>
              <a:gd name="T3" fmla="*/ 2592 h 2592"/>
              <a:gd name="T4" fmla="*/ 3888 w 3888"/>
              <a:gd name="T5" fmla="*/ 2592 h 2592"/>
              <a:gd name="T6" fmla="*/ 0 60000 65536"/>
              <a:gd name="T7" fmla="*/ 0 60000 65536"/>
              <a:gd name="T8" fmla="*/ 0 60000 65536"/>
              <a:gd name="T9" fmla="*/ 0 w 3888"/>
              <a:gd name="T10" fmla="*/ 0 h 2592"/>
              <a:gd name="T11" fmla="*/ 3888 w 3888"/>
              <a:gd name="T12" fmla="*/ 2592 h 2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88" h="2592">
                <a:moveTo>
                  <a:pt x="0" y="0"/>
                </a:moveTo>
                <a:lnTo>
                  <a:pt x="0" y="2592"/>
                </a:lnTo>
                <a:lnTo>
                  <a:pt x="3888" y="2592"/>
                </a:lnTo>
              </a:path>
            </a:pathLst>
          </a:custGeom>
          <a:noFill/>
          <a:ln w="38100" cap="sq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 flipV="1">
            <a:off x="1828800" y="3886200"/>
            <a:ext cx="1905000" cy="4572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7047" name="Freeform 7"/>
          <p:cNvSpPr>
            <a:spLocks/>
          </p:cNvSpPr>
          <p:nvPr/>
        </p:nvSpPr>
        <p:spPr bwMode="auto">
          <a:xfrm>
            <a:off x="5562600" y="2209800"/>
            <a:ext cx="2438400" cy="2819400"/>
          </a:xfrm>
          <a:custGeom>
            <a:avLst/>
            <a:gdLst>
              <a:gd name="T0" fmla="*/ 0 w 3888"/>
              <a:gd name="T1" fmla="*/ 0 h 2592"/>
              <a:gd name="T2" fmla="*/ 0 w 3888"/>
              <a:gd name="T3" fmla="*/ 2592 h 2592"/>
              <a:gd name="T4" fmla="*/ 3888 w 3888"/>
              <a:gd name="T5" fmla="*/ 2592 h 2592"/>
              <a:gd name="T6" fmla="*/ 0 60000 65536"/>
              <a:gd name="T7" fmla="*/ 0 60000 65536"/>
              <a:gd name="T8" fmla="*/ 0 60000 65536"/>
              <a:gd name="T9" fmla="*/ 0 w 3888"/>
              <a:gd name="T10" fmla="*/ 0 h 2592"/>
              <a:gd name="T11" fmla="*/ 3888 w 3888"/>
              <a:gd name="T12" fmla="*/ 2592 h 2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88" h="2592">
                <a:moveTo>
                  <a:pt x="0" y="0"/>
                </a:moveTo>
                <a:lnTo>
                  <a:pt x="0" y="2592"/>
                </a:lnTo>
                <a:lnTo>
                  <a:pt x="3888" y="2592"/>
                </a:lnTo>
              </a:path>
            </a:pathLst>
          </a:custGeom>
          <a:noFill/>
          <a:ln w="38100" cap="sq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7048" name="Freeform 8"/>
          <p:cNvSpPr>
            <a:spLocks/>
          </p:cNvSpPr>
          <p:nvPr/>
        </p:nvSpPr>
        <p:spPr bwMode="auto">
          <a:xfrm>
            <a:off x="5867400" y="2362200"/>
            <a:ext cx="2209800" cy="2057400"/>
          </a:xfrm>
          <a:custGeom>
            <a:avLst/>
            <a:gdLst>
              <a:gd name="T0" fmla="*/ 0 w 1392"/>
              <a:gd name="T1" fmla="*/ 1200 h 1200"/>
              <a:gd name="T2" fmla="*/ 720 w 1392"/>
              <a:gd name="T3" fmla="*/ 1056 h 1200"/>
              <a:gd name="T4" fmla="*/ 720 w 1392"/>
              <a:gd name="T5" fmla="*/ 480 h 1200"/>
              <a:gd name="T6" fmla="*/ 1392 w 1392"/>
              <a:gd name="T7" fmla="*/ 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392"/>
              <a:gd name="T13" fmla="*/ 0 h 1200"/>
              <a:gd name="T14" fmla="*/ 1392 w 1392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2" h="1200">
                <a:moveTo>
                  <a:pt x="0" y="1200"/>
                </a:moveTo>
                <a:lnTo>
                  <a:pt x="720" y="1056"/>
                </a:lnTo>
                <a:lnTo>
                  <a:pt x="720" y="480"/>
                </a:lnTo>
                <a:lnTo>
                  <a:pt x="1392" y="0"/>
                </a:lnTo>
              </a:path>
            </a:pathLst>
          </a:cu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7239000" y="3200400"/>
            <a:ext cx="914400" cy="1588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>
            <a:off x="7239000" y="4191000"/>
            <a:ext cx="914400" cy="1588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>
            <a:off x="7391400" y="3200400"/>
            <a:ext cx="1588" cy="914400"/>
          </a:xfrm>
          <a:prstGeom prst="line">
            <a:avLst/>
          </a:prstGeom>
          <a:noFill/>
          <a:ln w="12700" cap="sq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s-ES"/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1676400" y="2057400"/>
            <a:ext cx="1447800" cy="368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1400" b="1">
                <a:solidFill>
                  <a:schemeClr val="bg2"/>
                </a:solidFill>
              </a:rPr>
              <a:t>Evolución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3581400" y="5105400"/>
            <a:ext cx="1447800" cy="368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1400" b="1">
                <a:solidFill>
                  <a:schemeClr val="bg2"/>
                </a:solidFill>
              </a:rPr>
              <a:t>Tiempo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6019800" y="5257800"/>
            <a:ext cx="1447800" cy="368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1400" b="1">
                <a:solidFill>
                  <a:schemeClr val="bg2"/>
                </a:solidFill>
              </a:rPr>
              <a:t>Reingeniería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7467600" y="3505200"/>
            <a:ext cx="762000" cy="368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FFFFFF"/>
              </a:buClr>
              <a:buFont typeface="Wingdings" pitchFamily="2" charset="2"/>
              <a:buNone/>
            </a:pPr>
            <a:r>
              <a:rPr lang="es-MX" sz="1400" b="1">
                <a:solidFill>
                  <a:schemeClr val="bg2"/>
                </a:solidFill>
              </a:rPr>
              <a:t>Salto</a:t>
            </a:r>
            <a:endParaRPr lang="es-ES" sz="1400" b="1">
              <a:solidFill>
                <a:schemeClr val="bg2"/>
              </a:solidFill>
            </a:endParaRPr>
          </a:p>
        </p:txBody>
      </p:sp>
      <p:sp>
        <p:nvSpPr>
          <p:cNvPr id="115728" name="Text Box 16"/>
          <p:cNvSpPr txBox="1">
            <a:spLocks noChangeArrowheads="1"/>
          </p:cNvSpPr>
          <p:nvPr/>
        </p:nvSpPr>
        <p:spPr bwMode="auto">
          <a:xfrm>
            <a:off x="1447800" y="5562600"/>
            <a:ext cx="26670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buClr>
                <a:srgbClr val="FFFFFF"/>
              </a:buClr>
              <a:buFont typeface="Wingdings" pitchFamily="2" charset="2"/>
              <a:buNone/>
            </a:pPr>
            <a:r>
              <a:rPr lang="es-MX" sz="1600" b="1">
                <a:solidFill>
                  <a:schemeClr val="bg2"/>
                </a:solidFill>
              </a:rPr>
              <a:t>Mejora Continua</a:t>
            </a:r>
          </a:p>
          <a:p>
            <a:pPr algn="ctr">
              <a:buClr>
                <a:srgbClr val="FFFFFF"/>
              </a:buClr>
              <a:buFont typeface="Wingdings" pitchFamily="2" charset="2"/>
              <a:buNone/>
            </a:pPr>
            <a:r>
              <a:rPr lang="es-MX" sz="1600" b="1">
                <a:solidFill>
                  <a:schemeClr val="bg2"/>
                </a:solidFill>
              </a:rPr>
              <a:t>-Kaysen-</a:t>
            </a:r>
            <a:endParaRPr lang="es-ES" sz="1600" b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15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1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15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5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5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15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build="p" autoUpdateAnimBg="0" advAuto="0"/>
      <p:bldP spid="115724" grpId="0" build="p" autoUpdateAnimBg="0" advAuto="0"/>
      <p:bldP spid="115725" grpId="0" build="p" autoUpdateAnimBg="0" advAuto="0"/>
      <p:bldP spid="115726" grpId="0" build="p" autoUpdateAnimBg="0" advAuto="0"/>
      <p:bldP spid="115727" grpId="0" build="p" autoUpdateAnimBg="0" advAuto="0"/>
      <p:bldP spid="115728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895600" y="914400"/>
            <a:ext cx="3735388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¿QUÉ ES ARTE?</a:t>
            </a:r>
            <a:endParaRPr lang="es-ES" sz="3600" b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1905000"/>
            <a:ext cx="7178675" cy="4457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76250" indent="-476250"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000"/>
              <a:t>Primero que todo significa habilidad. Habilidad humana para transformar el poder de la mente en resultados.</a:t>
            </a:r>
          </a:p>
          <a:p>
            <a:pPr marL="476250" indent="-476250"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000"/>
              <a:t>El artista es la persona que usa su habilidad para hacer las cosas, es decir, traer a la existencia física las cosas que moran en su mente.</a:t>
            </a:r>
          </a:p>
          <a:p>
            <a:pPr marL="476250" indent="-476250"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000"/>
              <a:t>El artista no es una persona con ideas o habilidades finas: tal personal simplemente es un artista mejor que otros.</a:t>
            </a:r>
          </a:p>
          <a:p>
            <a:pPr marL="476250" indent="-476250" algn="just">
              <a:lnSpc>
                <a:spcPct val="130000"/>
              </a:lnSpc>
              <a:buClr>
                <a:srgbClr val="FFFFFF"/>
              </a:buClr>
              <a:buFont typeface="Wingdings" pitchFamily="2" charset="2"/>
              <a:buChar char="Ø"/>
            </a:pPr>
            <a:r>
              <a:rPr lang="es-MX" sz="2000"/>
              <a:t>El arte en si mismo no es bueno ni malo.  Hay cada tipo de arte. Del más tonto e inepto hasta aquel con la sensibilidad más refinada que se traduce en una forma precisa.</a:t>
            </a:r>
            <a:endParaRPr lang="es-ES" sz="2000" b="1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 advAuto="0"/>
      <p:bldP spid="24579" grpId="0" build="p" autoUpdateAnimBg="0" advAuto="0"/>
    </p:bldLst>
  </p:timing>
</p:sld>
</file>

<file path=ppt/theme/theme1.xml><?xml version="1.0" encoding="utf-8"?>
<a:theme xmlns:a="http://schemas.openxmlformats.org/drawingml/2006/main" name="Mezclas">
  <a:themeElements>
    <a:clrScheme name="Mezcla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ezcla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ezcla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200B5B"/>
    </a:dk1>
    <a:lt1>
      <a:srgbClr val="EAEAEA"/>
    </a:lt1>
    <a:dk2>
      <a:srgbClr val="6600FF"/>
    </a:dk2>
    <a:lt2>
      <a:srgbClr val="FFCC66"/>
    </a:lt2>
    <a:accent1>
      <a:srgbClr val="EEB00B"/>
    </a:accent1>
    <a:accent2>
      <a:srgbClr val="6600CC"/>
    </a:accent2>
    <a:accent3>
      <a:srgbClr val="B8AAFF"/>
    </a:accent3>
    <a:accent4>
      <a:srgbClr val="C8C8C8"/>
    </a:accent4>
    <a:accent5>
      <a:srgbClr val="F5D4AA"/>
    </a:accent5>
    <a:accent6>
      <a:srgbClr val="5C00B9"/>
    </a:accent6>
    <a:hlink>
      <a:srgbClr val="FF33CC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presentaciones\Mezclas.pot</Template>
  <TotalTime>854</TotalTime>
  <Words>3076</Words>
  <Application>Microsoft PowerPoint</Application>
  <PresentationFormat>Presentación en pantalla (4:3)</PresentationFormat>
  <Paragraphs>898</Paragraphs>
  <Slides>83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83</vt:i4>
      </vt:variant>
    </vt:vector>
  </HeadingPairs>
  <TitlesOfParts>
    <vt:vector size="94" baseType="lpstr">
      <vt:lpstr>Tahoma</vt:lpstr>
      <vt:lpstr>Arial</vt:lpstr>
      <vt:lpstr>Wingdings</vt:lpstr>
      <vt:lpstr>Calibri</vt:lpstr>
      <vt:lpstr>Arial Black</vt:lpstr>
      <vt:lpstr>Times New Roman</vt:lpstr>
      <vt:lpstr>Arial Narrow</vt:lpstr>
      <vt:lpstr>Mezclas</vt:lpstr>
      <vt:lpstr>Gráfico de Microsoft Office Excel</vt:lpstr>
      <vt:lpstr>Gráfico de Microsoft Excel</vt:lpstr>
      <vt:lpstr>MS Organization Chart 2.0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  <vt:lpstr>Diapositiva 64</vt:lpstr>
      <vt:lpstr>Diapositiva 65</vt:lpstr>
      <vt:lpstr>Diapositiva 66</vt:lpstr>
      <vt:lpstr>Diapositiva 67</vt:lpstr>
      <vt:lpstr>Diapositiva 68</vt:lpstr>
      <vt:lpstr>Diapositiva 69</vt:lpstr>
      <vt:lpstr>Diapositiva 70</vt:lpstr>
      <vt:lpstr>Diapositiva 71</vt:lpstr>
      <vt:lpstr>Diapositiva 72</vt:lpstr>
      <vt:lpstr>Diapositiva 73</vt:lpstr>
      <vt:lpstr>Diapositiva 74</vt:lpstr>
      <vt:lpstr>Diapositiva 75</vt:lpstr>
      <vt:lpstr>Diapositiva 76</vt:lpstr>
      <vt:lpstr>Diapositiva 77</vt:lpstr>
      <vt:lpstr>Diapositiva 78</vt:lpstr>
      <vt:lpstr>Diapositiva 79</vt:lpstr>
      <vt:lpstr>Diapositiva 80</vt:lpstr>
      <vt:lpstr>Diapositiva 81</vt:lpstr>
      <vt:lpstr>Diapositiva 82</vt:lpstr>
      <vt:lpstr>Diapositiva 83</vt:lpstr>
    </vt:vector>
  </TitlesOfParts>
  <Company>tecnology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Aida</dc:creator>
  <cp:lastModifiedBy>Uteima</cp:lastModifiedBy>
  <cp:revision>35</cp:revision>
  <dcterms:created xsi:type="dcterms:W3CDTF">2004-04-03T16:34:19Z</dcterms:created>
  <dcterms:modified xsi:type="dcterms:W3CDTF">2012-01-15T23:05:20Z</dcterms:modified>
</cp:coreProperties>
</file>