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8" r:id="rId6"/>
    <p:sldId id="263" r:id="rId7"/>
    <p:sldId id="264" r:id="rId8"/>
    <p:sldId id="265" r:id="rId9"/>
    <p:sldId id="266" r:id="rId10"/>
    <p:sldId id="256" r:id="rId11"/>
    <p:sldId id="267" r:id="rId12"/>
    <p:sldId id="262" r:id="rId13"/>
    <p:sldId id="257" r:id="rId14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4660"/>
  </p:normalViewPr>
  <p:slideViewPr>
    <p:cSldViewPr>
      <p:cViewPr>
        <p:scale>
          <a:sx n="50" d="100"/>
          <a:sy n="50" d="100"/>
        </p:scale>
        <p:origin x="-112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2C1CAE-0603-4961-9190-D8C1BBEEA9A9}" type="datetimeFigureOut">
              <a:rPr lang="es-PA" smtClean="0"/>
              <a:pPr/>
              <a:t>02/12/2012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2FBC08-A852-4AFC-982F-F4B50E525A58}" type="slidenum">
              <a:rPr lang="es-PA" smtClean="0"/>
              <a:pPr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ermes\Music\musica%20intrumental\titanic%20piano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Larana%2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AllokVideoFolder\red%20de%20computadoras%20-%20YouTube_Join_to_AVI.av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4" name="3 Imagen" descr="logo_oteim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titanic pian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979712" y="24208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newsflash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b="1" dirty="0" smtClean="0">
                <a:solidFill>
                  <a:schemeClr val="tx2">
                    <a:lumMod val="75000"/>
                  </a:schemeClr>
                </a:solidFill>
              </a:rPr>
              <a:t>Tipos de topología de red.</a:t>
            </a:r>
            <a:endParaRPr lang="es-PA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5 Marcador de contenido" descr="topologia de re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41014" y="1935163"/>
            <a:ext cx="4061971" cy="4389437"/>
          </a:xfrm>
        </p:spPr>
      </p:pic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A" dirty="0" smtClean="0"/>
              <a:t>Red de bus.</a:t>
            </a:r>
            <a:endParaRPr lang="es-PA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PA" dirty="0" smtClean="0"/>
              <a:t>Red de estrella.</a:t>
            </a:r>
            <a:endParaRPr lang="es-PA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PA" dirty="0" smtClean="0"/>
              <a:t>Red cuya topología se caracteriza por tener un único canal de comunicaciones (denominado bus, troncal o </a:t>
            </a:r>
            <a:r>
              <a:rPr lang="es-PA" dirty="0" err="1" smtClean="0"/>
              <a:t>backbone</a:t>
            </a:r>
            <a:r>
              <a:rPr lang="es-PA" dirty="0" smtClean="0"/>
              <a:t>) al cual se conectan los diferentes dispositivos. De esta forma todos los dispositivos comparten el mismo canal para comunicarse entre sí.</a:t>
            </a:r>
            <a:endParaRPr lang="es-PA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PA" dirty="0" smtClean="0"/>
              <a:t>    es una red en la cual las estaciones están conectadas directamente a un punto central y todas las comunicaciones se han de hacer necesariamente a través de este. Los dispositivos no están directamente conectados entre sí, además de que no se permite tanto tráfico de información.</a:t>
            </a:r>
            <a:endParaRPr lang="es-PA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785818"/>
          </a:xfrm>
        </p:spPr>
        <p:txBody>
          <a:bodyPr>
            <a:normAutofit/>
          </a:bodyPr>
          <a:lstStyle/>
          <a:p>
            <a:r>
              <a:rPr lang="es-PA" sz="4000" b="1" u="sng" dirty="0" smtClean="0">
                <a:solidFill>
                  <a:schemeClr val="tx2"/>
                </a:solidFill>
              </a:rPr>
              <a:t>Actividad De Cierre (5 Minutos)</a:t>
            </a:r>
            <a:endParaRPr lang="es-PA" sz="40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504056"/>
          </a:xfrm>
        </p:spPr>
        <p:txBody>
          <a:bodyPr/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solidFill>
                  <a:schemeClr val="tx2"/>
                </a:solidFill>
              </a:rPr>
              <a:t>Identifique los diferentes tipos de redes.</a:t>
            </a:r>
            <a:endParaRPr lang="es-PA" sz="2400" b="1" dirty="0">
              <a:solidFill>
                <a:schemeClr val="tx2"/>
              </a:solidFill>
            </a:endParaRPr>
          </a:p>
        </p:txBody>
      </p:sp>
      <p:pic>
        <p:nvPicPr>
          <p:cNvPr id="4" name="1 Imagen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Rectángulo"/>
          <p:cNvSpPr/>
          <p:nvPr/>
        </p:nvSpPr>
        <p:spPr>
          <a:xfrm>
            <a:off x="4788024" y="2636912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13" name="12 Rectángulo"/>
          <p:cNvSpPr/>
          <p:nvPr/>
        </p:nvSpPr>
        <p:spPr>
          <a:xfrm>
            <a:off x="4932040" y="4077072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14" name="13 Rectángulo"/>
          <p:cNvSpPr/>
          <p:nvPr/>
        </p:nvSpPr>
        <p:spPr>
          <a:xfrm>
            <a:off x="6300192" y="2564904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15" name="14 Rectángulo"/>
          <p:cNvSpPr/>
          <p:nvPr/>
        </p:nvSpPr>
        <p:spPr>
          <a:xfrm>
            <a:off x="6516216" y="5589240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16" name="15 Rectángulo"/>
          <p:cNvSpPr/>
          <p:nvPr/>
        </p:nvSpPr>
        <p:spPr>
          <a:xfrm>
            <a:off x="8100392" y="5589240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17" name="16 Rectángulo"/>
          <p:cNvSpPr/>
          <p:nvPr/>
        </p:nvSpPr>
        <p:spPr>
          <a:xfrm>
            <a:off x="7884368" y="2564904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19" name="18 Rectángulo"/>
          <p:cNvSpPr/>
          <p:nvPr/>
        </p:nvSpPr>
        <p:spPr>
          <a:xfrm>
            <a:off x="6300192" y="4005064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20" name="19 Rectángulo"/>
          <p:cNvSpPr/>
          <p:nvPr/>
        </p:nvSpPr>
        <p:spPr>
          <a:xfrm>
            <a:off x="7956376" y="3933056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sp>
        <p:nvSpPr>
          <p:cNvPr id="21" name="20 Rectángulo"/>
          <p:cNvSpPr/>
          <p:nvPr/>
        </p:nvSpPr>
        <p:spPr>
          <a:xfrm>
            <a:off x="5004048" y="5589240"/>
            <a:ext cx="571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A"/>
          </a:p>
        </p:txBody>
      </p:sp>
      <p:pic>
        <p:nvPicPr>
          <p:cNvPr id="22" name="21 Imagen" descr="topologia de r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4037281" cy="4509120"/>
          </a:xfrm>
          <a:prstGeom prst="rect">
            <a:avLst/>
          </a:prstGeom>
        </p:spPr>
      </p:pic>
      <p:sp>
        <p:nvSpPr>
          <p:cNvPr id="18" name="17 Rectángulo"/>
          <p:cNvSpPr/>
          <p:nvPr/>
        </p:nvSpPr>
        <p:spPr>
          <a:xfrm>
            <a:off x="323528" y="2204864"/>
            <a:ext cx="331236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3" name="22 Rectángulo"/>
          <p:cNvSpPr/>
          <p:nvPr/>
        </p:nvSpPr>
        <p:spPr>
          <a:xfrm>
            <a:off x="323528" y="5301208"/>
            <a:ext cx="331236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4" name="23 Rectángulo"/>
          <p:cNvSpPr/>
          <p:nvPr/>
        </p:nvSpPr>
        <p:spPr>
          <a:xfrm>
            <a:off x="251520" y="3789040"/>
            <a:ext cx="230425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pic>
        <p:nvPicPr>
          <p:cNvPr id="7" name="6 Marcador de contenido" descr="2120208338_ce59673436_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124744"/>
            <a:ext cx="9144000" cy="5733256"/>
          </a:xfrm>
        </p:spPr>
      </p:pic>
      <p:pic>
        <p:nvPicPr>
          <p:cNvPr id="4" name="1 Imagen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1907704" y="3429000"/>
            <a:ext cx="290964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</a:t>
            </a:r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000132"/>
          </a:xfrm>
        </p:spPr>
        <p:txBody>
          <a:bodyPr>
            <a:normAutofit fontScale="90000"/>
          </a:bodyPr>
          <a:lstStyle/>
          <a:p>
            <a:pPr marL="365760" indent="-256032" fontAlgn="auto">
              <a:spcAft>
                <a:spcPts val="0"/>
              </a:spcAft>
              <a:defRPr/>
            </a:pPr>
            <a:r>
              <a:rPr lang="es-PA" sz="2700" b="1" dirty="0" smtClean="0">
                <a:solidFill>
                  <a:srgbClr val="002060"/>
                </a:solidFill>
                <a:latin typeface="Baskerville Old Face" pitchFamily="18" charset="0"/>
                <a:ea typeface="BatangChe" pitchFamily="49" charset="-127"/>
              </a:rPr>
              <a:t/>
            </a:r>
            <a:br>
              <a:rPr lang="es-PA" sz="2700" b="1" dirty="0" smtClean="0">
                <a:solidFill>
                  <a:srgbClr val="002060"/>
                </a:solidFill>
                <a:latin typeface="Baskerville Old Face" pitchFamily="18" charset="0"/>
                <a:ea typeface="BatangChe" pitchFamily="49" charset="-127"/>
              </a:rPr>
            </a:br>
            <a:r>
              <a:rPr lang="es-PA" sz="2700" b="1" dirty="0" smtClean="0">
                <a:solidFill>
                  <a:srgbClr val="002060"/>
                </a:solidFill>
                <a:latin typeface="Baskerville Old Face" pitchFamily="18" charset="0"/>
                <a:ea typeface="BatangChe" pitchFamily="49" charset="-127"/>
              </a:rPr>
              <a:t/>
            </a:r>
            <a:br>
              <a:rPr lang="es-PA" sz="2700" b="1" dirty="0" smtClean="0">
                <a:solidFill>
                  <a:srgbClr val="002060"/>
                </a:solidFill>
                <a:latin typeface="Baskerville Old Face" pitchFamily="18" charset="0"/>
                <a:ea typeface="BatangChe" pitchFamily="49" charset="-127"/>
              </a:rPr>
            </a:br>
            <a:r>
              <a:rPr lang="es-PA" sz="3100" b="1" dirty="0" smtClean="0">
                <a:solidFill>
                  <a:srgbClr val="002060"/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Posgrado y Maestría en Docencia Superior.</a:t>
            </a:r>
            <a:r>
              <a:rPr lang="es-PA" sz="2700" b="1" dirty="0">
                <a:solidFill>
                  <a:srgbClr val="002060"/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/>
            </a:r>
            <a:br>
              <a:rPr lang="es-PA" sz="2700" b="1" dirty="0">
                <a:solidFill>
                  <a:srgbClr val="002060"/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</a:br>
            <a:r>
              <a:rPr lang="es-PA" b="1" dirty="0">
                <a:solidFill>
                  <a:srgbClr val="002060"/>
                </a:solidFill>
                <a:latin typeface="Baskerville Old Face" pitchFamily="18" charset="0"/>
                <a:ea typeface="BatangChe" pitchFamily="49" charset="-127"/>
              </a:rPr>
              <a:t/>
            </a:r>
            <a:br>
              <a:rPr lang="es-PA" b="1" dirty="0">
                <a:solidFill>
                  <a:srgbClr val="002060"/>
                </a:solidFill>
                <a:latin typeface="Baskerville Old Face" pitchFamily="18" charset="0"/>
                <a:ea typeface="BatangChe" pitchFamily="49" charset="-127"/>
              </a:rPr>
            </a:b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01736"/>
          </a:xfrm>
        </p:spPr>
        <p:txBody>
          <a:bodyPr>
            <a:normAutofit fontScale="92500" lnSpcReduction="20000"/>
          </a:bodyPr>
          <a:lstStyle/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s-PA" sz="28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Tema: </a:t>
            </a:r>
          </a:p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s-PA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Micro clase</a:t>
            </a:r>
          </a:p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s-PA" sz="28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Profesor: </a:t>
            </a:r>
          </a:p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endParaRPr lang="es-PA" sz="2800" b="1" u="sng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BatangChe" pitchFamily="49" charset="-127"/>
              <a:cs typeface="Arial" pitchFamily="34" charset="0"/>
            </a:endParaRPr>
          </a:p>
          <a:p>
            <a:pPr marL="365760" indent="-256032" algn="ctr">
              <a:lnSpc>
                <a:spcPct val="120000"/>
              </a:lnSpc>
              <a:buNone/>
              <a:defRPr/>
            </a:pPr>
            <a:r>
              <a:rPr lang="es-PA" sz="2800" b="1" dirty="0" err="1" smtClean="0">
                <a:solidFill>
                  <a:schemeClr val="accent1">
                    <a:lumMod val="50000"/>
                  </a:schemeClr>
                </a:solidFill>
              </a:rPr>
              <a:t>Mgter</a:t>
            </a:r>
            <a:r>
              <a:rPr lang="es-PA" sz="28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PA" sz="2800" b="1" smtClean="0">
                <a:solidFill>
                  <a:schemeClr val="accent1">
                    <a:lumMod val="50000"/>
                  </a:schemeClr>
                </a:solidFill>
              </a:rPr>
              <a:t>Santiago Quintero</a:t>
            </a:r>
          </a:p>
          <a:p>
            <a:pPr marL="365760" indent="-256032" algn="ctr">
              <a:lnSpc>
                <a:spcPct val="120000"/>
              </a:lnSpc>
              <a:buNone/>
              <a:defRPr/>
            </a:pPr>
            <a:endParaRPr lang="es-PA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65760" indent="-256032" algn="ctr">
              <a:lnSpc>
                <a:spcPct val="120000"/>
              </a:lnSpc>
              <a:buNone/>
              <a:defRPr/>
            </a:pPr>
            <a:endParaRPr lang="es-PA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56032" algn="ctr">
              <a:lnSpc>
                <a:spcPct val="120000"/>
              </a:lnSpc>
              <a:buNone/>
              <a:defRPr/>
            </a:pPr>
            <a:endParaRPr lang="es-PA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BatangChe" pitchFamily="49" charset="-127"/>
              <a:cs typeface="Arial" pitchFamily="34" charset="0"/>
            </a:endParaRPr>
          </a:p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s-PA" sz="28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Elaborado por: </a:t>
            </a:r>
            <a:endParaRPr lang="es-PA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BatangChe" pitchFamily="49" charset="-127"/>
              <a:cs typeface="Arial" pitchFamily="34" charset="0"/>
            </a:endParaRPr>
          </a:p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s-PA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Hermes </a:t>
            </a:r>
            <a:r>
              <a:rPr lang="es-PA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Pitti</a:t>
            </a:r>
            <a:r>
              <a:rPr lang="es-PA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BatangChe" pitchFamily="49" charset="-127"/>
                <a:cs typeface="Arial" pitchFamily="34" charset="0"/>
              </a:rPr>
              <a:t>.</a:t>
            </a:r>
          </a:p>
          <a:p>
            <a:pPr marL="365760" indent="-256032" algn="ctr" fontAlgn="auto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endParaRPr lang="es-PA" sz="2800" b="1" dirty="0">
              <a:solidFill>
                <a:schemeClr val="tx2"/>
              </a:solidFill>
              <a:latin typeface="Arial" pitchFamily="34" charset="0"/>
              <a:ea typeface="BatangChe" pitchFamily="49" charset="-127"/>
              <a:cs typeface="Arial" pitchFamily="34" charset="0"/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PA" sz="2800" b="1" dirty="0">
              <a:solidFill>
                <a:srgbClr val="002060"/>
              </a:solidFill>
              <a:latin typeface="Arial" pitchFamily="34" charset="0"/>
              <a:ea typeface="BatangChe" pitchFamily="49" charset="-127"/>
              <a:cs typeface="Arial" pitchFamily="34" charset="0"/>
            </a:endParaRPr>
          </a:p>
          <a:p>
            <a:endParaRPr lang="es-PA" dirty="0"/>
          </a:p>
        </p:txBody>
      </p:sp>
      <p:pic>
        <p:nvPicPr>
          <p:cNvPr id="4" name="1 Imagen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6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774988"/>
          </a:xfrm>
        </p:spPr>
        <p:txBody>
          <a:bodyPr>
            <a:normAutofit fontScale="90000"/>
          </a:bodyPr>
          <a:lstStyle/>
          <a:p>
            <a:r>
              <a:rPr lang="es-PA" b="1" u="sng" dirty="0" smtClean="0">
                <a:solidFill>
                  <a:schemeClr val="tx2"/>
                </a:solidFill>
              </a:rPr>
              <a:t>Reflexión. </a:t>
            </a:r>
            <a:endParaRPr lang="es-PA" b="1" u="sng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s-PA" sz="3600" dirty="0">
                <a:solidFill>
                  <a:schemeClr val="tx2">
                    <a:lumMod val="75000"/>
                  </a:schemeClr>
                </a:solidFill>
              </a:rPr>
              <a:t>El carácter no se desarrolla en la serenidad y la tranquilidad. Solo a través de experiencias de sufrimientos podemos fortalecer el alma, aclarar nuestra visión, obtener inspiración para nuestras ambiciones y alcanzar el éxito</a:t>
            </a:r>
            <a:r>
              <a:rPr lang="es-PA" sz="3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s-PA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1 Imagen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ara sonriente">
            <a:hlinkClick r:id="rId4" action="ppaction://hlinkfile"/>
          </p:cNvPr>
          <p:cNvSpPr/>
          <p:nvPr/>
        </p:nvSpPr>
        <p:spPr>
          <a:xfrm>
            <a:off x="7596336" y="5517232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s-PA" b="1" u="sng" dirty="0" smtClean="0">
                <a:solidFill>
                  <a:schemeClr val="tx2"/>
                </a:solidFill>
              </a:rPr>
              <a:t>Actividad de Inicio (5 minutos)</a:t>
            </a:r>
            <a:endParaRPr lang="es-PA" b="1" dirty="0">
              <a:solidFill>
                <a:schemeClr val="tx2"/>
              </a:solidFill>
            </a:endParaRPr>
          </a:p>
        </p:txBody>
      </p:sp>
      <p:pic>
        <p:nvPicPr>
          <p:cNvPr id="4" name="1 Imagen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4860032" y="1844825"/>
            <a:ext cx="36026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>
                <a:latin typeface="Amienne" pitchFamily="82" charset="0"/>
              </a:rPr>
              <a:t>Encuentra en el sopa de letras las siguientes palabras: </a:t>
            </a:r>
            <a:endParaRPr lang="es-PA" sz="2400" b="1" dirty="0" smtClean="0">
              <a:latin typeface="Amienne" pitchFamily="82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Bus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Estrella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Mixta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Anillo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Doble anillo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Árbol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Malla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conexa.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Informática. 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PA" sz="2400" b="1" dirty="0" smtClean="0">
                <a:latin typeface="Amienne" pitchFamily="82" charset="0"/>
              </a:rPr>
              <a:t>Topología.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s-PA" sz="2400" b="1" dirty="0" smtClean="0">
              <a:latin typeface="Amienne" pitchFamily="82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s-PA" sz="2400" b="1" dirty="0" smtClean="0">
              <a:latin typeface="Amienne" pitchFamily="82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s-PA" sz="2400" b="1" dirty="0" smtClean="0">
              <a:latin typeface="Amienne" pitchFamily="82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s-PA" sz="2400" b="1" dirty="0">
              <a:latin typeface="Amienne" pitchFamily="82" charset="0"/>
            </a:endParaRPr>
          </a:p>
        </p:txBody>
      </p:sp>
      <p:graphicFrame>
        <p:nvGraphicFramePr>
          <p:cNvPr id="9" name="4 Marcador de contenido"/>
          <p:cNvGraphicFramePr>
            <a:graphicFrameLocks/>
          </p:cNvGraphicFramePr>
          <p:nvPr/>
        </p:nvGraphicFramePr>
        <p:xfrm>
          <a:off x="357158" y="2143116"/>
          <a:ext cx="3950122" cy="4500600"/>
        </p:xfrm>
        <a:graphic>
          <a:graphicData uri="http://schemas.openxmlformats.org/drawingml/2006/table">
            <a:tbl>
              <a:tblPr/>
              <a:tblGrid>
                <a:gridCol w="381208"/>
                <a:gridCol w="313666"/>
                <a:gridCol w="406906"/>
                <a:gridCol w="406906"/>
                <a:gridCol w="406906"/>
                <a:gridCol w="406906"/>
                <a:gridCol w="406906"/>
                <a:gridCol w="406906"/>
                <a:gridCol w="406906"/>
                <a:gridCol w="406906"/>
              </a:tblGrid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none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 u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Q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P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u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es-PA" sz="1200" u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V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J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es-P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endParaRPr lang="es-P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Y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H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Z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P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V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V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G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s-PA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endParaRPr lang="es-PA" sz="1100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P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L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endParaRPr lang="es-PA" sz="1100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U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endParaRPr lang="es-PA" sz="11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s-PA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39" marR="67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es-PA" b="1" u="sng" dirty="0" smtClean="0"/>
              <a:t>Tipos de redes. </a:t>
            </a:r>
            <a:endParaRPr lang="es-PA" b="1" u="sng" dirty="0"/>
          </a:p>
        </p:txBody>
      </p:sp>
      <p:pic>
        <p:nvPicPr>
          <p:cNvPr id="5" name="red de computadoras - YouTube_Join_to_AVI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764704"/>
            <a:ext cx="9144000" cy="6093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Redes de computadoras.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A" dirty="0"/>
              <a:t>Una </a:t>
            </a:r>
            <a:r>
              <a:rPr lang="es-PA" b="1" dirty="0"/>
              <a:t>red de computadoras</a:t>
            </a:r>
            <a:r>
              <a:rPr lang="es-PA" dirty="0"/>
              <a:t>, también llamada </a:t>
            </a:r>
            <a:r>
              <a:rPr lang="es-PA" b="1" dirty="0"/>
              <a:t>red de ordenadores</a:t>
            </a:r>
            <a:r>
              <a:rPr lang="es-PA" dirty="0"/>
              <a:t>, </a:t>
            </a:r>
            <a:r>
              <a:rPr lang="es-PA" b="1" dirty="0"/>
              <a:t>red de comunicaciones de datos</a:t>
            </a:r>
            <a:r>
              <a:rPr lang="es-PA" dirty="0"/>
              <a:t> o </a:t>
            </a:r>
            <a:r>
              <a:rPr lang="es-PA" b="1" dirty="0"/>
              <a:t>red informática</a:t>
            </a:r>
            <a:r>
              <a:rPr lang="es-PA" dirty="0"/>
              <a:t>, es un conjunto de equipos informáticos conectados entre sí por medio de dispositivos físicos que envían y reciben impulsos eléctricos, </a:t>
            </a:r>
            <a:r>
              <a:rPr lang="es-PA" dirty="0" smtClean="0"/>
              <a:t>ondas </a:t>
            </a:r>
            <a:r>
              <a:rPr lang="es-PA" dirty="0"/>
              <a:t>electromagnéticas o cualquier otro medio para el transporte de datos, con la finalidad de compartir información, recursos y ofrecer </a:t>
            </a:r>
            <a:r>
              <a:rPr lang="es-PA" dirty="0" smtClean="0"/>
              <a:t>servicios</a:t>
            </a:r>
            <a:r>
              <a:rPr lang="es-PA" dirty="0"/>
              <a:t>.</a:t>
            </a: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sz="3200" b="1" u="sng" dirty="0" smtClean="0"/>
              <a:t>Una red de área metropolitana (</a:t>
            </a:r>
            <a:r>
              <a:rPr lang="es-PA" sz="3200" b="1" i="1" u="sng" dirty="0" err="1" smtClean="0"/>
              <a:t>Metropolitan</a:t>
            </a:r>
            <a:r>
              <a:rPr lang="es-PA" sz="3200" b="1" i="1" u="sng" dirty="0" smtClean="0"/>
              <a:t> Área Network</a:t>
            </a:r>
            <a:r>
              <a:rPr lang="es-PA" sz="3200" b="1" u="sng" dirty="0" smtClean="0"/>
              <a:t> o MAN</a:t>
            </a:r>
            <a:r>
              <a:rPr lang="es-PA" sz="3200" b="1" u="sng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425355"/>
          </a:xfrm>
        </p:spPr>
        <p:txBody>
          <a:bodyPr>
            <a:normAutofit/>
          </a:bodyPr>
          <a:lstStyle/>
          <a:p>
            <a:r>
              <a:rPr lang="es-PA" dirty="0" smtClean="0"/>
              <a:t> </a:t>
            </a:r>
            <a:r>
              <a:rPr lang="es-PA" dirty="0"/>
              <a:t>es una red de alta velocidad (banda ancha) que da cobertura en un área geográfica extensa, proporciona capacidad de integración de múltiples servicios mediante la transmisión de datos, voz y vídeo, sobre medios de transmisión tales como fibra óptica y par </a:t>
            </a:r>
            <a:r>
              <a:rPr lang="es-PA" dirty="0" smtClean="0"/>
              <a:t>trenzado. Las redes MAN </a:t>
            </a:r>
            <a:r>
              <a:rPr lang="es-PA" dirty="0"/>
              <a:t>BUCLE, ofrecen velocidades de 10Mbps, 20Mbps, 45Mbps, 75Mbps, sobre pares de cobre y 100Mbps, 1Gbps y 10Gbps mediante Fibra Óptica.</a:t>
            </a: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5122912" cy="1162050"/>
          </a:xfrm>
        </p:spPr>
        <p:txBody>
          <a:bodyPr>
            <a:normAutofit/>
          </a:bodyPr>
          <a:lstStyle/>
          <a:p>
            <a:r>
              <a:rPr lang="es-PA" b="1" u="sng" dirty="0" smtClean="0"/>
              <a:t>Una </a:t>
            </a:r>
            <a:r>
              <a:rPr lang="es-PA" b="1" u="sng" dirty="0"/>
              <a:t>red de área amplia</a:t>
            </a:r>
            <a:r>
              <a:rPr lang="es-PA" b="1" u="sng" dirty="0" smtClean="0"/>
              <a:t>, con frecuencia denominada </a:t>
            </a:r>
            <a:r>
              <a:rPr lang="es-PA" b="1" u="sng" dirty="0"/>
              <a:t>WAN</a:t>
            </a:r>
            <a:r>
              <a:rPr lang="es-PA" b="1" u="sng" dirty="0" smtClean="0"/>
              <a:t>, </a:t>
            </a:r>
            <a:endParaRPr lang="es-PA" b="1" u="sng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4690864" cy="5018236"/>
          </a:xfrm>
        </p:spPr>
        <p:txBody>
          <a:bodyPr>
            <a:noAutofit/>
          </a:bodyPr>
          <a:lstStyle/>
          <a:p>
            <a:r>
              <a:rPr lang="es-PA" sz="2600" i="1" dirty="0" err="1" smtClean="0"/>
              <a:t>area</a:t>
            </a:r>
            <a:r>
              <a:rPr lang="es-PA" sz="2600" i="1" dirty="0" smtClean="0"/>
              <a:t> </a:t>
            </a:r>
            <a:r>
              <a:rPr lang="es-PA" sz="2600" i="1" dirty="0" err="1"/>
              <a:t>network</a:t>
            </a:r>
            <a:r>
              <a:rPr lang="es-PA" sz="2600" dirty="0"/>
              <a:t>, es un tipo de red de computadoras capaz de cubrir distancias desde unos 100 hasta unos 1000 km, proveyendo de servicio a un país o un continente. Un ejemplo de este tipo de </a:t>
            </a:r>
            <a:r>
              <a:rPr lang="es-PA" sz="2600" dirty="0" smtClean="0"/>
              <a:t>redes sería</a:t>
            </a:r>
            <a:r>
              <a:rPr lang="es-PA" sz="2600" dirty="0"/>
              <a:t> </a:t>
            </a:r>
            <a:r>
              <a:rPr lang="es-PA" sz="2600" dirty="0" err="1"/>
              <a:t>RedIRIS</a:t>
            </a:r>
            <a:r>
              <a:rPr lang="es-PA" sz="2600" dirty="0"/>
              <a:t>, Internet o cualquier red en la cual no estén en un mismo edificio todos sus miembros (sobre la distancia hay discusión posible</a:t>
            </a:r>
            <a:r>
              <a:rPr lang="es-PA" sz="2600" dirty="0" smtClean="0"/>
              <a:t>).</a:t>
            </a:r>
          </a:p>
          <a:p>
            <a:endParaRPr lang="es-PA" sz="2600" dirty="0"/>
          </a:p>
        </p:txBody>
      </p:sp>
      <p:pic>
        <p:nvPicPr>
          <p:cNvPr id="7" name="6 Marcador de contenido" descr="350px-LAN_WAN_scheme.svg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364088" y="1700808"/>
            <a:ext cx="3333750" cy="3888432"/>
          </a:xfrm>
        </p:spPr>
      </p:pic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sz="3200" b="1" u="sng" dirty="0" smtClean="0"/>
              <a:t>Una red de área local, red local o LAN (del inglés </a:t>
            </a:r>
            <a:r>
              <a:rPr lang="es-PA" sz="3200" b="1" i="1" u="sng" dirty="0" smtClean="0"/>
              <a:t>local </a:t>
            </a:r>
            <a:r>
              <a:rPr lang="es-PA" sz="3200" b="1" i="1" u="sng" dirty="0" err="1" smtClean="0"/>
              <a:t>area</a:t>
            </a:r>
            <a:r>
              <a:rPr lang="es-PA" sz="3200" b="1" i="1" u="sng" dirty="0" smtClean="0"/>
              <a:t> </a:t>
            </a:r>
            <a:r>
              <a:rPr lang="es-PA" sz="3200" b="1" i="1" u="sng" dirty="0" err="1" smtClean="0"/>
              <a:t>network</a:t>
            </a:r>
            <a:r>
              <a:rPr lang="es-PA" sz="3200" b="1" u="sng" dirty="0" smtClean="0"/>
              <a:t>)</a:t>
            </a:r>
            <a:endParaRPr lang="es-PA" sz="3200" b="1" u="sng" dirty="0"/>
          </a:p>
        </p:txBody>
      </p:sp>
      <p:sp>
        <p:nvSpPr>
          <p:cNvPr id="6" name="5 Marcador de text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pPr algn="just"/>
            <a:endParaRPr lang="es-PA" sz="2600" dirty="0" smtClean="0"/>
          </a:p>
          <a:p>
            <a:pPr algn="just"/>
            <a:r>
              <a:rPr lang="es-PA" sz="2800" dirty="0"/>
              <a:t>E</a:t>
            </a:r>
            <a:r>
              <a:rPr lang="es-PA" sz="2800" dirty="0" smtClean="0"/>
              <a:t>s </a:t>
            </a:r>
            <a:r>
              <a:rPr lang="es-PA" sz="2800" dirty="0"/>
              <a:t>la interconexión de una o varias computadoras y periféricos. Su extensión está limitada físicamente a un edificio o a un entorno de 200 metros, con repetidores podría llegar a la distancia de un campo de 1 kilómetro. Su aplicación más extendida es la interconexión de </a:t>
            </a:r>
            <a:r>
              <a:rPr lang="es-PA" sz="2800" dirty="0" smtClean="0"/>
              <a:t>computadoras </a:t>
            </a:r>
            <a:r>
              <a:rPr lang="es-PA" sz="2800" dirty="0"/>
              <a:t>personales y estaciones de trabajo en oficinas, fábricas, </a:t>
            </a:r>
            <a:r>
              <a:rPr lang="es-PA" sz="2800" dirty="0" smtClean="0"/>
              <a:t>etc. Red </a:t>
            </a:r>
            <a:r>
              <a:rPr lang="es-PA" sz="2800" dirty="0"/>
              <a:t>de área </a:t>
            </a:r>
            <a:r>
              <a:rPr lang="es-PA" sz="2800" dirty="0" smtClean="0"/>
              <a:t>local. </a:t>
            </a:r>
          </a:p>
          <a:p>
            <a:pPr algn="just"/>
            <a:r>
              <a:rPr lang="es-PA" sz="2800" dirty="0" smtClean="0"/>
              <a:t>El </a:t>
            </a:r>
            <a:r>
              <a:rPr lang="es-PA" sz="2800" dirty="0"/>
              <a:t>término red local incluye tanto el hardware como el software necesario para la interconexión de los distintos dispositivos y el tratamiento de la información.</a:t>
            </a:r>
          </a:p>
          <a:p>
            <a:endParaRPr lang="es-PA" sz="2600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368</Words>
  <Application>Microsoft Office PowerPoint</Application>
  <PresentationFormat>Presentación en pantalla (4:3)</PresentationFormat>
  <Paragraphs>196</Paragraphs>
  <Slides>13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Diapositiva 1</vt:lpstr>
      <vt:lpstr>  Posgrado y Maestría en Docencia Superior.  </vt:lpstr>
      <vt:lpstr>Reflexión. </vt:lpstr>
      <vt:lpstr>Actividad de Inicio (5 minutos)</vt:lpstr>
      <vt:lpstr>Tipos de redes. </vt:lpstr>
      <vt:lpstr>Redes de computadoras.</vt:lpstr>
      <vt:lpstr>Una red de área metropolitana (Metropolitan Área Network o MAN.</vt:lpstr>
      <vt:lpstr>Una red de área amplia, con frecuencia denominada WAN, </vt:lpstr>
      <vt:lpstr>Una red de área local, red local o LAN (del inglés local area network)</vt:lpstr>
      <vt:lpstr>Tipos de topología de red.</vt:lpstr>
      <vt:lpstr>Diapositiva 11</vt:lpstr>
      <vt:lpstr>Actividad De Cierre (5 Minutos)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Hermes</dc:creator>
  <cp:lastModifiedBy>Hermes</cp:lastModifiedBy>
  <cp:revision>29</cp:revision>
  <dcterms:created xsi:type="dcterms:W3CDTF">2012-02-12T00:40:42Z</dcterms:created>
  <dcterms:modified xsi:type="dcterms:W3CDTF">2012-02-12T19:46:33Z</dcterms:modified>
</cp:coreProperties>
</file>