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71" r:id="rId2"/>
    <p:sldId id="272" r:id="rId3"/>
    <p:sldId id="256" r:id="rId4"/>
    <p:sldId id="262" r:id="rId5"/>
    <p:sldId id="270" r:id="rId6"/>
    <p:sldId id="263" r:id="rId7"/>
    <p:sldId id="264" r:id="rId8"/>
    <p:sldId id="265" r:id="rId9"/>
    <p:sldId id="266" r:id="rId10"/>
    <p:sldId id="267" r:id="rId11"/>
    <p:sldId id="268" r:id="rId12"/>
    <p:sldId id="257" r:id="rId13"/>
    <p:sldId id="258" r:id="rId14"/>
    <p:sldId id="261" r:id="rId15"/>
    <p:sldId id="259" r:id="rId16"/>
    <p:sldId id="260" r:id="rId17"/>
    <p:sldId id="269" r:id="rId18"/>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5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A"/>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64C916-8FCD-48D1-90EA-8390901A8D5F}" type="datetimeFigureOut">
              <a:rPr lang="es-PA" smtClean="0"/>
              <a:pPr/>
              <a:t>08/01/12</a:t>
            </a:fld>
            <a:endParaRPr lang="es-PA"/>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A"/>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A"/>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732DC8-925D-477A-B4D7-A297AAA2900F}" type="slidenum">
              <a:rPr lang="es-PA" smtClean="0"/>
              <a:pPr/>
              <a:t>‹Nº›</a:t>
            </a:fld>
            <a:endParaRPr lang="es-PA"/>
          </a:p>
        </p:txBody>
      </p:sp>
    </p:spTree>
    <p:extLst>
      <p:ext uri="{BB962C8B-B14F-4D97-AF65-F5344CB8AC3E}">
        <p14:creationId xmlns:p14="http://schemas.microsoft.com/office/powerpoint/2010/main" val="256980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A" dirty="0"/>
          </a:p>
        </p:txBody>
      </p:sp>
      <p:sp>
        <p:nvSpPr>
          <p:cNvPr id="4" name="3 Marcador de número de diapositiva"/>
          <p:cNvSpPr>
            <a:spLocks noGrp="1"/>
          </p:cNvSpPr>
          <p:nvPr>
            <p:ph type="sldNum" sz="quarter" idx="10"/>
          </p:nvPr>
        </p:nvSpPr>
        <p:spPr/>
        <p:txBody>
          <a:bodyPr/>
          <a:lstStyle/>
          <a:p>
            <a:fld id="{EE732DC8-925D-477A-B4D7-A297AAA2900F}" type="slidenum">
              <a:rPr lang="es-PA" smtClean="0"/>
              <a:pPr/>
              <a:t>3</a:t>
            </a:fld>
            <a:endParaRPr lang="es-PA"/>
          </a:p>
        </p:txBody>
      </p:sp>
    </p:spTree>
    <p:extLst>
      <p:ext uri="{BB962C8B-B14F-4D97-AF65-F5344CB8AC3E}">
        <p14:creationId xmlns:p14="http://schemas.microsoft.com/office/powerpoint/2010/main" val="422508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FE03811A-AC63-49A4-8CFC-CD530BC9AD82}" type="datetimeFigureOut">
              <a:rPr lang="es-PA" smtClean="0"/>
              <a:pPr/>
              <a:t>08/01/12</a:t>
            </a:fld>
            <a:endParaRPr lang="es-PA"/>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PA"/>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03811A-AC63-49A4-8CFC-CD530BC9AD82}" type="datetimeFigureOut">
              <a:rPr lang="es-PA" smtClean="0"/>
              <a:pPr/>
              <a:t>08/01/12</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03811A-AC63-49A4-8CFC-CD530BC9AD82}" type="datetimeFigureOut">
              <a:rPr lang="es-PA" smtClean="0"/>
              <a:pPr/>
              <a:t>08/01/12</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FE03811A-AC63-49A4-8CFC-CD530BC9AD82}" type="datetimeFigureOut">
              <a:rPr lang="es-PA" smtClean="0"/>
              <a:pPr/>
              <a:t>08/01/12</a:t>
            </a:fld>
            <a:endParaRPr lang="es-PA"/>
          </a:p>
        </p:txBody>
      </p:sp>
      <p:sp>
        <p:nvSpPr>
          <p:cNvPr id="5" name="4 Marcador de pie de página"/>
          <p:cNvSpPr>
            <a:spLocks noGrp="1"/>
          </p:cNvSpPr>
          <p:nvPr>
            <p:ph type="ftr" sz="quarter" idx="11"/>
          </p:nvPr>
        </p:nvSpPr>
        <p:spPr>
          <a:xfrm>
            <a:off x="457200" y="6480969"/>
            <a:ext cx="4260056" cy="300831"/>
          </a:xfrm>
        </p:spPr>
        <p:txBody>
          <a:bodyPr/>
          <a:lstStyle/>
          <a:p>
            <a:endParaRPr lang="es-PA"/>
          </a:p>
        </p:txBody>
      </p:sp>
      <p:sp>
        <p:nvSpPr>
          <p:cNvPr id="6" name="5 Marcador de número de diapositiva"/>
          <p:cNvSpPr>
            <a:spLocks noGrp="1"/>
          </p:cNvSpPr>
          <p:nvPr>
            <p:ph type="sldNum" sz="quarter" idx="12"/>
          </p:nvPr>
        </p:nvSpPr>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FE03811A-AC63-49A4-8CFC-CD530BC9AD82}" type="datetimeFigureOut">
              <a:rPr lang="es-PA" smtClean="0"/>
              <a:pPr/>
              <a:t>08/01/12</a:t>
            </a:fld>
            <a:endParaRPr lang="es-PA"/>
          </a:p>
        </p:txBody>
      </p:sp>
      <p:sp>
        <p:nvSpPr>
          <p:cNvPr id="5" name="4 Marcador de pie de página"/>
          <p:cNvSpPr>
            <a:spLocks noGrp="1"/>
          </p:cNvSpPr>
          <p:nvPr>
            <p:ph type="ftr" sz="quarter" idx="11"/>
          </p:nvPr>
        </p:nvSpPr>
        <p:spPr>
          <a:xfrm>
            <a:off x="2619376" y="6480969"/>
            <a:ext cx="4260056" cy="300831"/>
          </a:xfrm>
        </p:spPr>
        <p:txBody>
          <a:bodyPr/>
          <a:lstStyle/>
          <a:p>
            <a:endParaRPr lang="es-PA"/>
          </a:p>
        </p:txBody>
      </p:sp>
      <p:sp>
        <p:nvSpPr>
          <p:cNvPr id="6" name="5 Marcador de número de diapositiva"/>
          <p:cNvSpPr>
            <a:spLocks noGrp="1"/>
          </p:cNvSpPr>
          <p:nvPr>
            <p:ph type="sldNum" sz="quarter" idx="12"/>
          </p:nvPr>
        </p:nvSpPr>
        <p:spPr>
          <a:xfrm>
            <a:off x="8451056" y="809624"/>
            <a:ext cx="502920" cy="300831"/>
          </a:xfrm>
        </p:spPr>
        <p:txBody>
          <a:bodyPr/>
          <a:lstStyle/>
          <a:p>
            <a:fld id="{5BDD6600-82E2-45A9-82B8-37977F1EA345}" type="slidenum">
              <a:rPr lang="es-PA" smtClean="0"/>
              <a:pPr/>
              <a:t>‹Nº›</a:t>
            </a:fld>
            <a:endParaRPr lang="es-PA"/>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FE03811A-AC63-49A4-8CFC-CD530BC9AD82}" type="datetimeFigureOut">
              <a:rPr lang="es-PA" smtClean="0"/>
              <a:pPr/>
              <a:t>08/01/12</a:t>
            </a:fld>
            <a:endParaRPr lang="es-PA"/>
          </a:p>
        </p:txBody>
      </p:sp>
      <p:sp>
        <p:nvSpPr>
          <p:cNvPr id="6" name="5 Marcador de pie de página"/>
          <p:cNvSpPr>
            <a:spLocks noGrp="1"/>
          </p:cNvSpPr>
          <p:nvPr>
            <p:ph type="ftr" sz="quarter" idx="11"/>
          </p:nvPr>
        </p:nvSpPr>
        <p:spPr>
          <a:xfrm>
            <a:off x="457200" y="6480969"/>
            <a:ext cx="4260056" cy="301752"/>
          </a:xfrm>
        </p:spPr>
        <p:txBody>
          <a:bodyPr/>
          <a:lstStyle/>
          <a:p>
            <a:endParaRPr lang="es-PA"/>
          </a:p>
        </p:txBody>
      </p:sp>
      <p:sp>
        <p:nvSpPr>
          <p:cNvPr id="7" name="6 Marcador de número de diapositiva"/>
          <p:cNvSpPr>
            <a:spLocks noGrp="1"/>
          </p:cNvSpPr>
          <p:nvPr>
            <p:ph type="sldNum" sz="quarter" idx="12"/>
          </p:nvPr>
        </p:nvSpPr>
        <p:spPr>
          <a:xfrm>
            <a:off x="7589520" y="6480969"/>
            <a:ext cx="502920" cy="301752"/>
          </a:xfrm>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FE03811A-AC63-49A4-8CFC-CD530BC9AD82}" type="datetimeFigureOut">
              <a:rPr lang="es-PA" smtClean="0"/>
              <a:pPr/>
              <a:t>08/01/12</a:t>
            </a:fld>
            <a:endParaRPr lang="es-PA"/>
          </a:p>
        </p:txBody>
      </p:sp>
      <p:sp>
        <p:nvSpPr>
          <p:cNvPr id="8" name="7 Marcador de pie de página"/>
          <p:cNvSpPr>
            <a:spLocks noGrp="1"/>
          </p:cNvSpPr>
          <p:nvPr>
            <p:ph type="ftr" sz="quarter" idx="11"/>
          </p:nvPr>
        </p:nvSpPr>
        <p:spPr>
          <a:xfrm>
            <a:off x="457200" y="6480969"/>
            <a:ext cx="4261104" cy="301752"/>
          </a:xfrm>
        </p:spPr>
        <p:txBody>
          <a:bodyPr/>
          <a:lstStyle/>
          <a:p>
            <a:endParaRPr lang="es-PA"/>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5BDD6600-82E2-45A9-82B8-37977F1EA345}"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E03811A-AC63-49A4-8CFC-CD530BC9AD82}" type="datetimeFigureOut">
              <a:rPr lang="es-PA" smtClean="0"/>
              <a:pPr/>
              <a:t>08/01/12</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FE03811A-AC63-49A4-8CFC-CD530BC9AD82}" type="datetimeFigureOut">
              <a:rPr lang="es-PA" smtClean="0"/>
              <a:pPr/>
              <a:t>08/01/12</a:t>
            </a:fld>
            <a:endParaRPr lang="es-PA"/>
          </a:p>
        </p:txBody>
      </p:sp>
      <p:sp>
        <p:nvSpPr>
          <p:cNvPr id="3" name="2 Marcador de pie de página"/>
          <p:cNvSpPr>
            <a:spLocks noGrp="1"/>
          </p:cNvSpPr>
          <p:nvPr>
            <p:ph type="ftr" sz="quarter" idx="11"/>
          </p:nvPr>
        </p:nvSpPr>
        <p:spPr>
          <a:xfrm>
            <a:off x="457200" y="6481890"/>
            <a:ext cx="4260056" cy="300831"/>
          </a:xfrm>
        </p:spPr>
        <p:txBody>
          <a:bodyPr/>
          <a:lstStyle/>
          <a:p>
            <a:endParaRPr lang="es-PA"/>
          </a:p>
        </p:txBody>
      </p:sp>
      <p:sp>
        <p:nvSpPr>
          <p:cNvPr id="4" name="3 Marcador de número de diapositiva"/>
          <p:cNvSpPr>
            <a:spLocks noGrp="1"/>
          </p:cNvSpPr>
          <p:nvPr>
            <p:ph type="sldNum" sz="quarter" idx="12"/>
          </p:nvPr>
        </p:nvSpPr>
        <p:spPr>
          <a:xfrm>
            <a:off x="7589520" y="6480969"/>
            <a:ext cx="502920" cy="301752"/>
          </a:xfrm>
        </p:spPr>
        <p:txBody>
          <a:bodyPr/>
          <a:lstStyle/>
          <a:p>
            <a:fld id="{5BDD6600-82E2-45A9-82B8-37977F1EA345}" type="slidenum">
              <a:rPr lang="es-PA" smtClean="0"/>
              <a:pPr/>
              <a:t>‹Nº›</a:t>
            </a:fld>
            <a:endParaRPr lang="es-PA"/>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FE03811A-AC63-49A4-8CFC-CD530BC9AD82}" type="datetimeFigureOut">
              <a:rPr lang="es-PA" smtClean="0"/>
              <a:pPr/>
              <a:t>08/01/12</a:t>
            </a:fld>
            <a:endParaRPr lang="es-PA"/>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PA"/>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5BDD6600-82E2-45A9-82B8-37977F1EA345}"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FE03811A-AC63-49A4-8CFC-CD530BC9AD82}" type="datetimeFigureOut">
              <a:rPr lang="es-PA" smtClean="0"/>
              <a:pPr/>
              <a:t>08/01/12</a:t>
            </a:fld>
            <a:endParaRPr lang="es-PA"/>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PA"/>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5BDD6600-82E2-45A9-82B8-37977F1EA345}" type="slidenum">
              <a:rPr lang="es-PA" smtClean="0"/>
              <a:pPr/>
              <a:t>‹Nº›</a:t>
            </a:fld>
            <a:endParaRPr lang="es-P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E03811A-AC63-49A4-8CFC-CD530BC9AD82}" type="datetimeFigureOut">
              <a:rPr lang="es-PA" smtClean="0"/>
              <a:pPr/>
              <a:t>08/01/12</a:t>
            </a:fld>
            <a:endParaRPr lang="es-PA"/>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PA"/>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BDD6600-82E2-45A9-82B8-37977F1EA345}" type="slidenum">
              <a:rPr lang="es-PA" smtClean="0"/>
              <a:pPr/>
              <a:t>‹Nº›</a:t>
            </a:fld>
            <a:endParaRPr lang="es-P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3500"/>
    </mc:Choice>
    <mc:Fallback xmlns="">
      <p:transition spd="slow"/>
    </mc:Fallback>
  </mc:AlternateConten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C:\Users\Estudiante\Documents\Jose%20Luis%20Perales%20-%20Dime.MP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CxPA1xgiT3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686800" cy="4447390"/>
          </a:xfrm>
        </p:spPr>
        <p:txBody>
          <a:bodyPr>
            <a:normAutofit fontScale="90000"/>
          </a:bodyPr>
          <a:lstStyle/>
          <a:p>
            <a:pPr algn="ctr"/>
            <a:r>
              <a:rPr lang="es-ES" dirty="0" smtClean="0"/>
              <a:t/>
            </a:r>
            <a:br>
              <a:rPr lang="es-ES" dirty="0" smtClean="0"/>
            </a:br>
            <a:r>
              <a:rPr lang="es-ES" sz="3100" dirty="0" smtClean="0"/>
              <a:t>UNIVERSIDAD TECNOLOGICA OTEIMA</a:t>
            </a:r>
            <a:br>
              <a:rPr lang="es-ES" sz="3100" dirty="0" smtClean="0"/>
            </a:br>
            <a:r>
              <a:rPr lang="es-ES" sz="3100" dirty="0" smtClean="0"/>
              <a:t/>
            </a:r>
            <a:br>
              <a:rPr lang="es-ES" sz="3100" dirty="0" smtClean="0"/>
            </a:br>
            <a:r>
              <a:rPr lang="es-ES" sz="3100" dirty="0" smtClean="0"/>
              <a:t>FACILITADOR</a:t>
            </a:r>
            <a:br>
              <a:rPr lang="es-ES" sz="3100" dirty="0" smtClean="0"/>
            </a:br>
            <a:r>
              <a:rPr lang="es-ES" sz="3100" dirty="0" smtClean="0"/>
              <a:t>FRANCISCO VIQUEZ</a:t>
            </a:r>
            <a:br>
              <a:rPr lang="es-ES" sz="3100" dirty="0" smtClean="0"/>
            </a:br>
            <a:r>
              <a:rPr lang="es-ES" sz="3100" dirty="0" smtClean="0"/>
              <a:t/>
            </a:r>
            <a:br>
              <a:rPr lang="es-ES" sz="3100" dirty="0" smtClean="0"/>
            </a:br>
            <a:r>
              <a:rPr lang="es-ES" sz="3100" dirty="0" smtClean="0"/>
              <a:t>MODULO </a:t>
            </a:r>
            <a:br>
              <a:rPr lang="es-ES" sz="3100" dirty="0" smtClean="0"/>
            </a:br>
            <a:r>
              <a:rPr lang="es-ES" sz="3100" dirty="0" smtClean="0"/>
              <a:t>COMUNICACIÓN Y TECNOLOGIA</a:t>
            </a:r>
            <a:br>
              <a:rPr lang="es-ES" sz="3100" dirty="0" smtClean="0"/>
            </a:br>
            <a:r>
              <a:rPr lang="es-ES" sz="3100" dirty="0" smtClean="0"/>
              <a:t/>
            </a:r>
            <a:br>
              <a:rPr lang="es-ES" sz="3100" dirty="0" smtClean="0"/>
            </a:br>
            <a:r>
              <a:rPr lang="es-ES" sz="3100" dirty="0" smtClean="0"/>
              <a:t>ESTUDIANTE</a:t>
            </a:r>
            <a:br>
              <a:rPr lang="es-ES" sz="3100" dirty="0" smtClean="0"/>
            </a:br>
            <a:r>
              <a:rPr lang="es-ES" sz="3100" dirty="0" smtClean="0"/>
              <a:t/>
            </a:r>
            <a:br>
              <a:rPr lang="es-ES" sz="3100" dirty="0" smtClean="0"/>
            </a:br>
            <a:r>
              <a:rPr lang="es-ES" sz="3100" dirty="0" smtClean="0"/>
              <a:t>LICDA. BELTRANA ORTEGA</a:t>
            </a:r>
            <a:endParaRPr lang="es-ES" sz="3100" dirty="0"/>
          </a:p>
        </p:txBody>
      </p:sp>
      <p:pic>
        <p:nvPicPr>
          <p:cNvPr id="4" name="Jose Luis Perales - Dime.MP3">
            <a:hlinkClick r:id="" action="ppaction://media"/>
          </p:cNvPr>
          <p:cNvPicPr>
            <a:picLocks noGrp="1" noRot="1" noChangeAspect="1"/>
          </p:cNvPicPr>
          <p:nvPr>
            <p:ph idx="1"/>
            <a:audioFile r:link="rId1"/>
          </p:nvPr>
        </p:nvPicPr>
        <p:blipFill>
          <a:blip r:embed="rId3"/>
          <a:stretch>
            <a:fillRect/>
          </a:stretch>
        </p:blipFill>
        <p:spPr>
          <a:xfrm>
            <a:off x="4419600" y="4016375"/>
            <a:ext cx="304800" cy="304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313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16632"/>
            <a:ext cx="8229600" cy="6624736"/>
          </a:xfrm>
        </p:spPr>
        <p:txBody>
          <a:bodyPr>
            <a:normAutofit fontScale="77500" lnSpcReduction="20000"/>
          </a:bodyPr>
          <a:lstStyle/>
          <a:p>
            <a:pPr marL="0" indent="0">
              <a:buNone/>
            </a:pPr>
            <a:endParaRPr lang="es-PA" dirty="0" smtClean="0">
              <a:latin typeface="Algerian" pitchFamily="82" charset="0"/>
            </a:endParaRPr>
          </a:p>
          <a:p>
            <a:pPr marL="0" indent="0">
              <a:buNone/>
            </a:pPr>
            <a:r>
              <a:rPr lang="es-PA" dirty="0" smtClean="0">
                <a:latin typeface="Algerian" pitchFamily="82" charset="0"/>
              </a:rPr>
              <a:t>¿Qué es la ética?</a:t>
            </a:r>
          </a:p>
          <a:p>
            <a:pPr marL="0" indent="0">
              <a:buNone/>
            </a:pPr>
            <a:endParaRPr lang="es-PA" dirty="0" smtClean="0">
              <a:latin typeface="Algerian" pitchFamily="82" charset="0"/>
            </a:endParaRPr>
          </a:p>
          <a:p>
            <a:pPr marL="0" indent="0">
              <a:buNone/>
            </a:pPr>
            <a:r>
              <a:rPr lang="es-PA" dirty="0" smtClean="0">
                <a:latin typeface="Algerian" pitchFamily="82" charset="0"/>
              </a:rPr>
              <a:t> es una rama de la filosofía que abarca el estudio de la moral, la virtud, el deber, la felicidad y el buen vivir.</a:t>
            </a:r>
          </a:p>
          <a:p>
            <a:pPr marL="0" indent="0">
              <a:buNone/>
            </a:pPr>
            <a:endParaRPr lang="es-PA" dirty="0" smtClean="0">
              <a:latin typeface="Algerian" pitchFamily="82" charset="0"/>
            </a:endParaRPr>
          </a:p>
          <a:p>
            <a:pPr>
              <a:buFont typeface="Wingdings" pitchFamily="2" charset="2"/>
              <a:buChar char="v"/>
            </a:pPr>
            <a:r>
              <a:rPr lang="es-PA" dirty="0" smtClean="0">
                <a:latin typeface="Algerian" pitchFamily="82" charset="0"/>
              </a:rPr>
              <a:t>  </a:t>
            </a:r>
            <a:r>
              <a:rPr lang="es-PA" dirty="0">
                <a:latin typeface="Algerian" pitchFamily="82" charset="0"/>
              </a:rPr>
              <a:t>V</a:t>
            </a:r>
            <a:r>
              <a:rPr lang="es-PA" dirty="0" smtClean="0">
                <a:latin typeface="Algerian" pitchFamily="82" charset="0"/>
              </a:rPr>
              <a:t>alores infrahumanos:</a:t>
            </a:r>
          </a:p>
          <a:p>
            <a:pPr marL="0" indent="0">
              <a:buNone/>
            </a:pPr>
            <a:r>
              <a:rPr lang="es-PA" dirty="0" smtClean="0">
                <a:latin typeface="Algerian" pitchFamily="82" charset="0"/>
              </a:rPr>
              <a:t> Son aquellos que sí perfeccionan al hombre, pero en aspectos más inferiores que comparte con otros seres como los animales, por ejemplo. El placer, la fuerza, la agilidad, la salud.</a:t>
            </a:r>
          </a:p>
          <a:p>
            <a:pPr>
              <a:buFont typeface="Wingdings" pitchFamily="2" charset="2"/>
              <a:buChar char="v"/>
            </a:pPr>
            <a:r>
              <a:rPr lang="es-PA" dirty="0">
                <a:latin typeface="Algerian" pitchFamily="82" charset="0"/>
              </a:rPr>
              <a:t>V</a:t>
            </a:r>
            <a:r>
              <a:rPr lang="es-PA" dirty="0" smtClean="0">
                <a:latin typeface="Algerian" pitchFamily="82" charset="0"/>
              </a:rPr>
              <a:t>alores humanos infra morales:</a:t>
            </a:r>
          </a:p>
          <a:p>
            <a:pPr marL="0" indent="0">
              <a:buNone/>
            </a:pPr>
            <a:r>
              <a:rPr lang="es-PA" dirty="0" smtClean="0">
                <a:latin typeface="Algerian" pitchFamily="82" charset="0"/>
              </a:rPr>
              <a:t> Son aquellos  que son exclusivos del hombre, y entre ellos están, los económicos, la riqueza, el éxito, la inteligencia, el conocimiento, el arte y el buen gusto.</a:t>
            </a:r>
          </a:p>
          <a:p>
            <a:pPr>
              <a:buFont typeface="Wingdings" pitchFamily="2" charset="2"/>
              <a:buChar char="v"/>
            </a:pPr>
            <a:r>
              <a:rPr lang="es-PA" dirty="0" smtClean="0">
                <a:latin typeface="Algerian" pitchFamily="82" charset="0"/>
              </a:rPr>
              <a:t> Valores de manera social: la prosperidad, el prestigio, la autoridad,  otros.</a:t>
            </a:r>
          </a:p>
          <a:p>
            <a:pPr marL="0" indent="0">
              <a:buNone/>
            </a:pPr>
            <a:endParaRPr lang="es-PA" dirty="0" smtClean="0">
              <a:latin typeface="Algerian" pitchFamily="82" charset="0"/>
            </a:endParaRPr>
          </a:p>
          <a:p>
            <a:pPr marL="0" indent="0">
              <a:buNone/>
            </a:pPr>
            <a:endParaRPr lang="es-PA" dirty="0" smtClean="0"/>
          </a:p>
          <a:p>
            <a:pPr marL="0" indent="0">
              <a:buNone/>
            </a:pPr>
            <a:endParaRPr lang="es-PA" dirty="0" smtClean="0"/>
          </a:p>
          <a:p>
            <a:pPr marL="0" indent="0">
              <a:buNone/>
            </a:pPr>
            <a:endParaRPr lang="es-PA" dirty="0"/>
          </a:p>
        </p:txBody>
      </p:sp>
    </p:spTree>
    <p:extLst>
      <p:ext uri="{BB962C8B-B14F-4D97-AF65-F5344CB8AC3E}">
        <p14:creationId xmlns:p14="http://schemas.microsoft.com/office/powerpoint/2010/main" val="14513840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229600" cy="6192688"/>
          </a:xfrm>
        </p:spPr>
        <p:txBody>
          <a:bodyPr>
            <a:normAutofit fontScale="92500"/>
          </a:bodyPr>
          <a:lstStyle/>
          <a:p>
            <a:pPr>
              <a:buFont typeface="Wingdings" pitchFamily="2" charset="2"/>
              <a:buChar char="v"/>
            </a:pPr>
            <a:r>
              <a:rPr lang="es-PA" dirty="0" smtClean="0">
                <a:latin typeface="Algerian" pitchFamily="82" charset="0"/>
              </a:rPr>
              <a:t>Valores Instrumentales: Son comportamientos mediante los cuales conseguimos los fines deseados.</a:t>
            </a:r>
          </a:p>
          <a:p>
            <a:pPr marL="0" indent="0">
              <a:buNone/>
            </a:pPr>
            <a:endParaRPr lang="es-PA" dirty="0" smtClean="0">
              <a:latin typeface="Algerian" pitchFamily="82" charset="0"/>
            </a:endParaRPr>
          </a:p>
          <a:p>
            <a:pPr>
              <a:buFont typeface="Wingdings" pitchFamily="2" charset="2"/>
              <a:buChar char="v"/>
            </a:pPr>
            <a:r>
              <a:rPr lang="es-PA" dirty="0" smtClean="0">
                <a:latin typeface="Algerian" pitchFamily="82" charset="0"/>
              </a:rPr>
              <a:t>Valores Terminales: Son metas que al individuo le gustaría conseguir a lo largo de su vida.</a:t>
            </a:r>
          </a:p>
          <a:p>
            <a:pPr marL="64008" indent="0">
              <a:buNone/>
            </a:pPr>
            <a:endParaRPr lang="es-PA" dirty="0" smtClean="0">
              <a:latin typeface="Algerian" pitchFamily="82" charset="0"/>
            </a:endParaRPr>
          </a:p>
          <a:p>
            <a:pPr marL="0" indent="0">
              <a:buNone/>
            </a:pPr>
            <a:r>
              <a:rPr lang="es-PA" dirty="0" smtClean="0">
                <a:latin typeface="Algerian" pitchFamily="82" charset="0"/>
              </a:rPr>
              <a:t>“El amor es la alegría de los buenos, la reflexión de los sabios, el asombro de los incrédulos”</a:t>
            </a:r>
          </a:p>
          <a:p>
            <a:pPr marL="0" indent="0">
              <a:buNone/>
            </a:pPr>
            <a:r>
              <a:rPr lang="es-PA" dirty="0" smtClean="0">
                <a:latin typeface="Algerian" pitchFamily="82" charset="0"/>
              </a:rPr>
              <a:t>                                                                                                         						Platón</a:t>
            </a:r>
          </a:p>
          <a:p>
            <a:pPr marL="0" indent="0">
              <a:buNone/>
            </a:pPr>
            <a:endParaRPr lang="es-PA" dirty="0" smtClean="0"/>
          </a:p>
          <a:p>
            <a:pPr marL="0" indent="0">
              <a:buNone/>
            </a:pPr>
            <a:endParaRPr lang="es-PA" dirty="0"/>
          </a:p>
        </p:txBody>
      </p:sp>
    </p:spTree>
    <p:extLst>
      <p:ext uri="{BB962C8B-B14F-4D97-AF65-F5344CB8AC3E}">
        <p14:creationId xmlns:p14="http://schemas.microsoft.com/office/powerpoint/2010/main" val="2244898703"/>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sz="4000" dirty="0">
                <a:latin typeface="Algerian" pitchFamily="82" charset="0"/>
              </a:rPr>
              <a:t>VALORES-EDUCACION-FAMILIA</a:t>
            </a: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03648" y="1484784"/>
            <a:ext cx="6264696" cy="51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7604320"/>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8712968" cy="6480720"/>
          </a:xfrm>
        </p:spPr>
        <p:txBody>
          <a:bodyPr>
            <a:noAutofit/>
          </a:bodyPr>
          <a:lstStyle/>
          <a:p>
            <a:pPr>
              <a:buFont typeface="Wingdings" pitchFamily="2" charset="2"/>
              <a:buChar char="v"/>
            </a:pPr>
            <a:r>
              <a:rPr lang="es-PA" sz="2000" dirty="0">
                <a:latin typeface="Algerian" pitchFamily="82" charset="0"/>
              </a:rPr>
              <a:t>La sociedad actual nos ofrece un ambiente altamente nocivo para cultivar valores humanos. Los casos de corrupción suscitados mayormente en el entorno político brindan un pésimo ejemplo acerca de lo que es el verdadero servicio público, pues lo único que hacen es "servirse del público". </a:t>
            </a:r>
            <a:endParaRPr lang="es-PA" sz="2000" dirty="0" smtClean="0">
              <a:latin typeface="Algerian" pitchFamily="82" charset="0"/>
            </a:endParaRPr>
          </a:p>
          <a:p>
            <a:pPr>
              <a:buFont typeface="Wingdings" pitchFamily="2" charset="2"/>
              <a:buChar char="v"/>
            </a:pPr>
            <a:r>
              <a:rPr lang="es-PA" sz="2000" dirty="0">
                <a:latin typeface="Algerian" pitchFamily="82" charset="0"/>
              </a:rPr>
              <a:t>La crisis de valores no consiste en una ausencia de éstos sino en una falta de orientación frente a cuál rumbo seguir en nuestra vida y qué valores usar para lograrlo. </a:t>
            </a:r>
            <a:endParaRPr lang="es-PA" sz="2000" dirty="0" smtClean="0">
              <a:latin typeface="Algerian" pitchFamily="82" charset="0"/>
            </a:endParaRPr>
          </a:p>
          <a:p>
            <a:pPr>
              <a:buFont typeface="Wingdings" pitchFamily="2" charset="2"/>
              <a:buChar char="v"/>
            </a:pPr>
            <a:r>
              <a:rPr lang="es-PA" sz="2000" dirty="0">
                <a:latin typeface="Algerian" pitchFamily="82" charset="0"/>
              </a:rPr>
              <a:t>Nuestra aptitud para gobernarnos y orientarnos. Por lo tanto la pregunta a plantearse no es ¿Crisis de valores? Ni mucho menos ¿a dónde van a parar los valores?. Sino ¿Crisis de nuestra capacidad para cultivar valores? y ¿A dónde van a parar nuestros valores? </a:t>
            </a:r>
            <a:r>
              <a:rPr lang="es-PA" sz="2000" dirty="0" smtClean="0">
                <a:latin typeface="Algerian" pitchFamily="82" charset="0"/>
              </a:rPr>
              <a:t>.</a:t>
            </a:r>
          </a:p>
          <a:p>
            <a:pPr marL="285750" indent="-285750">
              <a:buFont typeface="Wingdings" pitchFamily="2" charset="2"/>
              <a:buChar char="v"/>
            </a:pPr>
            <a:r>
              <a:rPr lang="es-PA" sz="2000" dirty="0">
                <a:latin typeface="Algerian" pitchFamily="82" charset="0"/>
              </a:rPr>
              <a:t>Frente a este tema sale a relucir dos aspectos esenciales para nuestro desarrollo: la educación y la familia. ¿Hasta qué punto nuestros gobernantes ponen todos los medios necesarios para impulsar calidad en el aprendizaje académico y humano tanto en la escuela como en la familia? ¿Cómo se promueve la participación de la familia</a:t>
            </a:r>
            <a:r>
              <a:rPr lang="es-PA" sz="2000" dirty="0" smtClean="0">
                <a:latin typeface="Algerian" pitchFamily="82" charset="0"/>
              </a:rPr>
              <a:t>?.</a:t>
            </a:r>
          </a:p>
          <a:p>
            <a:pPr marL="0" indent="0"/>
            <a:endParaRPr lang="es-PA" sz="2000" dirty="0">
              <a:latin typeface="Algerian" pitchFamily="82" charset="0"/>
            </a:endParaRPr>
          </a:p>
        </p:txBody>
      </p:sp>
    </p:spTree>
    <p:extLst>
      <p:ext uri="{BB962C8B-B14F-4D97-AF65-F5344CB8AC3E}">
        <p14:creationId xmlns:p14="http://schemas.microsoft.com/office/powerpoint/2010/main" val="1179945706"/>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229600" cy="5904656"/>
          </a:xfrm>
        </p:spPr>
        <p:txBody>
          <a:bodyPr>
            <a:normAutofit/>
          </a:bodyPr>
          <a:lstStyle/>
          <a:p>
            <a:r>
              <a:rPr lang="es-PA" sz="9600" dirty="0" smtClean="0">
                <a:latin typeface="Algerian" pitchFamily="82" charset="0"/>
              </a:rPr>
              <a:t>REFLEXIÓN </a:t>
            </a:r>
            <a:endParaRPr lang="es-PA" sz="9600" dirty="0">
              <a:latin typeface="Algerian" pitchFamily="82" charset="0"/>
            </a:endParaRPr>
          </a:p>
        </p:txBody>
      </p:sp>
    </p:spTree>
    <p:extLst>
      <p:ext uri="{BB962C8B-B14F-4D97-AF65-F5344CB8AC3E}">
        <p14:creationId xmlns:p14="http://schemas.microsoft.com/office/powerpoint/2010/main" val="613188619"/>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latin typeface="Algerian" pitchFamily="82" charset="0"/>
              </a:rPr>
              <a:t>EL ÁRBOL DEL PENSAMIENTO.</a:t>
            </a:r>
            <a:endParaRPr lang="es-PA" dirty="0">
              <a:latin typeface="Algerian" pitchFamily="82" charset="0"/>
            </a:endParaRPr>
          </a:p>
        </p:txBody>
      </p:sp>
      <p:sp>
        <p:nvSpPr>
          <p:cNvPr id="3" name="2 Marcador de contenido"/>
          <p:cNvSpPr>
            <a:spLocks noGrp="1"/>
          </p:cNvSpPr>
          <p:nvPr>
            <p:ph idx="1"/>
          </p:nvPr>
        </p:nvSpPr>
        <p:spPr/>
        <p:txBody>
          <a:bodyPr>
            <a:normAutofit fontScale="92500"/>
          </a:bodyPr>
          <a:lstStyle/>
          <a:p>
            <a:pPr marL="0" indent="0">
              <a:buNone/>
            </a:pPr>
            <a:r>
              <a:rPr lang="es-PA" dirty="0" smtClean="0"/>
              <a:t> </a:t>
            </a:r>
            <a:r>
              <a:rPr lang="es-PA" dirty="0" smtClean="0">
                <a:latin typeface="Algerian" pitchFamily="82" charset="0"/>
              </a:rPr>
              <a:t>Se trata de un árbol que había visto la luz en un terreno muy fértil. Se dio cuenta  que podría ser  alto y frondoso, pero los  más viejos del bosque le contaron que allí   solían llegar  fuertes vientos y  había que afirmarse  cuando la tormenta llegara. El retoño escucho el consejo pero tuvo un pensamiento fatal: estamos en una planicie. Cuando yo vea venir la tormenta, me ocuparé de echar raíces.</a:t>
            </a:r>
            <a:endParaRPr lang="es-PA" dirty="0">
              <a:latin typeface="Algerian" pitchFamily="82" charset="0"/>
            </a:endParaRPr>
          </a:p>
        </p:txBody>
      </p:sp>
    </p:spTree>
    <p:extLst>
      <p:ext uri="{BB962C8B-B14F-4D97-AF65-F5344CB8AC3E}">
        <p14:creationId xmlns:p14="http://schemas.microsoft.com/office/powerpoint/2010/main" val="1431234552"/>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88640"/>
            <a:ext cx="8229600" cy="6552728"/>
          </a:xfrm>
        </p:spPr>
        <p:txBody>
          <a:bodyPr>
            <a:normAutofit fontScale="92500" lnSpcReduction="20000"/>
          </a:bodyPr>
          <a:lstStyle/>
          <a:p>
            <a:pPr>
              <a:buFont typeface="Wingdings" pitchFamily="2" charset="2"/>
              <a:buChar char="v"/>
            </a:pPr>
            <a:r>
              <a:rPr lang="es-PA" dirty="0" smtClean="0">
                <a:latin typeface="Algerian" pitchFamily="82" charset="0"/>
              </a:rPr>
              <a:t>Cierto es que poner el acento en la educación es dedicarse a las raíces y quizás sea verdad que esto implique descuidar un poco la altura y el crecimiento externo del árbol de nuestra sociedad, sin embargo, deberíamos ser cuidadosos, porque cuando la próxima tormenta venga (y los pronósticos no parecen descartarlo) será importante poder apoyarnos en las firmes raíces de una educación clara en valores morales.</a:t>
            </a:r>
          </a:p>
          <a:p>
            <a:pPr>
              <a:buFont typeface="Wingdings" pitchFamily="2" charset="2"/>
              <a:buChar char="v"/>
            </a:pPr>
            <a:r>
              <a:rPr lang="es-PA" dirty="0" smtClean="0">
                <a:latin typeface="Algerian" pitchFamily="82" charset="0"/>
              </a:rPr>
              <a:t>Mediante el entendimiento y una mentalidad abierta;</a:t>
            </a:r>
          </a:p>
          <a:p>
            <a:pPr marL="0" indent="0">
              <a:buNone/>
            </a:pPr>
            <a:r>
              <a:rPr lang="es-PA" dirty="0" smtClean="0">
                <a:latin typeface="Algerian" pitchFamily="82" charset="0"/>
              </a:rPr>
              <a:t>aceptándola y acomodándola de manera genuina,</a:t>
            </a:r>
          </a:p>
          <a:p>
            <a:pPr marL="0" indent="0">
              <a:buNone/>
            </a:pPr>
            <a:r>
              <a:rPr lang="es-PA" dirty="0" smtClean="0">
                <a:latin typeface="Algerian" pitchFamily="82" charset="0"/>
              </a:rPr>
              <a:t>muestra su tolerancia.</a:t>
            </a:r>
          </a:p>
          <a:p>
            <a:pPr marL="0" indent="0">
              <a:buNone/>
            </a:pPr>
            <a:endParaRPr lang="es-PA" dirty="0"/>
          </a:p>
        </p:txBody>
      </p:sp>
    </p:spTree>
    <p:extLst>
      <p:ext uri="{BB962C8B-B14F-4D97-AF65-F5344CB8AC3E}">
        <p14:creationId xmlns:p14="http://schemas.microsoft.com/office/powerpoint/2010/main" val="1524043856"/>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338176"/>
          </a:xfrm>
        </p:spPr>
        <p:txBody>
          <a:bodyPr/>
          <a:lstStyle/>
          <a:p>
            <a:pPr marL="64008" indent="0">
              <a:buNone/>
            </a:pPr>
            <a:endParaRPr lang="es-PA"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30" y="0"/>
            <a:ext cx="919413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7384298"/>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r>
            <a:br>
              <a:rPr lang="es-ES" dirty="0" smtClean="0"/>
            </a:br>
            <a:endParaRPr lang="es-ES" dirty="0"/>
          </a:p>
        </p:txBody>
      </p:sp>
      <p:sp>
        <p:nvSpPr>
          <p:cNvPr id="3" name="2 Marcador de contenido"/>
          <p:cNvSpPr>
            <a:spLocks noGrp="1"/>
          </p:cNvSpPr>
          <p:nvPr>
            <p:ph idx="1"/>
          </p:nvPr>
        </p:nvSpPr>
        <p:spPr/>
        <p:txBody>
          <a:bodyPr/>
          <a:lstStyle/>
          <a:p>
            <a:r>
              <a:rPr lang="es-ES" dirty="0" smtClean="0">
                <a:hlinkClick r:id="rId2"/>
              </a:rPr>
              <a:t>http://www.youtube.com/watch?v=CxPA1xgiT3I</a:t>
            </a:r>
            <a:endParaRPr lang="es-ES" dirty="0" smtClean="0"/>
          </a:p>
          <a:p>
            <a:endParaRPr lang="es-ES" dirty="0" smtClean="0"/>
          </a:p>
        </p:txBody>
      </p:sp>
    </p:spTree>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6024"/>
            <a:ext cx="9144000" cy="6841976"/>
          </a:xfrm>
        </p:spPr>
        <p:txBody>
          <a:bodyPr>
            <a:noAutofit/>
          </a:bodyPr>
          <a:lstStyle/>
          <a:p>
            <a:r>
              <a:rPr lang="es-PA" sz="8800" dirty="0" smtClean="0">
                <a:latin typeface="Algerian" pitchFamily="82" charset="0"/>
              </a:rPr>
              <a:t>LOS VALORES Y SU IMPORTANCIA EN LA EDUCACIÓN </a:t>
            </a:r>
            <a:endParaRPr lang="es-PA" sz="8800" dirty="0">
              <a:latin typeface="Algerian" pitchFamily="82" charset="0"/>
            </a:endParaRPr>
          </a:p>
        </p:txBody>
      </p:sp>
    </p:spTree>
    <p:extLst>
      <p:ext uri="{BB962C8B-B14F-4D97-AF65-F5344CB8AC3E}">
        <p14:creationId xmlns:p14="http://schemas.microsoft.com/office/powerpoint/2010/main" val="262629391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6632"/>
            <a:ext cx="8229600" cy="6338176"/>
          </a:xfrm>
        </p:spPr>
        <p:txBody>
          <a:bodyPr>
            <a:normAutofit/>
          </a:bodyPr>
          <a:lstStyle/>
          <a:p>
            <a:pPr marL="0" indent="0">
              <a:buNone/>
            </a:pPr>
            <a:endParaRPr lang="es-PA" dirty="0" smtClean="0">
              <a:latin typeface="Algerian" pitchFamily="82" charset="0"/>
            </a:endParaRPr>
          </a:p>
          <a:p>
            <a:pPr marL="0" indent="0">
              <a:buNone/>
            </a:pPr>
            <a:r>
              <a:rPr lang="es-PA" dirty="0" smtClean="0">
                <a:latin typeface="Algerian" pitchFamily="82" charset="0"/>
              </a:rPr>
              <a:t>Definición</a:t>
            </a:r>
          </a:p>
          <a:p>
            <a:pPr marL="0" indent="0">
              <a:buNone/>
            </a:pPr>
            <a:r>
              <a:rPr lang="es-PA" dirty="0" smtClean="0">
                <a:latin typeface="Algerian" pitchFamily="82" charset="0"/>
              </a:rPr>
              <a:t>Clasificación de los valores</a:t>
            </a:r>
          </a:p>
          <a:p>
            <a:pPr marL="0" indent="0">
              <a:buNone/>
            </a:pPr>
            <a:r>
              <a:rPr lang="es-PA" dirty="0" smtClean="0">
                <a:latin typeface="Algerian" pitchFamily="82" charset="0"/>
              </a:rPr>
              <a:t>Valores  que permanecen  para toda la vida</a:t>
            </a:r>
          </a:p>
          <a:p>
            <a:endParaRPr lang="es-PA" dirty="0" smtClean="0">
              <a:latin typeface="Algerian" pitchFamily="82" charset="0"/>
            </a:endParaRPr>
          </a:p>
          <a:p>
            <a:pPr marL="0" indent="0" algn="ctr">
              <a:buNone/>
            </a:pPr>
            <a:r>
              <a:rPr lang="es-PA" dirty="0" smtClean="0">
                <a:latin typeface="Algerian" pitchFamily="82" charset="0"/>
              </a:rPr>
              <a:t>“El amor, para que sea auténtico, debe costarnos”.</a:t>
            </a:r>
          </a:p>
          <a:p>
            <a:pPr marL="0" indent="0">
              <a:buNone/>
            </a:pPr>
            <a:r>
              <a:rPr lang="es-PA" dirty="0" smtClean="0">
                <a:latin typeface="Algerian" pitchFamily="82" charset="0"/>
              </a:rPr>
              <a:t>                             </a:t>
            </a:r>
          </a:p>
          <a:p>
            <a:pPr marL="0" indent="0" algn="ctr">
              <a:buNone/>
            </a:pPr>
            <a:r>
              <a:rPr lang="es-PA" dirty="0" smtClean="0">
                <a:latin typeface="Algerian" pitchFamily="82" charset="0"/>
              </a:rPr>
              <a:t>Madre Teresa De Calcuta</a:t>
            </a:r>
          </a:p>
          <a:p>
            <a:endParaRPr lang="es-PA" dirty="0"/>
          </a:p>
        </p:txBody>
      </p:sp>
    </p:spTree>
    <p:extLst>
      <p:ext uri="{BB962C8B-B14F-4D97-AF65-F5344CB8AC3E}">
        <p14:creationId xmlns:p14="http://schemas.microsoft.com/office/powerpoint/2010/main" val="3145692948"/>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30309"/>
            <a:ext cx="8568952" cy="6611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1192758"/>
      </p:ext>
    </p:extLst>
  </p:cSld>
  <p:clrMapOvr>
    <a:masterClrMapping/>
  </p:clrMapOvr>
  <mc:AlternateContent xmlns:mc="http://schemas.openxmlformats.org/markup-compatibility/2006" xmlns:p14="http://schemas.microsoft.com/office/powerpoint/2010/main">
    <mc:Choice Requires="p14">
      <p:transition spd="slow" p14:dur="35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latin typeface="Algerian" pitchFamily="82" charset="0"/>
              </a:rPr>
              <a:t> ¿QUÉ ES VALOR?</a:t>
            </a:r>
            <a:endParaRPr lang="es-PA" dirty="0">
              <a:latin typeface="Algerian" pitchFamily="82" charset="0"/>
            </a:endParaRPr>
          </a:p>
        </p:txBody>
      </p:sp>
      <p:sp>
        <p:nvSpPr>
          <p:cNvPr id="3" name="2 Marcador de contenido"/>
          <p:cNvSpPr>
            <a:spLocks noGrp="1"/>
          </p:cNvSpPr>
          <p:nvPr>
            <p:ph idx="1"/>
          </p:nvPr>
        </p:nvSpPr>
        <p:spPr/>
        <p:txBody>
          <a:bodyPr>
            <a:noAutofit/>
          </a:bodyPr>
          <a:lstStyle/>
          <a:p>
            <a:pPr marL="0" indent="0">
              <a:buNone/>
            </a:pPr>
            <a:r>
              <a:rPr lang="es-PA" sz="4000" dirty="0" smtClean="0">
                <a:latin typeface="Algerian" pitchFamily="82" charset="0"/>
              </a:rPr>
              <a:t>El valor es una cualidad que confiere a las cosas, hechos o personas una estimación, ya sea positiva o negativa. La axiología es la rama de la filosofía  que se encarga del estudio de la naturaleza y la esencia del valor.</a:t>
            </a:r>
            <a:endParaRPr lang="es-PA" sz="4000" dirty="0">
              <a:latin typeface="Algerian" pitchFamily="82" charset="0"/>
            </a:endParaRPr>
          </a:p>
        </p:txBody>
      </p:sp>
    </p:spTree>
    <p:extLst>
      <p:ext uri="{BB962C8B-B14F-4D97-AF65-F5344CB8AC3E}">
        <p14:creationId xmlns:p14="http://schemas.microsoft.com/office/powerpoint/2010/main" val="991885337"/>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latin typeface="Algerian" pitchFamily="82" charset="0"/>
              </a:rPr>
              <a:t>¿QUÉ ES EDUCACIÓN?</a:t>
            </a:r>
            <a:endParaRPr lang="es-PA" dirty="0">
              <a:latin typeface="Algerian" pitchFamily="82" charset="0"/>
            </a:endParaRPr>
          </a:p>
        </p:txBody>
      </p:sp>
      <p:sp>
        <p:nvSpPr>
          <p:cNvPr id="3" name="2 Marcador de contenido"/>
          <p:cNvSpPr>
            <a:spLocks noGrp="1"/>
          </p:cNvSpPr>
          <p:nvPr>
            <p:ph idx="1"/>
          </p:nvPr>
        </p:nvSpPr>
        <p:spPr>
          <a:xfrm>
            <a:off x="457200" y="1600200"/>
            <a:ext cx="8229600" cy="4925144"/>
          </a:xfrm>
        </p:spPr>
        <p:txBody>
          <a:bodyPr>
            <a:normAutofit/>
          </a:bodyPr>
          <a:lstStyle/>
          <a:p>
            <a:pPr marL="0" indent="0">
              <a:buNone/>
            </a:pPr>
            <a:r>
              <a:rPr lang="es-PA" dirty="0" smtClean="0">
                <a:latin typeface="Algerian" pitchFamily="82" charset="0"/>
              </a:rPr>
              <a:t>La educación, es el proceso por el cual, el ser humano, aprende diversas materias inherentes a él.</a:t>
            </a:r>
          </a:p>
          <a:p>
            <a:pPr marL="0" indent="0">
              <a:buNone/>
            </a:pPr>
            <a:r>
              <a:rPr lang="es-PA" dirty="0" smtClean="0">
                <a:latin typeface="Algerian" pitchFamily="82" charset="0"/>
              </a:rPr>
              <a:t> mediante ella , es que sabemos cómo actuar y comportarnos en la  sociedad.</a:t>
            </a:r>
          </a:p>
          <a:p>
            <a:pPr marL="0" indent="0">
              <a:buNone/>
            </a:pPr>
            <a:r>
              <a:rPr lang="es-PA" dirty="0" smtClean="0">
                <a:latin typeface="Algerian" pitchFamily="82" charset="0"/>
              </a:rPr>
              <a:t> Es un proceso de sociabilización del hombre, para poder insertarse de manera efectiva.</a:t>
            </a:r>
          </a:p>
          <a:p>
            <a:pPr marL="0" indent="0">
              <a:buNone/>
            </a:pPr>
            <a:endParaRPr lang="es-PA" dirty="0"/>
          </a:p>
        </p:txBody>
      </p:sp>
    </p:spTree>
    <p:extLst>
      <p:ext uri="{BB962C8B-B14F-4D97-AF65-F5344CB8AC3E}">
        <p14:creationId xmlns:p14="http://schemas.microsoft.com/office/powerpoint/2010/main" val="2907582612"/>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336704"/>
          </a:xfrm>
        </p:spPr>
        <p:txBody>
          <a:bodyPr>
            <a:normAutofit/>
          </a:bodyPr>
          <a:lstStyle/>
          <a:p>
            <a:pPr marL="0" indent="0" algn="ctr">
              <a:buNone/>
            </a:pPr>
            <a:endParaRPr lang="es-PA" dirty="0" smtClean="0"/>
          </a:p>
          <a:p>
            <a:pPr marL="0" indent="0" algn="ctr">
              <a:buNone/>
            </a:pPr>
            <a:endParaRPr lang="es-PA" dirty="0"/>
          </a:p>
          <a:p>
            <a:pPr marL="0" indent="0" algn="ctr">
              <a:buNone/>
            </a:pPr>
            <a:r>
              <a:rPr lang="es-PA" sz="6000" dirty="0" smtClean="0">
                <a:latin typeface="Algerian" pitchFamily="82" charset="0"/>
              </a:rPr>
              <a:t>“El mayor de todos los misterios es el hombre”</a:t>
            </a:r>
          </a:p>
          <a:p>
            <a:pPr marL="0" indent="0" algn="ctr">
              <a:buNone/>
            </a:pPr>
            <a:r>
              <a:rPr lang="es-PA" sz="6000" dirty="0" smtClean="0">
                <a:latin typeface="Algerian" pitchFamily="82" charset="0"/>
              </a:rPr>
              <a:t>  Sócrates</a:t>
            </a:r>
          </a:p>
          <a:p>
            <a:pPr algn="ctr"/>
            <a:endParaRPr lang="es-PA" dirty="0"/>
          </a:p>
        </p:txBody>
      </p:sp>
    </p:spTree>
    <p:extLst>
      <p:ext uri="{BB962C8B-B14F-4D97-AF65-F5344CB8AC3E}">
        <p14:creationId xmlns:p14="http://schemas.microsoft.com/office/powerpoint/2010/main" val="1891537949"/>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A" dirty="0" smtClean="0">
                <a:latin typeface="Algerian" pitchFamily="82" charset="0"/>
              </a:rPr>
              <a:t>Clasificación de los valores</a:t>
            </a:r>
            <a:endParaRPr lang="es-PA" dirty="0">
              <a:latin typeface="Algerian" pitchFamily="82" charset="0"/>
            </a:endParaRPr>
          </a:p>
        </p:txBody>
      </p:sp>
      <p:sp>
        <p:nvSpPr>
          <p:cNvPr id="3" name="2 Marcador de contenido"/>
          <p:cNvSpPr>
            <a:spLocks noGrp="1"/>
          </p:cNvSpPr>
          <p:nvPr>
            <p:ph idx="1"/>
          </p:nvPr>
        </p:nvSpPr>
        <p:spPr/>
        <p:txBody>
          <a:bodyPr>
            <a:normAutofit fontScale="92500"/>
          </a:bodyPr>
          <a:lstStyle/>
          <a:p>
            <a:pPr>
              <a:buFont typeface="Wingdings" pitchFamily="2" charset="2"/>
              <a:buChar char="v"/>
            </a:pPr>
            <a:r>
              <a:rPr lang="es-PA" dirty="0" smtClean="0">
                <a:latin typeface="Algerian" pitchFamily="82" charset="0"/>
              </a:rPr>
              <a:t>Valores morales: te llevan a construirte como hombre, a hacerte más humano, y eso solo podrá lograrse si decides alcanzarlos  mediante el esfuerzo y  la  perseverancia.</a:t>
            </a:r>
          </a:p>
          <a:p>
            <a:pPr marL="0" indent="0">
              <a:buNone/>
            </a:pPr>
            <a:r>
              <a:rPr lang="es-PA" dirty="0">
                <a:latin typeface="Algerian" pitchFamily="82" charset="0"/>
              </a:rPr>
              <a:t> </a:t>
            </a:r>
            <a:r>
              <a:rPr lang="es-PA" dirty="0" smtClean="0">
                <a:latin typeface="Algerian" pitchFamily="82" charset="0"/>
              </a:rPr>
              <a:t>  ejemplos:  la justicia,  libertad,  honestidad, entre otros.</a:t>
            </a:r>
          </a:p>
          <a:p>
            <a:pPr>
              <a:buFont typeface="Wingdings" pitchFamily="2" charset="2"/>
              <a:buChar char="v"/>
            </a:pPr>
            <a:r>
              <a:rPr lang="es-PA" dirty="0" smtClean="0">
                <a:latin typeface="Algerian" pitchFamily="82" charset="0"/>
              </a:rPr>
              <a:t> Valores éticos: son medios adecuados para conseguir nuestra finalidad.</a:t>
            </a:r>
            <a:endParaRPr lang="es-PA" dirty="0">
              <a:latin typeface="Algerian" pitchFamily="82" charset="0"/>
            </a:endParaRPr>
          </a:p>
        </p:txBody>
      </p:sp>
    </p:spTree>
    <p:extLst>
      <p:ext uri="{BB962C8B-B14F-4D97-AF65-F5344CB8AC3E}">
        <p14:creationId xmlns:p14="http://schemas.microsoft.com/office/powerpoint/2010/main" val="2695498872"/>
      </p:ext>
    </p:extLst>
  </p:cSld>
  <p:clrMapOvr>
    <a:masterClrMapping/>
  </p:clrMapOvr>
  <mc:AlternateContent xmlns:mc="http://schemas.openxmlformats.org/markup-compatibility/2006" xmlns:p14="http://schemas.microsoft.com/office/powerpoint/2010/main">
    <mc:Choice Requires="p14">
      <p:transition spd="slow" p14:dur="35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165</TotalTime>
  <Words>781</Words>
  <Application>Microsoft Office PowerPoint</Application>
  <PresentationFormat>Presentación en pantalla (4:3)</PresentationFormat>
  <Paragraphs>57</Paragraphs>
  <Slides>17</Slides>
  <Notes>1</Notes>
  <HiddenSlides>0</HiddenSlides>
  <MMClips>1</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Brío</vt:lpstr>
      <vt:lpstr> UNIVERSIDAD TECNOLOGICA OTEIMA  FACILITADOR FRANCISCO VIQUEZ  MODULO  COMUNICACIÓN Y TECNOLOGIA  ESTUDIANTE  LICDA. BELTRANA ORTEGA</vt:lpstr>
      <vt:lpstr> </vt:lpstr>
      <vt:lpstr>LOS VALORES Y SU IMPORTANCIA EN LA EDUCACIÓN </vt:lpstr>
      <vt:lpstr>Presentación de PowerPoint</vt:lpstr>
      <vt:lpstr>Presentación de PowerPoint</vt:lpstr>
      <vt:lpstr> ¿QUÉ ES VALOR?</vt:lpstr>
      <vt:lpstr>¿QUÉ ES EDUCACIÓN?</vt:lpstr>
      <vt:lpstr>Presentación de PowerPoint</vt:lpstr>
      <vt:lpstr>Clasificación de los valores</vt:lpstr>
      <vt:lpstr>Presentación de PowerPoint</vt:lpstr>
      <vt:lpstr>Presentación de PowerPoint</vt:lpstr>
      <vt:lpstr>VALORES-EDUCACION-FAMILIA</vt:lpstr>
      <vt:lpstr>Presentación de PowerPoint</vt:lpstr>
      <vt:lpstr>REFLEXIÓN </vt:lpstr>
      <vt:lpstr>EL ÁRBOL DEL PENSAMIENTO.</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VALORES Y SU IMPORTANCIA EN LA EDUCACIÓN</dc:title>
  <dc:creator>Micelin Ortega</dc:creator>
  <cp:lastModifiedBy>estudiante_2</cp:lastModifiedBy>
  <cp:revision>17</cp:revision>
  <dcterms:created xsi:type="dcterms:W3CDTF">2011-10-28T20:01:41Z</dcterms:created>
  <dcterms:modified xsi:type="dcterms:W3CDTF">2012-01-08T16:27:45Z</dcterms:modified>
</cp:coreProperties>
</file>