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61" r:id="rId4"/>
    <p:sldId id="260" r:id="rId5"/>
    <p:sldId id="262" r:id="rId6"/>
    <p:sldId id="263" r:id="rId7"/>
    <p:sldId id="264" r:id="rId8"/>
    <p:sldId id="266" r:id="rId9"/>
    <p:sldId id="267" r:id="rId10"/>
    <p:sldId id="268" r:id="rId11"/>
    <p:sldId id="273" r:id="rId12"/>
    <p:sldId id="269" r:id="rId13"/>
    <p:sldId id="270"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2" autoAdjust="0"/>
    <p:restoredTop sz="94660"/>
  </p:normalViewPr>
  <p:slideViewPr>
    <p:cSldViewPr>
      <p:cViewPr varScale="1">
        <p:scale>
          <a:sx n="69" d="100"/>
          <a:sy n="69" d="100"/>
        </p:scale>
        <p:origin x="-5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ES"/>
          </a:p>
        </p:txBody>
      </p:sp>
      <p:sp>
        <p:nvSpPr>
          <p:cNvPr id="4" name="Date Placeholder 3"/>
          <p:cNvSpPr>
            <a:spLocks noGrp="1"/>
          </p:cNvSpPr>
          <p:nvPr>
            <p:ph type="dt" sz="half" idx="10"/>
          </p:nvPr>
        </p:nvSpPr>
        <p:spPr/>
        <p:txBody>
          <a:bodyPr/>
          <a:lstStyle/>
          <a:p>
            <a:fld id="{359AFB9C-767D-44E8-9A57-6D1D6CC41D43}" type="datetimeFigureOut">
              <a:rPr lang="es-ES" smtClean="0"/>
              <a:pPr/>
              <a:t>19/03/2010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CC96D93-A3E5-4534-8969-2601F3D6DD46}"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359AFB9C-767D-44E8-9A57-6D1D6CC41D43}" type="datetimeFigureOut">
              <a:rPr lang="es-ES" smtClean="0"/>
              <a:pPr/>
              <a:t>19/03/2010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CC96D93-A3E5-4534-8969-2601F3D6DD4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359AFB9C-767D-44E8-9A57-6D1D6CC41D43}" type="datetimeFigureOut">
              <a:rPr lang="es-ES" smtClean="0"/>
              <a:pPr/>
              <a:t>19/03/2010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CC96D93-A3E5-4534-8969-2601F3D6DD46}"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359AFB9C-767D-44E8-9A57-6D1D6CC41D43}" type="datetimeFigureOut">
              <a:rPr lang="es-ES" smtClean="0"/>
              <a:pPr/>
              <a:t>19/03/2010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CC96D93-A3E5-4534-8969-2601F3D6DD46}"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9AFB9C-767D-44E8-9A57-6D1D6CC41D43}" type="datetimeFigureOut">
              <a:rPr lang="es-ES" smtClean="0"/>
              <a:pPr/>
              <a:t>19/03/2010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CC96D93-A3E5-4534-8969-2601F3D6DD46}"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4"/>
          <p:cNvSpPr>
            <a:spLocks noGrp="1"/>
          </p:cNvSpPr>
          <p:nvPr>
            <p:ph type="dt" sz="half" idx="10"/>
          </p:nvPr>
        </p:nvSpPr>
        <p:spPr/>
        <p:txBody>
          <a:bodyPr/>
          <a:lstStyle/>
          <a:p>
            <a:fld id="{359AFB9C-767D-44E8-9A57-6D1D6CC41D43}" type="datetimeFigureOut">
              <a:rPr lang="es-ES" smtClean="0"/>
              <a:pPr/>
              <a:t>19/03/2010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CC96D93-A3E5-4534-8969-2601F3D6DD46}"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6"/>
          <p:cNvSpPr>
            <a:spLocks noGrp="1"/>
          </p:cNvSpPr>
          <p:nvPr>
            <p:ph type="dt" sz="half" idx="10"/>
          </p:nvPr>
        </p:nvSpPr>
        <p:spPr/>
        <p:txBody>
          <a:bodyPr/>
          <a:lstStyle/>
          <a:p>
            <a:fld id="{359AFB9C-767D-44E8-9A57-6D1D6CC41D43}" type="datetimeFigureOut">
              <a:rPr lang="es-ES" smtClean="0"/>
              <a:pPr/>
              <a:t>19/03/2010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9CC96D93-A3E5-4534-8969-2601F3D6DD46}"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2"/>
          <p:cNvSpPr>
            <a:spLocks noGrp="1"/>
          </p:cNvSpPr>
          <p:nvPr>
            <p:ph type="dt" sz="half" idx="10"/>
          </p:nvPr>
        </p:nvSpPr>
        <p:spPr/>
        <p:txBody>
          <a:bodyPr/>
          <a:lstStyle/>
          <a:p>
            <a:fld id="{359AFB9C-767D-44E8-9A57-6D1D6CC41D43}" type="datetimeFigureOut">
              <a:rPr lang="es-ES" smtClean="0"/>
              <a:pPr/>
              <a:t>19/03/2010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9CC96D93-A3E5-4534-8969-2601F3D6DD46}"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9AFB9C-767D-44E8-9A57-6D1D6CC41D43}" type="datetimeFigureOut">
              <a:rPr lang="es-ES" smtClean="0"/>
              <a:pPr/>
              <a:t>19/03/2010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9CC96D93-A3E5-4534-8969-2601F3D6DD46}"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9AFB9C-767D-44E8-9A57-6D1D6CC41D43}" type="datetimeFigureOut">
              <a:rPr lang="es-ES" smtClean="0"/>
              <a:pPr/>
              <a:t>19/03/2010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CC96D93-A3E5-4534-8969-2601F3D6DD46}"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9AFB9C-767D-44E8-9A57-6D1D6CC41D43}" type="datetimeFigureOut">
              <a:rPr lang="es-ES" smtClean="0"/>
              <a:pPr/>
              <a:t>19/03/2010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CC96D93-A3E5-4534-8969-2601F3D6DD46}"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AFB9C-767D-44E8-9A57-6D1D6CC41D43}" type="datetimeFigureOut">
              <a:rPr lang="es-ES" smtClean="0"/>
              <a:pPr/>
              <a:t>19/03/2010</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C96D93-A3E5-4534-8969-2601F3D6DD46}"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erika\Desktop\MCC.gif"/>
          <p:cNvPicPr>
            <a:picLocks noChangeAspect="1" noChangeArrowheads="1"/>
          </p:cNvPicPr>
          <p:nvPr/>
        </p:nvPicPr>
        <p:blipFill>
          <a:blip r:embed="rId2" cstate="print"/>
          <a:srcRect/>
          <a:stretch>
            <a:fillRect/>
          </a:stretch>
        </p:blipFill>
        <p:spPr bwMode="auto">
          <a:xfrm>
            <a:off x="357158" y="357166"/>
            <a:ext cx="1285884" cy="1454658"/>
          </a:xfrm>
          <a:prstGeom prst="rect">
            <a:avLst/>
          </a:prstGeom>
          <a:noFill/>
        </p:spPr>
      </p:pic>
      <p:sp>
        <p:nvSpPr>
          <p:cNvPr id="2" name="1 Título"/>
          <p:cNvSpPr>
            <a:spLocks noGrp="1"/>
          </p:cNvSpPr>
          <p:nvPr>
            <p:ph type="title"/>
          </p:nvPr>
        </p:nvSpPr>
        <p:spPr>
          <a:xfrm>
            <a:off x="428596" y="785794"/>
            <a:ext cx="8229600" cy="1143000"/>
          </a:xfrm>
        </p:spPr>
        <p:txBody>
          <a:bodyPr>
            <a:normAutofit fontScale="90000"/>
          </a:bodyPr>
          <a:lstStyle/>
          <a:p>
            <a:r>
              <a:rPr lang="es-MX" b="1" dirty="0" smtClean="0">
                <a:solidFill>
                  <a:schemeClr val="accent3">
                    <a:lumMod val="50000"/>
                  </a:schemeClr>
                </a:solidFill>
              </a:rPr>
              <a:t>     </a:t>
            </a:r>
            <a:r>
              <a:rPr lang="es-MX" b="1" dirty="0" smtClean="0">
                <a:solidFill>
                  <a:schemeClr val="accent3">
                    <a:lumMod val="50000"/>
                  </a:schemeClr>
                </a:solidFill>
                <a:latin typeface="Bernard MT Condensed" pitchFamily="18" charset="0"/>
              </a:rPr>
              <a:t>INSTITUTO TECNOLÓGICO</a:t>
            </a:r>
            <a:br>
              <a:rPr lang="es-MX" b="1" dirty="0" smtClean="0">
                <a:solidFill>
                  <a:schemeClr val="accent3">
                    <a:lumMod val="50000"/>
                  </a:schemeClr>
                </a:solidFill>
                <a:latin typeface="Bernard MT Condensed" pitchFamily="18" charset="0"/>
              </a:rPr>
            </a:br>
            <a:r>
              <a:rPr lang="es-MX" b="1" dirty="0" smtClean="0">
                <a:solidFill>
                  <a:schemeClr val="accent3">
                    <a:lumMod val="50000"/>
                  </a:schemeClr>
                </a:solidFill>
                <a:latin typeface="Bernard MT Condensed" pitchFamily="18" charset="0"/>
              </a:rPr>
              <a:t> DE TIJUANA</a:t>
            </a:r>
            <a:endParaRPr lang="es-MX" b="1" dirty="0">
              <a:solidFill>
                <a:schemeClr val="accent3">
                  <a:lumMod val="50000"/>
                </a:schemeClr>
              </a:solidFill>
              <a:latin typeface="Bernard MT Condensed" pitchFamily="18" charset="0"/>
            </a:endParaRPr>
          </a:p>
        </p:txBody>
      </p:sp>
      <p:sp>
        <p:nvSpPr>
          <p:cNvPr id="3" name="2 Marcador de contenido"/>
          <p:cNvSpPr>
            <a:spLocks noGrp="1"/>
          </p:cNvSpPr>
          <p:nvPr>
            <p:ph idx="1"/>
          </p:nvPr>
        </p:nvSpPr>
        <p:spPr>
          <a:xfrm>
            <a:off x="500034" y="2000240"/>
            <a:ext cx="8229600" cy="4525963"/>
          </a:xfrm>
        </p:spPr>
        <p:txBody>
          <a:bodyPr>
            <a:normAutofit fontScale="85000" lnSpcReduction="20000"/>
          </a:bodyPr>
          <a:lstStyle/>
          <a:p>
            <a:pPr algn="ctr">
              <a:buNone/>
              <a:defRPr/>
            </a:pPr>
            <a:endParaRPr lang="es-ES_tradnl" b="1" dirty="0" smtClean="0">
              <a:solidFill>
                <a:schemeClr val="accent3">
                  <a:lumMod val="50000"/>
                </a:schemeClr>
              </a:solidFill>
              <a:latin typeface="Bernard MT Condensed" pitchFamily="18" charset="0"/>
              <a:cs typeface="Times New Roman" pitchFamily="18" charset="0"/>
            </a:endParaRPr>
          </a:p>
          <a:p>
            <a:pPr algn="ctr">
              <a:buNone/>
              <a:defRPr/>
            </a:pPr>
            <a:r>
              <a:rPr lang="es-ES_tradnl" b="1" dirty="0" smtClean="0">
                <a:solidFill>
                  <a:schemeClr val="accent3">
                    <a:lumMod val="50000"/>
                  </a:schemeClr>
                </a:solidFill>
                <a:latin typeface="Bernard MT Condensed" pitchFamily="18" charset="0"/>
                <a:cs typeface="Times New Roman" pitchFamily="18" charset="0"/>
              </a:rPr>
              <a:t>Maestría en Ciencias en Ciencias De La Computación</a:t>
            </a:r>
            <a:r>
              <a:rPr lang="es-MX" b="1" i="1" dirty="0" smtClean="0">
                <a:solidFill>
                  <a:schemeClr val="accent3">
                    <a:lumMod val="50000"/>
                  </a:schemeClr>
                </a:solidFill>
                <a:latin typeface="Times New Roman" pitchFamily="18" charset="0"/>
                <a:cs typeface="Times New Roman" pitchFamily="18" charset="0"/>
              </a:rPr>
              <a:t/>
            </a:r>
            <a:br>
              <a:rPr lang="es-MX" b="1" i="1" dirty="0" smtClean="0">
                <a:solidFill>
                  <a:schemeClr val="accent3">
                    <a:lumMod val="50000"/>
                  </a:schemeClr>
                </a:solidFill>
                <a:latin typeface="Times New Roman" pitchFamily="18" charset="0"/>
                <a:cs typeface="Times New Roman" pitchFamily="18" charset="0"/>
              </a:rPr>
            </a:br>
            <a:endParaRPr lang="es-MX" b="1" i="1" dirty="0" smtClean="0">
              <a:solidFill>
                <a:schemeClr val="accent3">
                  <a:lumMod val="50000"/>
                </a:schemeClr>
              </a:solidFill>
              <a:latin typeface="Bernard MT Condensed" pitchFamily="18" charset="0"/>
              <a:cs typeface="Times New Roman" pitchFamily="18" charset="0"/>
            </a:endParaRPr>
          </a:p>
          <a:p>
            <a:pPr algn="ctr">
              <a:buNone/>
              <a:defRPr/>
            </a:pPr>
            <a:r>
              <a:rPr lang="es-MX" sz="2000" b="1" dirty="0" smtClean="0">
                <a:solidFill>
                  <a:schemeClr val="accent3">
                    <a:lumMod val="50000"/>
                  </a:schemeClr>
                </a:solidFill>
                <a:latin typeface="Bernard MT Condensed" pitchFamily="18" charset="0"/>
              </a:rPr>
              <a:t>Tema:</a:t>
            </a:r>
            <a:r>
              <a:rPr lang="es-MX" sz="2000" dirty="0" smtClean="0">
                <a:latin typeface="Comic Sans MS" pitchFamily="66" charset="0"/>
              </a:rPr>
              <a:t/>
            </a:r>
            <a:br>
              <a:rPr lang="es-MX" sz="2000" dirty="0" smtClean="0">
                <a:latin typeface="Comic Sans MS" pitchFamily="66" charset="0"/>
              </a:rPr>
            </a:br>
            <a:r>
              <a:rPr lang="es-MX" sz="4000" b="1" dirty="0" smtClean="0">
                <a:solidFill>
                  <a:schemeClr val="accent3">
                    <a:lumMod val="50000"/>
                  </a:schemeClr>
                </a:solidFill>
                <a:latin typeface="Bernard MT Condensed" pitchFamily="18" charset="0"/>
              </a:rPr>
              <a:t>Operadores genéticos</a:t>
            </a:r>
            <a:r>
              <a:rPr lang="es-MX" sz="2000" noProof="1" smtClean="0">
                <a:solidFill>
                  <a:schemeClr val="accent3">
                    <a:lumMod val="50000"/>
                  </a:schemeClr>
                </a:solidFill>
                <a:latin typeface="Comic Sans MS" pitchFamily="66" charset="0"/>
              </a:rPr>
              <a:t/>
            </a:r>
            <a:br>
              <a:rPr lang="es-MX" sz="2000" noProof="1" smtClean="0">
                <a:solidFill>
                  <a:schemeClr val="accent3">
                    <a:lumMod val="50000"/>
                  </a:schemeClr>
                </a:solidFill>
                <a:latin typeface="Comic Sans MS" pitchFamily="66" charset="0"/>
              </a:rPr>
            </a:br>
            <a:endParaRPr lang="es-ES_tradnl" sz="2000" b="1" dirty="0" smtClean="0">
              <a:solidFill>
                <a:schemeClr val="accent3">
                  <a:lumMod val="50000"/>
                </a:schemeClr>
              </a:solidFill>
              <a:latin typeface="Bernard MT Condensed" pitchFamily="18" charset="0"/>
              <a:cs typeface="Times New Roman" pitchFamily="18" charset="0"/>
            </a:endParaRPr>
          </a:p>
          <a:p>
            <a:pPr algn="ctr">
              <a:buNone/>
              <a:defRPr/>
            </a:pPr>
            <a:endParaRPr lang="es-ES_tradnl" sz="2000" b="1" dirty="0" smtClean="0">
              <a:solidFill>
                <a:schemeClr val="accent3">
                  <a:lumMod val="50000"/>
                </a:schemeClr>
              </a:solidFill>
              <a:latin typeface="Bernard MT Condensed" pitchFamily="18" charset="0"/>
              <a:cs typeface="Times New Roman" pitchFamily="18" charset="0"/>
            </a:endParaRPr>
          </a:p>
          <a:p>
            <a:pPr algn="ctr">
              <a:buNone/>
              <a:defRPr/>
            </a:pPr>
            <a:r>
              <a:rPr lang="es-ES_tradnl" sz="2000" b="1" dirty="0" smtClean="0">
                <a:solidFill>
                  <a:schemeClr val="accent3">
                    <a:lumMod val="50000"/>
                  </a:schemeClr>
                </a:solidFill>
                <a:latin typeface="Bernard MT Condensed" pitchFamily="18" charset="0"/>
                <a:cs typeface="Times New Roman" pitchFamily="18" charset="0"/>
              </a:rPr>
              <a:t> Alumnas</a:t>
            </a:r>
            <a:r>
              <a:rPr lang="es-ES_tradnl" sz="2000" dirty="0" smtClean="0">
                <a:solidFill>
                  <a:schemeClr val="accent3">
                    <a:lumMod val="50000"/>
                  </a:schemeClr>
                </a:solidFill>
                <a:latin typeface="Bernard MT Condensed" pitchFamily="18" charset="0"/>
                <a:cs typeface="Times New Roman" pitchFamily="18" charset="0"/>
              </a:rPr>
              <a:t>: </a:t>
            </a:r>
            <a:endParaRPr lang="es-MX" sz="2000" dirty="0" smtClean="0">
              <a:solidFill>
                <a:schemeClr val="accent3">
                  <a:lumMod val="50000"/>
                </a:schemeClr>
              </a:solidFill>
              <a:latin typeface="Bernard MT Condensed" pitchFamily="18" charset="0"/>
              <a:cs typeface="Times New Roman" pitchFamily="18" charset="0"/>
            </a:endParaRPr>
          </a:p>
          <a:p>
            <a:pPr algn="ctr">
              <a:buNone/>
              <a:defRPr/>
            </a:pPr>
            <a:r>
              <a:rPr lang="es-ES_tradnl" sz="2000" dirty="0" smtClean="0">
                <a:solidFill>
                  <a:schemeClr val="accent3">
                    <a:lumMod val="50000"/>
                  </a:schemeClr>
                </a:solidFill>
                <a:latin typeface="Bernard MT Condensed" pitchFamily="18" charset="0"/>
                <a:cs typeface="Times New Roman" pitchFamily="18" charset="0"/>
              </a:rPr>
              <a:t>Leticia Mendoza Reyes. </a:t>
            </a:r>
          </a:p>
          <a:p>
            <a:pPr algn="ctr">
              <a:buNone/>
              <a:defRPr/>
            </a:pPr>
            <a:r>
              <a:rPr lang="es-ES_tradnl" sz="2000" dirty="0" smtClean="0">
                <a:solidFill>
                  <a:schemeClr val="accent3">
                    <a:lumMod val="50000"/>
                  </a:schemeClr>
                </a:solidFill>
                <a:latin typeface="Bernard MT Condensed" pitchFamily="18" charset="0"/>
                <a:cs typeface="Times New Roman" pitchFamily="18" charset="0"/>
              </a:rPr>
              <a:t>Rosalinda Reyes Padilla. </a:t>
            </a:r>
            <a:endParaRPr lang="es-MX" sz="2000" dirty="0" smtClean="0">
              <a:solidFill>
                <a:schemeClr val="accent3">
                  <a:lumMod val="50000"/>
                </a:schemeClr>
              </a:solidFill>
              <a:latin typeface="Bernard MT Condensed" pitchFamily="18" charset="0"/>
              <a:cs typeface="Times New Roman" pitchFamily="18" charset="0"/>
            </a:endParaRPr>
          </a:p>
          <a:p>
            <a:pPr algn="ctr">
              <a:buNone/>
              <a:defRPr/>
            </a:pPr>
            <a:r>
              <a:rPr lang="es-ES_tradnl" sz="2000" b="1" dirty="0" smtClean="0">
                <a:solidFill>
                  <a:schemeClr val="accent3">
                    <a:lumMod val="50000"/>
                  </a:schemeClr>
                </a:solidFill>
                <a:latin typeface="Bernard MT Condensed" pitchFamily="18" charset="0"/>
                <a:cs typeface="Times New Roman" pitchFamily="18" charset="0"/>
              </a:rPr>
              <a:t> </a:t>
            </a:r>
            <a:endParaRPr lang="es-MX" sz="2000" dirty="0" smtClean="0">
              <a:solidFill>
                <a:schemeClr val="accent3">
                  <a:lumMod val="50000"/>
                </a:schemeClr>
              </a:solidFill>
              <a:latin typeface="Bernard MT Condensed" pitchFamily="18" charset="0"/>
              <a:cs typeface="Times New Roman" pitchFamily="18" charset="0"/>
            </a:endParaRPr>
          </a:p>
          <a:p>
            <a:pPr algn="ctr">
              <a:buNone/>
              <a:defRPr/>
            </a:pPr>
            <a:r>
              <a:rPr lang="es-ES_tradnl" sz="2000" b="1" dirty="0" smtClean="0">
                <a:solidFill>
                  <a:schemeClr val="accent3">
                    <a:lumMod val="50000"/>
                  </a:schemeClr>
                </a:solidFill>
                <a:latin typeface="Bernard MT Condensed" pitchFamily="18" charset="0"/>
                <a:cs typeface="Times New Roman" pitchFamily="18" charset="0"/>
              </a:rPr>
              <a:t>catedrático:</a:t>
            </a:r>
            <a:endParaRPr lang="es-MX" sz="2000" dirty="0" smtClean="0">
              <a:solidFill>
                <a:schemeClr val="accent3">
                  <a:lumMod val="50000"/>
                </a:schemeClr>
              </a:solidFill>
              <a:latin typeface="Bernard MT Condensed" pitchFamily="18" charset="0"/>
              <a:cs typeface="Times New Roman" pitchFamily="18" charset="0"/>
            </a:endParaRPr>
          </a:p>
          <a:p>
            <a:pPr algn="ctr">
              <a:buNone/>
              <a:defRPr/>
            </a:pPr>
            <a:r>
              <a:rPr lang="es-ES_tradnl" sz="2000" dirty="0" smtClean="0">
                <a:solidFill>
                  <a:schemeClr val="accent3">
                    <a:lumMod val="50000"/>
                  </a:schemeClr>
                </a:solidFill>
                <a:latin typeface="Bernard MT Condensed" pitchFamily="18" charset="0"/>
                <a:cs typeface="Times New Roman" pitchFamily="18" charset="0"/>
              </a:rPr>
              <a:t>Dr. Leonardo Trujillo.</a:t>
            </a:r>
          </a:p>
          <a:p>
            <a:pPr algn="ctr">
              <a:buNone/>
              <a:defRPr/>
            </a:pPr>
            <a:endParaRPr lang="es-ES_tradnl" sz="2000" dirty="0" smtClean="0">
              <a:solidFill>
                <a:schemeClr val="accent3">
                  <a:lumMod val="50000"/>
                </a:schemeClr>
              </a:solidFill>
              <a:latin typeface="Bernard MT Condensed" pitchFamily="18" charset="0"/>
              <a:cs typeface="Times New Roman" pitchFamily="18" charset="0"/>
            </a:endParaRPr>
          </a:p>
          <a:p>
            <a:pPr algn="r">
              <a:buNone/>
              <a:defRPr/>
            </a:pPr>
            <a:r>
              <a:rPr lang="es-ES_tradnl" sz="2000" dirty="0" smtClean="0">
                <a:solidFill>
                  <a:schemeClr val="accent3">
                    <a:lumMod val="50000"/>
                  </a:schemeClr>
                </a:solidFill>
                <a:latin typeface="Bernard MT Condensed" pitchFamily="18" charset="0"/>
                <a:cs typeface="Times New Roman" pitchFamily="18" charset="0"/>
              </a:rPr>
              <a:t>18 / Marzo / 2010.</a:t>
            </a:r>
          </a:p>
          <a:p>
            <a:pPr algn="ctr">
              <a:buNone/>
              <a:defRPr/>
            </a:pPr>
            <a:endParaRPr lang="es-ES_tradnl" sz="2000" dirty="0" smtClean="0">
              <a:solidFill>
                <a:schemeClr val="accent3">
                  <a:lumMod val="50000"/>
                </a:schemeClr>
              </a:solidFill>
              <a:latin typeface="Bernard MT Condensed"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noGrp="1"/>
          </p:cNvSpPr>
          <p:nvPr>
            <p:ph type="title"/>
          </p:nvPr>
        </p:nvSpPr>
        <p:spPr>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800" b="1" i="0" u="none" strike="noStrike" kern="1200" cap="none" spc="0" normalizeH="0" baseline="0" noProof="0" dirty="0" smtClean="0">
                <a:ln>
                  <a:noFill/>
                </a:ln>
                <a:solidFill>
                  <a:schemeClr val="accent3">
                    <a:lumMod val="50000"/>
                  </a:schemeClr>
                </a:solidFill>
                <a:effectLst/>
                <a:uLnTx/>
                <a:uFillTx/>
                <a:latin typeface="Bernard MT Condensed" pitchFamily="18" charset="0"/>
                <a:ea typeface="+mj-ea"/>
                <a:cs typeface="+mj-cs"/>
              </a:rPr>
              <a:t>Mutación real.</a:t>
            </a:r>
            <a:endParaRPr kumimoji="0" lang="es-MX" sz="4400" b="1" i="0" u="none" strike="noStrike" kern="1200" cap="none" spc="0" normalizeH="0" baseline="0" noProof="0" dirty="0">
              <a:ln>
                <a:noFill/>
              </a:ln>
              <a:solidFill>
                <a:schemeClr val="accent3">
                  <a:lumMod val="50000"/>
                </a:schemeClr>
              </a:solidFill>
              <a:effectLst/>
              <a:uLnTx/>
              <a:uFillTx/>
              <a:latin typeface="+mj-lt"/>
              <a:ea typeface="+mj-ea"/>
              <a:cs typeface="+mj-cs"/>
            </a:endParaRPr>
          </a:p>
        </p:txBody>
      </p:sp>
      <p:sp>
        <p:nvSpPr>
          <p:cNvPr id="8" name="2 Marcador de contenido"/>
          <p:cNvSpPr txBox="1">
            <a:spLocks/>
          </p:cNvSpPr>
          <p:nvPr/>
        </p:nvSpPr>
        <p:spPr>
          <a:xfrm>
            <a:off x="785786" y="1571612"/>
            <a:ext cx="7329510" cy="4714884"/>
          </a:xfrm>
          <a:prstGeom prst="rect">
            <a:avLst/>
          </a:prstGeom>
        </p:spPr>
        <p:txBody>
          <a:bodyPr vert="horz" lIns="91440" tIns="45720" rIns="91440" bIns="45720" rtlCol="0">
            <a:normAutofit/>
          </a:bodyPr>
          <a:lstStyle/>
          <a:p>
            <a:pPr algn="just"/>
            <a:r>
              <a:rPr kumimoji="0" lang="es-ES_tradnl" sz="2000" b="0" i="0" u="none" strike="noStrike" kern="1200" cap="none" spc="0" normalizeH="0" baseline="0" noProof="0" dirty="0" smtClean="0">
                <a:ln>
                  <a:noFill/>
                </a:ln>
                <a:solidFill>
                  <a:schemeClr val="accent3">
                    <a:lumMod val="50000"/>
                  </a:schemeClr>
                </a:solidFill>
                <a:effectLst/>
                <a:uLnTx/>
                <a:uFillTx/>
                <a:latin typeface="Comic Sans MS" pitchFamily="66" charset="0"/>
              </a:rPr>
              <a:t>Mutación uniforme.</a:t>
            </a:r>
          </a:p>
          <a:p>
            <a:pPr algn="just"/>
            <a:endParaRPr lang="es-ES_tradnl" sz="2000" dirty="0" smtClean="0">
              <a:latin typeface="Comic Sans MS" pitchFamily="66" charset="0"/>
            </a:endParaRPr>
          </a:p>
          <a:p>
            <a:pPr algn="just"/>
            <a:r>
              <a:rPr lang="es-ES_tradnl" sz="2000" dirty="0" smtClean="0">
                <a:latin typeface="Comic Sans MS" pitchFamily="66" charset="0"/>
              </a:rPr>
              <a:t>Es una simple sustitución de un gen por un número aleatorio.</a:t>
            </a:r>
            <a:endParaRPr lang="en-US" sz="2000" dirty="0" smtClean="0">
              <a:latin typeface="Comic Sans MS" pitchFamily="66" charset="0"/>
            </a:endParaRPr>
          </a:p>
          <a:p>
            <a:pPr algn="just"/>
            <a:r>
              <a:rPr lang="es-ES_tradnl" sz="2000" dirty="0" smtClean="0">
                <a:latin typeface="Comic Sans MS" pitchFamily="66" charset="0"/>
              </a:rPr>
              <a:t>Dado un cromosoma p como j-</a:t>
            </a:r>
            <a:r>
              <a:rPr lang="es-ES_tradnl" sz="2000" dirty="0" err="1" smtClean="0">
                <a:latin typeface="Comic Sans MS" pitchFamily="66" charset="0"/>
              </a:rPr>
              <a:t>ésimo</a:t>
            </a:r>
            <a:r>
              <a:rPr lang="es-ES_tradnl" sz="2000" dirty="0" smtClean="0">
                <a:latin typeface="Comic Sans MS" pitchFamily="66" charset="0"/>
              </a:rPr>
              <a:t> de un gen seleccionado para mutación, se produce un cromosoma c de la siguiente forma:                   si j=i;     en caso contrario. Donde  y  representan los límites en el intervalo para gen .</a:t>
            </a:r>
          </a:p>
          <a:p>
            <a:pPr algn="just"/>
            <a:endParaRPr lang="en-US" sz="2000" dirty="0" smtClean="0">
              <a:latin typeface="Comic Sans MS" pitchFamily="66" charset="0"/>
            </a:endParaRPr>
          </a:p>
          <a:p>
            <a:pPr marL="514350" lvl="0" indent="-514350" algn="just">
              <a:spcBef>
                <a:spcPct val="20000"/>
              </a:spcBef>
            </a:pPr>
            <a:r>
              <a:rPr kumimoji="0" lang="es-ES_tradnl" sz="2000" b="0" i="0" u="none" strike="noStrike" kern="1200" cap="none" spc="0" normalizeH="0" baseline="0" noProof="0" dirty="0" smtClean="0">
                <a:ln>
                  <a:noFill/>
                </a:ln>
                <a:solidFill>
                  <a:schemeClr val="accent3">
                    <a:lumMod val="50000"/>
                  </a:schemeClr>
                </a:solidFill>
                <a:effectLst/>
                <a:uLnTx/>
                <a:uFillTx/>
                <a:latin typeface="Comic Sans MS" pitchFamily="66" charset="0"/>
              </a:rPr>
              <a:t>		</a:t>
            </a:r>
            <a:endParaRPr kumimoji="0" lang="es-MX" sz="2000" b="0" i="0" u="none" strike="noStrike" kern="1200" cap="none" spc="0" normalizeH="0" baseline="0" noProof="0" dirty="0">
              <a:ln>
                <a:noFill/>
              </a:ln>
              <a:solidFill>
                <a:schemeClr val="accent3">
                  <a:lumMod val="50000"/>
                </a:schemeClr>
              </a:solidFill>
              <a:effectLst/>
              <a:uLnTx/>
              <a:uFillTx/>
              <a:latin typeface="Comic Sans MS" pitchFamily="66" charset="0"/>
            </a:endParaRPr>
          </a:p>
        </p:txBody>
      </p:sp>
      <p:graphicFrame>
        <p:nvGraphicFramePr>
          <p:cNvPr id="1028" name="Object 4"/>
          <p:cNvGraphicFramePr>
            <a:graphicFrameLocks noChangeAspect="1"/>
          </p:cNvGraphicFramePr>
          <p:nvPr/>
        </p:nvGraphicFramePr>
        <p:xfrm>
          <a:off x="1857356" y="3143248"/>
          <a:ext cx="1428760" cy="372720"/>
        </p:xfrm>
        <a:graphic>
          <a:graphicData uri="http://schemas.openxmlformats.org/presentationml/2006/ole">
            <p:oleObj spid="_x0000_s1027" name="Ecuación" r:id="rId3" imgW="876240" imgH="228600" progId="Equation.3">
              <p:embed/>
            </p:oleObj>
          </a:graphicData>
        </a:graphic>
      </p:graphicFrame>
      <p:graphicFrame>
        <p:nvGraphicFramePr>
          <p:cNvPr id="1033" name="Object 9"/>
          <p:cNvGraphicFramePr>
            <a:graphicFrameLocks noChangeAspect="1"/>
          </p:cNvGraphicFramePr>
          <p:nvPr/>
        </p:nvGraphicFramePr>
        <p:xfrm>
          <a:off x="4286248" y="3143248"/>
          <a:ext cx="357190" cy="416326"/>
        </p:xfrm>
        <a:graphic>
          <a:graphicData uri="http://schemas.openxmlformats.org/presentationml/2006/ole">
            <p:oleObj spid="_x0000_s1031" name="Ecuación" r:id="rId4" imgW="190440" imgH="27936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514350" lvl="0" indent="-514350" algn="just">
              <a:buNone/>
            </a:pPr>
            <a:r>
              <a:rPr lang="es-ES_tradnl" sz="2200" dirty="0" smtClean="0">
                <a:solidFill>
                  <a:schemeClr val="accent3">
                    <a:lumMod val="50000"/>
                  </a:schemeClr>
                </a:solidFill>
                <a:latin typeface="Comic Sans MS" pitchFamily="66" charset="0"/>
              </a:rPr>
              <a:t>	Mutación  </a:t>
            </a:r>
            <a:r>
              <a:rPr lang="es-ES_tradnl" sz="2200" dirty="0" err="1" smtClean="0">
                <a:solidFill>
                  <a:schemeClr val="accent3">
                    <a:lumMod val="50000"/>
                  </a:schemeClr>
                </a:solidFill>
                <a:latin typeface="Comic Sans MS" pitchFamily="66" charset="0"/>
              </a:rPr>
              <a:t>Gaussiana</a:t>
            </a:r>
            <a:r>
              <a:rPr lang="es-ES_tradnl" sz="2200" dirty="0" smtClean="0">
                <a:solidFill>
                  <a:schemeClr val="accent3">
                    <a:lumMod val="50000"/>
                  </a:schemeClr>
                </a:solidFill>
                <a:latin typeface="Comic Sans MS" pitchFamily="66" charset="0"/>
              </a:rPr>
              <a:t> (Normal).</a:t>
            </a:r>
          </a:p>
          <a:p>
            <a:pPr marL="514350" lvl="0" indent="-514350" algn="just">
              <a:buNone/>
            </a:pPr>
            <a:endParaRPr lang="en-US" sz="2200" dirty="0" smtClean="0">
              <a:latin typeface="Comic Sans MS" pitchFamily="66" charset="0"/>
            </a:endParaRPr>
          </a:p>
          <a:p>
            <a:pPr algn="just">
              <a:buNone/>
            </a:pPr>
            <a:r>
              <a:rPr lang="es-ES_tradnl" sz="2200" dirty="0" smtClean="0">
                <a:latin typeface="Comic Sans MS" pitchFamily="66" charset="0"/>
              </a:rPr>
              <a:t>	Dado un cromosoma p como j-</a:t>
            </a:r>
            <a:r>
              <a:rPr lang="es-ES_tradnl" sz="2200" dirty="0" err="1" smtClean="0">
                <a:latin typeface="Comic Sans MS" pitchFamily="66" charset="0"/>
              </a:rPr>
              <a:t>ésimo</a:t>
            </a:r>
            <a:r>
              <a:rPr lang="es-ES_tradnl" sz="2200" dirty="0" smtClean="0">
                <a:latin typeface="Comic Sans MS" pitchFamily="66" charset="0"/>
              </a:rPr>
              <a:t> de un gen seleccionado para mutación, se produce un cromosoma c de la siguiente forma:</a:t>
            </a:r>
            <a:endParaRPr lang="en-US" sz="2200" dirty="0" smtClean="0">
              <a:latin typeface="Comic Sans MS" pitchFamily="66" charset="0"/>
            </a:endParaRPr>
          </a:p>
          <a:p>
            <a:pPr algn="just">
              <a:buNone/>
            </a:pPr>
            <a:r>
              <a:rPr lang="es-ES_tradnl" sz="2200" dirty="0" smtClean="0">
                <a:latin typeface="Comic Sans MS" pitchFamily="66" charset="0"/>
              </a:rPr>
              <a:t>                                           si j=i                                            </a:t>
            </a:r>
            <a:endParaRPr lang="en-US" sz="2200" dirty="0" smtClean="0">
              <a:latin typeface="Comic Sans MS" pitchFamily="66" charset="0"/>
            </a:endParaRPr>
          </a:p>
          <a:p>
            <a:pPr algn="just">
              <a:buNone/>
            </a:pPr>
            <a:r>
              <a:rPr lang="es-ES_tradnl" sz="2200" dirty="0" smtClean="0">
                <a:latin typeface="Comic Sans MS" pitchFamily="66" charset="0"/>
              </a:rPr>
              <a:t>		                 en caso contrario.   </a:t>
            </a:r>
          </a:p>
          <a:p>
            <a:pPr algn="just">
              <a:buNone/>
            </a:pPr>
            <a:r>
              <a:rPr lang="es-ES_tradnl" sz="2200" dirty="0" smtClean="0">
                <a:latin typeface="Comic Sans MS" pitchFamily="66" charset="0"/>
              </a:rPr>
              <a:t>  </a:t>
            </a:r>
          </a:p>
          <a:p>
            <a:pPr algn="just">
              <a:buNone/>
            </a:pPr>
            <a:r>
              <a:rPr lang="es-ES_tradnl" sz="2200" dirty="0" smtClean="0">
                <a:latin typeface="Comic Sans MS" pitchFamily="66" charset="0"/>
              </a:rPr>
              <a:t>	Donde             es una distribución normal con media        y desviación estándar σ (parámetro). Alternativamente se puede disminuir el valor de σ a medida que aumenta el número de generaciones.</a:t>
            </a:r>
            <a:endParaRPr lang="en-US" sz="2200" dirty="0">
              <a:latin typeface="Comic Sans MS" pitchFamily="66" charset="0"/>
            </a:endParaRPr>
          </a:p>
        </p:txBody>
      </p:sp>
      <p:graphicFrame>
        <p:nvGraphicFramePr>
          <p:cNvPr id="2050" name="Object 2"/>
          <p:cNvGraphicFramePr>
            <a:graphicFrameLocks noChangeAspect="1"/>
          </p:cNvGraphicFramePr>
          <p:nvPr/>
        </p:nvGraphicFramePr>
        <p:xfrm>
          <a:off x="2428860" y="3500438"/>
          <a:ext cx="1673229" cy="442913"/>
        </p:xfrm>
        <a:graphic>
          <a:graphicData uri="http://schemas.openxmlformats.org/presentationml/2006/ole">
            <p:oleObj spid="_x0000_s2050" name="Ecuación" r:id="rId3" imgW="863280" imgH="228600" progId="Equation.3">
              <p:embed/>
            </p:oleObj>
          </a:graphicData>
        </a:graphic>
      </p:graphicFrame>
      <p:graphicFrame>
        <p:nvGraphicFramePr>
          <p:cNvPr id="2051" name="Object 3"/>
          <p:cNvGraphicFramePr>
            <a:graphicFrameLocks noChangeAspect="1"/>
          </p:cNvGraphicFramePr>
          <p:nvPr/>
        </p:nvGraphicFramePr>
        <p:xfrm>
          <a:off x="2428860" y="3857628"/>
          <a:ext cx="357190" cy="522774"/>
        </p:xfrm>
        <a:graphic>
          <a:graphicData uri="http://schemas.openxmlformats.org/presentationml/2006/ole">
            <p:oleObj spid="_x0000_s2051" name="Ecuación" r:id="rId4" imgW="190440" imgH="279360" progId="Equation.3">
              <p:embed/>
            </p:oleObj>
          </a:graphicData>
        </a:graphic>
      </p:graphicFrame>
      <p:graphicFrame>
        <p:nvGraphicFramePr>
          <p:cNvPr id="2052" name="Object 4"/>
          <p:cNvGraphicFramePr>
            <a:graphicFrameLocks noChangeAspect="1"/>
          </p:cNvGraphicFramePr>
          <p:nvPr/>
        </p:nvGraphicFramePr>
        <p:xfrm>
          <a:off x="1785918" y="4714884"/>
          <a:ext cx="1000126" cy="400051"/>
        </p:xfrm>
        <a:graphic>
          <a:graphicData uri="http://schemas.openxmlformats.org/presentationml/2006/ole">
            <p:oleObj spid="_x0000_s2052" name="Ecuación" r:id="rId5" imgW="571320" imgH="228600" progId="Equation.3">
              <p:embed/>
            </p:oleObj>
          </a:graphicData>
        </a:graphic>
      </p:graphicFrame>
      <p:graphicFrame>
        <p:nvGraphicFramePr>
          <p:cNvPr id="2053" name="Object 5"/>
          <p:cNvGraphicFramePr>
            <a:graphicFrameLocks noChangeAspect="1"/>
          </p:cNvGraphicFramePr>
          <p:nvPr/>
        </p:nvGraphicFramePr>
        <p:xfrm>
          <a:off x="7786710" y="4643446"/>
          <a:ext cx="382588" cy="559947"/>
        </p:xfrm>
        <a:graphic>
          <a:graphicData uri="http://schemas.openxmlformats.org/presentationml/2006/ole">
            <p:oleObj spid="_x0000_s2053" name="Ecuación" r:id="rId6" imgW="190440" imgH="27936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nvGraphicFramePr>
        <p:xfrm>
          <a:off x="857224" y="2285992"/>
          <a:ext cx="3476628" cy="388926"/>
        </p:xfrm>
        <a:graphic>
          <a:graphicData uri="http://schemas.openxmlformats.org/drawingml/2006/table">
            <a:tbl>
              <a:tblPr firstRow="1" bandRow="1">
                <a:tableStyleId>{00A15C55-8517-42AA-B614-E9B94910E393}</a:tableStyleId>
              </a:tblPr>
              <a:tblGrid>
                <a:gridCol w="386292"/>
                <a:gridCol w="386292"/>
                <a:gridCol w="386292"/>
                <a:gridCol w="386292"/>
                <a:gridCol w="386292"/>
                <a:gridCol w="386292"/>
                <a:gridCol w="386292"/>
                <a:gridCol w="386292"/>
                <a:gridCol w="386292"/>
              </a:tblGrid>
              <a:tr h="388926">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smtClean="0"/>
                        <a:t>3</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4</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5</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smtClean="0"/>
                        <a:t>6</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7</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8</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9</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Right Arrow 10"/>
          <p:cNvSpPr/>
          <p:nvPr/>
        </p:nvSpPr>
        <p:spPr>
          <a:xfrm>
            <a:off x="4500562" y="2428868"/>
            <a:ext cx="714380" cy="142876"/>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graphicFrame>
        <p:nvGraphicFramePr>
          <p:cNvPr id="13" name="Table 12"/>
          <p:cNvGraphicFramePr>
            <a:graphicFrameLocks noGrp="1"/>
          </p:cNvGraphicFramePr>
          <p:nvPr/>
        </p:nvGraphicFramePr>
        <p:xfrm>
          <a:off x="5357818" y="2285992"/>
          <a:ext cx="3476628" cy="388926"/>
        </p:xfrm>
        <a:graphic>
          <a:graphicData uri="http://schemas.openxmlformats.org/drawingml/2006/table">
            <a:tbl>
              <a:tblPr firstRow="1" bandRow="1">
                <a:tableStyleId>{00A15C55-8517-42AA-B614-E9B94910E393}</a:tableStyleId>
              </a:tblPr>
              <a:tblGrid>
                <a:gridCol w="386292"/>
                <a:gridCol w="386292"/>
                <a:gridCol w="386292"/>
                <a:gridCol w="386292"/>
                <a:gridCol w="386292"/>
                <a:gridCol w="386292"/>
                <a:gridCol w="386292"/>
                <a:gridCol w="386292"/>
                <a:gridCol w="386292"/>
              </a:tblGrid>
              <a:tr h="388926">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5</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smtClean="0"/>
                        <a:t>3</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4</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smtClean="0"/>
                        <a:t>6</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7</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8</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9</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4" name="TextBox 13"/>
          <p:cNvSpPr txBox="1"/>
          <p:nvPr/>
        </p:nvSpPr>
        <p:spPr>
          <a:xfrm>
            <a:off x="3786182" y="1714488"/>
            <a:ext cx="2500330" cy="400110"/>
          </a:xfrm>
          <a:prstGeom prst="rect">
            <a:avLst/>
          </a:prstGeom>
          <a:noFill/>
        </p:spPr>
        <p:txBody>
          <a:bodyPr wrap="square" rtlCol="0">
            <a:spAutoFit/>
          </a:bodyPr>
          <a:lstStyle/>
          <a:p>
            <a:r>
              <a:rPr lang="en-US" sz="2000" dirty="0" smtClean="0">
                <a:latin typeface="Bernard MT Condensed" pitchFamily="18" charset="0"/>
                <a:cs typeface="Aharoni" pitchFamily="2" charset="-79"/>
              </a:rPr>
              <a:t>Swap  mutation</a:t>
            </a:r>
            <a:endParaRPr lang="en-US" sz="2000" dirty="0">
              <a:latin typeface="Bernard MT Condensed" pitchFamily="18" charset="0"/>
              <a:cs typeface="Aharoni" pitchFamily="2" charset="-79"/>
            </a:endParaRPr>
          </a:p>
        </p:txBody>
      </p:sp>
      <p:graphicFrame>
        <p:nvGraphicFramePr>
          <p:cNvPr id="24" name="Table 23"/>
          <p:cNvGraphicFramePr>
            <a:graphicFrameLocks noGrp="1"/>
          </p:cNvGraphicFramePr>
          <p:nvPr/>
        </p:nvGraphicFramePr>
        <p:xfrm>
          <a:off x="714348" y="4500570"/>
          <a:ext cx="3476628" cy="388926"/>
        </p:xfrm>
        <a:graphic>
          <a:graphicData uri="http://schemas.openxmlformats.org/drawingml/2006/table">
            <a:tbl>
              <a:tblPr firstRow="1" bandRow="1">
                <a:tableStyleId>{00A15C55-8517-42AA-B614-E9B94910E393}</a:tableStyleId>
              </a:tblPr>
              <a:tblGrid>
                <a:gridCol w="386292"/>
                <a:gridCol w="386292"/>
                <a:gridCol w="386292"/>
                <a:gridCol w="386292"/>
                <a:gridCol w="386292"/>
                <a:gridCol w="386292"/>
                <a:gridCol w="386292"/>
                <a:gridCol w="386292"/>
                <a:gridCol w="386292"/>
              </a:tblGrid>
              <a:tr h="388926">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smtClean="0"/>
                        <a:t>3</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4</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5</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smtClean="0"/>
                        <a:t>6</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7</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8</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9</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5" name="Right Arrow 24"/>
          <p:cNvSpPr/>
          <p:nvPr/>
        </p:nvSpPr>
        <p:spPr>
          <a:xfrm>
            <a:off x="4357686" y="4643446"/>
            <a:ext cx="714380" cy="142876"/>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graphicFrame>
        <p:nvGraphicFramePr>
          <p:cNvPr id="26" name="Table 25"/>
          <p:cNvGraphicFramePr>
            <a:graphicFrameLocks noGrp="1"/>
          </p:cNvGraphicFramePr>
          <p:nvPr/>
        </p:nvGraphicFramePr>
        <p:xfrm>
          <a:off x="5214942" y="4500570"/>
          <a:ext cx="3476628" cy="388926"/>
        </p:xfrm>
        <a:graphic>
          <a:graphicData uri="http://schemas.openxmlformats.org/drawingml/2006/table">
            <a:tbl>
              <a:tblPr firstRow="1" bandRow="1">
                <a:tableStyleId>{00A15C55-8517-42AA-B614-E9B94910E393}</a:tableStyleId>
              </a:tblPr>
              <a:tblGrid>
                <a:gridCol w="386292"/>
                <a:gridCol w="386292"/>
                <a:gridCol w="386292"/>
                <a:gridCol w="386292"/>
                <a:gridCol w="386292"/>
                <a:gridCol w="386292"/>
                <a:gridCol w="386292"/>
                <a:gridCol w="386292"/>
                <a:gridCol w="386292"/>
              </a:tblGrid>
              <a:tr h="388926">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smtClean="0"/>
                        <a:t>5</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smtClean="0"/>
                        <a:t>3</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en-US" dirty="0" smtClean="0"/>
                        <a:t>4</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en-US" dirty="0" smtClean="0"/>
                        <a:t>6</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7</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8</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9</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7" name="TextBox 26"/>
          <p:cNvSpPr txBox="1"/>
          <p:nvPr/>
        </p:nvSpPr>
        <p:spPr>
          <a:xfrm>
            <a:off x="3643306" y="3929066"/>
            <a:ext cx="2500330" cy="400110"/>
          </a:xfrm>
          <a:prstGeom prst="rect">
            <a:avLst/>
          </a:prstGeom>
          <a:noFill/>
        </p:spPr>
        <p:txBody>
          <a:bodyPr wrap="square" rtlCol="0">
            <a:spAutoFit/>
          </a:bodyPr>
          <a:lstStyle/>
          <a:p>
            <a:r>
              <a:rPr lang="en-US" sz="2000" dirty="0" smtClean="0">
                <a:latin typeface="Bernard MT Condensed" pitchFamily="18" charset="0"/>
                <a:cs typeface="Aharoni" pitchFamily="2" charset="-79"/>
              </a:rPr>
              <a:t>Insert  mutation</a:t>
            </a:r>
            <a:endParaRPr lang="en-US" sz="2000" dirty="0">
              <a:latin typeface="Bernard MT Condensed" pitchFamily="18" charset="0"/>
              <a:cs typeface="Aharoni" pitchFamily="2" charset="-79"/>
            </a:endParaRPr>
          </a:p>
        </p:txBody>
      </p:sp>
      <p:sp>
        <p:nvSpPr>
          <p:cNvPr id="15" name="1 Título"/>
          <p:cNvSpPr>
            <a:spLocks noGrp="1"/>
          </p:cNvSpPr>
          <p:nvPr>
            <p:ph type="title"/>
          </p:nvPr>
        </p:nvSpPr>
        <p:spPr>
          <a:xfrm>
            <a:off x="457200" y="274638"/>
            <a:ext cx="8229600" cy="1143000"/>
          </a:xfrm>
        </p:spPr>
        <p:txBody>
          <a:bodyPr/>
          <a:lstStyle/>
          <a:p>
            <a:r>
              <a:rPr lang="es-ES" sz="2800" b="1" dirty="0" smtClean="0">
                <a:solidFill>
                  <a:schemeClr val="accent3">
                    <a:lumMod val="50000"/>
                  </a:schemeClr>
                </a:solidFill>
                <a:latin typeface="Bernard MT Condensed" pitchFamily="18" charset="0"/>
              </a:rPr>
              <a:t>Mutación para permutación.</a:t>
            </a:r>
            <a:endParaRPr lang="es-MX" b="1" dirty="0">
              <a:solidFill>
                <a:schemeClr val="accent3">
                  <a:lumMod val="5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Table 3"/>
          <p:cNvGraphicFramePr>
            <a:graphicFrameLocks noGrp="1"/>
          </p:cNvGraphicFramePr>
          <p:nvPr/>
        </p:nvGraphicFramePr>
        <p:xfrm>
          <a:off x="571472" y="2214554"/>
          <a:ext cx="3476628" cy="388926"/>
        </p:xfrm>
        <a:graphic>
          <a:graphicData uri="http://schemas.openxmlformats.org/drawingml/2006/table">
            <a:tbl>
              <a:tblPr firstRow="1" bandRow="1">
                <a:tableStyleId>{00A15C55-8517-42AA-B614-E9B94910E393}</a:tableStyleId>
              </a:tblPr>
              <a:tblGrid>
                <a:gridCol w="386292"/>
                <a:gridCol w="386292"/>
                <a:gridCol w="386292"/>
                <a:gridCol w="386292"/>
                <a:gridCol w="386292"/>
                <a:gridCol w="386292"/>
                <a:gridCol w="386292"/>
                <a:gridCol w="386292"/>
                <a:gridCol w="386292"/>
              </a:tblGrid>
              <a:tr h="388926">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smtClean="0"/>
                        <a:t>3</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smtClean="0"/>
                        <a:t>4</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smtClean="0"/>
                        <a:t>5</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smtClean="0"/>
                        <a:t>6</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7</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8</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9</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ight Arrow 4"/>
          <p:cNvSpPr/>
          <p:nvPr/>
        </p:nvSpPr>
        <p:spPr>
          <a:xfrm>
            <a:off x="4214810" y="2357430"/>
            <a:ext cx="714380" cy="142876"/>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graphicFrame>
        <p:nvGraphicFramePr>
          <p:cNvPr id="6" name="Table 5"/>
          <p:cNvGraphicFramePr>
            <a:graphicFrameLocks noGrp="1"/>
          </p:cNvGraphicFramePr>
          <p:nvPr/>
        </p:nvGraphicFramePr>
        <p:xfrm>
          <a:off x="5072066" y="2214554"/>
          <a:ext cx="3476628" cy="388926"/>
        </p:xfrm>
        <a:graphic>
          <a:graphicData uri="http://schemas.openxmlformats.org/drawingml/2006/table">
            <a:tbl>
              <a:tblPr firstRow="1" bandRow="1">
                <a:tableStyleId>{00A15C55-8517-42AA-B614-E9B94910E393}</a:tableStyleId>
              </a:tblPr>
              <a:tblGrid>
                <a:gridCol w="386292"/>
                <a:gridCol w="386292"/>
                <a:gridCol w="386292"/>
                <a:gridCol w="386292"/>
                <a:gridCol w="386292"/>
                <a:gridCol w="386292"/>
                <a:gridCol w="386292"/>
                <a:gridCol w="386292"/>
                <a:gridCol w="386292"/>
              </a:tblGrid>
              <a:tr h="388926">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3</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smtClean="0"/>
                        <a:t>5</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smtClean="0"/>
                        <a:t>4</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smtClean="0"/>
                        <a:t>2</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smtClean="0"/>
                        <a:t>6</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7</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8</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9</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TextBox 6"/>
          <p:cNvSpPr txBox="1"/>
          <p:nvPr/>
        </p:nvSpPr>
        <p:spPr>
          <a:xfrm>
            <a:off x="3500430" y="1643050"/>
            <a:ext cx="2500330" cy="400110"/>
          </a:xfrm>
          <a:prstGeom prst="rect">
            <a:avLst/>
          </a:prstGeom>
          <a:noFill/>
        </p:spPr>
        <p:txBody>
          <a:bodyPr wrap="square" rtlCol="0">
            <a:spAutoFit/>
          </a:bodyPr>
          <a:lstStyle/>
          <a:p>
            <a:r>
              <a:rPr lang="en-US" sz="2000" dirty="0" smtClean="0">
                <a:latin typeface="Bernard MT Condensed" pitchFamily="18" charset="0"/>
                <a:cs typeface="Aharoni" pitchFamily="2" charset="-79"/>
              </a:rPr>
              <a:t>Scramble Mutation</a:t>
            </a:r>
            <a:endParaRPr lang="en-US" sz="2000" dirty="0">
              <a:latin typeface="Bernard MT Condensed" pitchFamily="18" charset="0"/>
              <a:cs typeface="Aharoni" pitchFamily="2" charset="-79"/>
            </a:endParaRPr>
          </a:p>
        </p:txBody>
      </p:sp>
      <p:graphicFrame>
        <p:nvGraphicFramePr>
          <p:cNvPr id="8" name="Table 7"/>
          <p:cNvGraphicFramePr>
            <a:graphicFrameLocks noGrp="1"/>
          </p:cNvGraphicFramePr>
          <p:nvPr/>
        </p:nvGraphicFramePr>
        <p:xfrm>
          <a:off x="642910" y="4286256"/>
          <a:ext cx="3476628" cy="388926"/>
        </p:xfrm>
        <a:graphic>
          <a:graphicData uri="http://schemas.openxmlformats.org/drawingml/2006/table">
            <a:tbl>
              <a:tblPr firstRow="1" bandRow="1">
                <a:tableStyleId>{00A15C55-8517-42AA-B614-E9B94910E393}</a:tableStyleId>
              </a:tblPr>
              <a:tblGrid>
                <a:gridCol w="386292"/>
                <a:gridCol w="386292"/>
                <a:gridCol w="386292"/>
                <a:gridCol w="386292"/>
                <a:gridCol w="386292"/>
                <a:gridCol w="386292"/>
                <a:gridCol w="386292"/>
                <a:gridCol w="386292"/>
                <a:gridCol w="386292"/>
              </a:tblGrid>
              <a:tr h="388926">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smtClean="0"/>
                        <a:t>3</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4</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5</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smtClean="0"/>
                        <a:t>6</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7</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8</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9</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ight Arrow 8"/>
          <p:cNvSpPr/>
          <p:nvPr/>
        </p:nvSpPr>
        <p:spPr>
          <a:xfrm>
            <a:off x="4286248" y="4429132"/>
            <a:ext cx="714380" cy="142876"/>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graphicFrame>
        <p:nvGraphicFramePr>
          <p:cNvPr id="10" name="Table 9"/>
          <p:cNvGraphicFramePr>
            <a:graphicFrameLocks noGrp="1"/>
          </p:cNvGraphicFramePr>
          <p:nvPr/>
        </p:nvGraphicFramePr>
        <p:xfrm>
          <a:off x="5143504" y="4286256"/>
          <a:ext cx="3476628" cy="388926"/>
        </p:xfrm>
        <a:graphic>
          <a:graphicData uri="http://schemas.openxmlformats.org/drawingml/2006/table">
            <a:tbl>
              <a:tblPr firstRow="1" bandRow="1">
                <a:tableStyleId>{00A15C55-8517-42AA-B614-E9B94910E393}</a:tableStyleId>
              </a:tblPr>
              <a:tblGrid>
                <a:gridCol w="386292"/>
                <a:gridCol w="386292"/>
                <a:gridCol w="386292"/>
                <a:gridCol w="386292"/>
                <a:gridCol w="386292"/>
                <a:gridCol w="386292"/>
                <a:gridCol w="386292"/>
                <a:gridCol w="386292"/>
                <a:gridCol w="386292"/>
              </a:tblGrid>
              <a:tr h="388926">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5</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smtClean="0"/>
                        <a:t>4</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dirty="0" smtClean="0"/>
                        <a:t>3</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dirty="0" smtClean="0"/>
                        <a:t>2</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smtClean="0"/>
                        <a:t>6</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7</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8</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9</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TextBox 10"/>
          <p:cNvSpPr txBox="1"/>
          <p:nvPr/>
        </p:nvSpPr>
        <p:spPr>
          <a:xfrm>
            <a:off x="3571868" y="3714752"/>
            <a:ext cx="2500330" cy="400110"/>
          </a:xfrm>
          <a:prstGeom prst="rect">
            <a:avLst/>
          </a:prstGeom>
          <a:noFill/>
        </p:spPr>
        <p:txBody>
          <a:bodyPr wrap="square" rtlCol="0">
            <a:spAutoFit/>
          </a:bodyPr>
          <a:lstStyle/>
          <a:p>
            <a:r>
              <a:rPr lang="en-US" sz="2000" dirty="0" smtClean="0">
                <a:latin typeface="Bernard MT Condensed" pitchFamily="18" charset="0"/>
                <a:cs typeface="Aharoni" pitchFamily="2" charset="-79"/>
              </a:rPr>
              <a:t>Inversion  mutation</a:t>
            </a:r>
            <a:endParaRPr lang="en-US" sz="2000" dirty="0">
              <a:latin typeface="Bernard MT Condensed" pitchFamily="18" charset="0"/>
              <a:cs typeface="Aharoni" pitchFamily="2" charset="-79"/>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4"/>
            <a:ext cx="7772400" cy="1470025"/>
          </a:xfrm>
        </p:spPr>
        <p:txBody>
          <a:bodyPr>
            <a:normAutofit fontScale="90000"/>
          </a:bodyPr>
          <a:lstStyle/>
          <a:p>
            <a:r>
              <a:rPr lang="es-MX" dirty="0" smtClean="0">
                <a:latin typeface="Comic Sans MS" pitchFamily="66" charset="0"/>
              </a:rPr>
              <a:t/>
            </a:r>
            <a:br>
              <a:rPr lang="es-MX" dirty="0" smtClean="0">
                <a:latin typeface="Comic Sans MS" pitchFamily="66" charset="0"/>
              </a:rPr>
            </a:br>
            <a:r>
              <a:rPr lang="es-MX" b="1" dirty="0" smtClean="0">
                <a:solidFill>
                  <a:schemeClr val="accent3">
                    <a:lumMod val="50000"/>
                  </a:schemeClr>
                </a:solidFill>
                <a:latin typeface="Bernard MT Condensed" pitchFamily="18" charset="0"/>
              </a:rPr>
              <a:t>Operadores genéticos</a:t>
            </a:r>
            <a:r>
              <a:rPr lang="es-MX" noProof="1" smtClean="0">
                <a:solidFill>
                  <a:schemeClr val="accent3">
                    <a:lumMod val="50000"/>
                  </a:schemeClr>
                </a:solidFill>
                <a:latin typeface="Comic Sans MS" pitchFamily="66" charset="0"/>
              </a:rPr>
              <a:t/>
            </a:r>
            <a:br>
              <a:rPr lang="es-MX" noProof="1" smtClean="0">
                <a:solidFill>
                  <a:schemeClr val="accent3">
                    <a:lumMod val="50000"/>
                  </a:schemeClr>
                </a:solidFill>
                <a:latin typeface="Comic Sans MS" pitchFamily="66" charset="0"/>
              </a:rPr>
            </a:br>
            <a:r>
              <a:rPr lang="es-MX" noProof="1" smtClean="0"/>
              <a:t/>
            </a:r>
            <a:br>
              <a:rPr lang="es-MX" noProof="1" smtClean="0"/>
            </a:br>
            <a:endParaRPr lang="es-MX" noProof="1"/>
          </a:p>
        </p:txBody>
      </p:sp>
      <p:sp>
        <p:nvSpPr>
          <p:cNvPr id="3" name="Subtitle 2"/>
          <p:cNvSpPr>
            <a:spLocks noGrp="1"/>
          </p:cNvSpPr>
          <p:nvPr>
            <p:ph type="subTitle" idx="1"/>
          </p:nvPr>
        </p:nvSpPr>
        <p:spPr>
          <a:xfrm>
            <a:off x="1214414" y="1928802"/>
            <a:ext cx="6858048" cy="4071966"/>
          </a:xfrm>
        </p:spPr>
        <p:txBody>
          <a:bodyPr>
            <a:normAutofit fontScale="62500" lnSpcReduction="20000"/>
          </a:bodyPr>
          <a:lstStyle/>
          <a:p>
            <a:pPr algn="just"/>
            <a:r>
              <a:rPr lang="es-MX" sz="3600" dirty="0" smtClean="0">
                <a:solidFill>
                  <a:schemeClr val="tx1"/>
                </a:solidFill>
                <a:latin typeface="Comic Sans MS" pitchFamily="66" charset="0"/>
              </a:rPr>
              <a:t>  </a:t>
            </a:r>
            <a:r>
              <a:rPr lang="es-MX" sz="3600" dirty="0" smtClean="0">
                <a:solidFill>
                  <a:schemeClr val="accent3">
                    <a:lumMod val="50000"/>
                  </a:schemeClr>
                </a:solidFill>
                <a:latin typeface="Comic Sans MS" pitchFamily="66" charset="0"/>
              </a:rPr>
              <a:t>Para el paso de una generación a la siguiente se aplica una serie de operadores genéticos.</a:t>
            </a:r>
          </a:p>
          <a:p>
            <a:pPr algn="just"/>
            <a:r>
              <a:rPr lang="es-MX" sz="3600" dirty="0" smtClean="0">
                <a:solidFill>
                  <a:schemeClr val="accent3">
                    <a:lumMod val="50000"/>
                  </a:schemeClr>
                </a:solidFill>
                <a:latin typeface="Comic Sans MS" pitchFamily="66" charset="0"/>
              </a:rPr>
              <a:t> </a:t>
            </a:r>
          </a:p>
          <a:p>
            <a:pPr algn="just"/>
            <a:r>
              <a:rPr lang="es-MX" sz="3600" dirty="0" smtClean="0">
                <a:solidFill>
                  <a:schemeClr val="accent3">
                    <a:lumMod val="50000"/>
                  </a:schemeClr>
                </a:solidFill>
                <a:latin typeface="Comic Sans MS" pitchFamily="66" charset="0"/>
              </a:rPr>
              <a:t> los operadores mas empleados son: </a:t>
            </a:r>
          </a:p>
          <a:p>
            <a:pPr algn="just"/>
            <a:endParaRPr lang="es-MX" sz="3600" dirty="0" smtClean="0">
              <a:solidFill>
                <a:schemeClr val="accent3">
                  <a:lumMod val="50000"/>
                </a:schemeClr>
              </a:solidFill>
              <a:latin typeface="Comic Sans MS" pitchFamily="66" charset="0"/>
            </a:endParaRPr>
          </a:p>
          <a:p>
            <a:pPr algn="just">
              <a:buFont typeface="Wingdings" pitchFamily="2" charset="2"/>
              <a:buChar char="q"/>
            </a:pPr>
            <a:r>
              <a:rPr lang="es-MX" sz="3600" dirty="0">
                <a:solidFill>
                  <a:schemeClr val="accent3">
                    <a:lumMod val="50000"/>
                  </a:schemeClr>
                </a:solidFill>
                <a:latin typeface="Comic Sans MS" pitchFamily="66" charset="0"/>
              </a:rPr>
              <a:t> </a:t>
            </a:r>
            <a:r>
              <a:rPr lang="es-MX" sz="3600" dirty="0" smtClean="0">
                <a:solidFill>
                  <a:schemeClr val="accent3">
                    <a:lumMod val="50000"/>
                  </a:schemeClr>
                </a:solidFill>
                <a:latin typeface="Comic Sans MS" pitchFamily="66" charset="0"/>
              </a:rPr>
              <a:t>selección </a:t>
            </a:r>
          </a:p>
          <a:p>
            <a:pPr algn="just">
              <a:buFont typeface="Wingdings" pitchFamily="2" charset="2"/>
              <a:buChar char="q"/>
            </a:pPr>
            <a:r>
              <a:rPr lang="es-MX" sz="3600" dirty="0" smtClean="0">
                <a:solidFill>
                  <a:schemeClr val="accent3">
                    <a:lumMod val="50000"/>
                  </a:schemeClr>
                </a:solidFill>
                <a:latin typeface="Comic Sans MS" pitchFamily="66" charset="0"/>
              </a:rPr>
              <a:t>Cruce</a:t>
            </a:r>
          </a:p>
          <a:p>
            <a:pPr algn="just">
              <a:buFont typeface="Wingdings" pitchFamily="2" charset="2"/>
              <a:buChar char="q"/>
            </a:pPr>
            <a:r>
              <a:rPr lang="es-MX" sz="3600" dirty="0" smtClean="0">
                <a:solidFill>
                  <a:schemeClr val="accent3">
                    <a:lumMod val="50000"/>
                  </a:schemeClr>
                </a:solidFill>
                <a:latin typeface="Comic Sans MS" pitchFamily="66" charset="0"/>
              </a:rPr>
              <a:t>Mutación</a:t>
            </a:r>
          </a:p>
          <a:p>
            <a:pPr algn="just">
              <a:buFont typeface="Wingdings" pitchFamily="2" charset="2"/>
              <a:buChar char="q"/>
            </a:pPr>
            <a:r>
              <a:rPr lang="es-MX" sz="3600" dirty="0" smtClean="0">
                <a:solidFill>
                  <a:schemeClr val="accent3">
                    <a:lumMod val="50000"/>
                  </a:schemeClr>
                </a:solidFill>
                <a:latin typeface="Comic Sans MS" pitchFamily="66" charset="0"/>
              </a:rPr>
              <a:t>Algoritmo de remplazo </a:t>
            </a:r>
          </a:p>
          <a:p>
            <a:pPr algn="just">
              <a:buFont typeface="Wingdings" pitchFamily="2" charset="2"/>
              <a:buChar char="q"/>
            </a:pPr>
            <a:endParaRPr lang="es-MX" sz="4200" dirty="0" smtClean="0">
              <a:solidFill>
                <a:schemeClr val="accent3">
                  <a:lumMod val="50000"/>
                </a:schemeClr>
              </a:solidFill>
              <a:latin typeface="Comic Sans MS" pitchFamily="66" charset="0"/>
            </a:endParaRPr>
          </a:p>
          <a:p>
            <a:r>
              <a:rPr lang="es-MX" dirty="0" smtClean="0">
                <a:solidFill>
                  <a:schemeClr val="accent3">
                    <a:lumMod val="50000"/>
                  </a:schemeClr>
                </a:solidFill>
                <a:latin typeface="Comic Sans MS" pitchFamily="66" charset="0"/>
              </a:rPr>
              <a:t> </a:t>
            </a:r>
            <a:endParaRPr lang="es-MX" dirty="0">
              <a:solidFill>
                <a:schemeClr val="accent3">
                  <a:lumMod val="50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b="1" dirty="0">
                <a:solidFill>
                  <a:schemeClr val="accent3">
                    <a:lumMod val="50000"/>
                  </a:schemeClr>
                </a:solidFill>
                <a:latin typeface="Bernard MT Condensed" pitchFamily="18" charset="0"/>
              </a:rPr>
              <a:t>C</a:t>
            </a:r>
            <a:r>
              <a:rPr lang="es-MX" b="1" dirty="0" smtClean="0">
                <a:solidFill>
                  <a:schemeClr val="accent3">
                    <a:lumMod val="50000"/>
                  </a:schemeClr>
                </a:solidFill>
                <a:latin typeface="Bernard MT Condensed" pitchFamily="18" charset="0"/>
              </a:rPr>
              <a:t>ruce</a:t>
            </a:r>
            <a:endParaRPr lang="es-MX" b="1" dirty="0">
              <a:solidFill>
                <a:schemeClr val="accent3">
                  <a:lumMod val="50000"/>
                </a:schemeClr>
              </a:solidFill>
              <a:latin typeface="Bernard MT Condensed" pitchFamily="18" charset="0"/>
            </a:endParaRPr>
          </a:p>
        </p:txBody>
      </p:sp>
      <p:sp>
        <p:nvSpPr>
          <p:cNvPr id="3" name="Content Placeholder 2"/>
          <p:cNvSpPr>
            <a:spLocks noGrp="1"/>
          </p:cNvSpPr>
          <p:nvPr>
            <p:ph idx="1"/>
          </p:nvPr>
        </p:nvSpPr>
        <p:spPr/>
        <p:txBody>
          <a:bodyPr>
            <a:normAutofit fontScale="77500" lnSpcReduction="20000"/>
          </a:bodyPr>
          <a:lstStyle/>
          <a:p>
            <a:pPr marL="342900" lvl="1" indent="-342900" algn="just">
              <a:buNone/>
            </a:pPr>
            <a:r>
              <a:rPr lang="es-ES" dirty="0" smtClean="0">
                <a:solidFill>
                  <a:schemeClr val="accent3">
                    <a:lumMod val="50000"/>
                  </a:schemeClr>
                </a:solidFill>
                <a:latin typeface="Comic Sans MS" pitchFamily="66" charset="0"/>
              </a:rPr>
              <a:t>    </a:t>
            </a:r>
            <a:r>
              <a:rPr lang="es-PE" sz="3200" dirty="0" smtClean="0">
                <a:solidFill>
                  <a:schemeClr val="accent3">
                    <a:lumMod val="50000"/>
                  </a:schemeClr>
                </a:solidFill>
                <a:latin typeface="Comic Sans MS" pitchFamily="66" charset="0"/>
              </a:rPr>
              <a:t>Cruce (un mecanismo para obtener nuevos individuos a partir de otros).</a:t>
            </a:r>
          </a:p>
          <a:p>
            <a:pPr algn="just">
              <a:buNone/>
            </a:pPr>
            <a:endParaRPr lang="es-ES" dirty="0" smtClean="0">
              <a:solidFill>
                <a:schemeClr val="accent3">
                  <a:lumMod val="50000"/>
                </a:schemeClr>
              </a:solidFill>
              <a:latin typeface="Comic Sans MS" pitchFamily="66" charset="0"/>
            </a:endParaRPr>
          </a:p>
          <a:p>
            <a:pPr algn="just">
              <a:buNone/>
            </a:pPr>
            <a:r>
              <a:rPr lang="es-ES" dirty="0" smtClean="0">
                <a:solidFill>
                  <a:schemeClr val="accent3">
                    <a:lumMod val="50000"/>
                  </a:schemeClr>
                </a:solidFill>
                <a:latin typeface="Comic Sans MS" pitchFamily="66" charset="0"/>
              </a:rPr>
              <a:t>     Los diferentes métodos de cruce podrán operar de dos formas diferentes.</a:t>
            </a:r>
          </a:p>
          <a:p>
            <a:pPr algn="just">
              <a:buNone/>
            </a:pPr>
            <a:r>
              <a:rPr lang="es-ES" b="1" dirty="0" smtClean="0">
                <a:solidFill>
                  <a:schemeClr val="accent3">
                    <a:lumMod val="50000"/>
                  </a:schemeClr>
                </a:solidFill>
                <a:latin typeface="Comic Sans MS" pitchFamily="66" charset="0"/>
              </a:rPr>
              <a:t>   estrategia</a:t>
            </a:r>
            <a:r>
              <a:rPr lang="es-ES" dirty="0" smtClean="0">
                <a:solidFill>
                  <a:schemeClr val="accent3">
                    <a:lumMod val="50000"/>
                  </a:schemeClr>
                </a:solidFill>
                <a:latin typeface="Comic Sans MS" pitchFamily="66" charset="0"/>
              </a:rPr>
              <a:t> </a:t>
            </a:r>
            <a:r>
              <a:rPr lang="es-ES" b="1" dirty="0" smtClean="0">
                <a:solidFill>
                  <a:schemeClr val="accent3">
                    <a:lumMod val="50000"/>
                  </a:schemeClr>
                </a:solidFill>
                <a:latin typeface="Comic Sans MS" pitchFamily="66" charset="0"/>
              </a:rPr>
              <a:t>destructiva</a:t>
            </a:r>
            <a:r>
              <a:rPr lang="es-ES" dirty="0" smtClean="0">
                <a:solidFill>
                  <a:schemeClr val="accent3">
                    <a:lumMod val="50000"/>
                  </a:schemeClr>
                </a:solidFill>
                <a:latin typeface="Comic Sans MS" pitchFamily="66" charset="0"/>
              </a:rPr>
              <a:t> los descendientes se insertarán en la población temporal aunque sus padres tengan mejor ajuste</a:t>
            </a:r>
          </a:p>
          <a:p>
            <a:pPr algn="just">
              <a:buNone/>
            </a:pPr>
            <a:endParaRPr lang="es-ES" dirty="0" smtClean="0">
              <a:solidFill>
                <a:schemeClr val="accent3">
                  <a:lumMod val="50000"/>
                </a:schemeClr>
              </a:solidFill>
              <a:latin typeface="Comic Sans MS" pitchFamily="66" charset="0"/>
            </a:endParaRPr>
          </a:p>
          <a:p>
            <a:pPr algn="just">
              <a:buNone/>
            </a:pPr>
            <a:r>
              <a:rPr lang="es-ES" dirty="0" smtClean="0">
                <a:solidFill>
                  <a:schemeClr val="accent3">
                    <a:lumMod val="50000"/>
                  </a:schemeClr>
                </a:solidFill>
                <a:latin typeface="Comic Sans MS" pitchFamily="66" charset="0"/>
              </a:rPr>
              <a:t>    </a:t>
            </a:r>
            <a:r>
              <a:rPr lang="es-ES" b="1" dirty="0" smtClean="0">
                <a:solidFill>
                  <a:schemeClr val="accent3">
                    <a:lumMod val="50000"/>
                  </a:schemeClr>
                </a:solidFill>
                <a:latin typeface="Comic Sans MS" pitchFamily="66" charset="0"/>
              </a:rPr>
              <a:t>estrategia no destructiva</a:t>
            </a:r>
            <a:r>
              <a:rPr lang="es-ES" dirty="0" smtClean="0">
                <a:solidFill>
                  <a:schemeClr val="accent3">
                    <a:lumMod val="50000"/>
                  </a:schemeClr>
                </a:solidFill>
                <a:latin typeface="Comic Sans MS" pitchFamily="66" charset="0"/>
              </a:rPr>
              <a:t> la descendencia pasará a la siguiente generación únicamente si supera la bondad del ajuste de los padres (o de los individuos a reemplazar). </a:t>
            </a:r>
          </a:p>
          <a:p>
            <a:pPr algn="just">
              <a:buNone/>
            </a:pPr>
            <a:endParaRPr lang="es-MX" dirty="0">
              <a:solidFill>
                <a:schemeClr val="accent3">
                  <a:lumMod val="50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b="1" dirty="0" smtClean="0">
                <a:solidFill>
                  <a:schemeClr val="accent3">
                    <a:lumMod val="50000"/>
                  </a:schemeClr>
                </a:solidFill>
                <a:latin typeface="Bernard MT Condensed" pitchFamily="18" charset="0"/>
              </a:rPr>
              <a:t>Cruce de 1 punto</a:t>
            </a:r>
            <a:r>
              <a:rPr lang="es-MX" sz="2200" b="1" dirty="0" smtClean="0">
                <a:solidFill>
                  <a:schemeClr val="accent3">
                    <a:lumMod val="50000"/>
                  </a:schemeClr>
                </a:solidFill>
                <a:latin typeface="Agency FB" pitchFamily="34" charset="0"/>
              </a:rPr>
              <a:t/>
            </a:r>
            <a:br>
              <a:rPr lang="es-MX" sz="2200" b="1" dirty="0" smtClean="0">
                <a:solidFill>
                  <a:schemeClr val="accent3">
                    <a:lumMod val="50000"/>
                  </a:schemeClr>
                </a:solidFill>
                <a:latin typeface="Agency FB" pitchFamily="34" charset="0"/>
              </a:rPr>
            </a:br>
            <a:endParaRPr lang="es-MX" sz="2200" b="1" dirty="0">
              <a:solidFill>
                <a:schemeClr val="accent3">
                  <a:lumMod val="50000"/>
                </a:schemeClr>
              </a:solidFill>
              <a:latin typeface="Agency FB" pitchFamily="34" charset="0"/>
            </a:endParaRPr>
          </a:p>
        </p:txBody>
      </p:sp>
      <p:pic>
        <p:nvPicPr>
          <p:cNvPr id="1026" name="Picture 2" descr="\includegraphics[width=.9\linewidth, height=75pt]{imagenes/cruce1Pto.eps}"/>
          <p:cNvPicPr>
            <a:picLocks noChangeAspect="1" noChangeArrowheads="1"/>
          </p:cNvPicPr>
          <p:nvPr/>
        </p:nvPicPr>
        <p:blipFill>
          <a:blip r:embed="rId2" cstate="print"/>
          <a:srcRect/>
          <a:stretch>
            <a:fillRect/>
          </a:stretch>
        </p:blipFill>
        <p:spPr bwMode="auto">
          <a:xfrm>
            <a:off x="1285851" y="2643182"/>
            <a:ext cx="7657261" cy="2714644"/>
          </a:xfrm>
          <a:prstGeom prst="rect">
            <a:avLst/>
          </a:prstGeom>
          <a:no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b="1" dirty="0" smtClean="0">
                <a:solidFill>
                  <a:schemeClr val="accent3">
                    <a:lumMod val="50000"/>
                  </a:schemeClr>
                </a:solidFill>
                <a:latin typeface="Bernard MT Condensed" pitchFamily="18" charset="0"/>
              </a:rPr>
              <a:t>Cruce de 2 punto</a:t>
            </a:r>
            <a:endParaRPr lang="es-MX" dirty="0"/>
          </a:p>
        </p:txBody>
      </p:sp>
      <p:pic>
        <p:nvPicPr>
          <p:cNvPr id="18433" name="Picture 1" descr="\includegraphics[width=.9\linewidth, height=75pt]{imagenes/cruce2Ptos.eps}"/>
          <p:cNvPicPr>
            <a:picLocks noChangeAspect="1" noChangeArrowheads="1"/>
          </p:cNvPicPr>
          <p:nvPr/>
        </p:nvPicPr>
        <p:blipFill>
          <a:blip r:embed="rId2" cstate="print"/>
          <a:srcRect/>
          <a:stretch>
            <a:fillRect/>
          </a:stretch>
        </p:blipFill>
        <p:spPr bwMode="auto">
          <a:xfrm>
            <a:off x="1071538" y="2637055"/>
            <a:ext cx="7786742" cy="2577895"/>
          </a:xfrm>
          <a:prstGeom prst="rect">
            <a:avLst/>
          </a:prstGeom>
          <a:no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b="1" dirty="0" smtClean="0">
                <a:solidFill>
                  <a:schemeClr val="accent3">
                    <a:lumMod val="50000"/>
                  </a:schemeClr>
                </a:solidFill>
                <a:latin typeface="Bernard MT Condensed" pitchFamily="18" charset="0"/>
              </a:rPr>
              <a:t>Cruce de uniforme</a:t>
            </a:r>
            <a:r>
              <a:rPr lang="es-MX" sz="1300" b="1" dirty="0" smtClean="0">
                <a:solidFill>
                  <a:schemeClr val="accent3">
                    <a:lumMod val="50000"/>
                  </a:schemeClr>
                </a:solidFill>
                <a:latin typeface="Bernard MT Condensed" pitchFamily="18" charset="0"/>
              </a:rPr>
              <a:t/>
            </a:r>
            <a:br>
              <a:rPr lang="es-MX" sz="1300" b="1" dirty="0" smtClean="0">
                <a:solidFill>
                  <a:schemeClr val="accent3">
                    <a:lumMod val="50000"/>
                  </a:schemeClr>
                </a:solidFill>
                <a:latin typeface="Bernard MT Condensed" pitchFamily="18" charset="0"/>
              </a:rPr>
            </a:br>
            <a:r>
              <a:rPr lang="es-MX" sz="1300" b="1" dirty="0" smtClean="0">
                <a:solidFill>
                  <a:schemeClr val="accent3">
                    <a:lumMod val="50000"/>
                  </a:schemeClr>
                </a:solidFill>
                <a:latin typeface="Agency FB" pitchFamily="34" charset="0"/>
              </a:rPr>
              <a:t> (DPX) </a:t>
            </a:r>
            <a:r>
              <a:rPr lang="es-MX" sz="1300" dirty="0" smtClean="0">
                <a:solidFill>
                  <a:schemeClr val="accent3">
                    <a:lumMod val="50000"/>
                  </a:schemeClr>
                </a:solidFill>
                <a:latin typeface="Agency FB" pitchFamily="34" charset="0"/>
              </a:rPr>
              <a:t>(</a:t>
            </a:r>
            <a:r>
              <a:rPr lang="es-MX" sz="1300" dirty="0" err="1" smtClean="0">
                <a:solidFill>
                  <a:schemeClr val="accent3">
                    <a:lumMod val="50000"/>
                  </a:schemeClr>
                </a:solidFill>
                <a:latin typeface="Agency FB" pitchFamily="34" charset="0"/>
              </a:rPr>
              <a:t>Double</a:t>
            </a:r>
            <a:r>
              <a:rPr lang="es-MX" sz="1300" dirty="0" smtClean="0">
                <a:solidFill>
                  <a:schemeClr val="accent3">
                    <a:lumMod val="50000"/>
                  </a:schemeClr>
                </a:solidFill>
                <a:latin typeface="Agency FB" pitchFamily="34" charset="0"/>
              </a:rPr>
              <a:t> Point Crossover).</a:t>
            </a:r>
            <a:endParaRPr lang="es-MX" sz="1300" dirty="0"/>
          </a:p>
        </p:txBody>
      </p:sp>
      <p:pic>
        <p:nvPicPr>
          <p:cNvPr id="20481" name="Picture 1" descr="\includegraphics[width=.7\linewidth, height=125pt]{imagenes/cruceUniforme.eps}"/>
          <p:cNvPicPr>
            <a:picLocks noChangeAspect="1" noChangeArrowheads="1"/>
          </p:cNvPicPr>
          <p:nvPr/>
        </p:nvPicPr>
        <p:blipFill>
          <a:blip r:embed="rId2" cstate="print"/>
          <a:srcRect/>
          <a:stretch>
            <a:fillRect/>
          </a:stretch>
        </p:blipFill>
        <p:spPr bwMode="auto">
          <a:xfrm>
            <a:off x="1214414" y="2071678"/>
            <a:ext cx="6572296" cy="3362570"/>
          </a:xfrm>
          <a:prstGeom prst="rect">
            <a:avLst/>
          </a:prstGeom>
          <a:no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accent3">
                    <a:lumMod val="50000"/>
                  </a:schemeClr>
                </a:solidFill>
                <a:latin typeface="Bernard MT Condensed" pitchFamily="18" charset="0"/>
              </a:rPr>
              <a:t>Cruces específicos de codificaciones no binarias</a:t>
            </a:r>
            <a:endParaRPr lang="es-MX" b="1" dirty="0">
              <a:solidFill>
                <a:schemeClr val="accent3">
                  <a:lumMod val="50000"/>
                </a:schemeClr>
              </a:solidFill>
              <a:latin typeface="Bernard MT Condensed"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q"/>
            </a:pPr>
            <a:r>
              <a:rPr lang="es-ES" sz="2200" b="1" dirty="0" smtClean="0">
                <a:solidFill>
                  <a:schemeClr val="accent3">
                    <a:lumMod val="50000"/>
                  </a:schemeClr>
                </a:solidFill>
                <a:latin typeface="Comic Sans MS" pitchFamily="66" charset="0"/>
              </a:rPr>
              <a:t>Media:</a:t>
            </a:r>
            <a:r>
              <a:rPr lang="es-ES" sz="2200" dirty="0" smtClean="0">
                <a:solidFill>
                  <a:schemeClr val="accent3">
                    <a:lumMod val="50000"/>
                  </a:schemeClr>
                </a:solidFill>
                <a:latin typeface="Comic Sans MS" pitchFamily="66" charset="0"/>
              </a:rPr>
              <a:t> el gen de la descendencia toma el valor medio de los genes de los padres. Tiene la desventaja de que únicamente se genera un descendiente en el cruce de dos padres. </a:t>
            </a:r>
          </a:p>
          <a:p>
            <a:pPr algn="just">
              <a:buFont typeface="Wingdings" pitchFamily="2" charset="2"/>
              <a:buChar char="q"/>
            </a:pPr>
            <a:r>
              <a:rPr lang="es-ES" sz="2200" b="1" dirty="0" smtClean="0">
                <a:solidFill>
                  <a:schemeClr val="accent3">
                    <a:lumMod val="50000"/>
                  </a:schemeClr>
                </a:solidFill>
                <a:latin typeface="Comic Sans MS" pitchFamily="66" charset="0"/>
              </a:rPr>
              <a:t>Media geométrica:</a:t>
            </a:r>
            <a:r>
              <a:rPr lang="es-ES" sz="2200" dirty="0" smtClean="0">
                <a:solidFill>
                  <a:schemeClr val="accent3">
                    <a:lumMod val="50000"/>
                  </a:schemeClr>
                </a:solidFill>
                <a:latin typeface="Comic Sans MS" pitchFamily="66" charset="0"/>
              </a:rPr>
              <a:t> cada gen de la descendencia toma como valor la raíz cuadrada del producto de los genes de los padres. Presenta el problema añadido de qué signo dar al resultado si los padres tienen signos diferentes. </a:t>
            </a:r>
          </a:p>
          <a:p>
            <a:pPr algn="just">
              <a:buFont typeface="Wingdings" pitchFamily="2" charset="2"/>
              <a:buChar char="q"/>
            </a:pPr>
            <a:r>
              <a:rPr lang="es-ES" sz="2200" b="1" dirty="0" smtClean="0">
                <a:solidFill>
                  <a:schemeClr val="accent3">
                    <a:lumMod val="50000"/>
                  </a:schemeClr>
                </a:solidFill>
                <a:latin typeface="Comic Sans MS" pitchFamily="66" charset="0"/>
              </a:rPr>
              <a:t>Extensión</a:t>
            </a:r>
            <a:r>
              <a:rPr lang="es-ES" sz="2200" dirty="0" smtClean="0">
                <a:solidFill>
                  <a:schemeClr val="accent3">
                    <a:lumMod val="50000"/>
                  </a:schemeClr>
                </a:solidFill>
                <a:latin typeface="Comic Sans MS" pitchFamily="66" charset="0"/>
              </a:rPr>
              <a:t>: se toma la diferencia existente entre los genes situados en las mismas posiciones de los padres y se suma al valor más alto o se resta del valor más bajo</a:t>
            </a:r>
            <a:r>
              <a:rPr lang="es-ES" sz="2200" smtClean="0">
                <a:solidFill>
                  <a:schemeClr val="accent3">
                    <a:lumMod val="50000"/>
                  </a:schemeClr>
                </a:solidFill>
                <a:latin typeface="Comic Sans MS" pitchFamily="66" charset="0"/>
              </a:rPr>
              <a:t>. </a:t>
            </a:r>
            <a:endParaRPr lang="es-ES" sz="2200" dirty="0" smtClean="0">
              <a:solidFill>
                <a:schemeClr val="accent3">
                  <a:lumMod val="50000"/>
                </a:schemeClr>
              </a:solidFill>
              <a:latin typeface="Comic Sans MS" pitchFamily="66" charset="0"/>
            </a:endParaRPr>
          </a:p>
          <a:p>
            <a:pPr>
              <a:buFont typeface="Wingdings" pitchFamily="2" charset="2"/>
              <a:buChar char="q"/>
            </a:pPr>
            <a:endParaRPr lang="es-ES" dirty="0" smtClean="0">
              <a:solidFill>
                <a:schemeClr val="accent3">
                  <a:lumMod val="50000"/>
                </a:schemeClr>
              </a:solidFill>
              <a:latin typeface="Comic Sans MS" pitchFamily="66" charset="0"/>
            </a:endParaRPr>
          </a:p>
          <a:p>
            <a:pPr>
              <a:buNone/>
            </a:pPr>
            <a:endParaRPr lang="es-MX"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accent3">
                    <a:lumMod val="50000"/>
                  </a:schemeClr>
                </a:solidFill>
                <a:latin typeface="Bernard MT Condensed" pitchFamily="18" charset="0"/>
              </a:rPr>
              <a:t>Mutación.</a:t>
            </a:r>
            <a:endParaRPr lang="es-MX" b="1" dirty="0">
              <a:solidFill>
                <a:schemeClr val="accent3">
                  <a:lumMod val="50000"/>
                </a:schemeClr>
              </a:solidFill>
            </a:endParaRPr>
          </a:p>
        </p:txBody>
      </p:sp>
      <p:sp>
        <p:nvSpPr>
          <p:cNvPr id="3" name="2 Marcador de contenido"/>
          <p:cNvSpPr>
            <a:spLocks noGrp="1"/>
          </p:cNvSpPr>
          <p:nvPr>
            <p:ph idx="1"/>
          </p:nvPr>
        </p:nvSpPr>
        <p:spPr/>
        <p:txBody>
          <a:bodyPr>
            <a:normAutofit fontScale="92500" lnSpcReduction="20000"/>
          </a:bodyPr>
          <a:lstStyle/>
          <a:p>
            <a:pPr algn="just">
              <a:buNone/>
            </a:pPr>
            <a:r>
              <a:rPr lang="es-ES_tradnl" dirty="0" smtClean="0"/>
              <a:t>	</a:t>
            </a:r>
            <a:r>
              <a:rPr lang="es-ES_tradnl" sz="2600" dirty="0" smtClean="0">
                <a:solidFill>
                  <a:schemeClr val="accent3">
                    <a:lumMod val="50000"/>
                  </a:schemeClr>
                </a:solidFill>
                <a:latin typeface="Comic Sans MS" pitchFamily="66" charset="0"/>
              </a:rPr>
              <a:t>Produce un nuevo hijo a partir de un solo padre con solo cambiar un bit al azar.</a:t>
            </a:r>
          </a:p>
          <a:p>
            <a:pPr algn="just">
              <a:buNone/>
            </a:pPr>
            <a:endParaRPr lang="es-ES_tradnl" dirty="0" smtClean="0">
              <a:solidFill>
                <a:schemeClr val="accent3">
                  <a:lumMod val="50000"/>
                </a:schemeClr>
              </a:solidFill>
              <a:latin typeface="Comic Sans MS" pitchFamily="66" charset="0"/>
            </a:endParaRPr>
          </a:p>
          <a:p>
            <a:pPr algn="just">
              <a:buNone/>
            </a:pPr>
            <a:endParaRPr lang="es-ES_tradnl" dirty="0" smtClean="0">
              <a:solidFill>
                <a:schemeClr val="accent3">
                  <a:lumMod val="50000"/>
                </a:schemeClr>
              </a:solidFill>
              <a:latin typeface="Comic Sans MS" pitchFamily="66" charset="0"/>
            </a:endParaRPr>
          </a:p>
          <a:p>
            <a:pPr algn="just">
              <a:buNone/>
            </a:pPr>
            <a:endParaRPr lang="es-ES_tradnl" dirty="0" smtClean="0">
              <a:solidFill>
                <a:schemeClr val="accent3">
                  <a:lumMod val="50000"/>
                </a:schemeClr>
              </a:solidFill>
              <a:latin typeface="Comic Sans MS" pitchFamily="66" charset="0"/>
            </a:endParaRPr>
          </a:p>
          <a:p>
            <a:pPr algn="just">
              <a:buNone/>
            </a:pPr>
            <a:endParaRPr lang="es-ES_tradnl" dirty="0" smtClean="0">
              <a:solidFill>
                <a:schemeClr val="accent3">
                  <a:lumMod val="50000"/>
                </a:schemeClr>
              </a:solidFill>
              <a:latin typeface="Comic Sans MS" pitchFamily="66" charset="0"/>
            </a:endParaRPr>
          </a:p>
          <a:p>
            <a:pPr algn="just">
              <a:buNone/>
            </a:pPr>
            <a:endParaRPr lang="es-ES_tradnl" dirty="0" smtClean="0">
              <a:solidFill>
                <a:schemeClr val="accent3">
                  <a:lumMod val="50000"/>
                </a:schemeClr>
              </a:solidFill>
              <a:latin typeface="Comic Sans MS" pitchFamily="66" charset="0"/>
            </a:endParaRPr>
          </a:p>
          <a:p>
            <a:pPr algn="just">
              <a:buNone/>
            </a:pPr>
            <a:endParaRPr lang="es-ES_tradnl" dirty="0" smtClean="0">
              <a:solidFill>
                <a:schemeClr val="accent3">
                  <a:lumMod val="50000"/>
                </a:schemeClr>
              </a:solidFill>
              <a:latin typeface="Comic Sans MS" pitchFamily="66" charset="0"/>
            </a:endParaRPr>
          </a:p>
          <a:p>
            <a:pPr algn="just">
              <a:buNone/>
            </a:pPr>
            <a:endParaRPr lang="es-ES_tradnl" dirty="0" smtClean="0">
              <a:solidFill>
                <a:schemeClr val="accent3">
                  <a:lumMod val="50000"/>
                </a:schemeClr>
              </a:solidFill>
              <a:latin typeface="Comic Sans MS" pitchFamily="66" charset="0"/>
            </a:endParaRPr>
          </a:p>
          <a:p>
            <a:pPr algn="just">
              <a:buNone/>
            </a:pPr>
            <a:r>
              <a:rPr lang="es-ES_tradnl" sz="1000" dirty="0" smtClean="0">
                <a:solidFill>
                  <a:schemeClr val="accent3">
                    <a:lumMod val="50000"/>
                  </a:schemeClr>
                </a:solidFill>
                <a:latin typeface="Comic Sans MS" pitchFamily="66" charset="0"/>
              </a:rPr>
              <a:t>				        </a:t>
            </a:r>
            <a:r>
              <a:rPr lang="es-ES_tradnl" sz="1800" dirty="0" smtClean="0">
                <a:solidFill>
                  <a:schemeClr val="accent3">
                    <a:lumMod val="50000"/>
                  </a:schemeClr>
                </a:solidFill>
                <a:latin typeface="Comic Sans MS" pitchFamily="66" charset="0"/>
              </a:rPr>
              <a:t>Operador de Mutación.</a:t>
            </a:r>
            <a:endParaRPr lang="es-MX" sz="1800" dirty="0">
              <a:solidFill>
                <a:schemeClr val="accent3">
                  <a:lumMod val="50000"/>
                </a:schemeClr>
              </a:solidFill>
              <a:latin typeface="Comic Sans MS" pitchFamily="66" charset="0"/>
            </a:endParaRPr>
          </a:p>
        </p:txBody>
      </p:sp>
      <p:graphicFrame>
        <p:nvGraphicFramePr>
          <p:cNvPr id="5" name="4 Tabla"/>
          <p:cNvGraphicFramePr>
            <a:graphicFrameLocks noGrp="1"/>
          </p:cNvGraphicFramePr>
          <p:nvPr/>
        </p:nvGraphicFramePr>
        <p:xfrm>
          <a:off x="3143240" y="3500438"/>
          <a:ext cx="2786082" cy="365760"/>
        </p:xfrm>
        <a:graphic>
          <a:graphicData uri="http://schemas.openxmlformats.org/drawingml/2006/table">
            <a:tbl>
              <a:tblPr firstRow="1" bandRow="1">
                <a:tableStyleId>{5C22544A-7EE6-4342-B048-85BDC9FD1C3A}</a:tableStyleId>
              </a:tblPr>
              <a:tblGrid>
                <a:gridCol w="488160"/>
                <a:gridCol w="488160"/>
                <a:gridCol w="488160"/>
                <a:gridCol w="488160"/>
                <a:gridCol w="488160"/>
                <a:gridCol w="345282"/>
              </a:tblGrid>
              <a:tr h="357190">
                <a:tc>
                  <a:txBody>
                    <a:bodyPr/>
                    <a:lstStyle/>
                    <a:p>
                      <a:pPr algn="ctr"/>
                      <a:r>
                        <a:rPr lang="es-MX" dirty="0" smtClean="0">
                          <a:solidFill>
                            <a:schemeClr val="tx1"/>
                          </a:solidFill>
                        </a:rPr>
                        <a:t>1</a:t>
                      </a:r>
                      <a:endParaRPr lang="es-MX"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s-MX" dirty="0" smtClean="0">
                          <a:solidFill>
                            <a:schemeClr val="tx1"/>
                          </a:solidFill>
                        </a:rPr>
                        <a:t>0</a:t>
                      </a:r>
                      <a:endParaRPr lang="es-MX"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s-MX" dirty="0" smtClean="0">
                          <a:solidFill>
                            <a:schemeClr val="tx1"/>
                          </a:solidFill>
                        </a:rPr>
                        <a:t>0</a:t>
                      </a:r>
                      <a:endParaRPr lang="es-MX"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s-MX" dirty="0" smtClean="0">
                          <a:solidFill>
                            <a:schemeClr val="tx1"/>
                          </a:solidFill>
                        </a:rPr>
                        <a:t>1</a:t>
                      </a:r>
                      <a:endParaRPr lang="es-MX"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s-MX" dirty="0" smtClean="0">
                          <a:solidFill>
                            <a:srgbClr val="FF0000"/>
                          </a:solidFill>
                        </a:rPr>
                        <a:t>0</a:t>
                      </a:r>
                      <a:endParaRPr lang="es-MX"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s-MX" dirty="0" smtClean="0">
                          <a:solidFill>
                            <a:schemeClr val="tx1"/>
                          </a:solidFill>
                        </a:rPr>
                        <a:t>0</a:t>
                      </a:r>
                      <a:endParaRPr lang="es-MX"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bl>
          </a:graphicData>
        </a:graphic>
      </p:graphicFrame>
      <p:graphicFrame>
        <p:nvGraphicFramePr>
          <p:cNvPr id="6" name="5 Tabla"/>
          <p:cNvGraphicFramePr>
            <a:graphicFrameLocks noGrp="1"/>
          </p:cNvGraphicFramePr>
          <p:nvPr/>
        </p:nvGraphicFramePr>
        <p:xfrm>
          <a:off x="3143240" y="4857760"/>
          <a:ext cx="2786082" cy="365760"/>
        </p:xfrm>
        <a:graphic>
          <a:graphicData uri="http://schemas.openxmlformats.org/drawingml/2006/table">
            <a:tbl>
              <a:tblPr firstRow="1" bandRow="1">
                <a:tableStyleId>{5C22544A-7EE6-4342-B048-85BDC9FD1C3A}</a:tableStyleId>
              </a:tblPr>
              <a:tblGrid>
                <a:gridCol w="488160"/>
                <a:gridCol w="488160"/>
                <a:gridCol w="488160"/>
                <a:gridCol w="488160"/>
                <a:gridCol w="488160"/>
                <a:gridCol w="345282"/>
              </a:tblGrid>
              <a:tr h="357190">
                <a:tc>
                  <a:txBody>
                    <a:bodyPr/>
                    <a:lstStyle/>
                    <a:p>
                      <a:pPr algn="ctr"/>
                      <a:r>
                        <a:rPr lang="es-MX" dirty="0" smtClean="0">
                          <a:solidFill>
                            <a:schemeClr val="tx1"/>
                          </a:solidFill>
                        </a:rPr>
                        <a:t>1</a:t>
                      </a:r>
                      <a:endParaRPr lang="es-MX"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s-MX" dirty="0" smtClean="0">
                          <a:solidFill>
                            <a:schemeClr val="tx1"/>
                          </a:solidFill>
                        </a:rPr>
                        <a:t>0</a:t>
                      </a:r>
                      <a:endParaRPr lang="es-MX"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s-MX" dirty="0" smtClean="0">
                          <a:solidFill>
                            <a:schemeClr val="tx1"/>
                          </a:solidFill>
                        </a:rPr>
                        <a:t>0</a:t>
                      </a:r>
                      <a:endParaRPr lang="es-MX"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s-MX" dirty="0" smtClean="0">
                          <a:solidFill>
                            <a:schemeClr val="tx1"/>
                          </a:solidFill>
                        </a:rPr>
                        <a:t>1</a:t>
                      </a:r>
                      <a:endParaRPr lang="es-MX"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s-MX" dirty="0" smtClean="0">
                          <a:solidFill>
                            <a:srgbClr val="FF0000"/>
                          </a:solidFill>
                        </a:rPr>
                        <a:t>1</a:t>
                      </a:r>
                      <a:endParaRPr lang="es-MX"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s-MX" dirty="0" smtClean="0">
                          <a:solidFill>
                            <a:schemeClr val="tx1"/>
                          </a:solidFill>
                        </a:rPr>
                        <a:t>0</a:t>
                      </a:r>
                      <a:endParaRPr lang="es-MX"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bl>
          </a:graphicData>
        </a:graphic>
      </p:graphicFrame>
      <p:sp>
        <p:nvSpPr>
          <p:cNvPr id="8" name="7 CuadroTexto"/>
          <p:cNvSpPr txBox="1"/>
          <p:nvPr/>
        </p:nvSpPr>
        <p:spPr>
          <a:xfrm>
            <a:off x="1285852" y="3500438"/>
            <a:ext cx="857256" cy="369332"/>
          </a:xfrm>
          <a:prstGeom prst="rect">
            <a:avLst/>
          </a:prstGeom>
          <a:noFill/>
        </p:spPr>
        <p:txBody>
          <a:bodyPr wrap="square" rtlCol="0">
            <a:spAutoFit/>
          </a:bodyPr>
          <a:lstStyle/>
          <a:p>
            <a:r>
              <a:rPr lang="es-MX" b="1" dirty="0" smtClean="0">
                <a:solidFill>
                  <a:schemeClr val="bg2">
                    <a:lumMod val="25000"/>
                  </a:schemeClr>
                </a:solidFill>
              </a:rPr>
              <a:t>Antes</a:t>
            </a:r>
            <a:endParaRPr lang="es-MX" b="1" dirty="0">
              <a:solidFill>
                <a:schemeClr val="bg2">
                  <a:lumMod val="25000"/>
                </a:schemeClr>
              </a:solidFill>
            </a:endParaRPr>
          </a:p>
        </p:txBody>
      </p:sp>
      <p:sp>
        <p:nvSpPr>
          <p:cNvPr id="9" name="8 CuadroTexto"/>
          <p:cNvSpPr txBox="1"/>
          <p:nvPr/>
        </p:nvSpPr>
        <p:spPr>
          <a:xfrm>
            <a:off x="1214414" y="4857760"/>
            <a:ext cx="1285884" cy="369332"/>
          </a:xfrm>
          <a:prstGeom prst="rect">
            <a:avLst/>
          </a:prstGeom>
          <a:noFill/>
        </p:spPr>
        <p:txBody>
          <a:bodyPr wrap="square" rtlCol="0">
            <a:spAutoFit/>
          </a:bodyPr>
          <a:lstStyle/>
          <a:p>
            <a:r>
              <a:rPr lang="es-MX" b="1" dirty="0" smtClean="0">
                <a:solidFill>
                  <a:schemeClr val="bg2">
                    <a:lumMod val="25000"/>
                  </a:schemeClr>
                </a:solidFill>
              </a:rPr>
              <a:t>Después</a:t>
            </a:r>
            <a:endParaRPr lang="es-MX" b="1" dirty="0">
              <a:solidFill>
                <a:schemeClr val="bg2">
                  <a:lumMod val="25000"/>
                </a:schemeClr>
              </a:solidFill>
            </a:endParaRPr>
          </a:p>
        </p:txBody>
      </p:sp>
      <p:sp>
        <p:nvSpPr>
          <p:cNvPr id="10" name="Down Arrow 9"/>
          <p:cNvSpPr/>
          <p:nvPr/>
        </p:nvSpPr>
        <p:spPr>
          <a:xfrm>
            <a:off x="5286380" y="3929066"/>
            <a:ext cx="142876" cy="857256"/>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2 Marcador de contenido"/>
          <p:cNvSpPr>
            <a:spLocks noGrp="1"/>
          </p:cNvSpPr>
          <p:nvPr>
            <p:ph idx="1"/>
          </p:nvPr>
        </p:nvSpPr>
        <p:spPr/>
        <p:txBody>
          <a:bodyPr>
            <a:normAutofit fontScale="70000" lnSpcReduction="20000"/>
          </a:bodyPr>
          <a:lstStyle/>
          <a:p>
            <a:pPr algn="just">
              <a:buNone/>
            </a:pPr>
            <a:r>
              <a:rPr lang="es-ES_tradnl" dirty="0" smtClean="0">
                <a:solidFill>
                  <a:schemeClr val="accent3">
                    <a:lumMod val="50000"/>
                  </a:schemeClr>
                </a:solidFill>
              </a:rPr>
              <a:t>	</a:t>
            </a:r>
            <a:r>
              <a:rPr lang="es-ES_tradnl" b="1" dirty="0" smtClean="0">
                <a:solidFill>
                  <a:schemeClr val="accent3">
                    <a:lumMod val="50000"/>
                  </a:schemeClr>
                </a:solidFill>
                <a:latin typeface="Comic Sans MS" pitchFamily="66" charset="0"/>
              </a:rPr>
              <a:t>Objetivo:</a:t>
            </a:r>
            <a:r>
              <a:rPr lang="es-ES_tradnl" dirty="0" smtClean="0">
                <a:solidFill>
                  <a:schemeClr val="accent3">
                    <a:lumMod val="50000"/>
                  </a:schemeClr>
                </a:solidFill>
                <a:latin typeface="Comic Sans MS" pitchFamily="66" charset="0"/>
              </a:rPr>
              <a:t> </a:t>
            </a:r>
          </a:p>
          <a:p>
            <a:pPr algn="just">
              <a:buNone/>
            </a:pPr>
            <a:endParaRPr lang="es-ES_tradnl" dirty="0" smtClean="0">
              <a:solidFill>
                <a:schemeClr val="accent3">
                  <a:lumMod val="50000"/>
                </a:schemeClr>
              </a:solidFill>
              <a:latin typeface="Comic Sans MS" pitchFamily="66" charset="0"/>
            </a:endParaRPr>
          </a:p>
          <a:p>
            <a:pPr lvl="1" algn="just">
              <a:buFont typeface="Wingdings" pitchFamily="2" charset="2"/>
              <a:buChar char="Ø"/>
            </a:pPr>
            <a:r>
              <a:rPr lang="es-ES_tradnl" dirty="0" smtClean="0">
                <a:solidFill>
                  <a:schemeClr val="accent3">
                    <a:lumMod val="50000"/>
                  </a:schemeClr>
                </a:solidFill>
                <a:latin typeface="Comic Sans MS" pitchFamily="66" charset="0"/>
              </a:rPr>
              <a:t>Simular los cambios adaptativos que sufren las especies.</a:t>
            </a:r>
          </a:p>
          <a:p>
            <a:pPr algn="just">
              <a:buNone/>
            </a:pPr>
            <a:endParaRPr lang="es-ES_tradnl" dirty="0" smtClean="0">
              <a:solidFill>
                <a:schemeClr val="accent3">
                  <a:lumMod val="50000"/>
                </a:schemeClr>
              </a:solidFill>
              <a:latin typeface="Comic Sans MS" pitchFamily="66" charset="0"/>
            </a:endParaRPr>
          </a:p>
          <a:p>
            <a:pPr algn="just">
              <a:buNone/>
            </a:pPr>
            <a:endParaRPr lang="es-ES_tradnl" dirty="0" smtClean="0">
              <a:solidFill>
                <a:schemeClr val="accent3">
                  <a:lumMod val="50000"/>
                </a:schemeClr>
              </a:solidFill>
              <a:latin typeface="Comic Sans MS" pitchFamily="66" charset="0"/>
            </a:endParaRPr>
          </a:p>
          <a:p>
            <a:pPr algn="just">
              <a:buNone/>
            </a:pPr>
            <a:r>
              <a:rPr lang="es-ES_tradnl" b="1" dirty="0" smtClean="0">
                <a:solidFill>
                  <a:schemeClr val="accent3">
                    <a:lumMod val="50000"/>
                  </a:schemeClr>
                </a:solidFill>
                <a:latin typeface="Comic Sans MS" pitchFamily="66" charset="0"/>
              </a:rPr>
              <a:t>	Requisitos:</a:t>
            </a:r>
          </a:p>
          <a:p>
            <a:pPr algn="just">
              <a:buNone/>
            </a:pPr>
            <a:endParaRPr lang="es-ES_tradnl" b="1" dirty="0" smtClean="0">
              <a:solidFill>
                <a:schemeClr val="accent3">
                  <a:lumMod val="50000"/>
                </a:schemeClr>
              </a:solidFill>
              <a:latin typeface="Comic Sans MS" pitchFamily="66" charset="0"/>
            </a:endParaRPr>
          </a:p>
          <a:p>
            <a:pPr lvl="1" algn="just">
              <a:buFont typeface="Wingdings" pitchFamily="2" charset="2"/>
              <a:buChar char="Ø"/>
            </a:pPr>
            <a:r>
              <a:rPr lang="es-ES_tradnl" dirty="0" smtClean="0">
                <a:solidFill>
                  <a:schemeClr val="accent3">
                    <a:lumMod val="50000"/>
                  </a:schemeClr>
                </a:solidFill>
                <a:latin typeface="Comic Sans MS" pitchFamily="66" charset="0"/>
              </a:rPr>
              <a:t>El efecto sobre el individuo debe ser pequeño.</a:t>
            </a:r>
          </a:p>
          <a:p>
            <a:pPr lvl="1" algn="just">
              <a:buFont typeface="Wingdings" pitchFamily="2" charset="2"/>
              <a:buChar char="Ø"/>
            </a:pPr>
            <a:r>
              <a:rPr lang="es-ES_tradnl" dirty="0" smtClean="0">
                <a:solidFill>
                  <a:schemeClr val="accent3">
                    <a:lumMod val="50000"/>
                  </a:schemeClr>
                </a:solidFill>
                <a:latin typeface="Comic Sans MS" pitchFamily="66" charset="0"/>
              </a:rPr>
              <a:t>Existe una probabilidad de mutación </a:t>
            </a:r>
            <a:r>
              <a:rPr lang="es-ES_tradnl" i="1" dirty="0" smtClean="0">
                <a:solidFill>
                  <a:schemeClr val="accent3">
                    <a:lumMod val="50000"/>
                  </a:schemeClr>
                </a:solidFill>
                <a:latin typeface="Comic Sans MS" pitchFamily="66" charset="0"/>
              </a:rPr>
              <a:t>p</a:t>
            </a:r>
            <a:r>
              <a:rPr lang="es-ES_tradnl" i="1" baseline="-25000" dirty="0" smtClean="0">
                <a:solidFill>
                  <a:schemeClr val="accent3">
                    <a:lumMod val="50000"/>
                  </a:schemeClr>
                </a:solidFill>
                <a:latin typeface="Comic Sans MS" pitchFamily="66" charset="0"/>
              </a:rPr>
              <a:t>m</a:t>
            </a:r>
            <a:r>
              <a:rPr lang="es-ES_tradnl" dirty="0" smtClean="0">
                <a:solidFill>
                  <a:schemeClr val="accent3">
                    <a:lumMod val="50000"/>
                  </a:schemeClr>
                </a:solidFill>
                <a:latin typeface="Comic Sans MS" pitchFamily="66" charset="0"/>
              </a:rPr>
              <a:t>.</a:t>
            </a:r>
          </a:p>
          <a:p>
            <a:pPr lvl="2" algn="just"/>
            <a:r>
              <a:rPr lang="es-ES_tradnl" dirty="0" smtClean="0">
                <a:solidFill>
                  <a:schemeClr val="accent3">
                    <a:lumMod val="50000"/>
                  </a:schemeClr>
                </a:solidFill>
                <a:latin typeface="Comic Sans MS" pitchFamily="66" charset="0"/>
              </a:rPr>
              <a:t>Probabilidad menor al 1%.</a:t>
            </a:r>
          </a:p>
          <a:p>
            <a:pPr lvl="1" algn="just">
              <a:buFont typeface="Wingdings" pitchFamily="2" charset="2"/>
              <a:buChar char="Ø"/>
            </a:pPr>
            <a:endParaRPr lang="es-ES_tradnl" dirty="0" smtClean="0">
              <a:solidFill>
                <a:schemeClr val="accent3">
                  <a:lumMod val="50000"/>
                </a:schemeClr>
              </a:solidFill>
              <a:latin typeface="Comic Sans MS" pitchFamily="66" charset="0"/>
            </a:endParaRPr>
          </a:p>
          <a:p>
            <a:pPr algn="just">
              <a:buNone/>
            </a:pPr>
            <a:endParaRPr lang="es-ES_tradnl" dirty="0" smtClean="0">
              <a:solidFill>
                <a:schemeClr val="accent3">
                  <a:lumMod val="50000"/>
                </a:schemeClr>
              </a:solidFill>
            </a:endParaRPr>
          </a:p>
          <a:p>
            <a:pPr algn="just">
              <a:buNone/>
            </a:pPr>
            <a:endParaRPr lang="es-ES_tradnl" dirty="0" smtClean="0">
              <a:solidFill>
                <a:schemeClr val="accent3">
                  <a:lumMod val="50000"/>
                </a:schemeClr>
              </a:solidFill>
            </a:endParaRPr>
          </a:p>
          <a:p>
            <a:pPr algn="just">
              <a:buNone/>
            </a:pPr>
            <a:r>
              <a:rPr lang="es-ES_tradnl" sz="1000" dirty="0" smtClean="0">
                <a:solidFill>
                  <a:schemeClr val="accent3">
                    <a:lumMod val="50000"/>
                  </a:schemeClr>
                </a:solidFill>
              </a:rPr>
              <a:t>			</a:t>
            </a:r>
            <a:endParaRPr lang="es-MX" sz="1800" dirty="0">
              <a:solidFill>
                <a:schemeClr val="accent3">
                  <a:lumMod val="50000"/>
                </a:scheme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TotalTime>
  <Words>403</Words>
  <Application>Microsoft Office PowerPoint</Application>
  <PresentationFormat>Presentación en pantalla (4:3)</PresentationFormat>
  <Paragraphs>167</Paragraphs>
  <Slides>13</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13</vt:i4>
      </vt:variant>
    </vt:vector>
  </HeadingPairs>
  <TitlesOfParts>
    <vt:vector size="15" baseType="lpstr">
      <vt:lpstr>Office Theme</vt:lpstr>
      <vt:lpstr>Ecuación</vt:lpstr>
      <vt:lpstr>     INSTITUTO TECNOLÓGICO  DE TIJUANA</vt:lpstr>
      <vt:lpstr> Operadores genéticos  </vt:lpstr>
      <vt:lpstr>Cruce</vt:lpstr>
      <vt:lpstr>Cruce de 1 punto </vt:lpstr>
      <vt:lpstr>Cruce de 2 punto</vt:lpstr>
      <vt:lpstr>Cruce de uniforme  (DPX) (Double Point Crossover).</vt:lpstr>
      <vt:lpstr>Cruces específicos de codificaciones no binarias</vt:lpstr>
      <vt:lpstr>Mutación.</vt:lpstr>
      <vt:lpstr>Diapositiva 9</vt:lpstr>
      <vt:lpstr>Mutación real.</vt:lpstr>
      <vt:lpstr>Diapositiva 11</vt:lpstr>
      <vt:lpstr>Mutación para permutación.</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Operadores geneticos</dc:title>
  <dc:creator>MONA</dc:creator>
  <cp:lastModifiedBy>WinuE</cp:lastModifiedBy>
  <cp:revision>36</cp:revision>
  <dcterms:created xsi:type="dcterms:W3CDTF">2010-03-14T05:01:05Z</dcterms:created>
  <dcterms:modified xsi:type="dcterms:W3CDTF">2010-03-19T20:38:55Z</dcterms:modified>
</cp:coreProperties>
</file>