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94" r:id="rId3"/>
    <p:sldId id="293" r:id="rId4"/>
    <p:sldId id="295" r:id="rId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0000"/>
    <a:srgbClr val="33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620"/>
    <p:restoredTop sz="94660"/>
  </p:normalViewPr>
  <p:slideViewPr>
    <p:cSldViewPr>
      <p:cViewPr>
        <p:scale>
          <a:sx n="50" d="100"/>
          <a:sy n="50" d="100"/>
        </p:scale>
        <p:origin x="-522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1905000" y="1219200"/>
            <a:ext cx="0" cy="2057400"/>
          </a:xfrm>
          <a:prstGeom prst="line">
            <a:avLst/>
          </a:prstGeom>
          <a:noFill/>
          <a:ln w="34925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Oval 8"/>
          <p:cNvSpPr>
            <a:spLocks noChangeArrowheads="1"/>
          </p:cNvSpPr>
          <p:nvPr/>
        </p:nvSpPr>
        <p:spPr bwMode="auto">
          <a:xfrm>
            <a:off x="163513" y="2103438"/>
            <a:ext cx="347662" cy="347662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s-PA" sz="2400">
              <a:latin typeface="Times New Roman" pitchFamily="18" charset="0"/>
            </a:endParaRPr>
          </a:p>
        </p:txBody>
      </p:sp>
      <p:sp>
        <p:nvSpPr>
          <p:cNvPr id="6" name="Oval 9"/>
          <p:cNvSpPr>
            <a:spLocks noChangeArrowheads="1"/>
          </p:cNvSpPr>
          <p:nvPr/>
        </p:nvSpPr>
        <p:spPr bwMode="auto">
          <a:xfrm>
            <a:off x="739775" y="2105025"/>
            <a:ext cx="349250" cy="347663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s-PA" sz="2400">
              <a:latin typeface="Times New Roman" pitchFamily="18" charset="0"/>
            </a:endParaRPr>
          </a:p>
        </p:txBody>
      </p:sp>
      <p:sp>
        <p:nvSpPr>
          <p:cNvPr id="7" name="Oval 10"/>
          <p:cNvSpPr>
            <a:spLocks noChangeArrowheads="1"/>
          </p:cNvSpPr>
          <p:nvPr/>
        </p:nvSpPr>
        <p:spPr bwMode="auto">
          <a:xfrm>
            <a:off x="1317625" y="2105025"/>
            <a:ext cx="347663" cy="347663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s-PA" sz="2400">
              <a:latin typeface="Times New Roman" pitchFamily="18" charset="0"/>
            </a:endParaRP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3600" y="1371600"/>
            <a:ext cx="6477000" cy="1752600"/>
          </a:xfrm>
        </p:spPr>
        <p:txBody>
          <a:bodyPr/>
          <a:lstStyle>
            <a:lvl1pPr>
              <a:defRPr sz="54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733800"/>
            <a:ext cx="6477000" cy="19812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086600" y="6248400"/>
            <a:ext cx="1524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810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209800" y="6248400"/>
            <a:ext cx="1219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16D1B8-0903-47A7-8655-EF8E045E799A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01709A-9119-4219-A2E2-A427CC794629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190500"/>
            <a:ext cx="1752600" cy="58293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524000" y="190500"/>
            <a:ext cx="5105400" cy="58293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884D64-01E1-403A-894E-E2B53AF2A21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1E129-F6A0-45F7-A115-2FEA1D035668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EECB6-377E-4C64-8F35-4FB35799588A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5240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1054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E29D7E-8F99-46CA-8FB6-4F6808EBB40F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C3AB69-D4DD-4407-912F-E1FAEF5A5232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892B62-15D1-4EA4-9173-C87231083DBF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47E457-8CBF-4A31-95B2-4991A0C6E170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D91C56-B0F1-4E9E-9563-137D94BA59A2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PA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A7CBD0-BA79-44C8-A8D8-2E3D6572AD49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190500"/>
            <a:ext cx="7010400" cy="152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1905000"/>
            <a:ext cx="7010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294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24000" y="6248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fld id="{2569626F-1C1A-4AAE-BC83-FFCA91616841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 flipV="1">
            <a:off x="1371600" y="304800"/>
            <a:ext cx="0" cy="1295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1032" name="Oval 8"/>
          <p:cNvSpPr>
            <a:spLocks noChangeArrowheads="1"/>
          </p:cNvSpPr>
          <p:nvPr/>
        </p:nvSpPr>
        <p:spPr bwMode="auto">
          <a:xfrm>
            <a:off x="152400" y="8382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s-PA" sz="2400">
              <a:latin typeface="Times New Roman" pitchFamily="18" charset="0"/>
            </a:endParaRPr>
          </a:p>
        </p:txBody>
      </p:sp>
      <p:sp>
        <p:nvSpPr>
          <p:cNvPr id="1033" name="Oval 9"/>
          <p:cNvSpPr>
            <a:spLocks noChangeArrowheads="1"/>
          </p:cNvSpPr>
          <p:nvPr/>
        </p:nvSpPr>
        <p:spPr bwMode="auto">
          <a:xfrm>
            <a:off x="539750" y="838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s-PA" sz="2400">
              <a:latin typeface="Times New Roman" pitchFamily="18" charset="0"/>
            </a:endParaRPr>
          </a:p>
        </p:txBody>
      </p:sp>
      <p:sp>
        <p:nvSpPr>
          <p:cNvPr id="1034" name="Oval 10"/>
          <p:cNvSpPr>
            <a:spLocks noChangeArrowheads="1"/>
          </p:cNvSpPr>
          <p:nvPr/>
        </p:nvSpPr>
        <p:spPr bwMode="auto">
          <a:xfrm>
            <a:off x="927100" y="838200"/>
            <a:ext cx="228600" cy="228600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s-PA" sz="240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0000"/>
        <a:buFont typeface="Wingdings" pitchFamily="2" charset="2"/>
        <a:buChar char="¢"/>
        <a:defRPr sz="30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l"/>
        <a:defRPr sz="28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9pPr>
    </p:bodyStyle>
    <p:otherStyle>
      <a:defPPr>
        <a:defRPr lang="es-P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3600" y="1371600"/>
            <a:ext cx="7010400" cy="1752600"/>
          </a:xfrm>
        </p:spPr>
        <p:txBody>
          <a:bodyPr/>
          <a:lstStyle/>
          <a:p>
            <a:pPr eaLnBrk="1" hangingPunct="1"/>
            <a:r>
              <a:rPr lang="en-US" smtClean="0"/>
              <a:t>Simple Present Tense</a:t>
            </a:r>
          </a:p>
        </p:txBody>
      </p:sp>
    </p:spTree>
  </p:cSld>
  <p:clrMapOvr>
    <a:masterClrMapping/>
  </p:clrMapOvr>
  <p:transition spd="slow"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Questions in Simple Present Tense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 algn="just" eaLnBrk="1" hangingPunct="1"/>
            <a:r>
              <a:rPr lang="en-US" smtClean="0"/>
              <a:t>Change these statements to questions:</a:t>
            </a:r>
          </a:p>
          <a:p>
            <a:pPr marL="571500" indent="-571500" eaLnBrk="1" hangingPunct="1">
              <a:buFont typeface="Wingdings" pitchFamily="2" charset="2"/>
              <a:buNone/>
            </a:pPr>
            <a:endParaRPr lang="en-US" smtClean="0"/>
          </a:p>
          <a:p>
            <a:pPr marL="571500" indent="-571500" eaLnBrk="1" hangingPunct="1">
              <a:buFont typeface="Wingdings" pitchFamily="2" charset="2"/>
              <a:buAutoNum type="arabicPeriod"/>
            </a:pPr>
            <a:r>
              <a:rPr lang="en-US" smtClean="0"/>
              <a:t>I work.</a:t>
            </a:r>
          </a:p>
          <a:p>
            <a:pPr marL="571500" indent="-571500" eaLnBrk="1" hangingPunct="1">
              <a:buFont typeface="Wingdings" pitchFamily="2" charset="2"/>
              <a:buAutoNum type="arabicPeriod"/>
            </a:pPr>
            <a:r>
              <a:rPr lang="en-US" smtClean="0"/>
              <a:t>I like my job.</a:t>
            </a:r>
          </a:p>
          <a:p>
            <a:pPr marL="571500" indent="-571500" eaLnBrk="1" hangingPunct="1">
              <a:buFont typeface="Wingdings" pitchFamily="2" charset="2"/>
              <a:buAutoNum type="arabicPeriod"/>
            </a:pPr>
            <a:r>
              <a:rPr lang="en-US" smtClean="0"/>
              <a:t>They have benefits.</a:t>
            </a:r>
          </a:p>
          <a:p>
            <a:pPr marL="571500" indent="-571500" eaLnBrk="1" hangingPunct="1">
              <a:buFont typeface="Wingdings" pitchFamily="2" charset="2"/>
              <a:buAutoNum type="arabicPeriod"/>
            </a:pPr>
            <a:r>
              <a:rPr lang="en-US" smtClean="0"/>
              <a:t>We have a nice boss.</a:t>
            </a:r>
          </a:p>
          <a:p>
            <a:pPr marL="571500" indent="-571500" eaLnBrk="1" hangingPunct="1">
              <a:buFont typeface="Wingdings" pitchFamily="2" charset="2"/>
              <a:buAutoNum type="arabicPeriod"/>
            </a:pPr>
            <a:endParaRPr lang="en-US" smtClean="0"/>
          </a:p>
        </p:txBody>
      </p:sp>
    </p:spTree>
  </p:cSld>
  <p:clrMapOvr>
    <a:masterClrMapping/>
  </p:clrMapOvr>
  <p:transition spd="slow"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Questions in Simple Present Tense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 eaLnBrk="1" hangingPunct="1"/>
            <a:r>
              <a:rPr lang="en-US" smtClean="0"/>
              <a:t>Change these statements to questions:</a:t>
            </a:r>
          </a:p>
          <a:p>
            <a:pPr marL="571500" indent="-571500" eaLnBrk="1" hangingPunct="1">
              <a:buFont typeface="Wingdings" pitchFamily="2" charset="2"/>
              <a:buNone/>
            </a:pPr>
            <a:endParaRPr lang="en-US" smtClean="0"/>
          </a:p>
          <a:p>
            <a:pPr marL="571500" indent="-571500" eaLnBrk="1" hangingPunct="1">
              <a:buFont typeface="Wingdings" pitchFamily="2" charset="2"/>
              <a:buAutoNum type="arabicPeriod"/>
            </a:pPr>
            <a:r>
              <a:rPr lang="en-US" smtClean="0"/>
              <a:t>She has a lot of experience.</a:t>
            </a:r>
          </a:p>
          <a:p>
            <a:pPr marL="571500" indent="-571500" eaLnBrk="1" hangingPunct="1">
              <a:buFont typeface="Wingdings" pitchFamily="2" charset="2"/>
              <a:buAutoNum type="arabicPeriod"/>
            </a:pPr>
            <a:r>
              <a:rPr lang="en-US" smtClean="0"/>
              <a:t>He drives to his work.</a:t>
            </a:r>
          </a:p>
          <a:p>
            <a:pPr marL="571500" indent="-571500" eaLnBrk="1" hangingPunct="1">
              <a:buFont typeface="Wingdings" pitchFamily="2" charset="2"/>
              <a:buAutoNum type="arabicPeriod"/>
            </a:pPr>
            <a:r>
              <a:rPr lang="en-US" smtClean="0"/>
              <a:t>The new employee comes early.</a:t>
            </a:r>
          </a:p>
          <a:p>
            <a:pPr marL="571500" indent="-571500" eaLnBrk="1" hangingPunct="1">
              <a:buFont typeface="Wingdings" pitchFamily="2" charset="2"/>
              <a:buAutoNum type="arabicPeriod"/>
            </a:pPr>
            <a:r>
              <a:rPr lang="en-US" smtClean="0"/>
              <a:t>Your co-worker talks to you.</a:t>
            </a:r>
          </a:p>
          <a:p>
            <a:pPr marL="571500" indent="-571500" eaLnBrk="1" hangingPunct="1">
              <a:buFont typeface="Wingdings" pitchFamily="2" charset="2"/>
              <a:buNone/>
            </a:pPr>
            <a:endParaRPr lang="en-US" smtClean="0"/>
          </a:p>
          <a:p>
            <a:pPr marL="571500" indent="-571500" eaLnBrk="1" hangingPunct="1">
              <a:buFont typeface="Wingdings" pitchFamily="2" charset="2"/>
              <a:buNone/>
            </a:pPr>
            <a:endParaRPr lang="en-US" smtClean="0"/>
          </a:p>
        </p:txBody>
      </p:sp>
    </p:spTree>
  </p:cSld>
  <p:clrMapOvr>
    <a:masterClrMapping/>
  </p:clrMapOvr>
  <p:transition spd="slow"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Questions in Simple Present Tense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 eaLnBrk="1" hangingPunct="1">
              <a:buFont typeface="Wingdings" pitchFamily="2" charset="2"/>
              <a:buAutoNum type="arabicPeriod"/>
            </a:pPr>
            <a:r>
              <a:rPr lang="en-US" sz="3800" b="1" smtClean="0"/>
              <a:t>Do</a:t>
            </a:r>
            <a:r>
              <a:rPr lang="en-US" smtClean="0"/>
              <a:t> + I / you / we / they + verb + ?</a:t>
            </a:r>
          </a:p>
          <a:p>
            <a:pPr marL="571500" indent="-571500" eaLnBrk="1" hangingPunct="1">
              <a:buFont typeface="Wingdings" pitchFamily="2" charset="2"/>
              <a:buAutoNum type="arabicPeriod"/>
            </a:pPr>
            <a:endParaRPr lang="en-US" smtClean="0"/>
          </a:p>
          <a:p>
            <a:pPr marL="571500" indent="-571500" eaLnBrk="1" hangingPunct="1">
              <a:buFont typeface="Wingdings" pitchFamily="2" charset="2"/>
              <a:buAutoNum type="arabicPeriod"/>
            </a:pPr>
            <a:endParaRPr lang="en-US" smtClean="0"/>
          </a:p>
          <a:p>
            <a:pPr marL="571500" indent="-571500" eaLnBrk="1" hangingPunct="1">
              <a:buFont typeface="Wingdings" pitchFamily="2" charset="2"/>
              <a:buAutoNum type="arabicPeriod"/>
            </a:pPr>
            <a:r>
              <a:rPr lang="en-US" sz="3800" b="1" smtClean="0"/>
              <a:t>Does</a:t>
            </a:r>
            <a:r>
              <a:rPr lang="en-US" smtClean="0"/>
              <a:t> he / she / it + verb + ?</a:t>
            </a:r>
          </a:p>
        </p:txBody>
      </p:sp>
    </p:spTree>
  </p:cSld>
  <p:clrMapOvr>
    <a:masterClrMapping/>
  </p:clrMapOvr>
  <p:transition spd="slow">
    <p:fade thruBlk="1"/>
  </p:transition>
</p:sld>
</file>

<file path=ppt/theme/theme1.xml><?xml version="1.0" encoding="utf-8"?>
<a:theme xmlns:a="http://schemas.openxmlformats.org/drawingml/2006/main" name="Echo">
  <a:themeElements>
    <a:clrScheme name="Echo 7">
      <a:dk1>
        <a:srgbClr val="336666"/>
      </a:dk1>
      <a:lt1>
        <a:srgbClr val="FFFFFF"/>
      </a:lt1>
      <a:dk2>
        <a:srgbClr val="000000"/>
      </a:dk2>
      <a:lt2>
        <a:srgbClr val="666699"/>
      </a:lt2>
      <a:accent1>
        <a:srgbClr val="99CCCC"/>
      </a:accent1>
      <a:accent2>
        <a:srgbClr val="CCCCCC"/>
      </a:accent2>
      <a:accent3>
        <a:srgbClr val="FFFFFF"/>
      </a:accent3>
      <a:accent4>
        <a:srgbClr val="2A5656"/>
      </a:accent4>
      <a:accent5>
        <a:srgbClr val="CAE2E2"/>
      </a:accent5>
      <a:accent6>
        <a:srgbClr val="B9B9B9"/>
      </a:accent6>
      <a:hlink>
        <a:srgbClr val="006666"/>
      </a:hlink>
      <a:folHlink>
        <a:srgbClr val="B2B2B2"/>
      </a:folHlink>
    </a:clrScheme>
    <a:fontScheme name="Ech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cho 1">
        <a:dk1>
          <a:srgbClr val="25252F"/>
        </a:dk1>
        <a:lt1>
          <a:srgbClr val="9999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3399"/>
        </a:accent2>
        <a:accent3>
          <a:srgbClr val="AAAAAA"/>
        </a:accent3>
        <a:accent4>
          <a:srgbClr val="8282DA"/>
        </a:accent4>
        <a:accent5>
          <a:srgbClr val="ADB8FF"/>
        </a:accent5>
        <a:accent6>
          <a:srgbClr val="002D8A"/>
        </a:accent6>
        <a:hlink>
          <a:srgbClr val="0099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2">
        <a:dk1>
          <a:srgbClr val="314183"/>
        </a:dk1>
        <a:lt1>
          <a:srgbClr val="FFFFFF"/>
        </a:lt1>
        <a:dk2>
          <a:srgbClr val="0B1E45"/>
        </a:dk2>
        <a:lt2>
          <a:srgbClr val="FFFFFF"/>
        </a:lt2>
        <a:accent1>
          <a:srgbClr val="6666FF"/>
        </a:accent1>
        <a:accent2>
          <a:srgbClr val="0066FF"/>
        </a:accent2>
        <a:accent3>
          <a:srgbClr val="AAABB0"/>
        </a:accent3>
        <a:accent4>
          <a:srgbClr val="DADADA"/>
        </a:accent4>
        <a:accent5>
          <a:srgbClr val="B8B8FF"/>
        </a:accent5>
        <a:accent6>
          <a:srgbClr val="005CE7"/>
        </a:accent6>
        <a:hlink>
          <a:srgbClr val="00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3">
        <a:dk1>
          <a:srgbClr val="194349"/>
        </a:dk1>
        <a:lt1>
          <a:srgbClr val="FFFFCC"/>
        </a:lt1>
        <a:dk2>
          <a:srgbClr val="006666"/>
        </a:dk2>
        <a:lt2>
          <a:srgbClr val="FFFFFF"/>
        </a:lt2>
        <a:accent1>
          <a:srgbClr val="99CC00"/>
        </a:accent1>
        <a:accent2>
          <a:srgbClr val="00B6B2"/>
        </a:accent2>
        <a:accent3>
          <a:srgbClr val="AAB8B8"/>
        </a:accent3>
        <a:accent4>
          <a:srgbClr val="DADAAE"/>
        </a:accent4>
        <a:accent5>
          <a:srgbClr val="CAE2AA"/>
        </a:accent5>
        <a:accent6>
          <a:srgbClr val="00A5A1"/>
        </a:accent6>
        <a:hlink>
          <a:srgbClr val="669900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4">
        <a:dk1>
          <a:srgbClr val="194349"/>
        </a:dk1>
        <a:lt1>
          <a:srgbClr val="FFFFCC"/>
        </a:lt1>
        <a:dk2>
          <a:srgbClr val="0000FF"/>
        </a:dk2>
        <a:lt2>
          <a:srgbClr val="FFFFFF"/>
        </a:lt2>
        <a:accent1>
          <a:srgbClr val="0099FF"/>
        </a:accent1>
        <a:accent2>
          <a:srgbClr val="33CC33"/>
        </a:accent2>
        <a:accent3>
          <a:srgbClr val="AAAAFF"/>
        </a:accent3>
        <a:accent4>
          <a:srgbClr val="DADAAE"/>
        </a:accent4>
        <a:accent5>
          <a:srgbClr val="AACAFF"/>
        </a:accent5>
        <a:accent6>
          <a:srgbClr val="2DB9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5">
        <a:dk1>
          <a:srgbClr val="194349"/>
        </a:dk1>
        <a:lt1>
          <a:srgbClr val="FFFFCC"/>
        </a:lt1>
        <a:dk2>
          <a:srgbClr val="72A497"/>
        </a:dk2>
        <a:lt2>
          <a:srgbClr val="000000"/>
        </a:lt2>
        <a:accent1>
          <a:srgbClr val="805D32"/>
        </a:accent1>
        <a:accent2>
          <a:srgbClr val="7D2F3C"/>
        </a:accent2>
        <a:accent3>
          <a:srgbClr val="BCCFC9"/>
        </a:accent3>
        <a:accent4>
          <a:srgbClr val="DADAAE"/>
        </a:accent4>
        <a:accent5>
          <a:srgbClr val="C0B6AD"/>
        </a:accent5>
        <a:accent6>
          <a:srgbClr val="712A35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6">
        <a:dk1>
          <a:srgbClr val="1C1C1C"/>
        </a:dk1>
        <a:lt1>
          <a:srgbClr val="FFFFFF"/>
        </a:lt1>
        <a:dk2>
          <a:srgbClr val="710F0F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BB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666699"/>
        </a:hlink>
        <a:folHlink>
          <a:srgbClr val="99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7">
        <a:dk1>
          <a:srgbClr val="336666"/>
        </a:dk1>
        <a:lt1>
          <a:srgbClr val="FFFFFF"/>
        </a:lt1>
        <a:dk2>
          <a:srgbClr val="000000"/>
        </a:dk2>
        <a:lt2>
          <a:srgbClr val="666699"/>
        </a:lt2>
        <a:accent1>
          <a:srgbClr val="99CCCC"/>
        </a:accent1>
        <a:accent2>
          <a:srgbClr val="CCCCCC"/>
        </a:accent2>
        <a:accent3>
          <a:srgbClr val="FFFFFF"/>
        </a:accent3>
        <a:accent4>
          <a:srgbClr val="2A5656"/>
        </a:accent4>
        <a:accent5>
          <a:srgbClr val="CAE2E2"/>
        </a:accent5>
        <a:accent6>
          <a:srgbClr val="B9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ho 8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3366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ho 9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CC33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B98A00"/>
        </a:accent6>
        <a:hlink>
          <a:srgbClr val="CC66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ho 10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666699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8A8AE7"/>
        </a:accent6>
        <a:hlink>
          <a:srgbClr val="3366FF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Echo</Template>
  <TotalTime>91</TotalTime>
  <Words>96</Words>
  <Application>Microsoft Office PowerPoint</Application>
  <PresentationFormat>Presentación en pantalla (4:3)</PresentationFormat>
  <Paragraphs>20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Arial</vt:lpstr>
      <vt:lpstr>Wingdings</vt:lpstr>
      <vt:lpstr>Calibri</vt:lpstr>
      <vt:lpstr>Times New Roman</vt:lpstr>
      <vt:lpstr>Echo</vt:lpstr>
      <vt:lpstr>Simple Present Tense</vt:lpstr>
      <vt:lpstr>Questions in Simple Present Tense</vt:lpstr>
      <vt:lpstr>Questions in Simple Present Tense</vt:lpstr>
      <vt:lpstr>Questions in Simple Present Tense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Simple Present Tense</dc:title>
  <dc:creator>Kristi Reyes</dc:creator>
  <cp:lastModifiedBy>Windows</cp:lastModifiedBy>
  <cp:revision>6</cp:revision>
  <dcterms:created xsi:type="dcterms:W3CDTF">2006-08-12T14:26:10Z</dcterms:created>
  <dcterms:modified xsi:type="dcterms:W3CDTF">2012-06-25T02:15:17Z</dcterms:modified>
</cp:coreProperties>
</file>