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23"/>
  </p:notesMasterIdLst>
  <p:handoutMasterIdLst>
    <p:handoutMasterId r:id="rId24"/>
  </p:handoutMasterIdLst>
  <p:sldIdLst>
    <p:sldId id="287" r:id="rId2"/>
    <p:sldId id="339" r:id="rId3"/>
    <p:sldId id="313" r:id="rId4"/>
    <p:sldId id="284" r:id="rId5"/>
    <p:sldId id="316" r:id="rId6"/>
    <p:sldId id="319" r:id="rId7"/>
    <p:sldId id="318" r:id="rId8"/>
    <p:sldId id="320" r:id="rId9"/>
    <p:sldId id="321" r:id="rId10"/>
    <p:sldId id="323" r:id="rId11"/>
    <p:sldId id="328" r:id="rId12"/>
    <p:sldId id="329" r:id="rId13"/>
    <p:sldId id="330" r:id="rId14"/>
    <p:sldId id="331" r:id="rId15"/>
    <p:sldId id="333" r:id="rId16"/>
    <p:sldId id="338" r:id="rId17"/>
    <p:sldId id="337" r:id="rId18"/>
    <p:sldId id="292" r:id="rId19"/>
    <p:sldId id="294" r:id="rId20"/>
    <p:sldId id="297" r:id="rId21"/>
    <p:sldId id="335" r:id="rId22"/>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4600" autoAdjust="0"/>
  </p:normalViewPr>
  <p:slideViewPr>
    <p:cSldViewPr snapToGrid="0">
      <p:cViewPr varScale="1">
        <p:scale>
          <a:sx n="75" d="100"/>
          <a:sy n="75" d="100"/>
        </p:scale>
        <p:origin x="-114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23.jpg"/></Relationships>
</file>

<file path=ppt/diagrams/_rels/drawing3.xml.rels><?xml version="1.0" encoding="UTF-8" standalone="yes"?>
<Relationships xmlns="http://schemas.openxmlformats.org/package/2006/relationships"><Relationship Id="rId1"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90DFD-3424-499F-BF9F-1FA60FFD1B02}" type="doc">
      <dgm:prSet loTypeId="urn:microsoft.com/office/officeart/2005/8/layout/hierarchy4" loCatId="list" qsTypeId="urn:microsoft.com/office/officeart/2005/8/quickstyle/3d2" qsCatId="3D" csTypeId="urn:microsoft.com/office/officeart/2005/8/colors/colorful1#1" csCatId="colorful" phldr="1"/>
      <dgm:spPr/>
      <dgm:t>
        <a:bodyPr/>
        <a:lstStyle/>
        <a:p>
          <a:endParaRPr lang="es-ES"/>
        </a:p>
      </dgm:t>
    </dgm:pt>
    <dgm:pt modelId="{B58D67EE-47C0-4FC2-B6E5-39A0E80C4165}">
      <dgm:prSet custT="1"/>
      <dgm:spPr/>
      <dgm:t>
        <a:bodyPr/>
        <a:lstStyle/>
        <a:p>
          <a:pPr algn="ctr" rtl="0"/>
          <a:r>
            <a:rPr lang="es-VE" sz="2000" i="1" dirty="0" smtClean="0">
              <a:solidFill>
                <a:schemeClr val="tx1"/>
              </a:solidFill>
              <a:latin typeface="Arial Narrow" pitchFamily="34" charset="0"/>
            </a:rPr>
            <a:t>Inicialmente los sistemas de transmisión de datos se encontraban separados en sistemas independientes</a:t>
          </a:r>
          <a:r>
            <a:rPr lang="es-ES" sz="2000" i="1" dirty="0" smtClean="0">
              <a:solidFill>
                <a:schemeClr val="tx1"/>
              </a:solidFill>
              <a:latin typeface="Arial Narrow" pitchFamily="34" charset="0"/>
            </a:rPr>
            <a:t> es decir la red de datos de computadoras y la red telefónica o de voz de manera separa al de datos,  entre otros.  </a:t>
          </a:r>
          <a:endParaRPr lang="es-ES" sz="2000" dirty="0">
            <a:solidFill>
              <a:schemeClr val="tx1"/>
            </a:solidFill>
            <a:latin typeface="Arial Narrow" pitchFamily="34" charset="0"/>
          </a:endParaRPr>
        </a:p>
      </dgm:t>
    </dgm:pt>
    <dgm:pt modelId="{F13F557E-2AFE-475E-8278-7A5A34B19F95}" type="parTrans" cxnId="{EEBFE5FC-F93F-4450-8F2A-244659F45F3E}">
      <dgm:prSet/>
      <dgm:spPr/>
      <dgm:t>
        <a:bodyPr/>
        <a:lstStyle/>
        <a:p>
          <a:endParaRPr lang="es-ES" sz="1600">
            <a:solidFill>
              <a:schemeClr val="tx1"/>
            </a:solidFill>
            <a:latin typeface="Arial Narrow" pitchFamily="34" charset="0"/>
          </a:endParaRPr>
        </a:p>
      </dgm:t>
    </dgm:pt>
    <dgm:pt modelId="{109ECFAB-7BEF-493C-8BE6-24373F093D93}" type="sibTrans" cxnId="{EEBFE5FC-F93F-4450-8F2A-244659F45F3E}">
      <dgm:prSet/>
      <dgm:spPr/>
      <dgm:t>
        <a:bodyPr/>
        <a:lstStyle/>
        <a:p>
          <a:endParaRPr lang="es-ES" sz="1600">
            <a:solidFill>
              <a:schemeClr val="tx1"/>
            </a:solidFill>
            <a:latin typeface="Arial Narrow" pitchFamily="34" charset="0"/>
          </a:endParaRPr>
        </a:p>
      </dgm:t>
    </dgm:pt>
    <dgm:pt modelId="{1FDAC34A-D4A3-4248-9502-FA7BFDC55DB4}">
      <dgm:prSet custT="1"/>
      <dgm:spPr/>
      <dgm:t>
        <a:bodyPr/>
        <a:lstStyle/>
        <a:p>
          <a:pPr algn="ctr" rtl="0"/>
          <a:r>
            <a:rPr lang="es-ES" sz="2800" b="1" i="1" dirty="0" smtClean="0">
              <a:solidFill>
                <a:schemeClr val="bg1"/>
              </a:solidFill>
              <a:effectLst>
                <a:outerShdw blurRad="38100" dist="38100" dir="2700000" algn="tl">
                  <a:srgbClr val="000000">
                    <a:alpha val="43137"/>
                  </a:srgbClr>
                </a:outerShdw>
              </a:effectLst>
              <a:latin typeface="Arial Narrow" pitchFamily="34" charset="0"/>
            </a:rPr>
            <a:t>Redes de cableado de Datos</a:t>
          </a:r>
          <a:endParaRPr lang="es-ES" sz="2800" b="1" dirty="0">
            <a:solidFill>
              <a:schemeClr val="bg1"/>
            </a:solidFill>
            <a:effectLst>
              <a:outerShdw blurRad="38100" dist="38100" dir="2700000" algn="tl">
                <a:srgbClr val="000000">
                  <a:alpha val="43137"/>
                </a:srgbClr>
              </a:outerShdw>
            </a:effectLst>
            <a:latin typeface="Arial Narrow" pitchFamily="34" charset="0"/>
          </a:endParaRPr>
        </a:p>
      </dgm:t>
    </dgm:pt>
    <dgm:pt modelId="{26A50E2F-9727-4B17-AC29-0EBE883B059F}" type="parTrans" cxnId="{1276F8FB-18CB-4819-B9AB-A89631738D3A}">
      <dgm:prSet/>
      <dgm:spPr/>
      <dgm:t>
        <a:bodyPr/>
        <a:lstStyle/>
        <a:p>
          <a:endParaRPr lang="es-ES" sz="1600">
            <a:solidFill>
              <a:schemeClr val="tx1"/>
            </a:solidFill>
            <a:latin typeface="Arial Narrow" pitchFamily="34" charset="0"/>
          </a:endParaRPr>
        </a:p>
      </dgm:t>
    </dgm:pt>
    <dgm:pt modelId="{C83218E2-24EF-4287-976A-3290988F9CBB}" type="sibTrans" cxnId="{1276F8FB-18CB-4819-B9AB-A89631738D3A}">
      <dgm:prSet/>
      <dgm:spPr/>
      <dgm:t>
        <a:bodyPr/>
        <a:lstStyle/>
        <a:p>
          <a:endParaRPr lang="es-ES" sz="1600">
            <a:solidFill>
              <a:schemeClr val="tx1"/>
            </a:solidFill>
            <a:latin typeface="Arial Narrow" pitchFamily="34" charset="0"/>
          </a:endParaRPr>
        </a:p>
      </dgm:t>
    </dgm:pt>
    <dgm:pt modelId="{676E4DFF-3CD2-4A2C-9C70-C45844F134B7}">
      <dgm:prSet custT="1"/>
      <dgm:spPr/>
      <dgm:t>
        <a:bodyPr/>
        <a:lstStyle/>
        <a:p>
          <a:pPr algn="ctr" rtl="0"/>
          <a:r>
            <a:rPr lang="es-ES" sz="2800" b="1" i="1" dirty="0" smtClean="0">
              <a:solidFill>
                <a:schemeClr val="bg1"/>
              </a:solidFill>
              <a:effectLst>
                <a:outerShdw blurRad="38100" dist="38100" dir="2700000" algn="tl">
                  <a:srgbClr val="000000">
                    <a:alpha val="43137"/>
                  </a:srgbClr>
                </a:outerShdw>
              </a:effectLst>
              <a:latin typeface="Arial Narrow" pitchFamily="34" charset="0"/>
            </a:rPr>
            <a:t>Redes de Cableado de Voz</a:t>
          </a:r>
          <a:r>
            <a:rPr lang="es-ES" sz="2000" dirty="0" smtClean="0">
              <a:solidFill>
                <a:schemeClr val="tx1"/>
              </a:solidFill>
              <a:effectLst>
                <a:outerShdw blurRad="38100" dist="38100" dir="2700000" algn="tl">
                  <a:srgbClr val="000000">
                    <a:alpha val="43137"/>
                  </a:srgbClr>
                </a:outerShdw>
              </a:effectLst>
              <a:latin typeface="Arial Narrow" pitchFamily="34" charset="0"/>
            </a:rPr>
            <a:t>	</a:t>
          </a:r>
          <a:endParaRPr lang="es-VE" sz="2000" i="1" dirty="0">
            <a:solidFill>
              <a:schemeClr val="tx1"/>
            </a:solidFill>
            <a:effectLst>
              <a:outerShdw blurRad="38100" dist="38100" dir="2700000" algn="tl">
                <a:srgbClr val="000000">
                  <a:alpha val="43137"/>
                </a:srgbClr>
              </a:outerShdw>
            </a:effectLst>
            <a:latin typeface="Arial Narrow" pitchFamily="34" charset="0"/>
          </a:endParaRPr>
        </a:p>
      </dgm:t>
    </dgm:pt>
    <dgm:pt modelId="{2E5419C8-F1DC-4515-BF58-F959F6CC5BA7}" type="parTrans" cxnId="{B761DE9D-CB87-422F-9ACE-D776EFC6122F}">
      <dgm:prSet/>
      <dgm:spPr/>
      <dgm:t>
        <a:bodyPr/>
        <a:lstStyle/>
        <a:p>
          <a:endParaRPr lang="es-ES" sz="1600">
            <a:solidFill>
              <a:schemeClr val="tx1"/>
            </a:solidFill>
            <a:latin typeface="Arial Narrow" pitchFamily="34" charset="0"/>
          </a:endParaRPr>
        </a:p>
      </dgm:t>
    </dgm:pt>
    <dgm:pt modelId="{8024957C-189B-4FD9-9C77-EA1833DDCCE7}" type="sibTrans" cxnId="{B761DE9D-CB87-422F-9ACE-D776EFC6122F}">
      <dgm:prSet/>
      <dgm:spPr/>
      <dgm:t>
        <a:bodyPr/>
        <a:lstStyle/>
        <a:p>
          <a:endParaRPr lang="es-ES" sz="1600">
            <a:solidFill>
              <a:schemeClr val="tx1"/>
            </a:solidFill>
            <a:latin typeface="Arial Narrow" pitchFamily="34" charset="0"/>
          </a:endParaRPr>
        </a:p>
      </dgm:t>
    </dgm:pt>
    <dgm:pt modelId="{4F79DF8D-D500-4B38-B4A3-43C04BB43567}">
      <dgm:prSet custT="1"/>
      <dgm:spPr/>
      <dgm:t>
        <a:bodyPr/>
        <a:lstStyle/>
        <a:p>
          <a:pPr algn="ctr" rtl="0"/>
          <a:r>
            <a:rPr lang="es-ES" sz="2000" i="1" dirty="0" smtClean="0">
              <a:solidFill>
                <a:schemeClr val="tx1"/>
              </a:solidFill>
              <a:latin typeface="Arial Narrow" pitchFamily="34" charset="0"/>
            </a:rPr>
            <a:t>Los sistemas separados  generaban grandes costos  y mayores problemas, todo esto ocurría hasta mediado de los años ochenta, encontrándose principalmente dos sistemas bien identificados, dependiendo de la aplicación que se le daba, estos sistemas eran: </a:t>
          </a:r>
          <a:endParaRPr lang="es-ES" sz="2000" dirty="0">
            <a:solidFill>
              <a:schemeClr val="tx1"/>
            </a:solidFill>
            <a:latin typeface="Arial Narrow" pitchFamily="34" charset="0"/>
          </a:endParaRPr>
        </a:p>
      </dgm:t>
    </dgm:pt>
    <dgm:pt modelId="{FE2B8516-C454-4695-8828-0AB1A9E7C90E}" type="parTrans" cxnId="{469A90AE-20FB-40FC-9FAF-064D691AF07F}">
      <dgm:prSet/>
      <dgm:spPr/>
      <dgm:t>
        <a:bodyPr/>
        <a:lstStyle/>
        <a:p>
          <a:endParaRPr lang="es-ES" sz="1600">
            <a:solidFill>
              <a:schemeClr val="tx1"/>
            </a:solidFill>
            <a:latin typeface="Arial Narrow" pitchFamily="34" charset="0"/>
          </a:endParaRPr>
        </a:p>
      </dgm:t>
    </dgm:pt>
    <dgm:pt modelId="{65AABB8F-C3FC-4B75-AFE3-659112BE0120}" type="sibTrans" cxnId="{469A90AE-20FB-40FC-9FAF-064D691AF07F}">
      <dgm:prSet/>
      <dgm:spPr/>
      <dgm:t>
        <a:bodyPr/>
        <a:lstStyle/>
        <a:p>
          <a:endParaRPr lang="es-ES" sz="1600">
            <a:solidFill>
              <a:schemeClr val="tx1"/>
            </a:solidFill>
            <a:latin typeface="Arial Narrow" pitchFamily="34" charset="0"/>
          </a:endParaRPr>
        </a:p>
      </dgm:t>
    </dgm:pt>
    <dgm:pt modelId="{043937BF-F5C8-4CA2-B9DC-BADA6193CC48}" type="pres">
      <dgm:prSet presAssocID="{77090DFD-3424-499F-BF9F-1FA60FFD1B02}" presName="Name0" presStyleCnt="0">
        <dgm:presLayoutVars>
          <dgm:chPref val="1"/>
          <dgm:dir/>
          <dgm:animOne val="branch"/>
          <dgm:animLvl val="lvl"/>
          <dgm:resizeHandles/>
        </dgm:presLayoutVars>
      </dgm:prSet>
      <dgm:spPr/>
      <dgm:t>
        <a:bodyPr/>
        <a:lstStyle/>
        <a:p>
          <a:endParaRPr lang="es-VE"/>
        </a:p>
      </dgm:t>
    </dgm:pt>
    <dgm:pt modelId="{BCCC2FE0-A056-4BE4-AA58-C8D9AB0AE5E0}" type="pres">
      <dgm:prSet presAssocID="{B58D67EE-47C0-4FC2-B6E5-39A0E80C4165}" presName="vertOne" presStyleCnt="0"/>
      <dgm:spPr/>
    </dgm:pt>
    <dgm:pt modelId="{009C3860-E35C-49E7-ADF2-41F8B7D4DE72}" type="pres">
      <dgm:prSet presAssocID="{B58D67EE-47C0-4FC2-B6E5-39A0E80C4165}" presName="txOne" presStyleLbl="node0" presStyleIdx="0" presStyleCnt="1" custLinFactNeighborX="6791" custLinFactNeighborY="9231">
        <dgm:presLayoutVars>
          <dgm:chPref val="3"/>
        </dgm:presLayoutVars>
      </dgm:prSet>
      <dgm:spPr/>
      <dgm:t>
        <a:bodyPr/>
        <a:lstStyle/>
        <a:p>
          <a:endParaRPr lang="es-VE"/>
        </a:p>
      </dgm:t>
    </dgm:pt>
    <dgm:pt modelId="{DA494CB2-16FC-4233-ACED-F7DFAA279DCF}" type="pres">
      <dgm:prSet presAssocID="{B58D67EE-47C0-4FC2-B6E5-39A0E80C4165}" presName="parTransOne" presStyleCnt="0"/>
      <dgm:spPr/>
    </dgm:pt>
    <dgm:pt modelId="{D3C71797-0A78-4A47-B7A4-43255AD24066}" type="pres">
      <dgm:prSet presAssocID="{B58D67EE-47C0-4FC2-B6E5-39A0E80C4165}" presName="horzOne" presStyleCnt="0"/>
      <dgm:spPr/>
    </dgm:pt>
    <dgm:pt modelId="{0438AE4A-D115-49D7-9C0D-8F79926618DD}" type="pres">
      <dgm:prSet presAssocID="{4F79DF8D-D500-4B38-B4A3-43C04BB43567}" presName="vertTwo" presStyleCnt="0"/>
      <dgm:spPr/>
    </dgm:pt>
    <dgm:pt modelId="{8E5CE01C-48EA-4DC1-881F-E38BE1F67D4D}" type="pres">
      <dgm:prSet presAssocID="{4F79DF8D-D500-4B38-B4A3-43C04BB43567}" presName="txTwo" presStyleLbl="node2" presStyleIdx="0" presStyleCnt="1">
        <dgm:presLayoutVars>
          <dgm:chPref val="3"/>
        </dgm:presLayoutVars>
      </dgm:prSet>
      <dgm:spPr/>
      <dgm:t>
        <a:bodyPr/>
        <a:lstStyle/>
        <a:p>
          <a:endParaRPr lang="es-VE"/>
        </a:p>
      </dgm:t>
    </dgm:pt>
    <dgm:pt modelId="{FE435E9E-E805-4A99-9DC9-BA62D98BBC8D}" type="pres">
      <dgm:prSet presAssocID="{4F79DF8D-D500-4B38-B4A3-43C04BB43567}" presName="parTransTwo" presStyleCnt="0"/>
      <dgm:spPr/>
    </dgm:pt>
    <dgm:pt modelId="{26C91979-DE49-42E0-811B-85469FD936A7}" type="pres">
      <dgm:prSet presAssocID="{4F79DF8D-D500-4B38-B4A3-43C04BB43567}" presName="horzTwo" presStyleCnt="0"/>
      <dgm:spPr/>
    </dgm:pt>
    <dgm:pt modelId="{18CBFEE6-1006-413B-8590-5AC99A7680C0}" type="pres">
      <dgm:prSet presAssocID="{1FDAC34A-D4A3-4248-9502-FA7BFDC55DB4}" presName="vertThree" presStyleCnt="0"/>
      <dgm:spPr/>
    </dgm:pt>
    <dgm:pt modelId="{B1A22D2E-D38F-4860-828A-259386C5D587}" type="pres">
      <dgm:prSet presAssocID="{1FDAC34A-D4A3-4248-9502-FA7BFDC55DB4}" presName="txThree" presStyleLbl="node3" presStyleIdx="0" presStyleCnt="2">
        <dgm:presLayoutVars>
          <dgm:chPref val="3"/>
        </dgm:presLayoutVars>
      </dgm:prSet>
      <dgm:spPr/>
      <dgm:t>
        <a:bodyPr/>
        <a:lstStyle/>
        <a:p>
          <a:endParaRPr lang="es-VE"/>
        </a:p>
      </dgm:t>
    </dgm:pt>
    <dgm:pt modelId="{9EAECFCD-E379-4A44-9281-2CD30B55B729}" type="pres">
      <dgm:prSet presAssocID="{1FDAC34A-D4A3-4248-9502-FA7BFDC55DB4}" presName="horzThree" presStyleCnt="0"/>
      <dgm:spPr/>
    </dgm:pt>
    <dgm:pt modelId="{61FC2335-010C-47AB-AF44-E9393AE0F102}" type="pres">
      <dgm:prSet presAssocID="{C83218E2-24EF-4287-976A-3290988F9CBB}" presName="sibSpaceThree" presStyleCnt="0"/>
      <dgm:spPr/>
    </dgm:pt>
    <dgm:pt modelId="{DF3A3E88-E769-48EF-92CD-75B638AC84B0}" type="pres">
      <dgm:prSet presAssocID="{676E4DFF-3CD2-4A2C-9C70-C45844F134B7}" presName="vertThree" presStyleCnt="0"/>
      <dgm:spPr/>
    </dgm:pt>
    <dgm:pt modelId="{16C876DE-8064-4439-A20E-B3ED9ECE1E5F}" type="pres">
      <dgm:prSet presAssocID="{676E4DFF-3CD2-4A2C-9C70-C45844F134B7}" presName="txThree" presStyleLbl="node3" presStyleIdx="1" presStyleCnt="2" custLinFactNeighborX="63754" custLinFactNeighborY="20534">
        <dgm:presLayoutVars>
          <dgm:chPref val="3"/>
        </dgm:presLayoutVars>
      </dgm:prSet>
      <dgm:spPr/>
      <dgm:t>
        <a:bodyPr/>
        <a:lstStyle/>
        <a:p>
          <a:endParaRPr lang="es-VE"/>
        </a:p>
      </dgm:t>
    </dgm:pt>
    <dgm:pt modelId="{056F3DDA-4CA2-4BA9-B43D-A5FA7A8D2411}" type="pres">
      <dgm:prSet presAssocID="{676E4DFF-3CD2-4A2C-9C70-C45844F134B7}" presName="horzThree" presStyleCnt="0"/>
      <dgm:spPr/>
    </dgm:pt>
  </dgm:ptLst>
  <dgm:cxnLst>
    <dgm:cxn modelId="{B0D7FCF8-D9DE-4B09-988B-2A2B60B6B3AD}" type="presOf" srcId="{1FDAC34A-D4A3-4248-9502-FA7BFDC55DB4}" destId="{B1A22D2E-D38F-4860-828A-259386C5D587}" srcOrd="0" destOrd="0" presId="urn:microsoft.com/office/officeart/2005/8/layout/hierarchy4"/>
    <dgm:cxn modelId="{B761DE9D-CB87-422F-9ACE-D776EFC6122F}" srcId="{4F79DF8D-D500-4B38-B4A3-43C04BB43567}" destId="{676E4DFF-3CD2-4A2C-9C70-C45844F134B7}" srcOrd="1" destOrd="0" parTransId="{2E5419C8-F1DC-4515-BF58-F959F6CC5BA7}" sibTransId="{8024957C-189B-4FD9-9C77-EA1833DDCCE7}"/>
    <dgm:cxn modelId="{7A85F4DD-8287-4B5E-8A51-B1415370FE25}" type="presOf" srcId="{77090DFD-3424-499F-BF9F-1FA60FFD1B02}" destId="{043937BF-F5C8-4CA2-B9DC-BADA6193CC48}" srcOrd="0" destOrd="0" presId="urn:microsoft.com/office/officeart/2005/8/layout/hierarchy4"/>
    <dgm:cxn modelId="{469A90AE-20FB-40FC-9FAF-064D691AF07F}" srcId="{B58D67EE-47C0-4FC2-B6E5-39A0E80C4165}" destId="{4F79DF8D-D500-4B38-B4A3-43C04BB43567}" srcOrd="0" destOrd="0" parTransId="{FE2B8516-C454-4695-8828-0AB1A9E7C90E}" sibTransId="{65AABB8F-C3FC-4B75-AFE3-659112BE0120}"/>
    <dgm:cxn modelId="{CEDBB7DC-1CF7-45DC-911F-EB27FA27139D}" type="presOf" srcId="{4F79DF8D-D500-4B38-B4A3-43C04BB43567}" destId="{8E5CE01C-48EA-4DC1-881F-E38BE1F67D4D}" srcOrd="0" destOrd="0" presId="urn:microsoft.com/office/officeart/2005/8/layout/hierarchy4"/>
    <dgm:cxn modelId="{EEBFE5FC-F93F-4450-8F2A-244659F45F3E}" srcId="{77090DFD-3424-499F-BF9F-1FA60FFD1B02}" destId="{B58D67EE-47C0-4FC2-B6E5-39A0E80C4165}" srcOrd="0" destOrd="0" parTransId="{F13F557E-2AFE-475E-8278-7A5A34B19F95}" sibTransId="{109ECFAB-7BEF-493C-8BE6-24373F093D93}"/>
    <dgm:cxn modelId="{EAD24E39-4715-4552-845A-849AE92E9B55}" type="presOf" srcId="{676E4DFF-3CD2-4A2C-9C70-C45844F134B7}" destId="{16C876DE-8064-4439-A20E-B3ED9ECE1E5F}" srcOrd="0" destOrd="0" presId="urn:microsoft.com/office/officeart/2005/8/layout/hierarchy4"/>
    <dgm:cxn modelId="{7C875E21-254B-4E31-A8FB-EF3BEB1C2867}" type="presOf" srcId="{B58D67EE-47C0-4FC2-B6E5-39A0E80C4165}" destId="{009C3860-E35C-49E7-ADF2-41F8B7D4DE72}" srcOrd="0" destOrd="0" presId="urn:microsoft.com/office/officeart/2005/8/layout/hierarchy4"/>
    <dgm:cxn modelId="{1276F8FB-18CB-4819-B9AB-A89631738D3A}" srcId="{4F79DF8D-D500-4B38-B4A3-43C04BB43567}" destId="{1FDAC34A-D4A3-4248-9502-FA7BFDC55DB4}" srcOrd="0" destOrd="0" parTransId="{26A50E2F-9727-4B17-AC29-0EBE883B059F}" sibTransId="{C83218E2-24EF-4287-976A-3290988F9CBB}"/>
    <dgm:cxn modelId="{AC52CC9A-042F-4FC5-8274-C14169288675}" type="presParOf" srcId="{043937BF-F5C8-4CA2-B9DC-BADA6193CC48}" destId="{BCCC2FE0-A056-4BE4-AA58-C8D9AB0AE5E0}" srcOrd="0" destOrd="0" presId="urn:microsoft.com/office/officeart/2005/8/layout/hierarchy4"/>
    <dgm:cxn modelId="{16FB33D6-33CF-45A4-808F-A8390FF880ED}" type="presParOf" srcId="{BCCC2FE0-A056-4BE4-AA58-C8D9AB0AE5E0}" destId="{009C3860-E35C-49E7-ADF2-41F8B7D4DE72}" srcOrd="0" destOrd="0" presId="urn:microsoft.com/office/officeart/2005/8/layout/hierarchy4"/>
    <dgm:cxn modelId="{AADE1EAD-540F-4391-9D99-E3BCD8932CB9}" type="presParOf" srcId="{BCCC2FE0-A056-4BE4-AA58-C8D9AB0AE5E0}" destId="{DA494CB2-16FC-4233-ACED-F7DFAA279DCF}" srcOrd="1" destOrd="0" presId="urn:microsoft.com/office/officeart/2005/8/layout/hierarchy4"/>
    <dgm:cxn modelId="{522D284C-7938-4B1E-8700-7876124BC5FC}" type="presParOf" srcId="{BCCC2FE0-A056-4BE4-AA58-C8D9AB0AE5E0}" destId="{D3C71797-0A78-4A47-B7A4-43255AD24066}" srcOrd="2" destOrd="0" presId="urn:microsoft.com/office/officeart/2005/8/layout/hierarchy4"/>
    <dgm:cxn modelId="{03BC4FDE-703F-4274-A65C-CA9C749CD2AC}" type="presParOf" srcId="{D3C71797-0A78-4A47-B7A4-43255AD24066}" destId="{0438AE4A-D115-49D7-9C0D-8F79926618DD}" srcOrd="0" destOrd="0" presId="urn:microsoft.com/office/officeart/2005/8/layout/hierarchy4"/>
    <dgm:cxn modelId="{AB67308A-CA67-4C2B-9404-C3536926F02A}" type="presParOf" srcId="{0438AE4A-D115-49D7-9C0D-8F79926618DD}" destId="{8E5CE01C-48EA-4DC1-881F-E38BE1F67D4D}" srcOrd="0" destOrd="0" presId="urn:microsoft.com/office/officeart/2005/8/layout/hierarchy4"/>
    <dgm:cxn modelId="{8AFA4658-A981-4790-ACB4-C03AE1584941}" type="presParOf" srcId="{0438AE4A-D115-49D7-9C0D-8F79926618DD}" destId="{FE435E9E-E805-4A99-9DC9-BA62D98BBC8D}" srcOrd="1" destOrd="0" presId="urn:microsoft.com/office/officeart/2005/8/layout/hierarchy4"/>
    <dgm:cxn modelId="{9970307C-34D2-48EA-A1B8-DE391A026F50}" type="presParOf" srcId="{0438AE4A-D115-49D7-9C0D-8F79926618DD}" destId="{26C91979-DE49-42E0-811B-85469FD936A7}" srcOrd="2" destOrd="0" presId="urn:microsoft.com/office/officeart/2005/8/layout/hierarchy4"/>
    <dgm:cxn modelId="{A3949758-8337-47BA-9A2B-1977AD976FE7}" type="presParOf" srcId="{26C91979-DE49-42E0-811B-85469FD936A7}" destId="{18CBFEE6-1006-413B-8590-5AC99A7680C0}" srcOrd="0" destOrd="0" presId="urn:microsoft.com/office/officeart/2005/8/layout/hierarchy4"/>
    <dgm:cxn modelId="{52B5ED4F-1395-4C19-A281-32F5DB047776}" type="presParOf" srcId="{18CBFEE6-1006-413B-8590-5AC99A7680C0}" destId="{B1A22D2E-D38F-4860-828A-259386C5D587}" srcOrd="0" destOrd="0" presId="urn:microsoft.com/office/officeart/2005/8/layout/hierarchy4"/>
    <dgm:cxn modelId="{76FDC2AD-F580-41A9-B5B7-A5FCF98945B0}" type="presParOf" srcId="{18CBFEE6-1006-413B-8590-5AC99A7680C0}" destId="{9EAECFCD-E379-4A44-9281-2CD30B55B729}" srcOrd="1" destOrd="0" presId="urn:microsoft.com/office/officeart/2005/8/layout/hierarchy4"/>
    <dgm:cxn modelId="{90869E13-E5FE-4651-A2A8-C61F98452EDF}" type="presParOf" srcId="{26C91979-DE49-42E0-811B-85469FD936A7}" destId="{61FC2335-010C-47AB-AF44-E9393AE0F102}" srcOrd="1" destOrd="0" presId="urn:microsoft.com/office/officeart/2005/8/layout/hierarchy4"/>
    <dgm:cxn modelId="{C8D6F81F-2243-4542-975E-598BD0ADFF21}" type="presParOf" srcId="{26C91979-DE49-42E0-811B-85469FD936A7}" destId="{DF3A3E88-E769-48EF-92CD-75B638AC84B0}" srcOrd="2" destOrd="0" presId="urn:microsoft.com/office/officeart/2005/8/layout/hierarchy4"/>
    <dgm:cxn modelId="{DDE711D8-5401-4251-A9D3-284616758182}" type="presParOf" srcId="{DF3A3E88-E769-48EF-92CD-75B638AC84B0}" destId="{16C876DE-8064-4439-A20E-B3ED9ECE1E5F}" srcOrd="0" destOrd="0" presId="urn:microsoft.com/office/officeart/2005/8/layout/hierarchy4"/>
    <dgm:cxn modelId="{2D41E2BD-5335-4198-B097-F4D86EF4D647}" type="presParOf" srcId="{DF3A3E88-E769-48EF-92CD-75B638AC84B0}" destId="{056F3DDA-4CA2-4BA9-B43D-A5FA7A8D2411}"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9A939D-C778-4F1A-BCB1-3A071EC6EB07}"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s-VE"/>
        </a:p>
      </dgm:t>
    </dgm:pt>
    <dgm:pt modelId="{4461AD49-2958-49B9-BEE2-4957DF93CFF0}">
      <dgm:prSet/>
      <dgm:spPr/>
      <dgm:t>
        <a:bodyPr/>
        <a:lstStyle/>
        <a:p>
          <a:pPr rtl="0"/>
          <a:r>
            <a:rPr lang="es-VE" dirty="0" smtClean="0"/>
            <a:t>Un cable cruzado se usa para conectar un:</a:t>
          </a:r>
          <a:endParaRPr lang="es-VE" dirty="0"/>
        </a:p>
      </dgm:t>
    </dgm:pt>
    <dgm:pt modelId="{48146D09-238E-43BB-872B-F9EB5A373747}" type="parTrans" cxnId="{5BC2910A-BF06-43D1-939F-8A8CD319F0A2}">
      <dgm:prSet/>
      <dgm:spPr/>
      <dgm:t>
        <a:bodyPr/>
        <a:lstStyle/>
        <a:p>
          <a:endParaRPr lang="es-VE"/>
        </a:p>
      </dgm:t>
    </dgm:pt>
    <dgm:pt modelId="{3174B38B-F33B-40D5-A846-12969E206363}" type="sibTrans" cxnId="{5BC2910A-BF06-43D1-939F-8A8CD319F0A2}">
      <dgm:prSet/>
      <dgm:spPr/>
      <dgm:t>
        <a:bodyPr/>
        <a:lstStyle/>
        <a:p>
          <a:endParaRPr lang="es-VE"/>
        </a:p>
      </dgm:t>
    </dgm:pt>
    <dgm:pt modelId="{D3878414-6B9C-4FFC-BAE4-ADFAAAA58FDE}">
      <dgm:prSet/>
      <dgm:spPr/>
      <dgm:t>
        <a:bodyPr/>
        <a:lstStyle/>
        <a:p>
          <a:pPr rtl="0"/>
          <a:r>
            <a:rPr lang="es-VE" dirty="0" smtClean="0"/>
            <a:t>•</a:t>
          </a:r>
          <a:r>
            <a:rPr lang="es-VE" dirty="0" err="1" smtClean="0"/>
            <a:t>Router</a:t>
          </a:r>
          <a:r>
            <a:rPr lang="es-VE" dirty="0" smtClean="0"/>
            <a:t> con un </a:t>
          </a:r>
          <a:r>
            <a:rPr lang="es-VE" dirty="0" err="1" smtClean="0"/>
            <a:t>Router</a:t>
          </a:r>
          <a:endParaRPr lang="es-VE" dirty="0"/>
        </a:p>
      </dgm:t>
    </dgm:pt>
    <dgm:pt modelId="{9B0C7966-02DA-4FD8-8963-B60DD7F7586E}" type="parTrans" cxnId="{7C2D10A1-8C85-473B-B926-7A0DF7F3FFFA}">
      <dgm:prSet/>
      <dgm:spPr/>
      <dgm:t>
        <a:bodyPr/>
        <a:lstStyle/>
        <a:p>
          <a:endParaRPr lang="es-VE"/>
        </a:p>
      </dgm:t>
    </dgm:pt>
    <dgm:pt modelId="{9E6928FF-0AD7-44BD-A146-D1B6BB6B6248}" type="sibTrans" cxnId="{7C2D10A1-8C85-473B-B926-7A0DF7F3FFFA}">
      <dgm:prSet/>
      <dgm:spPr/>
      <dgm:t>
        <a:bodyPr/>
        <a:lstStyle/>
        <a:p>
          <a:endParaRPr lang="es-VE"/>
        </a:p>
      </dgm:t>
    </dgm:pt>
    <dgm:pt modelId="{0CB5558E-C127-4C1C-8DBB-23C00B4B0C8B}">
      <dgm:prSet/>
      <dgm:spPr/>
      <dgm:t>
        <a:bodyPr/>
        <a:lstStyle/>
        <a:p>
          <a:pPr rtl="0"/>
          <a:r>
            <a:rPr lang="es-VE" dirty="0" smtClean="0"/>
            <a:t>•</a:t>
          </a:r>
          <a:r>
            <a:rPr lang="es-VE" dirty="0" err="1" smtClean="0"/>
            <a:t>Hubcon</a:t>
          </a:r>
          <a:r>
            <a:rPr lang="es-VE" dirty="0" smtClean="0"/>
            <a:t> un HUB.</a:t>
          </a:r>
          <a:endParaRPr lang="es-VE" dirty="0"/>
        </a:p>
      </dgm:t>
    </dgm:pt>
    <dgm:pt modelId="{7B5AC9A9-EF5A-4176-A23B-8D84566A52DA}" type="parTrans" cxnId="{2C7D5FEF-8C54-40E8-9708-5DE2CEEBEE96}">
      <dgm:prSet/>
      <dgm:spPr/>
      <dgm:t>
        <a:bodyPr/>
        <a:lstStyle/>
        <a:p>
          <a:endParaRPr lang="es-VE"/>
        </a:p>
      </dgm:t>
    </dgm:pt>
    <dgm:pt modelId="{484C1EAD-3891-46B5-B7FF-AC755B07AA7E}" type="sibTrans" cxnId="{2C7D5FEF-8C54-40E8-9708-5DE2CEEBEE96}">
      <dgm:prSet/>
      <dgm:spPr/>
      <dgm:t>
        <a:bodyPr/>
        <a:lstStyle/>
        <a:p>
          <a:endParaRPr lang="es-VE"/>
        </a:p>
      </dgm:t>
    </dgm:pt>
    <dgm:pt modelId="{B88463EB-03D9-46EA-AC42-5210D6252B9E}">
      <dgm:prSet/>
      <dgm:spPr/>
      <dgm:t>
        <a:bodyPr/>
        <a:lstStyle/>
        <a:p>
          <a:pPr rtl="0"/>
          <a:r>
            <a:rPr lang="es-VE" dirty="0" smtClean="0"/>
            <a:t>•</a:t>
          </a:r>
          <a:r>
            <a:rPr lang="es-VE" dirty="0" err="1" smtClean="0"/>
            <a:t>Switch</a:t>
          </a:r>
          <a:r>
            <a:rPr lang="es-VE" dirty="0" smtClean="0"/>
            <a:t> con un </a:t>
          </a:r>
          <a:r>
            <a:rPr lang="es-VE" dirty="0" err="1" smtClean="0"/>
            <a:t>Swithc</a:t>
          </a:r>
          <a:r>
            <a:rPr lang="es-VE" dirty="0" smtClean="0"/>
            <a:t>.</a:t>
          </a:r>
          <a:endParaRPr lang="es-VE" dirty="0"/>
        </a:p>
      </dgm:t>
    </dgm:pt>
    <dgm:pt modelId="{F280DE32-8260-4602-AA66-4559B0E0D427}" type="parTrans" cxnId="{320FC252-D696-426F-A4B9-1440C2678FD8}">
      <dgm:prSet/>
      <dgm:spPr/>
      <dgm:t>
        <a:bodyPr/>
        <a:lstStyle/>
        <a:p>
          <a:endParaRPr lang="es-VE"/>
        </a:p>
      </dgm:t>
    </dgm:pt>
    <dgm:pt modelId="{401C4FB3-B813-4CEC-A528-7518540B0F95}" type="sibTrans" cxnId="{320FC252-D696-426F-A4B9-1440C2678FD8}">
      <dgm:prSet/>
      <dgm:spPr/>
      <dgm:t>
        <a:bodyPr/>
        <a:lstStyle/>
        <a:p>
          <a:endParaRPr lang="es-VE"/>
        </a:p>
      </dgm:t>
    </dgm:pt>
    <dgm:pt modelId="{A154E2DB-58A6-4F23-A055-C0FCB4F0A2C9}">
      <dgm:prSet/>
      <dgm:spPr/>
      <dgm:t>
        <a:bodyPr/>
        <a:lstStyle/>
        <a:p>
          <a:pPr rtl="0"/>
          <a:r>
            <a:rPr lang="es-VE" dirty="0" smtClean="0"/>
            <a:t>•PC con una PC.</a:t>
          </a:r>
          <a:endParaRPr lang="es-VE" dirty="0"/>
        </a:p>
      </dgm:t>
    </dgm:pt>
    <dgm:pt modelId="{9FCB3700-C08A-4BF2-A82E-AF2594EC0E28}" type="parTrans" cxnId="{D07655C3-910D-4725-AD37-1F0AC63C23CC}">
      <dgm:prSet/>
      <dgm:spPr/>
      <dgm:t>
        <a:bodyPr/>
        <a:lstStyle/>
        <a:p>
          <a:endParaRPr lang="es-VE"/>
        </a:p>
      </dgm:t>
    </dgm:pt>
    <dgm:pt modelId="{6C1221F5-707E-42E1-8ECB-F12662183D00}" type="sibTrans" cxnId="{D07655C3-910D-4725-AD37-1F0AC63C23CC}">
      <dgm:prSet/>
      <dgm:spPr/>
      <dgm:t>
        <a:bodyPr/>
        <a:lstStyle/>
        <a:p>
          <a:endParaRPr lang="es-VE"/>
        </a:p>
      </dgm:t>
    </dgm:pt>
    <dgm:pt modelId="{4DB3792F-76AF-4F6C-95EA-5548E6DD4743}">
      <dgm:prSet/>
      <dgm:spPr/>
      <dgm:t>
        <a:bodyPr/>
        <a:lstStyle/>
        <a:p>
          <a:pPr rtl="0"/>
          <a:r>
            <a:rPr lang="es-VE" dirty="0" smtClean="0"/>
            <a:t>•</a:t>
          </a:r>
          <a:r>
            <a:rPr lang="es-VE" dirty="0" err="1" smtClean="0"/>
            <a:t>Router</a:t>
          </a:r>
          <a:r>
            <a:rPr lang="es-VE" dirty="0" smtClean="0"/>
            <a:t> con una PC.</a:t>
          </a:r>
          <a:endParaRPr lang="es-VE" dirty="0"/>
        </a:p>
      </dgm:t>
    </dgm:pt>
    <dgm:pt modelId="{E5E7B481-3BC8-49B2-A4F7-A83558BC25C0}" type="parTrans" cxnId="{0F035DE2-FA39-4415-8B6F-C72C5A325940}">
      <dgm:prSet/>
      <dgm:spPr/>
      <dgm:t>
        <a:bodyPr/>
        <a:lstStyle/>
        <a:p>
          <a:endParaRPr lang="es-VE"/>
        </a:p>
      </dgm:t>
    </dgm:pt>
    <dgm:pt modelId="{E72D9F44-6F35-49F0-9E8E-6B748904E5CE}" type="sibTrans" cxnId="{0F035DE2-FA39-4415-8B6F-C72C5A325940}">
      <dgm:prSet/>
      <dgm:spPr/>
      <dgm:t>
        <a:bodyPr/>
        <a:lstStyle/>
        <a:p>
          <a:endParaRPr lang="es-VE"/>
        </a:p>
      </dgm:t>
    </dgm:pt>
    <dgm:pt modelId="{A07483B0-C3DE-49CF-ADCE-FCA8AAB52519}">
      <dgm:prSet/>
      <dgm:spPr/>
      <dgm:t>
        <a:bodyPr/>
        <a:lstStyle/>
        <a:p>
          <a:pPr rtl="0"/>
          <a:r>
            <a:rPr lang="es-VE" dirty="0" smtClean="0"/>
            <a:t>Un cable directo se usa para conectar un:</a:t>
          </a:r>
          <a:endParaRPr lang="es-VE" dirty="0"/>
        </a:p>
      </dgm:t>
    </dgm:pt>
    <dgm:pt modelId="{A6BC31CD-8D40-4C85-84F3-47D98C705CBE}" type="parTrans" cxnId="{AA2B4891-447B-4D35-934E-C1B2647FE46B}">
      <dgm:prSet/>
      <dgm:spPr/>
      <dgm:t>
        <a:bodyPr/>
        <a:lstStyle/>
        <a:p>
          <a:endParaRPr lang="es-VE"/>
        </a:p>
      </dgm:t>
    </dgm:pt>
    <dgm:pt modelId="{7FB59661-CDAE-4608-A361-8160ACED87F9}" type="sibTrans" cxnId="{AA2B4891-447B-4D35-934E-C1B2647FE46B}">
      <dgm:prSet/>
      <dgm:spPr/>
      <dgm:t>
        <a:bodyPr/>
        <a:lstStyle/>
        <a:p>
          <a:endParaRPr lang="es-VE"/>
        </a:p>
      </dgm:t>
    </dgm:pt>
    <dgm:pt modelId="{65312853-7167-4F44-A75B-BDA24EDD874E}">
      <dgm:prSet/>
      <dgm:spPr/>
      <dgm:t>
        <a:bodyPr/>
        <a:lstStyle/>
        <a:p>
          <a:pPr rtl="0"/>
          <a:r>
            <a:rPr lang="es-VE" dirty="0" err="1" smtClean="0"/>
            <a:t>Router</a:t>
          </a:r>
          <a:r>
            <a:rPr lang="es-VE" dirty="0" smtClean="0"/>
            <a:t> con un </a:t>
          </a:r>
          <a:r>
            <a:rPr lang="es-VE" dirty="0" err="1" smtClean="0"/>
            <a:t>Switch</a:t>
          </a:r>
          <a:r>
            <a:rPr lang="es-VE" dirty="0" smtClean="0"/>
            <a:t>.</a:t>
          </a:r>
          <a:endParaRPr lang="es-VE" dirty="0"/>
        </a:p>
      </dgm:t>
    </dgm:pt>
    <dgm:pt modelId="{B42DE2FD-7DEB-45C4-9E39-7EFD2E650033}" type="parTrans" cxnId="{0CD6B404-67FD-4FEE-87C0-BE9D018C521D}">
      <dgm:prSet/>
      <dgm:spPr/>
      <dgm:t>
        <a:bodyPr/>
        <a:lstStyle/>
        <a:p>
          <a:endParaRPr lang="es-VE"/>
        </a:p>
      </dgm:t>
    </dgm:pt>
    <dgm:pt modelId="{BFA02E63-AB22-4F1E-A910-961056826C84}" type="sibTrans" cxnId="{0CD6B404-67FD-4FEE-87C0-BE9D018C521D}">
      <dgm:prSet/>
      <dgm:spPr/>
      <dgm:t>
        <a:bodyPr/>
        <a:lstStyle/>
        <a:p>
          <a:endParaRPr lang="es-VE"/>
        </a:p>
      </dgm:t>
    </dgm:pt>
    <dgm:pt modelId="{CCB2EEA8-1FDE-4C3F-8073-6B2B1332A3D5}">
      <dgm:prSet/>
      <dgm:spPr/>
      <dgm:t>
        <a:bodyPr/>
        <a:lstStyle/>
        <a:p>
          <a:pPr rtl="0"/>
          <a:r>
            <a:rPr lang="es-VE" dirty="0" smtClean="0"/>
            <a:t>•</a:t>
          </a:r>
          <a:r>
            <a:rPr lang="es-VE" dirty="0" err="1" smtClean="0"/>
            <a:t>Router</a:t>
          </a:r>
          <a:r>
            <a:rPr lang="es-VE" dirty="0" smtClean="0"/>
            <a:t> con un HUB.</a:t>
          </a:r>
          <a:endParaRPr lang="es-VE" dirty="0"/>
        </a:p>
      </dgm:t>
    </dgm:pt>
    <dgm:pt modelId="{73B3D1AE-DA03-4A65-B7FE-641E5CC58499}" type="parTrans" cxnId="{4864DADA-6F34-4F02-8238-92A00CFAE4A5}">
      <dgm:prSet/>
      <dgm:spPr/>
      <dgm:t>
        <a:bodyPr/>
        <a:lstStyle/>
        <a:p>
          <a:endParaRPr lang="es-VE"/>
        </a:p>
      </dgm:t>
    </dgm:pt>
    <dgm:pt modelId="{0102CE4B-CE66-44AC-AE0B-07067FF0A570}" type="sibTrans" cxnId="{4864DADA-6F34-4F02-8238-92A00CFAE4A5}">
      <dgm:prSet/>
      <dgm:spPr/>
      <dgm:t>
        <a:bodyPr/>
        <a:lstStyle/>
        <a:p>
          <a:endParaRPr lang="es-VE"/>
        </a:p>
      </dgm:t>
    </dgm:pt>
    <dgm:pt modelId="{79B24FA3-3C3F-4211-84CD-5D1D21D18388}">
      <dgm:prSet/>
      <dgm:spPr/>
      <dgm:t>
        <a:bodyPr/>
        <a:lstStyle/>
        <a:p>
          <a:pPr rtl="0"/>
          <a:r>
            <a:rPr lang="es-VE" dirty="0" smtClean="0"/>
            <a:t>•</a:t>
          </a:r>
          <a:r>
            <a:rPr lang="es-VE" dirty="0" err="1" smtClean="0"/>
            <a:t>Hub</a:t>
          </a:r>
          <a:r>
            <a:rPr lang="es-VE" dirty="0" smtClean="0"/>
            <a:t> con un </a:t>
          </a:r>
          <a:r>
            <a:rPr lang="es-VE" dirty="0" err="1" smtClean="0"/>
            <a:t>Swithc</a:t>
          </a:r>
          <a:r>
            <a:rPr lang="es-VE" dirty="0" smtClean="0"/>
            <a:t>.</a:t>
          </a:r>
          <a:endParaRPr lang="es-VE" dirty="0"/>
        </a:p>
      </dgm:t>
    </dgm:pt>
    <dgm:pt modelId="{741E113B-3B59-4DF8-8587-ECE7299EE3E7}" type="parTrans" cxnId="{998168C5-5FCF-4798-80AB-C63B8BF516C0}">
      <dgm:prSet/>
      <dgm:spPr/>
      <dgm:t>
        <a:bodyPr/>
        <a:lstStyle/>
        <a:p>
          <a:endParaRPr lang="es-VE"/>
        </a:p>
      </dgm:t>
    </dgm:pt>
    <dgm:pt modelId="{E59153AB-F239-40CB-B724-E55678A00FAE}" type="sibTrans" cxnId="{998168C5-5FCF-4798-80AB-C63B8BF516C0}">
      <dgm:prSet/>
      <dgm:spPr/>
      <dgm:t>
        <a:bodyPr/>
        <a:lstStyle/>
        <a:p>
          <a:endParaRPr lang="es-VE"/>
        </a:p>
      </dgm:t>
    </dgm:pt>
    <dgm:pt modelId="{646BEBA2-3B53-4DB8-832C-4E01D3BDB31F}">
      <dgm:prSet/>
      <dgm:spPr/>
      <dgm:t>
        <a:bodyPr/>
        <a:lstStyle/>
        <a:p>
          <a:pPr rtl="0"/>
          <a:r>
            <a:rPr lang="es-VE" dirty="0" smtClean="0"/>
            <a:t>•</a:t>
          </a:r>
          <a:r>
            <a:rPr lang="es-VE" dirty="0" err="1" smtClean="0"/>
            <a:t>Hub</a:t>
          </a:r>
          <a:r>
            <a:rPr lang="es-VE" dirty="0" smtClean="0"/>
            <a:t> con una PC.</a:t>
          </a:r>
          <a:endParaRPr lang="es-VE" dirty="0"/>
        </a:p>
      </dgm:t>
    </dgm:pt>
    <dgm:pt modelId="{8822FD8E-B329-44B9-AA1F-1B8F2393169B}" type="parTrans" cxnId="{52D3610D-3714-4EFB-9AAA-AE417BE2D638}">
      <dgm:prSet/>
      <dgm:spPr/>
      <dgm:t>
        <a:bodyPr/>
        <a:lstStyle/>
        <a:p>
          <a:endParaRPr lang="es-VE"/>
        </a:p>
      </dgm:t>
    </dgm:pt>
    <dgm:pt modelId="{0B3495BE-76B5-4E5E-BC49-400C6E1EF9E0}" type="sibTrans" cxnId="{52D3610D-3714-4EFB-9AAA-AE417BE2D638}">
      <dgm:prSet/>
      <dgm:spPr/>
      <dgm:t>
        <a:bodyPr/>
        <a:lstStyle/>
        <a:p>
          <a:endParaRPr lang="es-VE"/>
        </a:p>
      </dgm:t>
    </dgm:pt>
    <dgm:pt modelId="{DE34C5C0-2D1B-42D6-8741-F8FC3A9487D8}">
      <dgm:prSet/>
      <dgm:spPr/>
      <dgm:t>
        <a:bodyPr/>
        <a:lstStyle/>
        <a:p>
          <a:pPr rtl="0"/>
          <a:r>
            <a:rPr lang="es-VE" dirty="0" smtClean="0"/>
            <a:t>•</a:t>
          </a:r>
          <a:r>
            <a:rPr lang="es-VE" dirty="0" err="1" smtClean="0"/>
            <a:t>Switch</a:t>
          </a:r>
          <a:r>
            <a:rPr lang="es-VE" dirty="0" smtClean="0"/>
            <a:t> con una PC.</a:t>
          </a:r>
          <a:endParaRPr lang="es-VE" dirty="0"/>
        </a:p>
      </dgm:t>
    </dgm:pt>
    <dgm:pt modelId="{453C7D80-60C3-44DF-8357-35A72D09E856}" type="parTrans" cxnId="{257C7D15-FEC3-40B1-B077-7C00400409BC}">
      <dgm:prSet/>
      <dgm:spPr/>
      <dgm:t>
        <a:bodyPr/>
        <a:lstStyle/>
        <a:p>
          <a:endParaRPr lang="es-VE"/>
        </a:p>
      </dgm:t>
    </dgm:pt>
    <dgm:pt modelId="{5212C27F-D166-4FF0-A37F-F9A128DE3240}" type="sibTrans" cxnId="{257C7D15-FEC3-40B1-B077-7C00400409BC}">
      <dgm:prSet/>
      <dgm:spPr/>
      <dgm:t>
        <a:bodyPr/>
        <a:lstStyle/>
        <a:p>
          <a:endParaRPr lang="es-VE"/>
        </a:p>
      </dgm:t>
    </dgm:pt>
    <dgm:pt modelId="{CE46A21C-88F9-4C71-99A4-D4E4719278A5}" type="pres">
      <dgm:prSet presAssocID="{269A939D-C778-4F1A-BCB1-3A071EC6EB07}" presName="diagram" presStyleCnt="0">
        <dgm:presLayoutVars>
          <dgm:chPref val="1"/>
          <dgm:dir/>
          <dgm:animOne val="branch"/>
          <dgm:animLvl val="lvl"/>
          <dgm:resizeHandles/>
        </dgm:presLayoutVars>
      </dgm:prSet>
      <dgm:spPr/>
      <dgm:t>
        <a:bodyPr/>
        <a:lstStyle/>
        <a:p>
          <a:endParaRPr lang="es-VE"/>
        </a:p>
      </dgm:t>
    </dgm:pt>
    <dgm:pt modelId="{18D01231-BCC9-4DA9-A979-F4E702CD99F1}" type="pres">
      <dgm:prSet presAssocID="{4461AD49-2958-49B9-BEE2-4957DF93CFF0}" presName="root" presStyleCnt="0"/>
      <dgm:spPr/>
    </dgm:pt>
    <dgm:pt modelId="{B02BD3E3-A289-473D-90F4-4599E64A7359}" type="pres">
      <dgm:prSet presAssocID="{4461AD49-2958-49B9-BEE2-4957DF93CFF0}" presName="rootComposite" presStyleCnt="0"/>
      <dgm:spPr/>
    </dgm:pt>
    <dgm:pt modelId="{82EF5F80-0E8D-4C2A-917F-1F835ED3DA37}" type="pres">
      <dgm:prSet presAssocID="{4461AD49-2958-49B9-BEE2-4957DF93CFF0}" presName="rootText" presStyleLbl="node1" presStyleIdx="0" presStyleCnt="2"/>
      <dgm:spPr/>
      <dgm:t>
        <a:bodyPr/>
        <a:lstStyle/>
        <a:p>
          <a:endParaRPr lang="es-VE"/>
        </a:p>
      </dgm:t>
    </dgm:pt>
    <dgm:pt modelId="{4C2E8F1D-83C6-40A5-8244-6C4D883CB7D8}" type="pres">
      <dgm:prSet presAssocID="{4461AD49-2958-49B9-BEE2-4957DF93CFF0}" presName="rootConnector" presStyleLbl="node1" presStyleIdx="0" presStyleCnt="2"/>
      <dgm:spPr/>
      <dgm:t>
        <a:bodyPr/>
        <a:lstStyle/>
        <a:p>
          <a:endParaRPr lang="es-VE"/>
        </a:p>
      </dgm:t>
    </dgm:pt>
    <dgm:pt modelId="{760E7EC7-C60D-4D32-B645-9B7AB375A5AF}" type="pres">
      <dgm:prSet presAssocID="{4461AD49-2958-49B9-BEE2-4957DF93CFF0}" presName="childShape" presStyleCnt="0"/>
      <dgm:spPr/>
    </dgm:pt>
    <dgm:pt modelId="{D770A15D-E25C-4983-8551-7CAFF3D4DD27}" type="pres">
      <dgm:prSet presAssocID="{9B0C7966-02DA-4FD8-8963-B60DD7F7586E}" presName="Name13" presStyleLbl="parChTrans1D2" presStyleIdx="0" presStyleCnt="10"/>
      <dgm:spPr/>
      <dgm:t>
        <a:bodyPr/>
        <a:lstStyle/>
        <a:p>
          <a:endParaRPr lang="es-VE"/>
        </a:p>
      </dgm:t>
    </dgm:pt>
    <dgm:pt modelId="{B21B3B33-BD98-4E06-BC05-952221323C9E}" type="pres">
      <dgm:prSet presAssocID="{D3878414-6B9C-4FFC-BAE4-ADFAAAA58FDE}" presName="childText" presStyleLbl="bgAcc1" presStyleIdx="0" presStyleCnt="10">
        <dgm:presLayoutVars>
          <dgm:bulletEnabled val="1"/>
        </dgm:presLayoutVars>
      </dgm:prSet>
      <dgm:spPr/>
      <dgm:t>
        <a:bodyPr/>
        <a:lstStyle/>
        <a:p>
          <a:endParaRPr lang="es-VE"/>
        </a:p>
      </dgm:t>
    </dgm:pt>
    <dgm:pt modelId="{5E68E0B0-F04B-4122-A485-2E32BBBD7105}" type="pres">
      <dgm:prSet presAssocID="{7B5AC9A9-EF5A-4176-A23B-8D84566A52DA}" presName="Name13" presStyleLbl="parChTrans1D2" presStyleIdx="1" presStyleCnt="10"/>
      <dgm:spPr/>
      <dgm:t>
        <a:bodyPr/>
        <a:lstStyle/>
        <a:p>
          <a:endParaRPr lang="es-VE"/>
        </a:p>
      </dgm:t>
    </dgm:pt>
    <dgm:pt modelId="{9368D8AD-6C34-45A8-A8D9-8BA710713061}" type="pres">
      <dgm:prSet presAssocID="{0CB5558E-C127-4C1C-8DBB-23C00B4B0C8B}" presName="childText" presStyleLbl="bgAcc1" presStyleIdx="1" presStyleCnt="10">
        <dgm:presLayoutVars>
          <dgm:bulletEnabled val="1"/>
        </dgm:presLayoutVars>
      </dgm:prSet>
      <dgm:spPr/>
      <dgm:t>
        <a:bodyPr/>
        <a:lstStyle/>
        <a:p>
          <a:endParaRPr lang="es-VE"/>
        </a:p>
      </dgm:t>
    </dgm:pt>
    <dgm:pt modelId="{800500A0-15D9-4803-803F-029E17810648}" type="pres">
      <dgm:prSet presAssocID="{F280DE32-8260-4602-AA66-4559B0E0D427}" presName="Name13" presStyleLbl="parChTrans1D2" presStyleIdx="2" presStyleCnt="10"/>
      <dgm:spPr/>
      <dgm:t>
        <a:bodyPr/>
        <a:lstStyle/>
        <a:p>
          <a:endParaRPr lang="es-VE"/>
        </a:p>
      </dgm:t>
    </dgm:pt>
    <dgm:pt modelId="{F2FD9025-D6F0-4422-A399-6E598AE70FDB}" type="pres">
      <dgm:prSet presAssocID="{B88463EB-03D9-46EA-AC42-5210D6252B9E}" presName="childText" presStyleLbl="bgAcc1" presStyleIdx="2" presStyleCnt="10">
        <dgm:presLayoutVars>
          <dgm:bulletEnabled val="1"/>
        </dgm:presLayoutVars>
      </dgm:prSet>
      <dgm:spPr/>
      <dgm:t>
        <a:bodyPr/>
        <a:lstStyle/>
        <a:p>
          <a:endParaRPr lang="es-VE"/>
        </a:p>
      </dgm:t>
    </dgm:pt>
    <dgm:pt modelId="{411C278D-F827-47E8-A81D-5F72499315B2}" type="pres">
      <dgm:prSet presAssocID="{9FCB3700-C08A-4BF2-A82E-AF2594EC0E28}" presName="Name13" presStyleLbl="parChTrans1D2" presStyleIdx="3" presStyleCnt="10"/>
      <dgm:spPr/>
      <dgm:t>
        <a:bodyPr/>
        <a:lstStyle/>
        <a:p>
          <a:endParaRPr lang="es-VE"/>
        </a:p>
      </dgm:t>
    </dgm:pt>
    <dgm:pt modelId="{02025344-D570-4781-A954-86638B2F8991}" type="pres">
      <dgm:prSet presAssocID="{A154E2DB-58A6-4F23-A055-C0FCB4F0A2C9}" presName="childText" presStyleLbl="bgAcc1" presStyleIdx="3" presStyleCnt="10">
        <dgm:presLayoutVars>
          <dgm:bulletEnabled val="1"/>
        </dgm:presLayoutVars>
      </dgm:prSet>
      <dgm:spPr/>
      <dgm:t>
        <a:bodyPr/>
        <a:lstStyle/>
        <a:p>
          <a:endParaRPr lang="es-VE"/>
        </a:p>
      </dgm:t>
    </dgm:pt>
    <dgm:pt modelId="{F186FA7B-F57E-4F13-8548-6DAD4DA1FEDF}" type="pres">
      <dgm:prSet presAssocID="{E5E7B481-3BC8-49B2-A4F7-A83558BC25C0}" presName="Name13" presStyleLbl="parChTrans1D2" presStyleIdx="4" presStyleCnt="10"/>
      <dgm:spPr/>
      <dgm:t>
        <a:bodyPr/>
        <a:lstStyle/>
        <a:p>
          <a:endParaRPr lang="es-VE"/>
        </a:p>
      </dgm:t>
    </dgm:pt>
    <dgm:pt modelId="{2D925AAD-DD5C-46BA-AC12-82AA5F569B10}" type="pres">
      <dgm:prSet presAssocID="{4DB3792F-76AF-4F6C-95EA-5548E6DD4743}" presName="childText" presStyleLbl="bgAcc1" presStyleIdx="4" presStyleCnt="10">
        <dgm:presLayoutVars>
          <dgm:bulletEnabled val="1"/>
        </dgm:presLayoutVars>
      </dgm:prSet>
      <dgm:spPr/>
      <dgm:t>
        <a:bodyPr/>
        <a:lstStyle/>
        <a:p>
          <a:endParaRPr lang="es-VE"/>
        </a:p>
      </dgm:t>
    </dgm:pt>
    <dgm:pt modelId="{69B735B1-6852-4ECA-9334-7EC5F5CCA1B0}" type="pres">
      <dgm:prSet presAssocID="{A07483B0-C3DE-49CF-ADCE-FCA8AAB52519}" presName="root" presStyleCnt="0"/>
      <dgm:spPr/>
    </dgm:pt>
    <dgm:pt modelId="{1A005460-EE2D-4A3E-962C-A1E75BA6A3DC}" type="pres">
      <dgm:prSet presAssocID="{A07483B0-C3DE-49CF-ADCE-FCA8AAB52519}" presName="rootComposite" presStyleCnt="0"/>
      <dgm:spPr/>
    </dgm:pt>
    <dgm:pt modelId="{1278D6B0-3F6E-40B0-A07F-CCA5E4F5BE3C}" type="pres">
      <dgm:prSet presAssocID="{A07483B0-C3DE-49CF-ADCE-FCA8AAB52519}" presName="rootText" presStyleLbl="node1" presStyleIdx="1" presStyleCnt="2"/>
      <dgm:spPr/>
      <dgm:t>
        <a:bodyPr/>
        <a:lstStyle/>
        <a:p>
          <a:endParaRPr lang="es-VE"/>
        </a:p>
      </dgm:t>
    </dgm:pt>
    <dgm:pt modelId="{033553FC-7A64-4448-B247-55CB5EC682F8}" type="pres">
      <dgm:prSet presAssocID="{A07483B0-C3DE-49CF-ADCE-FCA8AAB52519}" presName="rootConnector" presStyleLbl="node1" presStyleIdx="1" presStyleCnt="2"/>
      <dgm:spPr/>
      <dgm:t>
        <a:bodyPr/>
        <a:lstStyle/>
        <a:p>
          <a:endParaRPr lang="es-VE"/>
        </a:p>
      </dgm:t>
    </dgm:pt>
    <dgm:pt modelId="{0AF4A959-38F3-471E-8388-537818D0EE7A}" type="pres">
      <dgm:prSet presAssocID="{A07483B0-C3DE-49CF-ADCE-FCA8AAB52519}" presName="childShape" presStyleCnt="0"/>
      <dgm:spPr/>
    </dgm:pt>
    <dgm:pt modelId="{EA1C7B88-91F6-467F-8F9B-29653F979B07}" type="pres">
      <dgm:prSet presAssocID="{B42DE2FD-7DEB-45C4-9E39-7EFD2E650033}" presName="Name13" presStyleLbl="parChTrans1D2" presStyleIdx="5" presStyleCnt="10"/>
      <dgm:spPr/>
      <dgm:t>
        <a:bodyPr/>
        <a:lstStyle/>
        <a:p>
          <a:endParaRPr lang="es-VE"/>
        </a:p>
      </dgm:t>
    </dgm:pt>
    <dgm:pt modelId="{6BAFAEBF-8DB0-4665-936E-8F00DCABA3AB}" type="pres">
      <dgm:prSet presAssocID="{65312853-7167-4F44-A75B-BDA24EDD874E}" presName="childText" presStyleLbl="bgAcc1" presStyleIdx="5" presStyleCnt="10">
        <dgm:presLayoutVars>
          <dgm:bulletEnabled val="1"/>
        </dgm:presLayoutVars>
      </dgm:prSet>
      <dgm:spPr/>
      <dgm:t>
        <a:bodyPr/>
        <a:lstStyle/>
        <a:p>
          <a:endParaRPr lang="es-VE"/>
        </a:p>
      </dgm:t>
    </dgm:pt>
    <dgm:pt modelId="{F2F8A320-7EF2-47B2-9F59-F1DC07790095}" type="pres">
      <dgm:prSet presAssocID="{73B3D1AE-DA03-4A65-B7FE-641E5CC58499}" presName="Name13" presStyleLbl="parChTrans1D2" presStyleIdx="6" presStyleCnt="10"/>
      <dgm:spPr/>
      <dgm:t>
        <a:bodyPr/>
        <a:lstStyle/>
        <a:p>
          <a:endParaRPr lang="es-VE"/>
        </a:p>
      </dgm:t>
    </dgm:pt>
    <dgm:pt modelId="{82A3EB9C-18A2-4C7F-9CE1-3D9494F88431}" type="pres">
      <dgm:prSet presAssocID="{CCB2EEA8-1FDE-4C3F-8073-6B2B1332A3D5}" presName="childText" presStyleLbl="bgAcc1" presStyleIdx="6" presStyleCnt="10">
        <dgm:presLayoutVars>
          <dgm:bulletEnabled val="1"/>
        </dgm:presLayoutVars>
      </dgm:prSet>
      <dgm:spPr/>
      <dgm:t>
        <a:bodyPr/>
        <a:lstStyle/>
        <a:p>
          <a:endParaRPr lang="es-VE"/>
        </a:p>
      </dgm:t>
    </dgm:pt>
    <dgm:pt modelId="{D90EAAE0-7250-4FA0-837D-8539EB18985D}" type="pres">
      <dgm:prSet presAssocID="{741E113B-3B59-4DF8-8587-ECE7299EE3E7}" presName="Name13" presStyleLbl="parChTrans1D2" presStyleIdx="7" presStyleCnt="10"/>
      <dgm:spPr/>
      <dgm:t>
        <a:bodyPr/>
        <a:lstStyle/>
        <a:p>
          <a:endParaRPr lang="es-VE"/>
        </a:p>
      </dgm:t>
    </dgm:pt>
    <dgm:pt modelId="{9A3FC17C-DA8A-4387-8488-4EDC11EF0309}" type="pres">
      <dgm:prSet presAssocID="{79B24FA3-3C3F-4211-84CD-5D1D21D18388}" presName="childText" presStyleLbl="bgAcc1" presStyleIdx="7" presStyleCnt="10">
        <dgm:presLayoutVars>
          <dgm:bulletEnabled val="1"/>
        </dgm:presLayoutVars>
      </dgm:prSet>
      <dgm:spPr/>
      <dgm:t>
        <a:bodyPr/>
        <a:lstStyle/>
        <a:p>
          <a:endParaRPr lang="es-VE"/>
        </a:p>
      </dgm:t>
    </dgm:pt>
    <dgm:pt modelId="{024DBBA0-69E1-4DCD-B6C0-C3C1289AAE62}" type="pres">
      <dgm:prSet presAssocID="{8822FD8E-B329-44B9-AA1F-1B8F2393169B}" presName="Name13" presStyleLbl="parChTrans1D2" presStyleIdx="8" presStyleCnt="10"/>
      <dgm:spPr/>
      <dgm:t>
        <a:bodyPr/>
        <a:lstStyle/>
        <a:p>
          <a:endParaRPr lang="es-VE"/>
        </a:p>
      </dgm:t>
    </dgm:pt>
    <dgm:pt modelId="{FDD809AB-FF31-4D80-8198-D1E3451E9452}" type="pres">
      <dgm:prSet presAssocID="{646BEBA2-3B53-4DB8-832C-4E01D3BDB31F}" presName="childText" presStyleLbl="bgAcc1" presStyleIdx="8" presStyleCnt="10">
        <dgm:presLayoutVars>
          <dgm:bulletEnabled val="1"/>
        </dgm:presLayoutVars>
      </dgm:prSet>
      <dgm:spPr/>
      <dgm:t>
        <a:bodyPr/>
        <a:lstStyle/>
        <a:p>
          <a:endParaRPr lang="es-VE"/>
        </a:p>
      </dgm:t>
    </dgm:pt>
    <dgm:pt modelId="{955DE717-2D61-4EE3-9077-CB8010632DE7}" type="pres">
      <dgm:prSet presAssocID="{453C7D80-60C3-44DF-8357-35A72D09E856}" presName="Name13" presStyleLbl="parChTrans1D2" presStyleIdx="9" presStyleCnt="10"/>
      <dgm:spPr/>
      <dgm:t>
        <a:bodyPr/>
        <a:lstStyle/>
        <a:p>
          <a:endParaRPr lang="es-VE"/>
        </a:p>
      </dgm:t>
    </dgm:pt>
    <dgm:pt modelId="{CF2C8396-9B8D-4F67-9CF2-474DB5D2DBF0}" type="pres">
      <dgm:prSet presAssocID="{DE34C5C0-2D1B-42D6-8741-F8FC3A9487D8}" presName="childText" presStyleLbl="bgAcc1" presStyleIdx="9" presStyleCnt="10">
        <dgm:presLayoutVars>
          <dgm:bulletEnabled val="1"/>
        </dgm:presLayoutVars>
      </dgm:prSet>
      <dgm:spPr/>
      <dgm:t>
        <a:bodyPr/>
        <a:lstStyle/>
        <a:p>
          <a:endParaRPr lang="es-VE"/>
        </a:p>
      </dgm:t>
    </dgm:pt>
  </dgm:ptLst>
  <dgm:cxnLst>
    <dgm:cxn modelId="{4844AAAB-CEE5-4462-9E89-8F1E395CCC6F}" type="presOf" srcId="{741E113B-3B59-4DF8-8587-ECE7299EE3E7}" destId="{D90EAAE0-7250-4FA0-837D-8539EB18985D}" srcOrd="0" destOrd="0" presId="urn:microsoft.com/office/officeart/2005/8/layout/hierarchy3"/>
    <dgm:cxn modelId="{3CCB8D0C-92A4-4345-A7EA-DDA0CAE3F9AC}" type="presOf" srcId="{F280DE32-8260-4602-AA66-4559B0E0D427}" destId="{800500A0-15D9-4803-803F-029E17810648}" srcOrd="0" destOrd="0" presId="urn:microsoft.com/office/officeart/2005/8/layout/hierarchy3"/>
    <dgm:cxn modelId="{C7268537-DAB0-42EB-92FA-6143409E8EE3}" type="presOf" srcId="{DE34C5C0-2D1B-42D6-8741-F8FC3A9487D8}" destId="{CF2C8396-9B8D-4F67-9CF2-474DB5D2DBF0}" srcOrd="0" destOrd="0" presId="urn:microsoft.com/office/officeart/2005/8/layout/hierarchy3"/>
    <dgm:cxn modelId="{0CD6B404-67FD-4FEE-87C0-BE9D018C521D}" srcId="{A07483B0-C3DE-49CF-ADCE-FCA8AAB52519}" destId="{65312853-7167-4F44-A75B-BDA24EDD874E}" srcOrd="0" destOrd="0" parTransId="{B42DE2FD-7DEB-45C4-9E39-7EFD2E650033}" sibTransId="{BFA02E63-AB22-4F1E-A910-961056826C84}"/>
    <dgm:cxn modelId="{52D3610D-3714-4EFB-9AAA-AE417BE2D638}" srcId="{A07483B0-C3DE-49CF-ADCE-FCA8AAB52519}" destId="{646BEBA2-3B53-4DB8-832C-4E01D3BDB31F}" srcOrd="3" destOrd="0" parTransId="{8822FD8E-B329-44B9-AA1F-1B8F2393169B}" sibTransId="{0B3495BE-76B5-4E5E-BC49-400C6E1EF9E0}"/>
    <dgm:cxn modelId="{5857E37E-E27C-4F5C-9880-677D4CD63AE1}" type="presOf" srcId="{B42DE2FD-7DEB-45C4-9E39-7EFD2E650033}" destId="{EA1C7B88-91F6-467F-8F9B-29653F979B07}" srcOrd="0" destOrd="0" presId="urn:microsoft.com/office/officeart/2005/8/layout/hierarchy3"/>
    <dgm:cxn modelId="{4093299B-0EE6-457A-94DB-2C675B64D721}" type="presOf" srcId="{B88463EB-03D9-46EA-AC42-5210D6252B9E}" destId="{F2FD9025-D6F0-4422-A399-6E598AE70FDB}" srcOrd="0" destOrd="0" presId="urn:microsoft.com/office/officeart/2005/8/layout/hierarchy3"/>
    <dgm:cxn modelId="{E4D3CA44-C362-4489-AE41-996ADCEA958A}" type="presOf" srcId="{CCB2EEA8-1FDE-4C3F-8073-6B2B1332A3D5}" destId="{82A3EB9C-18A2-4C7F-9CE1-3D9494F88431}" srcOrd="0" destOrd="0" presId="urn:microsoft.com/office/officeart/2005/8/layout/hierarchy3"/>
    <dgm:cxn modelId="{E541871B-61AD-4D82-A3CF-D8968B1AE153}" type="presOf" srcId="{79B24FA3-3C3F-4211-84CD-5D1D21D18388}" destId="{9A3FC17C-DA8A-4387-8488-4EDC11EF0309}" srcOrd="0" destOrd="0" presId="urn:microsoft.com/office/officeart/2005/8/layout/hierarchy3"/>
    <dgm:cxn modelId="{D07655C3-910D-4725-AD37-1F0AC63C23CC}" srcId="{4461AD49-2958-49B9-BEE2-4957DF93CFF0}" destId="{A154E2DB-58A6-4F23-A055-C0FCB4F0A2C9}" srcOrd="3" destOrd="0" parTransId="{9FCB3700-C08A-4BF2-A82E-AF2594EC0E28}" sibTransId="{6C1221F5-707E-42E1-8ECB-F12662183D00}"/>
    <dgm:cxn modelId="{2C7D5FEF-8C54-40E8-9708-5DE2CEEBEE96}" srcId="{4461AD49-2958-49B9-BEE2-4957DF93CFF0}" destId="{0CB5558E-C127-4C1C-8DBB-23C00B4B0C8B}" srcOrd="1" destOrd="0" parTransId="{7B5AC9A9-EF5A-4176-A23B-8D84566A52DA}" sibTransId="{484C1EAD-3891-46B5-B7FF-AC755B07AA7E}"/>
    <dgm:cxn modelId="{0F035DE2-FA39-4415-8B6F-C72C5A325940}" srcId="{4461AD49-2958-49B9-BEE2-4957DF93CFF0}" destId="{4DB3792F-76AF-4F6C-95EA-5548E6DD4743}" srcOrd="4" destOrd="0" parTransId="{E5E7B481-3BC8-49B2-A4F7-A83558BC25C0}" sibTransId="{E72D9F44-6F35-49F0-9E8E-6B748904E5CE}"/>
    <dgm:cxn modelId="{CB7568CE-8F5E-443B-BD15-5DC605CF298E}" type="presOf" srcId="{646BEBA2-3B53-4DB8-832C-4E01D3BDB31F}" destId="{FDD809AB-FF31-4D80-8198-D1E3451E9452}" srcOrd="0" destOrd="0" presId="urn:microsoft.com/office/officeart/2005/8/layout/hierarchy3"/>
    <dgm:cxn modelId="{7D7E6CD6-0CD8-418D-A041-F3B1E1750A1A}" type="presOf" srcId="{73B3D1AE-DA03-4A65-B7FE-641E5CC58499}" destId="{F2F8A320-7EF2-47B2-9F59-F1DC07790095}" srcOrd="0" destOrd="0" presId="urn:microsoft.com/office/officeart/2005/8/layout/hierarchy3"/>
    <dgm:cxn modelId="{A47395F1-B4AF-4302-AE92-76AA89FE3E5B}" type="presOf" srcId="{A07483B0-C3DE-49CF-ADCE-FCA8AAB52519}" destId="{033553FC-7A64-4448-B247-55CB5EC682F8}" srcOrd="1" destOrd="0" presId="urn:microsoft.com/office/officeart/2005/8/layout/hierarchy3"/>
    <dgm:cxn modelId="{5BC2910A-BF06-43D1-939F-8A8CD319F0A2}" srcId="{269A939D-C778-4F1A-BCB1-3A071EC6EB07}" destId="{4461AD49-2958-49B9-BEE2-4957DF93CFF0}" srcOrd="0" destOrd="0" parTransId="{48146D09-238E-43BB-872B-F9EB5A373747}" sibTransId="{3174B38B-F33B-40D5-A846-12969E206363}"/>
    <dgm:cxn modelId="{320FC252-D696-426F-A4B9-1440C2678FD8}" srcId="{4461AD49-2958-49B9-BEE2-4957DF93CFF0}" destId="{B88463EB-03D9-46EA-AC42-5210D6252B9E}" srcOrd="2" destOrd="0" parTransId="{F280DE32-8260-4602-AA66-4559B0E0D427}" sibTransId="{401C4FB3-B813-4CEC-A528-7518540B0F95}"/>
    <dgm:cxn modelId="{4864DADA-6F34-4F02-8238-92A00CFAE4A5}" srcId="{A07483B0-C3DE-49CF-ADCE-FCA8AAB52519}" destId="{CCB2EEA8-1FDE-4C3F-8073-6B2B1332A3D5}" srcOrd="1" destOrd="0" parTransId="{73B3D1AE-DA03-4A65-B7FE-641E5CC58499}" sibTransId="{0102CE4B-CE66-44AC-AE0B-07067FF0A570}"/>
    <dgm:cxn modelId="{257C7D15-FEC3-40B1-B077-7C00400409BC}" srcId="{A07483B0-C3DE-49CF-ADCE-FCA8AAB52519}" destId="{DE34C5C0-2D1B-42D6-8741-F8FC3A9487D8}" srcOrd="4" destOrd="0" parTransId="{453C7D80-60C3-44DF-8357-35A72D09E856}" sibTransId="{5212C27F-D166-4FF0-A37F-F9A128DE3240}"/>
    <dgm:cxn modelId="{E1987BA8-8970-48BB-A4F7-D079C695383D}" type="presOf" srcId="{269A939D-C778-4F1A-BCB1-3A071EC6EB07}" destId="{CE46A21C-88F9-4C71-99A4-D4E4719278A5}" srcOrd="0" destOrd="0" presId="urn:microsoft.com/office/officeart/2005/8/layout/hierarchy3"/>
    <dgm:cxn modelId="{372B3CB2-2DC1-4136-AC5D-CF0A298A9402}" type="presOf" srcId="{4DB3792F-76AF-4F6C-95EA-5548E6DD4743}" destId="{2D925AAD-DD5C-46BA-AC12-82AA5F569B10}" srcOrd="0" destOrd="0" presId="urn:microsoft.com/office/officeart/2005/8/layout/hierarchy3"/>
    <dgm:cxn modelId="{2E141109-3AC3-4236-A1EE-344A12733570}" type="presOf" srcId="{4461AD49-2958-49B9-BEE2-4957DF93CFF0}" destId="{82EF5F80-0E8D-4C2A-917F-1F835ED3DA37}" srcOrd="0" destOrd="0" presId="urn:microsoft.com/office/officeart/2005/8/layout/hierarchy3"/>
    <dgm:cxn modelId="{F3DE9387-857D-4E0B-B251-DFF0BBF74ECE}" type="presOf" srcId="{8822FD8E-B329-44B9-AA1F-1B8F2393169B}" destId="{024DBBA0-69E1-4DCD-B6C0-C3C1289AAE62}" srcOrd="0" destOrd="0" presId="urn:microsoft.com/office/officeart/2005/8/layout/hierarchy3"/>
    <dgm:cxn modelId="{4A22A2B5-25E1-40E1-B1E2-45A14A0F3A27}" type="presOf" srcId="{9FCB3700-C08A-4BF2-A82E-AF2594EC0E28}" destId="{411C278D-F827-47E8-A81D-5F72499315B2}" srcOrd="0" destOrd="0" presId="urn:microsoft.com/office/officeart/2005/8/layout/hierarchy3"/>
    <dgm:cxn modelId="{AA2B4891-447B-4D35-934E-C1B2647FE46B}" srcId="{269A939D-C778-4F1A-BCB1-3A071EC6EB07}" destId="{A07483B0-C3DE-49CF-ADCE-FCA8AAB52519}" srcOrd="1" destOrd="0" parTransId="{A6BC31CD-8D40-4C85-84F3-47D98C705CBE}" sibTransId="{7FB59661-CDAE-4608-A361-8160ACED87F9}"/>
    <dgm:cxn modelId="{7C2D10A1-8C85-473B-B926-7A0DF7F3FFFA}" srcId="{4461AD49-2958-49B9-BEE2-4957DF93CFF0}" destId="{D3878414-6B9C-4FFC-BAE4-ADFAAAA58FDE}" srcOrd="0" destOrd="0" parTransId="{9B0C7966-02DA-4FD8-8963-B60DD7F7586E}" sibTransId="{9E6928FF-0AD7-44BD-A146-D1B6BB6B6248}"/>
    <dgm:cxn modelId="{412F361F-4955-4A60-80DC-49ACA4EFA1EC}" type="presOf" srcId="{9B0C7966-02DA-4FD8-8963-B60DD7F7586E}" destId="{D770A15D-E25C-4983-8551-7CAFF3D4DD27}" srcOrd="0" destOrd="0" presId="urn:microsoft.com/office/officeart/2005/8/layout/hierarchy3"/>
    <dgm:cxn modelId="{6B9A78F0-CD09-49A5-9D92-642EBFCDD7DD}" type="presOf" srcId="{4461AD49-2958-49B9-BEE2-4957DF93CFF0}" destId="{4C2E8F1D-83C6-40A5-8244-6C4D883CB7D8}" srcOrd="1" destOrd="0" presId="urn:microsoft.com/office/officeart/2005/8/layout/hierarchy3"/>
    <dgm:cxn modelId="{5D5060C6-9884-4421-A548-24A1CFD40FB5}" type="presOf" srcId="{7B5AC9A9-EF5A-4176-A23B-8D84566A52DA}" destId="{5E68E0B0-F04B-4122-A485-2E32BBBD7105}" srcOrd="0" destOrd="0" presId="urn:microsoft.com/office/officeart/2005/8/layout/hierarchy3"/>
    <dgm:cxn modelId="{CE80F0D0-4673-463D-B986-09AE10A6E052}" type="presOf" srcId="{0CB5558E-C127-4C1C-8DBB-23C00B4B0C8B}" destId="{9368D8AD-6C34-45A8-A8D9-8BA710713061}" srcOrd="0" destOrd="0" presId="urn:microsoft.com/office/officeart/2005/8/layout/hierarchy3"/>
    <dgm:cxn modelId="{EFA1834A-1790-4A95-9728-75CB9420AF3C}" type="presOf" srcId="{65312853-7167-4F44-A75B-BDA24EDD874E}" destId="{6BAFAEBF-8DB0-4665-936E-8F00DCABA3AB}" srcOrd="0" destOrd="0" presId="urn:microsoft.com/office/officeart/2005/8/layout/hierarchy3"/>
    <dgm:cxn modelId="{E3F34868-7347-4C0B-A870-6D584AC49CBB}" type="presOf" srcId="{A07483B0-C3DE-49CF-ADCE-FCA8AAB52519}" destId="{1278D6B0-3F6E-40B0-A07F-CCA5E4F5BE3C}" srcOrd="0" destOrd="0" presId="urn:microsoft.com/office/officeart/2005/8/layout/hierarchy3"/>
    <dgm:cxn modelId="{28FC3EC4-0CA8-45EF-9B93-6946FEF86FB6}" type="presOf" srcId="{D3878414-6B9C-4FFC-BAE4-ADFAAAA58FDE}" destId="{B21B3B33-BD98-4E06-BC05-952221323C9E}" srcOrd="0" destOrd="0" presId="urn:microsoft.com/office/officeart/2005/8/layout/hierarchy3"/>
    <dgm:cxn modelId="{2B0EF707-B649-4FCB-B1F3-B3F56FC5EEE1}" type="presOf" srcId="{A154E2DB-58A6-4F23-A055-C0FCB4F0A2C9}" destId="{02025344-D570-4781-A954-86638B2F8991}" srcOrd="0" destOrd="0" presId="urn:microsoft.com/office/officeart/2005/8/layout/hierarchy3"/>
    <dgm:cxn modelId="{998168C5-5FCF-4798-80AB-C63B8BF516C0}" srcId="{A07483B0-C3DE-49CF-ADCE-FCA8AAB52519}" destId="{79B24FA3-3C3F-4211-84CD-5D1D21D18388}" srcOrd="2" destOrd="0" parTransId="{741E113B-3B59-4DF8-8587-ECE7299EE3E7}" sibTransId="{E59153AB-F239-40CB-B724-E55678A00FAE}"/>
    <dgm:cxn modelId="{924E489E-549C-404C-8EDA-D07233DBE8C6}" type="presOf" srcId="{E5E7B481-3BC8-49B2-A4F7-A83558BC25C0}" destId="{F186FA7B-F57E-4F13-8548-6DAD4DA1FEDF}" srcOrd="0" destOrd="0" presId="urn:microsoft.com/office/officeart/2005/8/layout/hierarchy3"/>
    <dgm:cxn modelId="{CD9BC849-8FFA-43E3-9173-4CE2E650CE0C}" type="presOf" srcId="{453C7D80-60C3-44DF-8357-35A72D09E856}" destId="{955DE717-2D61-4EE3-9077-CB8010632DE7}" srcOrd="0" destOrd="0" presId="urn:microsoft.com/office/officeart/2005/8/layout/hierarchy3"/>
    <dgm:cxn modelId="{53F23836-0368-4B95-98CC-B57355F65607}" type="presParOf" srcId="{CE46A21C-88F9-4C71-99A4-D4E4719278A5}" destId="{18D01231-BCC9-4DA9-A979-F4E702CD99F1}" srcOrd="0" destOrd="0" presId="urn:microsoft.com/office/officeart/2005/8/layout/hierarchy3"/>
    <dgm:cxn modelId="{9E647996-F368-44F6-940B-25BF8819B9DC}" type="presParOf" srcId="{18D01231-BCC9-4DA9-A979-F4E702CD99F1}" destId="{B02BD3E3-A289-473D-90F4-4599E64A7359}" srcOrd="0" destOrd="0" presId="urn:microsoft.com/office/officeart/2005/8/layout/hierarchy3"/>
    <dgm:cxn modelId="{4049BA16-1048-43C2-9BF7-85BE5DA10E49}" type="presParOf" srcId="{B02BD3E3-A289-473D-90F4-4599E64A7359}" destId="{82EF5F80-0E8D-4C2A-917F-1F835ED3DA37}" srcOrd="0" destOrd="0" presId="urn:microsoft.com/office/officeart/2005/8/layout/hierarchy3"/>
    <dgm:cxn modelId="{54F40844-7E6B-4056-81BA-F2FE52177EDA}" type="presParOf" srcId="{B02BD3E3-A289-473D-90F4-4599E64A7359}" destId="{4C2E8F1D-83C6-40A5-8244-6C4D883CB7D8}" srcOrd="1" destOrd="0" presId="urn:microsoft.com/office/officeart/2005/8/layout/hierarchy3"/>
    <dgm:cxn modelId="{7C5CFA67-63B1-4CD2-B590-4DC182532379}" type="presParOf" srcId="{18D01231-BCC9-4DA9-A979-F4E702CD99F1}" destId="{760E7EC7-C60D-4D32-B645-9B7AB375A5AF}" srcOrd="1" destOrd="0" presId="urn:microsoft.com/office/officeart/2005/8/layout/hierarchy3"/>
    <dgm:cxn modelId="{0FEBC615-3516-4D56-B540-19344CB95E3C}" type="presParOf" srcId="{760E7EC7-C60D-4D32-B645-9B7AB375A5AF}" destId="{D770A15D-E25C-4983-8551-7CAFF3D4DD27}" srcOrd="0" destOrd="0" presId="urn:microsoft.com/office/officeart/2005/8/layout/hierarchy3"/>
    <dgm:cxn modelId="{1F2FCCD6-FBD3-45FD-9980-E31464F766E9}" type="presParOf" srcId="{760E7EC7-C60D-4D32-B645-9B7AB375A5AF}" destId="{B21B3B33-BD98-4E06-BC05-952221323C9E}" srcOrd="1" destOrd="0" presId="urn:microsoft.com/office/officeart/2005/8/layout/hierarchy3"/>
    <dgm:cxn modelId="{AEB0C4DB-CF64-4AB3-996E-C852B1232098}" type="presParOf" srcId="{760E7EC7-C60D-4D32-B645-9B7AB375A5AF}" destId="{5E68E0B0-F04B-4122-A485-2E32BBBD7105}" srcOrd="2" destOrd="0" presId="urn:microsoft.com/office/officeart/2005/8/layout/hierarchy3"/>
    <dgm:cxn modelId="{EB48AF8E-EC5F-4BD3-98B8-F960F8CDB979}" type="presParOf" srcId="{760E7EC7-C60D-4D32-B645-9B7AB375A5AF}" destId="{9368D8AD-6C34-45A8-A8D9-8BA710713061}" srcOrd="3" destOrd="0" presId="urn:microsoft.com/office/officeart/2005/8/layout/hierarchy3"/>
    <dgm:cxn modelId="{12B46E45-CA59-4EA4-B73E-AB6D4CC72BC8}" type="presParOf" srcId="{760E7EC7-C60D-4D32-B645-9B7AB375A5AF}" destId="{800500A0-15D9-4803-803F-029E17810648}" srcOrd="4" destOrd="0" presId="urn:microsoft.com/office/officeart/2005/8/layout/hierarchy3"/>
    <dgm:cxn modelId="{1E80770B-22DC-445B-8133-900EC7833F48}" type="presParOf" srcId="{760E7EC7-C60D-4D32-B645-9B7AB375A5AF}" destId="{F2FD9025-D6F0-4422-A399-6E598AE70FDB}" srcOrd="5" destOrd="0" presId="urn:microsoft.com/office/officeart/2005/8/layout/hierarchy3"/>
    <dgm:cxn modelId="{00DB9FEA-707C-4B80-AEDF-5737F16144EF}" type="presParOf" srcId="{760E7EC7-C60D-4D32-B645-9B7AB375A5AF}" destId="{411C278D-F827-47E8-A81D-5F72499315B2}" srcOrd="6" destOrd="0" presId="urn:microsoft.com/office/officeart/2005/8/layout/hierarchy3"/>
    <dgm:cxn modelId="{BA2D64DF-188A-44CE-A457-590554EA5075}" type="presParOf" srcId="{760E7EC7-C60D-4D32-B645-9B7AB375A5AF}" destId="{02025344-D570-4781-A954-86638B2F8991}" srcOrd="7" destOrd="0" presId="urn:microsoft.com/office/officeart/2005/8/layout/hierarchy3"/>
    <dgm:cxn modelId="{72583562-81A1-44A9-B537-E1EFA93D8986}" type="presParOf" srcId="{760E7EC7-C60D-4D32-B645-9B7AB375A5AF}" destId="{F186FA7B-F57E-4F13-8548-6DAD4DA1FEDF}" srcOrd="8" destOrd="0" presId="urn:microsoft.com/office/officeart/2005/8/layout/hierarchy3"/>
    <dgm:cxn modelId="{414B4452-C600-405D-98A9-5C2352DDABFC}" type="presParOf" srcId="{760E7EC7-C60D-4D32-B645-9B7AB375A5AF}" destId="{2D925AAD-DD5C-46BA-AC12-82AA5F569B10}" srcOrd="9" destOrd="0" presId="urn:microsoft.com/office/officeart/2005/8/layout/hierarchy3"/>
    <dgm:cxn modelId="{D01B33F2-F41C-4755-89B7-774F2B73B288}" type="presParOf" srcId="{CE46A21C-88F9-4C71-99A4-D4E4719278A5}" destId="{69B735B1-6852-4ECA-9334-7EC5F5CCA1B0}" srcOrd="1" destOrd="0" presId="urn:microsoft.com/office/officeart/2005/8/layout/hierarchy3"/>
    <dgm:cxn modelId="{839DCF9A-5384-468F-9223-2E8E1AFD9C0B}" type="presParOf" srcId="{69B735B1-6852-4ECA-9334-7EC5F5CCA1B0}" destId="{1A005460-EE2D-4A3E-962C-A1E75BA6A3DC}" srcOrd="0" destOrd="0" presId="urn:microsoft.com/office/officeart/2005/8/layout/hierarchy3"/>
    <dgm:cxn modelId="{5A8D51D1-14D3-4295-B5A1-AD5F808C1896}" type="presParOf" srcId="{1A005460-EE2D-4A3E-962C-A1E75BA6A3DC}" destId="{1278D6B0-3F6E-40B0-A07F-CCA5E4F5BE3C}" srcOrd="0" destOrd="0" presId="urn:microsoft.com/office/officeart/2005/8/layout/hierarchy3"/>
    <dgm:cxn modelId="{FF6F0E3A-7F5E-4C88-94FD-89B7862C8177}" type="presParOf" srcId="{1A005460-EE2D-4A3E-962C-A1E75BA6A3DC}" destId="{033553FC-7A64-4448-B247-55CB5EC682F8}" srcOrd="1" destOrd="0" presId="urn:microsoft.com/office/officeart/2005/8/layout/hierarchy3"/>
    <dgm:cxn modelId="{36859F50-5186-4410-8560-9B75FC3F0199}" type="presParOf" srcId="{69B735B1-6852-4ECA-9334-7EC5F5CCA1B0}" destId="{0AF4A959-38F3-471E-8388-537818D0EE7A}" srcOrd="1" destOrd="0" presId="urn:microsoft.com/office/officeart/2005/8/layout/hierarchy3"/>
    <dgm:cxn modelId="{1FF846C0-6993-4555-BDE8-1BDEB01CD221}" type="presParOf" srcId="{0AF4A959-38F3-471E-8388-537818D0EE7A}" destId="{EA1C7B88-91F6-467F-8F9B-29653F979B07}" srcOrd="0" destOrd="0" presId="urn:microsoft.com/office/officeart/2005/8/layout/hierarchy3"/>
    <dgm:cxn modelId="{5E79ABE5-15E9-4050-A676-D64D40C9419B}" type="presParOf" srcId="{0AF4A959-38F3-471E-8388-537818D0EE7A}" destId="{6BAFAEBF-8DB0-4665-936E-8F00DCABA3AB}" srcOrd="1" destOrd="0" presId="urn:microsoft.com/office/officeart/2005/8/layout/hierarchy3"/>
    <dgm:cxn modelId="{9F30B09D-AA7C-4EDA-965C-46317DE95DBF}" type="presParOf" srcId="{0AF4A959-38F3-471E-8388-537818D0EE7A}" destId="{F2F8A320-7EF2-47B2-9F59-F1DC07790095}" srcOrd="2" destOrd="0" presId="urn:microsoft.com/office/officeart/2005/8/layout/hierarchy3"/>
    <dgm:cxn modelId="{A0D453BB-0B1C-4A61-8650-365C44B87CD1}" type="presParOf" srcId="{0AF4A959-38F3-471E-8388-537818D0EE7A}" destId="{82A3EB9C-18A2-4C7F-9CE1-3D9494F88431}" srcOrd="3" destOrd="0" presId="urn:microsoft.com/office/officeart/2005/8/layout/hierarchy3"/>
    <dgm:cxn modelId="{270636FC-E602-4108-945A-6AE238010EBE}" type="presParOf" srcId="{0AF4A959-38F3-471E-8388-537818D0EE7A}" destId="{D90EAAE0-7250-4FA0-837D-8539EB18985D}" srcOrd="4" destOrd="0" presId="urn:microsoft.com/office/officeart/2005/8/layout/hierarchy3"/>
    <dgm:cxn modelId="{57B5BD38-5918-4DCB-B126-60A026D30465}" type="presParOf" srcId="{0AF4A959-38F3-471E-8388-537818D0EE7A}" destId="{9A3FC17C-DA8A-4387-8488-4EDC11EF0309}" srcOrd="5" destOrd="0" presId="urn:microsoft.com/office/officeart/2005/8/layout/hierarchy3"/>
    <dgm:cxn modelId="{C2CEBE01-1C08-433A-81B4-6C198E7A6F46}" type="presParOf" srcId="{0AF4A959-38F3-471E-8388-537818D0EE7A}" destId="{024DBBA0-69E1-4DCD-B6C0-C3C1289AAE62}" srcOrd="6" destOrd="0" presId="urn:microsoft.com/office/officeart/2005/8/layout/hierarchy3"/>
    <dgm:cxn modelId="{1B52AB92-D6D4-4204-B37A-39CE7C0DD040}" type="presParOf" srcId="{0AF4A959-38F3-471E-8388-537818D0EE7A}" destId="{FDD809AB-FF31-4D80-8198-D1E3451E9452}" srcOrd="7" destOrd="0" presId="urn:microsoft.com/office/officeart/2005/8/layout/hierarchy3"/>
    <dgm:cxn modelId="{FA910164-7897-46ED-BDF4-286D0D91307C}" type="presParOf" srcId="{0AF4A959-38F3-471E-8388-537818D0EE7A}" destId="{955DE717-2D61-4EE3-9077-CB8010632DE7}" srcOrd="8" destOrd="0" presId="urn:microsoft.com/office/officeart/2005/8/layout/hierarchy3"/>
    <dgm:cxn modelId="{4279CE2B-2909-41EA-96D6-BD99707AE3E8}" type="presParOf" srcId="{0AF4A959-38F3-471E-8388-537818D0EE7A}" destId="{CF2C8396-9B8D-4F67-9CF2-474DB5D2DBF0}" srcOrd="9"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FA48BE-6125-4F43-B808-5E3C7DC047FB}" type="doc">
      <dgm:prSet loTypeId="urn:microsoft.com/office/officeart/2005/8/layout/bList2#1" loCatId="list" qsTypeId="urn:microsoft.com/office/officeart/2005/8/quickstyle/simple1" qsCatId="simple" csTypeId="urn:microsoft.com/office/officeart/2005/8/colors/accent1_2" csCatId="accent1" phldr="1"/>
      <dgm:spPr/>
      <dgm:t>
        <a:bodyPr/>
        <a:lstStyle/>
        <a:p>
          <a:endParaRPr lang="es-VE"/>
        </a:p>
      </dgm:t>
    </dgm:pt>
    <dgm:pt modelId="{EB35C4E6-9691-480D-878D-E29386B36B3C}">
      <dgm:prSet custT="1"/>
      <dgm:spPr/>
      <dgm:t>
        <a:bodyPr/>
        <a:lstStyle/>
        <a:p>
          <a:pPr rtl="0"/>
          <a:r>
            <a:rPr lang="es-VE" sz="1600" dirty="0" smtClean="0">
              <a:latin typeface="Arial Narrow" pitchFamily="34" charset="0"/>
            </a:rPr>
            <a:t>Componentes:</a:t>
          </a:r>
          <a:endParaRPr lang="es-VE" sz="1600" dirty="0">
            <a:latin typeface="Arial Narrow" pitchFamily="34" charset="0"/>
          </a:endParaRPr>
        </a:p>
      </dgm:t>
    </dgm:pt>
    <dgm:pt modelId="{E3C2C3D9-F38E-4F22-9BC9-3D2F0E4ED54D}" type="parTrans" cxnId="{A573362E-474A-4DD2-B8A5-249F2F1DA5F2}">
      <dgm:prSet/>
      <dgm:spPr/>
      <dgm:t>
        <a:bodyPr/>
        <a:lstStyle/>
        <a:p>
          <a:endParaRPr lang="es-VE" sz="1600">
            <a:latin typeface="Arial Narrow" pitchFamily="34" charset="0"/>
          </a:endParaRPr>
        </a:p>
      </dgm:t>
    </dgm:pt>
    <dgm:pt modelId="{041B5616-D606-4B78-A788-61B2284944D2}" type="sibTrans" cxnId="{A573362E-474A-4DD2-B8A5-249F2F1DA5F2}">
      <dgm:prSet/>
      <dgm:spPr/>
      <dgm:t>
        <a:bodyPr/>
        <a:lstStyle/>
        <a:p>
          <a:endParaRPr lang="es-VE" sz="1600">
            <a:latin typeface="Arial Narrow" pitchFamily="34" charset="0"/>
          </a:endParaRPr>
        </a:p>
      </dgm:t>
    </dgm:pt>
    <dgm:pt modelId="{06A48A0D-2E9F-47D7-ABFB-CECEF8AE498D}">
      <dgm:prSet custT="1"/>
      <dgm:spPr/>
      <dgm:t>
        <a:bodyPr/>
        <a:lstStyle/>
        <a:p>
          <a:pPr rtl="0"/>
          <a:r>
            <a:rPr lang="es-VE" sz="1600" dirty="0" smtClean="0">
              <a:solidFill>
                <a:schemeClr val="tx1"/>
              </a:solidFill>
              <a:latin typeface="Arial Narrow" pitchFamily="34" charset="0"/>
              <a:ea typeface="+mn-ea"/>
              <a:cs typeface="+mn-cs"/>
            </a:rPr>
            <a:t>Instalaciones de Entrada</a:t>
          </a:r>
        </a:p>
      </dgm:t>
    </dgm:pt>
    <dgm:pt modelId="{24C157FA-FE3D-4D02-AFAA-D56ACDD37826}" type="parTrans" cxnId="{44B1319E-9554-4057-9FA7-38190963241B}">
      <dgm:prSet/>
      <dgm:spPr/>
      <dgm:t>
        <a:bodyPr/>
        <a:lstStyle/>
        <a:p>
          <a:endParaRPr lang="es-VE" sz="1600">
            <a:latin typeface="Arial Narrow" pitchFamily="34" charset="0"/>
          </a:endParaRPr>
        </a:p>
      </dgm:t>
    </dgm:pt>
    <dgm:pt modelId="{B48865F6-2125-4BED-AEE5-7DCBE5AB6581}" type="sibTrans" cxnId="{44B1319E-9554-4057-9FA7-38190963241B}">
      <dgm:prSet/>
      <dgm:spPr/>
      <dgm:t>
        <a:bodyPr/>
        <a:lstStyle/>
        <a:p>
          <a:endParaRPr lang="es-VE" sz="1600">
            <a:latin typeface="Arial Narrow" pitchFamily="34" charset="0"/>
          </a:endParaRPr>
        </a:p>
      </dgm:t>
    </dgm:pt>
    <dgm:pt modelId="{FF6ABA21-B33E-4BE8-9C41-E88EBEB372BF}">
      <dgm:prSet custT="1"/>
      <dgm:spPr/>
      <dgm:t>
        <a:bodyPr/>
        <a:lstStyle/>
        <a:p>
          <a:pPr rtl="0"/>
          <a:r>
            <a:rPr lang="es-VE" sz="1600" dirty="0" smtClean="0">
              <a:solidFill>
                <a:schemeClr val="tx1"/>
              </a:solidFill>
              <a:latin typeface="Arial Narrow" pitchFamily="34" charset="0"/>
              <a:ea typeface="+mn-ea"/>
              <a:cs typeface="+mn-cs"/>
            </a:rPr>
            <a:t>Sala de equipos</a:t>
          </a:r>
        </a:p>
      </dgm:t>
    </dgm:pt>
    <dgm:pt modelId="{DF254416-58CA-4F62-AF5C-477FBCEE5EA1}" type="parTrans" cxnId="{FEBD97F1-403C-4BA6-82B9-37765AAE2C77}">
      <dgm:prSet/>
      <dgm:spPr/>
      <dgm:t>
        <a:bodyPr/>
        <a:lstStyle/>
        <a:p>
          <a:endParaRPr lang="es-VE" sz="1600">
            <a:latin typeface="Arial Narrow" pitchFamily="34" charset="0"/>
          </a:endParaRPr>
        </a:p>
      </dgm:t>
    </dgm:pt>
    <dgm:pt modelId="{34F4681E-5543-421E-8DDD-42DA2D353A4E}" type="sibTrans" cxnId="{FEBD97F1-403C-4BA6-82B9-37765AAE2C77}">
      <dgm:prSet/>
      <dgm:spPr/>
      <dgm:t>
        <a:bodyPr/>
        <a:lstStyle/>
        <a:p>
          <a:endParaRPr lang="es-VE" sz="1600">
            <a:latin typeface="Arial Narrow" pitchFamily="34" charset="0"/>
          </a:endParaRPr>
        </a:p>
      </dgm:t>
    </dgm:pt>
    <dgm:pt modelId="{39F44A95-8A20-471F-A83C-18ABFA0B556C}">
      <dgm:prSet custT="1"/>
      <dgm:spPr/>
      <dgm:t>
        <a:bodyPr/>
        <a:lstStyle/>
        <a:p>
          <a:pPr rtl="0"/>
          <a:r>
            <a:rPr lang="es-VE" sz="1600" dirty="0" smtClean="0">
              <a:solidFill>
                <a:schemeClr val="tx1"/>
              </a:solidFill>
              <a:latin typeface="Arial Narrow" pitchFamily="34" charset="0"/>
              <a:ea typeface="+mn-ea"/>
              <a:cs typeface="+mn-cs"/>
            </a:rPr>
            <a:t>Canalizaciones de montantes (“</a:t>
          </a:r>
          <a:r>
            <a:rPr lang="es-VE" sz="1600" dirty="0" err="1" smtClean="0">
              <a:solidFill>
                <a:schemeClr val="tx1"/>
              </a:solidFill>
              <a:latin typeface="Arial Narrow" pitchFamily="34" charset="0"/>
              <a:ea typeface="+mn-ea"/>
              <a:cs typeface="+mn-cs"/>
            </a:rPr>
            <a:t>BackBone</a:t>
          </a:r>
          <a:r>
            <a:rPr lang="es-VE" sz="1600" dirty="0" smtClean="0">
              <a:solidFill>
                <a:schemeClr val="tx1"/>
              </a:solidFill>
              <a:latin typeface="Arial Narrow" pitchFamily="34" charset="0"/>
              <a:ea typeface="+mn-ea"/>
              <a:cs typeface="+mn-cs"/>
            </a:rPr>
            <a:t>”)</a:t>
          </a:r>
        </a:p>
      </dgm:t>
    </dgm:pt>
    <dgm:pt modelId="{4E9A749C-574F-402D-9D70-22FDF36DE429}" type="parTrans" cxnId="{31A231F7-C0C9-47E0-A7FE-FA77A16317D8}">
      <dgm:prSet/>
      <dgm:spPr/>
      <dgm:t>
        <a:bodyPr/>
        <a:lstStyle/>
        <a:p>
          <a:endParaRPr lang="es-VE" sz="1600">
            <a:latin typeface="Arial Narrow" pitchFamily="34" charset="0"/>
          </a:endParaRPr>
        </a:p>
      </dgm:t>
    </dgm:pt>
    <dgm:pt modelId="{0F332A48-7C3E-4AB3-A854-B6A12F572159}" type="sibTrans" cxnId="{31A231F7-C0C9-47E0-A7FE-FA77A16317D8}">
      <dgm:prSet/>
      <dgm:spPr/>
      <dgm:t>
        <a:bodyPr/>
        <a:lstStyle/>
        <a:p>
          <a:endParaRPr lang="es-VE" sz="1600">
            <a:latin typeface="Arial Narrow" pitchFamily="34" charset="0"/>
          </a:endParaRPr>
        </a:p>
      </dgm:t>
    </dgm:pt>
    <dgm:pt modelId="{95FC3E53-A4CE-41C7-8F98-F239F2EDEF6E}">
      <dgm:prSet custT="1"/>
      <dgm:spPr/>
      <dgm:t>
        <a:bodyPr/>
        <a:lstStyle/>
        <a:p>
          <a:pPr rtl="0"/>
          <a:r>
            <a:rPr lang="es-VE" sz="1600" dirty="0" smtClean="0">
              <a:solidFill>
                <a:schemeClr val="tx1"/>
              </a:solidFill>
              <a:latin typeface="Arial Narrow" pitchFamily="34" charset="0"/>
              <a:ea typeface="+mn-ea"/>
              <a:cs typeface="+mn-cs"/>
            </a:rPr>
            <a:t>Salas de telecomunicaciones (ex – “armarios”)</a:t>
          </a:r>
        </a:p>
      </dgm:t>
    </dgm:pt>
    <dgm:pt modelId="{345C89E1-6C3C-44F0-9962-4E41DDE140CD}" type="parTrans" cxnId="{47297DBE-02F5-4DFF-934A-DCEF3B25198B}">
      <dgm:prSet/>
      <dgm:spPr/>
      <dgm:t>
        <a:bodyPr/>
        <a:lstStyle/>
        <a:p>
          <a:endParaRPr lang="es-VE" sz="1600">
            <a:latin typeface="Arial Narrow" pitchFamily="34" charset="0"/>
          </a:endParaRPr>
        </a:p>
      </dgm:t>
    </dgm:pt>
    <dgm:pt modelId="{4E56E5FE-2BE9-41E0-9747-F55A83325C1B}" type="sibTrans" cxnId="{47297DBE-02F5-4DFF-934A-DCEF3B25198B}">
      <dgm:prSet/>
      <dgm:spPr/>
      <dgm:t>
        <a:bodyPr/>
        <a:lstStyle/>
        <a:p>
          <a:endParaRPr lang="es-VE" sz="1600">
            <a:latin typeface="Arial Narrow" pitchFamily="34" charset="0"/>
          </a:endParaRPr>
        </a:p>
      </dgm:t>
    </dgm:pt>
    <dgm:pt modelId="{B7026BA0-2041-42B2-B34A-92E7648392C5}">
      <dgm:prSet custT="1"/>
      <dgm:spPr/>
      <dgm:t>
        <a:bodyPr/>
        <a:lstStyle/>
        <a:p>
          <a:pPr rtl="0"/>
          <a:r>
            <a:rPr lang="es-VE" sz="1600" dirty="0" smtClean="0">
              <a:solidFill>
                <a:schemeClr val="tx1"/>
              </a:solidFill>
              <a:latin typeface="Arial Narrow" pitchFamily="34" charset="0"/>
              <a:ea typeface="+mn-ea"/>
              <a:cs typeface="+mn-cs"/>
            </a:rPr>
            <a:t>Canalizaciones horizontales</a:t>
          </a:r>
        </a:p>
      </dgm:t>
    </dgm:pt>
    <dgm:pt modelId="{BE91EC8A-8520-4D97-866C-C186F0CC61AF}" type="parTrans" cxnId="{0C585178-4212-497B-B84B-33C50143AE36}">
      <dgm:prSet/>
      <dgm:spPr/>
      <dgm:t>
        <a:bodyPr/>
        <a:lstStyle/>
        <a:p>
          <a:endParaRPr lang="es-VE" sz="1600">
            <a:latin typeface="Arial Narrow" pitchFamily="34" charset="0"/>
          </a:endParaRPr>
        </a:p>
      </dgm:t>
    </dgm:pt>
    <dgm:pt modelId="{547C477D-1889-44D8-BF84-9C8AE514ED0D}" type="sibTrans" cxnId="{0C585178-4212-497B-B84B-33C50143AE36}">
      <dgm:prSet/>
      <dgm:spPr/>
      <dgm:t>
        <a:bodyPr/>
        <a:lstStyle/>
        <a:p>
          <a:endParaRPr lang="es-VE" sz="1600">
            <a:latin typeface="Arial Narrow" pitchFamily="34" charset="0"/>
          </a:endParaRPr>
        </a:p>
      </dgm:t>
    </dgm:pt>
    <dgm:pt modelId="{DBD54D5A-5B8D-4684-AE9B-6AB47C2B6ED5}">
      <dgm:prSet custT="1"/>
      <dgm:spPr/>
      <dgm:t>
        <a:bodyPr/>
        <a:lstStyle/>
        <a:p>
          <a:pPr rtl="0"/>
          <a:r>
            <a:rPr lang="es-VE" sz="1600" dirty="0" smtClean="0">
              <a:solidFill>
                <a:schemeClr val="tx1"/>
              </a:solidFill>
              <a:latin typeface="Arial Narrow" pitchFamily="34" charset="0"/>
              <a:ea typeface="+mn-ea"/>
              <a:cs typeface="+mn-cs"/>
            </a:rPr>
            <a:t>Áreas de Trabajo</a:t>
          </a:r>
          <a:endParaRPr lang="de-DE" sz="1600" dirty="0" smtClean="0">
            <a:solidFill>
              <a:schemeClr val="tx1"/>
            </a:solidFill>
            <a:latin typeface="Arial Narrow" pitchFamily="34" charset="0"/>
            <a:ea typeface="+mn-ea"/>
            <a:cs typeface="+mn-cs"/>
          </a:endParaRPr>
        </a:p>
      </dgm:t>
    </dgm:pt>
    <dgm:pt modelId="{9F89AF91-D72D-4A62-8B8C-737651A121E8}" type="parTrans" cxnId="{F5787DA0-4480-44EE-9467-BFF8EE0BB94A}">
      <dgm:prSet/>
      <dgm:spPr/>
      <dgm:t>
        <a:bodyPr/>
        <a:lstStyle/>
        <a:p>
          <a:endParaRPr lang="es-VE" sz="1600">
            <a:latin typeface="Arial Narrow" pitchFamily="34" charset="0"/>
          </a:endParaRPr>
        </a:p>
      </dgm:t>
    </dgm:pt>
    <dgm:pt modelId="{B88C5873-DBBF-4ACA-82D5-EA3BB76F9915}" type="sibTrans" cxnId="{F5787DA0-4480-44EE-9467-BFF8EE0BB94A}">
      <dgm:prSet/>
      <dgm:spPr/>
      <dgm:t>
        <a:bodyPr/>
        <a:lstStyle/>
        <a:p>
          <a:endParaRPr lang="es-VE" sz="1600">
            <a:latin typeface="Arial Narrow" pitchFamily="34" charset="0"/>
          </a:endParaRPr>
        </a:p>
      </dgm:t>
    </dgm:pt>
    <dgm:pt modelId="{2A754B1A-049E-40C2-94EF-CC98B57FA8FB}" type="pres">
      <dgm:prSet presAssocID="{ECFA48BE-6125-4F43-B808-5E3C7DC047FB}" presName="diagram" presStyleCnt="0">
        <dgm:presLayoutVars>
          <dgm:dir/>
          <dgm:animLvl val="lvl"/>
          <dgm:resizeHandles val="exact"/>
        </dgm:presLayoutVars>
      </dgm:prSet>
      <dgm:spPr/>
      <dgm:t>
        <a:bodyPr/>
        <a:lstStyle/>
        <a:p>
          <a:endParaRPr lang="es-VE"/>
        </a:p>
      </dgm:t>
    </dgm:pt>
    <dgm:pt modelId="{F976E1C6-92AD-4130-BA32-BD6C9479D670}" type="pres">
      <dgm:prSet presAssocID="{EB35C4E6-9691-480D-878D-E29386B36B3C}" presName="compNode" presStyleCnt="0"/>
      <dgm:spPr/>
    </dgm:pt>
    <dgm:pt modelId="{BD939A2D-3A1E-4633-A68D-78B35843F110}" type="pres">
      <dgm:prSet presAssocID="{EB35C4E6-9691-480D-878D-E29386B36B3C}" presName="childRect" presStyleLbl="bgAcc1" presStyleIdx="0" presStyleCnt="1">
        <dgm:presLayoutVars>
          <dgm:bulletEnabled val="1"/>
        </dgm:presLayoutVars>
      </dgm:prSet>
      <dgm:spPr/>
      <dgm:t>
        <a:bodyPr/>
        <a:lstStyle/>
        <a:p>
          <a:endParaRPr lang="es-VE"/>
        </a:p>
      </dgm:t>
    </dgm:pt>
    <dgm:pt modelId="{EC3FC208-FDCD-480E-819B-43717E5FDC14}" type="pres">
      <dgm:prSet presAssocID="{EB35C4E6-9691-480D-878D-E29386B36B3C}" presName="parentText" presStyleLbl="node1" presStyleIdx="0" presStyleCnt="0">
        <dgm:presLayoutVars>
          <dgm:chMax val="0"/>
          <dgm:bulletEnabled val="1"/>
        </dgm:presLayoutVars>
      </dgm:prSet>
      <dgm:spPr/>
      <dgm:t>
        <a:bodyPr/>
        <a:lstStyle/>
        <a:p>
          <a:endParaRPr lang="es-VE"/>
        </a:p>
      </dgm:t>
    </dgm:pt>
    <dgm:pt modelId="{5FE2B640-0D09-4A5D-B715-448BBB3C44C5}" type="pres">
      <dgm:prSet presAssocID="{EB35C4E6-9691-480D-878D-E29386B36B3C}" presName="parentRect" presStyleLbl="alignNode1" presStyleIdx="0" presStyleCnt="1"/>
      <dgm:spPr/>
      <dgm:t>
        <a:bodyPr/>
        <a:lstStyle/>
        <a:p>
          <a:endParaRPr lang="es-VE"/>
        </a:p>
      </dgm:t>
    </dgm:pt>
    <dgm:pt modelId="{8AF728A6-955C-49B7-A080-3FE72F969DD9}" type="pres">
      <dgm:prSet presAssocID="{EB35C4E6-9691-480D-878D-E29386B36B3C}" presName="adorn" presStyleLbl="fgAccFollowNod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s-PA"/>
        </a:p>
      </dgm:t>
    </dgm:pt>
  </dgm:ptLst>
  <dgm:cxnLst>
    <dgm:cxn modelId="{0E3C9E42-BC59-484F-A6F0-5833110F9EBF}" type="presOf" srcId="{ECFA48BE-6125-4F43-B808-5E3C7DC047FB}" destId="{2A754B1A-049E-40C2-94EF-CC98B57FA8FB}" srcOrd="0" destOrd="0" presId="urn:microsoft.com/office/officeart/2005/8/layout/bList2#1"/>
    <dgm:cxn modelId="{47297DBE-02F5-4DFF-934A-DCEF3B25198B}" srcId="{EB35C4E6-9691-480D-878D-E29386B36B3C}" destId="{95FC3E53-A4CE-41C7-8F98-F239F2EDEF6E}" srcOrd="3" destOrd="0" parTransId="{345C89E1-6C3C-44F0-9962-4E41DDE140CD}" sibTransId="{4E56E5FE-2BE9-41E0-9747-F55A83325C1B}"/>
    <dgm:cxn modelId="{44B1319E-9554-4057-9FA7-38190963241B}" srcId="{EB35C4E6-9691-480D-878D-E29386B36B3C}" destId="{06A48A0D-2E9F-47D7-ABFB-CECEF8AE498D}" srcOrd="0" destOrd="0" parTransId="{24C157FA-FE3D-4D02-AFAA-D56ACDD37826}" sibTransId="{B48865F6-2125-4BED-AEE5-7DCBE5AB6581}"/>
    <dgm:cxn modelId="{C63019FA-82ED-4422-97BE-72ABC06F9E1E}" type="presOf" srcId="{06A48A0D-2E9F-47D7-ABFB-CECEF8AE498D}" destId="{BD939A2D-3A1E-4633-A68D-78B35843F110}" srcOrd="0" destOrd="0" presId="urn:microsoft.com/office/officeart/2005/8/layout/bList2#1"/>
    <dgm:cxn modelId="{2F63AC79-D3DE-4CA6-B4F8-C6AF09DEC1C1}" type="presOf" srcId="{DBD54D5A-5B8D-4684-AE9B-6AB47C2B6ED5}" destId="{BD939A2D-3A1E-4633-A68D-78B35843F110}" srcOrd="0" destOrd="5" presId="urn:microsoft.com/office/officeart/2005/8/layout/bList2#1"/>
    <dgm:cxn modelId="{5841C3CE-1B1E-4C59-8B7C-D5F195C0F3DE}" type="presOf" srcId="{39F44A95-8A20-471F-A83C-18ABFA0B556C}" destId="{BD939A2D-3A1E-4633-A68D-78B35843F110}" srcOrd="0" destOrd="2" presId="urn:microsoft.com/office/officeart/2005/8/layout/bList2#1"/>
    <dgm:cxn modelId="{31A231F7-C0C9-47E0-A7FE-FA77A16317D8}" srcId="{EB35C4E6-9691-480D-878D-E29386B36B3C}" destId="{39F44A95-8A20-471F-A83C-18ABFA0B556C}" srcOrd="2" destOrd="0" parTransId="{4E9A749C-574F-402D-9D70-22FDF36DE429}" sibTransId="{0F332A48-7C3E-4AB3-A854-B6A12F572159}"/>
    <dgm:cxn modelId="{4FEF28A4-86CC-4ED7-B50F-890182B99DD6}" type="presOf" srcId="{95FC3E53-A4CE-41C7-8F98-F239F2EDEF6E}" destId="{BD939A2D-3A1E-4633-A68D-78B35843F110}" srcOrd="0" destOrd="3" presId="urn:microsoft.com/office/officeart/2005/8/layout/bList2#1"/>
    <dgm:cxn modelId="{F5787DA0-4480-44EE-9467-BFF8EE0BB94A}" srcId="{EB35C4E6-9691-480D-878D-E29386B36B3C}" destId="{DBD54D5A-5B8D-4684-AE9B-6AB47C2B6ED5}" srcOrd="5" destOrd="0" parTransId="{9F89AF91-D72D-4A62-8B8C-737651A121E8}" sibTransId="{B88C5873-DBBF-4ACA-82D5-EA3BB76F9915}"/>
    <dgm:cxn modelId="{A573362E-474A-4DD2-B8A5-249F2F1DA5F2}" srcId="{ECFA48BE-6125-4F43-B808-5E3C7DC047FB}" destId="{EB35C4E6-9691-480D-878D-E29386B36B3C}" srcOrd="0" destOrd="0" parTransId="{E3C2C3D9-F38E-4F22-9BC9-3D2F0E4ED54D}" sibTransId="{041B5616-D606-4B78-A788-61B2284944D2}"/>
    <dgm:cxn modelId="{7A8F3974-941D-4B85-AB43-11909E61F4DF}" type="presOf" srcId="{EB35C4E6-9691-480D-878D-E29386B36B3C}" destId="{5FE2B640-0D09-4A5D-B715-448BBB3C44C5}" srcOrd="1" destOrd="0" presId="urn:microsoft.com/office/officeart/2005/8/layout/bList2#1"/>
    <dgm:cxn modelId="{B42945F0-8759-462D-9666-7F0F7A44093A}" type="presOf" srcId="{EB35C4E6-9691-480D-878D-E29386B36B3C}" destId="{EC3FC208-FDCD-480E-819B-43717E5FDC14}" srcOrd="0" destOrd="0" presId="urn:microsoft.com/office/officeart/2005/8/layout/bList2#1"/>
    <dgm:cxn modelId="{137F7F94-B0D0-4D6E-95F6-5DA8BF73C176}" type="presOf" srcId="{FF6ABA21-B33E-4BE8-9C41-E88EBEB372BF}" destId="{BD939A2D-3A1E-4633-A68D-78B35843F110}" srcOrd="0" destOrd="1" presId="urn:microsoft.com/office/officeart/2005/8/layout/bList2#1"/>
    <dgm:cxn modelId="{FEBD97F1-403C-4BA6-82B9-37765AAE2C77}" srcId="{EB35C4E6-9691-480D-878D-E29386B36B3C}" destId="{FF6ABA21-B33E-4BE8-9C41-E88EBEB372BF}" srcOrd="1" destOrd="0" parTransId="{DF254416-58CA-4F62-AF5C-477FBCEE5EA1}" sibTransId="{34F4681E-5543-421E-8DDD-42DA2D353A4E}"/>
    <dgm:cxn modelId="{0C585178-4212-497B-B84B-33C50143AE36}" srcId="{EB35C4E6-9691-480D-878D-E29386B36B3C}" destId="{B7026BA0-2041-42B2-B34A-92E7648392C5}" srcOrd="4" destOrd="0" parTransId="{BE91EC8A-8520-4D97-866C-C186F0CC61AF}" sibTransId="{547C477D-1889-44D8-BF84-9C8AE514ED0D}"/>
    <dgm:cxn modelId="{F0BB614B-088E-4D5F-A72B-258FF7A6628F}" type="presOf" srcId="{B7026BA0-2041-42B2-B34A-92E7648392C5}" destId="{BD939A2D-3A1E-4633-A68D-78B35843F110}" srcOrd="0" destOrd="4" presId="urn:microsoft.com/office/officeart/2005/8/layout/bList2#1"/>
    <dgm:cxn modelId="{44F30ACE-F968-46FE-A11A-F1EE3D84B99D}" type="presParOf" srcId="{2A754B1A-049E-40C2-94EF-CC98B57FA8FB}" destId="{F976E1C6-92AD-4130-BA32-BD6C9479D670}" srcOrd="0" destOrd="0" presId="urn:microsoft.com/office/officeart/2005/8/layout/bList2#1"/>
    <dgm:cxn modelId="{87E0ADBC-18E4-4D1C-81C0-CB109F24D404}" type="presParOf" srcId="{F976E1C6-92AD-4130-BA32-BD6C9479D670}" destId="{BD939A2D-3A1E-4633-A68D-78B35843F110}" srcOrd="0" destOrd="0" presId="urn:microsoft.com/office/officeart/2005/8/layout/bList2#1"/>
    <dgm:cxn modelId="{B17ED8B6-01E7-416F-A6B2-D7C63E1D7379}" type="presParOf" srcId="{F976E1C6-92AD-4130-BA32-BD6C9479D670}" destId="{EC3FC208-FDCD-480E-819B-43717E5FDC14}" srcOrd="1" destOrd="0" presId="urn:microsoft.com/office/officeart/2005/8/layout/bList2#1"/>
    <dgm:cxn modelId="{91751804-BCFA-4E61-972C-B98CFFD41166}" type="presParOf" srcId="{F976E1C6-92AD-4130-BA32-BD6C9479D670}" destId="{5FE2B640-0D09-4A5D-B715-448BBB3C44C5}" srcOrd="2" destOrd="0" presId="urn:microsoft.com/office/officeart/2005/8/layout/bList2#1"/>
    <dgm:cxn modelId="{9303E664-E75F-4779-ADC7-9546731B331D}" type="presParOf" srcId="{F976E1C6-92AD-4130-BA32-BD6C9479D670}" destId="{8AF728A6-955C-49B7-A080-3FE72F969DD9}" srcOrd="3" destOrd="0" presId="urn:microsoft.com/office/officeart/2005/8/layout/b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C3860-E35C-49E7-ADF2-41F8B7D4DE72}">
      <dsp:nvSpPr>
        <dsp:cNvPr id="0" name=""/>
        <dsp:cNvSpPr/>
      </dsp:nvSpPr>
      <dsp:spPr>
        <a:xfrm>
          <a:off x="6589" y="12648"/>
          <a:ext cx="7037147" cy="152085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VE" sz="2000" i="1" kern="1200" dirty="0" smtClean="0">
              <a:solidFill>
                <a:schemeClr val="tx1"/>
              </a:solidFill>
              <a:latin typeface="Arial Narrow" pitchFamily="34" charset="0"/>
            </a:rPr>
            <a:t>Inicialmente los sistemas de transmisión de datos se encontraban separados en sistemas independientes</a:t>
          </a:r>
          <a:r>
            <a:rPr lang="es-ES" sz="2000" i="1" kern="1200" dirty="0" smtClean="0">
              <a:solidFill>
                <a:schemeClr val="tx1"/>
              </a:solidFill>
              <a:latin typeface="Arial Narrow" pitchFamily="34" charset="0"/>
            </a:rPr>
            <a:t> es decir la red de datos de computadoras y la red telefónica o de voz de manera separa al de datos,  entre otros.  </a:t>
          </a:r>
          <a:endParaRPr lang="es-ES" sz="2000" kern="1200" dirty="0">
            <a:solidFill>
              <a:schemeClr val="tx1"/>
            </a:solidFill>
            <a:latin typeface="Arial Narrow" pitchFamily="34" charset="0"/>
          </a:endParaRPr>
        </a:p>
      </dsp:txBody>
      <dsp:txXfrm>
        <a:off x="51133" y="57192"/>
        <a:ext cx="6948059" cy="1431770"/>
      </dsp:txXfrm>
    </dsp:sp>
    <dsp:sp modelId="{8E5CE01C-48EA-4DC1-881F-E38BE1F67D4D}">
      <dsp:nvSpPr>
        <dsp:cNvPr id="0" name=""/>
        <dsp:cNvSpPr/>
      </dsp:nvSpPr>
      <dsp:spPr>
        <a:xfrm>
          <a:off x="3294" y="1646617"/>
          <a:ext cx="7037147" cy="1520858"/>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i="1" kern="1200" dirty="0" smtClean="0">
              <a:solidFill>
                <a:schemeClr val="tx1"/>
              </a:solidFill>
              <a:latin typeface="Arial Narrow" pitchFamily="34" charset="0"/>
            </a:rPr>
            <a:t>Los sistemas separados  generaban grandes costos  y mayores problemas, todo esto ocurría hasta mediado de los años ochenta, encontrándose principalmente dos sistemas bien identificados, dependiendo de la aplicación que se le daba, estos sistemas eran: </a:t>
          </a:r>
          <a:endParaRPr lang="es-ES" sz="2000" kern="1200" dirty="0">
            <a:solidFill>
              <a:schemeClr val="tx1"/>
            </a:solidFill>
            <a:latin typeface="Arial Narrow" pitchFamily="34" charset="0"/>
          </a:endParaRPr>
        </a:p>
      </dsp:txBody>
      <dsp:txXfrm>
        <a:off x="47838" y="1691161"/>
        <a:ext cx="6948059" cy="1431770"/>
      </dsp:txXfrm>
    </dsp:sp>
    <dsp:sp modelId="{B1A22D2E-D38F-4860-828A-259386C5D587}">
      <dsp:nvSpPr>
        <dsp:cNvPr id="0" name=""/>
        <dsp:cNvSpPr/>
      </dsp:nvSpPr>
      <dsp:spPr>
        <a:xfrm>
          <a:off x="3294" y="3292090"/>
          <a:ext cx="3446203" cy="152085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i="1" kern="1200" dirty="0" smtClean="0">
              <a:solidFill>
                <a:schemeClr val="bg1"/>
              </a:solidFill>
              <a:effectLst>
                <a:outerShdw blurRad="38100" dist="38100" dir="2700000" algn="tl">
                  <a:srgbClr val="000000">
                    <a:alpha val="43137"/>
                  </a:srgbClr>
                </a:outerShdw>
              </a:effectLst>
              <a:latin typeface="Arial Narrow" pitchFamily="34" charset="0"/>
            </a:rPr>
            <a:t>Redes de cableado de Datos</a:t>
          </a:r>
          <a:endParaRPr lang="es-ES" sz="28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47838" y="3336634"/>
        <a:ext cx="3357115" cy="1431770"/>
      </dsp:txXfrm>
    </dsp:sp>
    <dsp:sp modelId="{16C876DE-8064-4439-A20E-B3ED9ECE1E5F}">
      <dsp:nvSpPr>
        <dsp:cNvPr id="0" name=""/>
        <dsp:cNvSpPr/>
      </dsp:nvSpPr>
      <dsp:spPr>
        <a:xfrm>
          <a:off x="3597533" y="3293235"/>
          <a:ext cx="3446203" cy="152085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b="1" i="1" kern="1200" dirty="0" smtClean="0">
              <a:solidFill>
                <a:schemeClr val="bg1"/>
              </a:solidFill>
              <a:effectLst>
                <a:outerShdw blurRad="38100" dist="38100" dir="2700000" algn="tl">
                  <a:srgbClr val="000000">
                    <a:alpha val="43137"/>
                  </a:srgbClr>
                </a:outerShdw>
              </a:effectLst>
              <a:latin typeface="Arial Narrow" pitchFamily="34" charset="0"/>
            </a:rPr>
            <a:t>Redes de Cableado de Voz</a:t>
          </a:r>
          <a:r>
            <a:rPr lang="es-ES" sz="2000" kern="1200" dirty="0" smtClean="0">
              <a:solidFill>
                <a:schemeClr val="tx1"/>
              </a:solidFill>
              <a:effectLst>
                <a:outerShdw blurRad="38100" dist="38100" dir="2700000" algn="tl">
                  <a:srgbClr val="000000">
                    <a:alpha val="43137"/>
                  </a:srgbClr>
                </a:outerShdw>
              </a:effectLst>
              <a:latin typeface="Arial Narrow" pitchFamily="34" charset="0"/>
            </a:rPr>
            <a:t>	</a:t>
          </a:r>
          <a:endParaRPr lang="es-VE" sz="2000" i="1" kern="1200" dirty="0">
            <a:solidFill>
              <a:schemeClr val="tx1"/>
            </a:solidFill>
            <a:effectLst>
              <a:outerShdw blurRad="38100" dist="38100" dir="2700000" algn="tl">
                <a:srgbClr val="000000">
                  <a:alpha val="43137"/>
                </a:srgbClr>
              </a:outerShdw>
            </a:effectLst>
            <a:latin typeface="Arial Narrow" pitchFamily="34" charset="0"/>
          </a:endParaRPr>
        </a:p>
      </dsp:txBody>
      <dsp:txXfrm>
        <a:off x="3642077" y="3337779"/>
        <a:ext cx="3357115" cy="1431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F5F80-0E8D-4C2A-917F-1F835ED3DA37}">
      <dsp:nvSpPr>
        <dsp:cNvPr id="0" name=""/>
        <dsp:cNvSpPr/>
      </dsp:nvSpPr>
      <dsp:spPr>
        <a:xfrm>
          <a:off x="402634" y="2752"/>
          <a:ext cx="1075791" cy="5378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s-VE" sz="1000" kern="1200" dirty="0" smtClean="0"/>
            <a:t>Un cable cruzado se usa para conectar un:</a:t>
          </a:r>
          <a:endParaRPr lang="es-VE" sz="1000" kern="1200" dirty="0"/>
        </a:p>
      </dsp:txBody>
      <dsp:txXfrm>
        <a:off x="418388" y="18506"/>
        <a:ext cx="1044283" cy="506387"/>
      </dsp:txXfrm>
    </dsp:sp>
    <dsp:sp modelId="{D770A15D-E25C-4983-8551-7CAFF3D4DD27}">
      <dsp:nvSpPr>
        <dsp:cNvPr id="0" name=""/>
        <dsp:cNvSpPr/>
      </dsp:nvSpPr>
      <dsp:spPr>
        <a:xfrm>
          <a:off x="510213" y="540648"/>
          <a:ext cx="107579" cy="403421"/>
        </a:xfrm>
        <a:custGeom>
          <a:avLst/>
          <a:gdLst/>
          <a:ahLst/>
          <a:cxnLst/>
          <a:rect l="0" t="0" r="0" b="0"/>
          <a:pathLst>
            <a:path>
              <a:moveTo>
                <a:pt x="0" y="0"/>
              </a:moveTo>
              <a:lnTo>
                <a:pt x="0" y="403421"/>
              </a:lnTo>
              <a:lnTo>
                <a:pt x="107579" y="4034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1B3B33-BD98-4E06-BC05-952221323C9E}">
      <dsp:nvSpPr>
        <dsp:cNvPr id="0" name=""/>
        <dsp:cNvSpPr/>
      </dsp:nvSpPr>
      <dsp:spPr>
        <a:xfrm>
          <a:off x="617792" y="675122"/>
          <a:ext cx="860633" cy="5378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s-VE" sz="1200" kern="1200" dirty="0" smtClean="0"/>
            <a:t>•</a:t>
          </a:r>
          <a:r>
            <a:rPr lang="es-VE" sz="1200" kern="1200" dirty="0" err="1" smtClean="0"/>
            <a:t>Router</a:t>
          </a:r>
          <a:r>
            <a:rPr lang="es-VE" sz="1200" kern="1200" dirty="0" smtClean="0"/>
            <a:t> con un </a:t>
          </a:r>
          <a:r>
            <a:rPr lang="es-VE" sz="1200" kern="1200" dirty="0" err="1" smtClean="0"/>
            <a:t>Router</a:t>
          </a:r>
          <a:endParaRPr lang="es-VE" sz="1200" kern="1200" dirty="0"/>
        </a:p>
      </dsp:txBody>
      <dsp:txXfrm>
        <a:off x="633546" y="690876"/>
        <a:ext cx="829125" cy="506387"/>
      </dsp:txXfrm>
    </dsp:sp>
    <dsp:sp modelId="{5E68E0B0-F04B-4122-A485-2E32BBBD7105}">
      <dsp:nvSpPr>
        <dsp:cNvPr id="0" name=""/>
        <dsp:cNvSpPr/>
      </dsp:nvSpPr>
      <dsp:spPr>
        <a:xfrm>
          <a:off x="510213" y="540648"/>
          <a:ext cx="107579" cy="1075791"/>
        </a:xfrm>
        <a:custGeom>
          <a:avLst/>
          <a:gdLst/>
          <a:ahLst/>
          <a:cxnLst/>
          <a:rect l="0" t="0" r="0" b="0"/>
          <a:pathLst>
            <a:path>
              <a:moveTo>
                <a:pt x="0" y="0"/>
              </a:moveTo>
              <a:lnTo>
                <a:pt x="0" y="1075791"/>
              </a:lnTo>
              <a:lnTo>
                <a:pt x="107579" y="10757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68D8AD-6C34-45A8-A8D9-8BA710713061}">
      <dsp:nvSpPr>
        <dsp:cNvPr id="0" name=""/>
        <dsp:cNvSpPr/>
      </dsp:nvSpPr>
      <dsp:spPr>
        <a:xfrm>
          <a:off x="617792" y="1347491"/>
          <a:ext cx="860633" cy="5378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s-VE" sz="1200" kern="1200" dirty="0" smtClean="0"/>
            <a:t>•</a:t>
          </a:r>
          <a:r>
            <a:rPr lang="es-VE" sz="1200" kern="1200" dirty="0" err="1" smtClean="0"/>
            <a:t>Hubcon</a:t>
          </a:r>
          <a:r>
            <a:rPr lang="es-VE" sz="1200" kern="1200" dirty="0" smtClean="0"/>
            <a:t> un HUB.</a:t>
          </a:r>
          <a:endParaRPr lang="es-VE" sz="1200" kern="1200" dirty="0"/>
        </a:p>
      </dsp:txBody>
      <dsp:txXfrm>
        <a:off x="633546" y="1363245"/>
        <a:ext cx="829125" cy="506387"/>
      </dsp:txXfrm>
    </dsp:sp>
    <dsp:sp modelId="{800500A0-15D9-4803-803F-029E17810648}">
      <dsp:nvSpPr>
        <dsp:cNvPr id="0" name=""/>
        <dsp:cNvSpPr/>
      </dsp:nvSpPr>
      <dsp:spPr>
        <a:xfrm>
          <a:off x="510213" y="540648"/>
          <a:ext cx="107579" cy="1748160"/>
        </a:xfrm>
        <a:custGeom>
          <a:avLst/>
          <a:gdLst/>
          <a:ahLst/>
          <a:cxnLst/>
          <a:rect l="0" t="0" r="0" b="0"/>
          <a:pathLst>
            <a:path>
              <a:moveTo>
                <a:pt x="0" y="0"/>
              </a:moveTo>
              <a:lnTo>
                <a:pt x="0" y="1748160"/>
              </a:lnTo>
              <a:lnTo>
                <a:pt x="107579" y="17481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FD9025-D6F0-4422-A399-6E598AE70FDB}">
      <dsp:nvSpPr>
        <dsp:cNvPr id="0" name=""/>
        <dsp:cNvSpPr/>
      </dsp:nvSpPr>
      <dsp:spPr>
        <a:xfrm>
          <a:off x="617792" y="2019861"/>
          <a:ext cx="860633" cy="5378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s-VE" sz="1200" kern="1200" dirty="0" smtClean="0"/>
            <a:t>•</a:t>
          </a:r>
          <a:r>
            <a:rPr lang="es-VE" sz="1200" kern="1200" dirty="0" err="1" smtClean="0"/>
            <a:t>Switch</a:t>
          </a:r>
          <a:r>
            <a:rPr lang="es-VE" sz="1200" kern="1200" dirty="0" smtClean="0"/>
            <a:t> con un </a:t>
          </a:r>
          <a:r>
            <a:rPr lang="es-VE" sz="1200" kern="1200" dirty="0" err="1" smtClean="0"/>
            <a:t>Swithc</a:t>
          </a:r>
          <a:r>
            <a:rPr lang="es-VE" sz="1200" kern="1200" dirty="0" smtClean="0"/>
            <a:t>.</a:t>
          </a:r>
          <a:endParaRPr lang="es-VE" sz="1200" kern="1200" dirty="0"/>
        </a:p>
      </dsp:txBody>
      <dsp:txXfrm>
        <a:off x="633546" y="2035615"/>
        <a:ext cx="829125" cy="506387"/>
      </dsp:txXfrm>
    </dsp:sp>
    <dsp:sp modelId="{411C278D-F827-47E8-A81D-5F72499315B2}">
      <dsp:nvSpPr>
        <dsp:cNvPr id="0" name=""/>
        <dsp:cNvSpPr/>
      </dsp:nvSpPr>
      <dsp:spPr>
        <a:xfrm>
          <a:off x="510213" y="540648"/>
          <a:ext cx="107579" cy="2420530"/>
        </a:xfrm>
        <a:custGeom>
          <a:avLst/>
          <a:gdLst/>
          <a:ahLst/>
          <a:cxnLst/>
          <a:rect l="0" t="0" r="0" b="0"/>
          <a:pathLst>
            <a:path>
              <a:moveTo>
                <a:pt x="0" y="0"/>
              </a:moveTo>
              <a:lnTo>
                <a:pt x="0" y="2420530"/>
              </a:lnTo>
              <a:lnTo>
                <a:pt x="107579" y="2420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025344-D570-4781-A954-86638B2F8991}">
      <dsp:nvSpPr>
        <dsp:cNvPr id="0" name=""/>
        <dsp:cNvSpPr/>
      </dsp:nvSpPr>
      <dsp:spPr>
        <a:xfrm>
          <a:off x="617792" y="2692231"/>
          <a:ext cx="860633" cy="5378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s-VE" sz="1200" kern="1200" dirty="0" smtClean="0"/>
            <a:t>•PC con una PC.</a:t>
          </a:r>
          <a:endParaRPr lang="es-VE" sz="1200" kern="1200" dirty="0"/>
        </a:p>
      </dsp:txBody>
      <dsp:txXfrm>
        <a:off x="633546" y="2707985"/>
        <a:ext cx="829125" cy="506387"/>
      </dsp:txXfrm>
    </dsp:sp>
    <dsp:sp modelId="{F186FA7B-F57E-4F13-8548-6DAD4DA1FEDF}">
      <dsp:nvSpPr>
        <dsp:cNvPr id="0" name=""/>
        <dsp:cNvSpPr/>
      </dsp:nvSpPr>
      <dsp:spPr>
        <a:xfrm>
          <a:off x="510213" y="540648"/>
          <a:ext cx="107579" cy="3092900"/>
        </a:xfrm>
        <a:custGeom>
          <a:avLst/>
          <a:gdLst/>
          <a:ahLst/>
          <a:cxnLst/>
          <a:rect l="0" t="0" r="0" b="0"/>
          <a:pathLst>
            <a:path>
              <a:moveTo>
                <a:pt x="0" y="0"/>
              </a:moveTo>
              <a:lnTo>
                <a:pt x="0" y="3092900"/>
              </a:lnTo>
              <a:lnTo>
                <a:pt x="107579" y="30929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925AAD-DD5C-46BA-AC12-82AA5F569B10}">
      <dsp:nvSpPr>
        <dsp:cNvPr id="0" name=""/>
        <dsp:cNvSpPr/>
      </dsp:nvSpPr>
      <dsp:spPr>
        <a:xfrm>
          <a:off x="617792" y="3364600"/>
          <a:ext cx="860633" cy="5378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s-VE" sz="1200" kern="1200" dirty="0" smtClean="0"/>
            <a:t>•</a:t>
          </a:r>
          <a:r>
            <a:rPr lang="es-VE" sz="1200" kern="1200" dirty="0" err="1" smtClean="0"/>
            <a:t>Router</a:t>
          </a:r>
          <a:r>
            <a:rPr lang="es-VE" sz="1200" kern="1200" dirty="0" smtClean="0"/>
            <a:t> con una PC.</a:t>
          </a:r>
          <a:endParaRPr lang="es-VE" sz="1200" kern="1200" dirty="0"/>
        </a:p>
      </dsp:txBody>
      <dsp:txXfrm>
        <a:off x="633546" y="3380354"/>
        <a:ext cx="829125" cy="506387"/>
      </dsp:txXfrm>
    </dsp:sp>
    <dsp:sp modelId="{1278D6B0-3F6E-40B0-A07F-CCA5E4F5BE3C}">
      <dsp:nvSpPr>
        <dsp:cNvPr id="0" name=""/>
        <dsp:cNvSpPr/>
      </dsp:nvSpPr>
      <dsp:spPr>
        <a:xfrm>
          <a:off x="1747373" y="2752"/>
          <a:ext cx="1075791" cy="5378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rtl="0">
            <a:lnSpc>
              <a:spcPct val="90000"/>
            </a:lnSpc>
            <a:spcBef>
              <a:spcPct val="0"/>
            </a:spcBef>
            <a:spcAft>
              <a:spcPct val="35000"/>
            </a:spcAft>
          </a:pPr>
          <a:r>
            <a:rPr lang="es-VE" sz="1000" kern="1200" dirty="0" smtClean="0"/>
            <a:t>Un cable directo se usa para conectar un:</a:t>
          </a:r>
          <a:endParaRPr lang="es-VE" sz="1000" kern="1200" dirty="0"/>
        </a:p>
      </dsp:txBody>
      <dsp:txXfrm>
        <a:off x="1763127" y="18506"/>
        <a:ext cx="1044283" cy="506387"/>
      </dsp:txXfrm>
    </dsp:sp>
    <dsp:sp modelId="{EA1C7B88-91F6-467F-8F9B-29653F979B07}">
      <dsp:nvSpPr>
        <dsp:cNvPr id="0" name=""/>
        <dsp:cNvSpPr/>
      </dsp:nvSpPr>
      <dsp:spPr>
        <a:xfrm>
          <a:off x="1854952" y="540648"/>
          <a:ext cx="107579" cy="403421"/>
        </a:xfrm>
        <a:custGeom>
          <a:avLst/>
          <a:gdLst/>
          <a:ahLst/>
          <a:cxnLst/>
          <a:rect l="0" t="0" r="0" b="0"/>
          <a:pathLst>
            <a:path>
              <a:moveTo>
                <a:pt x="0" y="0"/>
              </a:moveTo>
              <a:lnTo>
                <a:pt x="0" y="403421"/>
              </a:lnTo>
              <a:lnTo>
                <a:pt x="107579" y="4034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FAEBF-8DB0-4665-936E-8F00DCABA3AB}">
      <dsp:nvSpPr>
        <dsp:cNvPr id="0" name=""/>
        <dsp:cNvSpPr/>
      </dsp:nvSpPr>
      <dsp:spPr>
        <a:xfrm>
          <a:off x="1962531" y="675122"/>
          <a:ext cx="860633" cy="5378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s-VE" sz="1200" kern="1200" dirty="0" err="1" smtClean="0"/>
            <a:t>Router</a:t>
          </a:r>
          <a:r>
            <a:rPr lang="es-VE" sz="1200" kern="1200" dirty="0" smtClean="0"/>
            <a:t> con un </a:t>
          </a:r>
          <a:r>
            <a:rPr lang="es-VE" sz="1200" kern="1200" dirty="0" err="1" smtClean="0"/>
            <a:t>Switch</a:t>
          </a:r>
          <a:r>
            <a:rPr lang="es-VE" sz="1200" kern="1200" dirty="0" smtClean="0"/>
            <a:t>.</a:t>
          </a:r>
          <a:endParaRPr lang="es-VE" sz="1200" kern="1200" dirty="0"/>
        </a:p>
      </dsp:txBody>
      <dsp:txXfrm>
        <a:off x="1978285" y="690876"/>
        <a:ext cx="829125" cy="506387"/>
      </dsp:txXfrm>
    </dsp:sp>
    <dsp:sp modelId="{F2F8A320-7EF2-47B2-9F59-F1DC07790095}">
      <dsp:nvSpPr>
        <dsp:cNvPr id="0" name=""/>
        <dsp:cNvSpPr/>
      </dsp:nvSpPr>
      <dsp:spPr>
        <a:xfrm>
          <a:off x="1854952" y="540648"/>
          <a:ext cx="107579" cy="1075791"/>
        </a:xfrm>
        <a:custGeom>
          <a:avLst/>
          <a:gdLst/>
          <a:ahLst/>
          <a:cxnLst/>
          <a:rect l="0" t="0" r="0" b="0"/>
          <a:pathLst>
            <a:path>
              <a:moveTo>
                <a:pt x="0" y="0"/>
              </a:moveTo>
              <a:lnTo>
                <a:pt x="0" y="1075791"/>
              </a:lnTo>
              <a:lnTo>
                <a:pt x="107579" y="10757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A3EB9C-18A2-4C7F-9CE1-3D9494F88431}">
      <dsp:nvSpPr>
        <dsp:cNvPr id="0" name=""/>
        <dsp:cNvSpPr/>
      </dsp:nvSpPr>
      <dsp:spPr>
        <a:xfrm>
          <a:off x="1962531" y="1347491"/>
          <a:ext cx="860633" cy="5378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s-VE" sz="1200" kern="1200" dirty="0" smtClean="0"/>
            <a:t>•</a:t>
          </a:r>
          <a:r>
            <a:rPr lang="es-VE" sz="1200" kern="1200" dirty="0" err="1" smtClean="0"/>
            <a:t>Router</a:t>
          </a:r>
          <a:r>
            <a:rPr lang="es-VE" sz="1200" kern="1200" dirty="0" smtClean="0"/>
            <a:t> con un HUB.</a:t>
          </a:r>
          <a:endParaRPr lang="es-VE" sz="1200" kern="1200" dirty="0"/>
        </a:p>
      </dsp:txBody>
      <dsp:txXfrm>
        <a:off x="1978285" y="1363245"/>
        <a:ext cx="829125" cy="506387"/>
      </dsp:txXfrm>
    </dsp:sp>
    <dsp:sp modelId="{D90EAAE0-7250-4FA0-837D-8539EB18985D}">
      <dsp:nvSpPr>
        <dsp:cNvPr id="0" name=""/>
        <dsp:cNvSpPr/>
      </dsp:nvSpPr>
      <dsp:spPr>
        <a:xfrm>
          <a:off x="1854952" y="540648"/>
          <a:ext cx="107579" cy="1748160"/>
        </a:xfrm>
        <a:custGeom>
          <a:avLst/>
          <a:gdLst/>
          <a:ahLst/>
          <a:cxnLst/>
          <a:rect l="0" t="0" r="0" b="0"/>
          <a:pathLst>
            <a:path>
              <a:moveTo>
                <a:pt x="0" y="0"/>
              </a:moveTo>
              <a:lnTo>
                <a:pt x="0" y="1748160"/>
              </a:lnTo>
              <a:lnTo>
                <a:pt x="107579" y="17481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3FC17C-DA8A-4387-8488-4EDC11EF0309}">
      <dsp:nvSpPr>
        <dsp:cNvPr id="0" name=""/>
        <dsp:cNvSpPr/>
      </dsp:nvSpPr>
      <dsp:spPr>
        <a:xfrm>
          <a:off x="1962531" y="2019861"/>
          <a:ext cx="860633" cy="5378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s-VE" sz="1200" kern="1200" dirty="0" smtClean="0"/>
            <a:t>•</a:t>
          </a:r>
          <a:r>
            <a:rPr lang="es-VE" sz="1200" kern="1200" dirty="0" err="1" smtClean="0"/>
            <a:t>Hub</a:t>
          </a:r>
          <a:r>
            <a:rPr lang="es-VE" sz="1200" kern="1200" dirty="0" smtClean="0"/>
            <a:t> con un </a:t>
          </a:r>
          <a:r>
            <a:rPr lang="es-VE" sz="1200" kern="1200" dirty="0" err="1" smtClean="0"/>
            <a:t>Swithc</a:t>
          </a:r>
          <a:r>
            <a:rPr lang="es-VE" sz="1200" kern="1200" dirty="0" smtClean="0"/>
            <a:t>.</a:t>
          </a:r>
          <a:endParaRPr lang="es-VE" sz="1200" kern="1200" dirty="0"/>
        </a:p>
      </dsp:txBody>
      <dsp:txXfrm>
        <a:off x="1978285" y="2035615"/>
        <a:ext cx="829125" cy="506387"/>
      </dsp:txXfrm>
    </dsp:sp>
    <dsp:sp modelId="{024DBBA0-69E1-4DCD-B6C0-C3C1289AAE62}">
      <dsp:nvSpPr>
        <dsp:cNvPr id="0" name=""/>
        <dsp:cNvSpPr/>
      </dsp:nvSpPr>
      <dsp:spPr>
        <a:xfrm>
          <a:off x="1854952" y="540648"/>
          <a:ext cx="107579" cy="2420530"/>
        </a:xfrm>
        <a:custGeom>
          <a:avLst/>
          <a:gdLst/>
          <a:ahLst/>
          <a:cxnLst/>
          <a:rect l="0" t="0" r="0" b="0"/>
          <a:pathLst>
            <a:path>
              <a:moveTo>
                <a:pt x="0" y="0"/>
              </a:moveTo>
              <a:lnTo>
                <a:pt x="0" y="2420530"/>
              </a:lnTo>
              <a:lnTo>
                <a:pt x="107579" y="24205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D809AB-FF31-4D80-8198-D1E3451E9452}">
      <dsp:nvSpPr>
        <dsp:cNvPr id="0" name=""/>
        <dsp:cNvSpPr/>
      </dsp:nvSpPr>
      <dsp:spPr>
        <a:xfrm>
          <a:off x="1962531" y="2692231"/>
          <a:ext cx="860633" cy="5378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s-VE" sz="1200" kern="1200" dirty="0" smtClean="0"/>
            <a:t>•</a:t>
          </a:r>
          <a:r>
            <a:rPr lang="es-VE" sz="1200" kern="1200" dirty="0" err="1" smtClean="0"/>
            <a:t>Hub</a:t>
          </a:r>
          <a:r>
            <a:rPr lang="es-VE" sz="1200" kern="1200" dirty="0" smtClean="0"/>
            <a:t> con una PC.</a:t>
          </a:r>
          <a:endParaRPr lang="es-VE" sz="1200" kern="1200" dirty="0"/>
        </a:p>
      </dsp:txBody>
      <dsp:txXfrm>
        <a:off x="1978285" y="2707985"/>
        <a:ext cx="829125" cy="506387"/>
      </dsp:txXfrm>
    </dsp:sp>
    <dsp:sp modelId="{955DE717-2D61-4EE3-9077-CB8010632DE7}">
      <dsp:nvSpPr>
        <dsp:cNvPr id="0" name=""/>
        <dsp:cNvSpPr/>
      </dsp:nvSpPr>
      <dsp:spPr>
        <a:xfrm>
          <a:off x="1854952" y="540648"/>
          <a:ext cx="107579" cy="3092900"/>
        </a:xfrm>
        <a:custGeom>
          <a:avLst/>
          <a:gdLst/>
          <a:ahLst/>
          <a:cxnLst/>
          <a:rect l="0" t="0" r="0" b="0"/>
          <a:pathLst>
            <a:path>
              <a:moveTo>
                <a:pt x="0" y="0"/>
              </a:moveTo>
              <a:lnTo>
                <a:pt x="0" y="3092900"/>
              </a:lnTo>
              <a:lnTo>
                <a:pt x="107579" y="30929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2C8396-9B8D-4F67-9CF2-474DB5D2DBF0}">
      <dsp:nvSpPr>
        <dsp:cNvPr id="0" name=""/>
        <dsp:cNvSpPr/>
      </dsp:nvSpPr>
      <dsp:spPr>
        <a:xfrm>
          <a:off x="1962531" y="3364600"/>
          <a:ext cx="860633" cy="5378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s-VE" sz="1200" kern="1200" dirty="0" smtClean="0"/>
            <a:t>•</a:t>
          </a:r>
          <a:r>
            <a:rPr lang="es-VE" sz="1200" kern="1200" dirty="0" err="1" smtClean="0"/>
            <a:t>Switch</a:t>
          </a:r>
          <a:r>
            <a:rPr lang="es-VE" sz="1200" kern="1200" dirty="0" smtClean="0"/>
            <a:t> con una PC.</a:t>
          </a:r>
          <a:endParaRPr lang="es-VE" sz="1200" kern="1200" dirty="0"/>
        </a:p>
      </dsp:txBody>
      <dsp:txXfrm>
        <a:off x="1978285" y="3380354"/>
        <a:ext cx="829125" cy="5063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39A2D-3A1E-4633-A68D-78B35843F110}">
      <dsp:nvSpPr>
        <dsp:cNvPr id="0" name=""/>
        <dsp:cNvSpPr/>
      </dsp:nvSpPr>
      <dsp:spPr>
        <a:xfrm>
          <a:off x="972507" y="2336"/>
          <a:ext cx="3344867" cy="2496872"/>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rtl="0">
            <a:lnSpc>
              <a:spcPct val="90000"/>
            </a:lnSpc>
            <a:spcBef>
              <a:spcPct val="0"/>
            </a:spcBef>
            <a:spcAft>
              <a:spcPct val="15000"/>
            </a:spcAft>
            <a:buChar char="••"/>
          </a:pPr>
          <a:r>
            <a:rPr lang="es-VE" sz="1600" kern="1200" dirty="0" smtClean="0">
              <a:solidFill>
                <a:schemeClr val="tx1"/>
              </a:solidFill>
              <a:latin typeface="Arial Narrow" pitchFamily="34" charset="0"/>
              <a:ea typeface="+mn-ea"/>
              <a:cs typeface="+mn-cs"/>
            </a:rPr>
            <a:t>Instalaciones de Entrada</a:t>
          </a:r>
        </a:p>
        <a:p>
          <a:pPr marL="171450" lvl="1" indent="-171450" algn="l" defTabSz="711200" rtl="0">
            <a:lnSpc>
              <a:spcPct val="90000"/>
            </a:lnSpc>
            <a:spcBef>
              <a:spcPct val="0"/>
            </a:spcBef>
            <a:spcAft>
              <a:spcPct val="15000"/>
            </a:spcAft>
            <a:buChar char="••"/>
          </a:pPr>
          <a:r>
            <a:rPr lang="es-VE" sz="1600" kern="1200" dirty="0" smtClean="0">
              <a:solidFill>
                <a:schemeClr val="tx1"/>
              </a:solidFill>
              <a:latin typeface="Arial Narrow" pitchFamily="34" charset="0"/>
              <a:ea typeface="+mn-ea"/>
              <a:cs typeface="+mn-cs"/>
            </a:rPr>
            <a:t>Sala de equipos</a:t>
          </a:r>
        </a:p>
        <a:p>
          <a:pPr marL="171450" lvl="1" indent="-171450" algn="l" defTabSz="711200" rtl="0">
            <a:lnSpc>
              <a:spcPct val="90000"/>
            </a:lnSpc>
            <a:spcBef>
              <a:spcPct val="0"/>
            </a:spcBef>
            <a:spcAft>
              <a:spcPct val="15000"/>
            </a:spcAft>
            <a:buChar char="••"/>
          </a:pPr>
          <a:r>
            <a:rPr lang="es-VE" sz="1600" kern="1200" dirty="0" smtClean="0">
              <a:solidFill>
                <a:schemeClr val="tx1"/>
              </a:solidFill>
              <a:latin typeface="Arial Narrow" pitchFamily="34" charset="0"/>
              <a:ea typeface="+mn-ea"/>
              <a:cs typeface="+mn-cs"/>
            </a:rPr>
            <a:t>Canalizaciones de montantes (“</a:t>
          </a:r>
          <a:r>
            <a:rPr lang="es-VE" sz="1600" kern="1200" dirty="0" err="1" smtClean="0">
              <a:solidFill>
                <a:schemeClr val="tx1"/>
              </a:solidFill>
              <a:latin typeface="Arial Narrow" pitchFamily="34" charset="0"/>
              <a:ea typeface="+mn-ea"/>
              <a:cs typeface="+mn-cs"/>
            </a:rPr>
            <a:t>BackBone</a:t>
          </a:r>
          <a:r>
            <a:rPr lang="es-VE" sz="1600" kern="1200" dirty="0" smtClean="0">
              <a:solidFill>
                <a:schemeClr val="tx1"/>
              </a:solidFill>
              <a:latin typeface="Arial Narrow" pitchFamily="34" charset="0"/>
              <a:ea typeface="+mn-ea"/>
              <a:cs typeface="+mn-cs"/>
            </a:rPr>
            <a:t>”)</a:t>
          </a:r>
        </a:p>
        <a:p>
          <a:pPr marL="171450" lvl="1" indent="-171450" algn="l" defTabSz="711200" rtl="0">
            <a:lnSpc>
              <a:spcPct val="90000"/>
            </a:lnSpc>
            <a:spcBef>
              <a:spcPct val="0"/>
            </a:spcBef>
            <a:spcAft>
              <a:spcPct val="15000"/>
            </a:spcAft>
            <a:buChar char="••"/>
          </a:pPr>
          <a:r>
            <a:rPr lang="es-VE" sz="1600" kern="1200" dirty="0" smtClean="0">
              <a:solidFill>
                <a:schemeClr val="tx1"/>
              </a:solidFill>
              <a:latin typeface="Arial Narrow" pitchFamily="34" charset="0"/>
              <a:ea typeface="+mn-ea"/>
              <a:cs typeface="+mn-cs"/>
            </a:rPr>
            <a:t>Salas de telecomunicaciones (ex – “armarios”)</a:t>
          </a:r>
        </a:p>
        <a:p>
          <a:pPr marL="171450" lvl="1" indent="-171450" algn="l" defTabSz="711200" rtl="0">
            <a:lnSpc>
              <a:spcPct val="90000"/>
            </a:lnSpc>
            <a:spcBef>
              <a:spcPct val="0"/>
            </a:spcBef>
            <a:spcAft>
              <a:spcPct val="15000"/>
            </a:spcAft>
            <a:buChar char="••"/>
          </a:pPr>
          <a:r>
            <a:rPr lang="es-VE" sz="1600" kern="1200" dirty="0" smtClean="0">
              <a:solidFill>
                <a:schemeClr val="tx1"/>
              </a:solidFill>
              <a:latin typeface="Arial Narrow" pitchFamily="34" charset="0"/>
              <a:ea typeface="+mn-ea"/>
              <a:cs typeface="+mn-cs"/>
            </a:rPr>
            <a:t>Canalizaciones horizontales</a:t>
          </a:r>
        </a:p>
        <a:p>
          <a:pPr marL="171450" lvl="1" indent="-171450" algn="l" defTabSz="711200" rtl="0">
            <a:lnSpc>
              <a:spcPct val="90000"/>
            </a:lnSpc>
            <a:spcBef>
              <a:spcPct val="0"/>
            </a:spcBef>
            <a:spcAft>
              <a:spcPct val="15000"/>
            </a:spcAft>
            <a:buChar char="••"/>
          </a:pPr>
          <a:r>
            <a:rPr lang="es-VE" sz="1600" kern="1200" dirty="0" smtClean="0">
              <a:solidFill>
                <a:schemeClr val="tx1"/>
              </a:solidFill>
              <a:latin typeface="Arial Narrow" pitchFamily="34" charset="0"/>
              <a:ea typeface="+mn-ea"/>
              <a:cs typeface="+mn-cs"/>
            </a:rPr>
            <a:t>Áreas de Trabajo</a:t>
          </a:r>
          <a:endParaRPr lang="de-DE" sz="1600" kern="1200" dirty="0" smtClean="0">
            <a:solidFill>
              <a:schemeClr val="tx1"/>
            </a:solidFill>
            <a:latin typeface="Arial Narrow" pitchFamily="34" charset="0"/>
            <a:ea typeface="+mn-ea"/>
            <a:cs typeface="+mn-cs"/>
          </a:endParaRPr>
        </a:p>
      </dsp:txBody>
      <dsp:txXfrm>
        <a:off x="1031012" y="60841"/>
        <a:ext cx="3227857" cy="2438367"/>
      </dsp:txXfrm>
    </dsp:sp>
    <dsp:sp modelId="{5FE2B640-0D09-4A5D-B715-448BBB3C44C5}">
      <dsp:nvSpPr>
        <dsp:cNvPr id="0" name=""/>
        <dsp:cNvSpPr/>
      </dsp:nvSpPr>
      <dsp:spPr>
        <a:xfrm>
          <a:off x="972507" y="2499209"/>
          <a:ext cx="3344867" cy="107365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rtl="0">
            <a:lnSpc>
              <a:spcPct val="90000"/>
            </a:lnSpc>
            <a:spcBef>
              <a:spcPct val="0"/>
            </a:spcBef>
            <a:spcAft>
              <a:spcPct val="35000"/>
            </a:spcAft>
          </a:pPr>
          <a:r>
            <a:rPr lang="es-VE" sz="1600" kern="1200" dirty="0" smtClean="0">
              <a:latin typeface="Arial Narrow" pitchFamily="34" charset="0"/>
            </a:rPr>
            <a:t>Componentes:</a:t>
          </a:r>
          <a:endParaRPr lang="es-VE" sz="1600" kern="1200" dirty="0">
            <a:latin typeface="Arial Narrow" pitchFamily="34" charset="0"/>
          </a:endParaRPr>
        </a:p>
      </dsp:txBody>
      <dsp:txXfrm>
        <a:off x="972507" y="2499209"/>
        <a:ext cx="2355540" cy="1073655"/>
      </dsp:txXfrm>
    </dsp:sp>
    <dsp:sp modelId="{8AF728A6-955C-49B7-A080-3FE72F969DD9}">
      <dsp:nvSpPr>
        <dsp:cNvPr id="0" name=""/>
        <dsp:cNvSpPr/>
      </dsp:nvSpPr>
      <dsp:spPr>
        <a:xfrm>
          <a:off x="3422668" y="2669749"/>
          <a:ext cx="1170703" cy="11707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4A72611D-940F-4B86-9898-C259F3435CD9}" type="slidenum">
              <a:rPr lang="en-US"/>
              <a:pPr>
                <a:defRPr/>
              </a:pPr>
              <a:t>‹Nº›</a:t>
            </a:fld>
            <a:endParaRPr lang="en-US"/>
          </a:p>
        </p:txBody>
      </p:sp>
    </p:spTree>
    <p:extLst>
      <p:ext uri="{BB962C8B-B14F-4D97-AF65-F5344CB8AC3E}">
        <p14:creationId xmlns:p14="http://schemas.microsoft.com/office/powerpoint/2010/main" val="4254630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de-DE"/>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de-DE"/>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BCA281FE-ADF9-457A-914F-DF3D109048B7}" type="slidenum">
              <a:rPr lang="de-DE"/>
              <a:pPr>
                <a:defRPr/>
              </a:pPr>
              <a:t>‹Nº›</a:t>
            </a:fld>
            <a:endParaRPr lang="de-DE"/>
          </a:p>
        </p:txBody>
      </p:sp>
    </p:spTree>
    <p:extLst>
      <p:ext uri="{BB962C8B-B14F-4D97-AF65-F5344CB8AC3E}">
        <p14:creationId xmlns:p14="http://schemas.microsoft.com/office/powerpoint/2010/main" val="387115014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437F7188-62BB-4931-9694-481D7F8D6094}" type="slidenum">
              <a:rPr lang="de-DE" sz="1200" smtClean="0"/>
              <a:pPr eaLnBrk="1" hangingPunct="1"/>
              <a:t>1</a:t>
            </a:fld>
            <a:endParaRPr lang="de-DE" sz="1200" smtClean="0"/>
          </a:p>
        </p:txBody>
      </p:sp>
      <p:sp>
        <p:nvSpPr>
          <p:cNvPr id="29699"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eaLnBrk="0" hangingPunct="0">
              <a:defRPr sz="2000">
                <a:solidFill>
                  <a:schemeClr val="tx1"/>
                </a:solidFill>
                <a:latin typeface="Arial" pitchFamily="34" charset="0"/>
                <a:cs typeface="Arial" pitchFamily="34" charset="0"/>
              </a:defRPr>
            </a:lvl1pPr>
            <a:lvl2pPr marL="742950" indent="-285750" defTabSz="947738" eaLnBrk="0" hangingPunct="0">
              <a:defRPr sz="2000">
                <a:solidFill>
                  <a:schemeClr val="tx1"/>
                </a:solidFill>
                <a:latin typeface="Arial" pitchFamily="34" charset="0"/>
                <a:cs typeface="Arial" pitchFamily="34" charset="0"/>
              </a:defRPr>
            </a:lvl2pPr>
            <a:lvl3pPr marL="1143000" indent="-228600" defTabSz="947738" eaLnBrk="0" hangingPunct="0">
              <a:defRPr sz="2000">
                <a:solidFill>
                  <a:schemeClr val="tx1"/>
                </a:solidFill>
                <a:latin typeface="Arial" pitchFamily="34" charset="0"/>
                <a:cs typeface="Arial" pitchFamily="34" charset="0"/>
              </a:defRPr>
            </a:lvl3pPr>
            <a:lvl4pPr marL="1600200" indent="-228600" defTabSz="947738" eaLnBrk="0" hangingPunct="0">
              <a:defRPr sz="2000">
                <a:solidFill>
                  <a:schemeClr val="tx1"/>
                </a:solidFill>
                <a:latin typeface="Arial" pitchFamily="34" charset="0"/>
                <a:cs typeface="Arial" pitchFamily="34" charset="0"/>
              </a:defRPr>
            </a:lvl4pPr>
            <a:lvl5pPr marL="2057400" indent="-228600" defTabSz="947738" eaLnBrk="0" hangingPunct="0">
              <a:defRPr sz="2000">
                <a:solidFill>
                  <a:schemeClr val="tx1"/>
                </a:solidFill>
                <a:latin typeface="Arial" pitchFamily="34" charset="0"/>
                <a:cs typeface="Arial" pitchFamily="34" charset="0"/>
              </a:defRPr>
            </a:lvl5pPr>
            <a:lvl6pPr marL="2514600" indent="-228600" defTabSz="947738"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defTabSz="947738"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defTabSz="947738"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defTabSz="947738" eaLnBrk="0" fontAlgn="base" hangingPunct="0">
              <a:spcBef>
                <a:spcPct val="0"/>
              </a:spcBef>
              <a:spcAft>
                <a:spcPct val="0"/>
              </a:spcAft>
              <a:defRPr sz="2000">
                <a:solidFill>
                  <a:schemeClr val="tx1"/>
                </a:solidFill>
                <a:latin typeface="Arial" pitchFamily="34" charset="0"/>
                <a:cs typeface="Arial" pitchFamily="34" charset="0"/>
              </a:defRPr>
            </a:lvl9pPr>
          </a:lstStyle>
          <a:p>
            <a:pPr algn="r" eaLnBrk="1" hangingPunct="1"/>
            <a:fld id="{EB9A9652-DE6C-4A78-B8F1-2DF111CCEA2F}" type="slidenum">
              <a:rPr lang="en-GB" sz="1300"/>
              <a:pPr algn="r" eaLnBrk="1" hangingPunct="1"/>
              <a:t>1</a:t>
            </a:fld>
            <a:endParaRPr lang="en-GB" sz="1300"/>
          </a:p>
        </p:txBody>
      </p:sp>
      <p:sp>
        <p:nvSpPr>
          <p:cNvPr id="29700" name="Rectangle 2"/>
          <p:cNvSpPr>
            <a:spLocks noGrp="1" noRot="1" noChangeAspect="1" noChangeArrowheads="1" noTextEdit="1"/>
          </p:cNvSpPr>
          <p:nvPr>
            <p:ph type="sldImg"/>
          </p:nvPr>
        </p:nvSpPr>
        <p:spPr>
          <a:xfrm>
            <a:off x="1143000" y="685800"/>
            <a:ext cx="4573588" cy="3430588"/>
          </a:xfrm>
          <a:ln/>
        </p:spPr>
      </p:sp>
      <p:sp>
        <p:nvSpPr>
          <p:cNvPr id="297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de-DE"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536B9480-A639-4EBC-838A-63E5C8AD1D00}" type="slidenum">
              <a:rPr lang="de-DE" sz="1200" smtClean="0"/>
              <a:pPr eaLnBrk="1" hangingPunct="1"/>
              <a:t>11</a:t>
            </a:fld>
            <a:endParaRPr lang="de-DE" sz="1200" smtClean="0"/>
          </a:p>
        </p:txBody>
      </p:sp>
      <p:sp>
        <p:nvSpPr>
          <p:cNvPr id="39939" name="Rectangle 2"/>
          <p:cNvSpPr>
            <a:spLocks noGrp="1" noRot="1" noChangeAspect="1" noChangeArrowheads="1" noTextEdit="1"/>
          </p:cNvSpPr>
          <p:nvPr>
            <p:ph type="sldImg"/>
          </p:nvPr>
        </p:nvSpPr>
        <p:spPr>
          <a:xfrm>
            <a:off x="1143000" y="685800"/>
            <a:ext cx="4573588" cy="3430588"/>
          </a:xfrm>
          <a:ln/>
        </p:spPr>
      </p:sp>
      <p:sp>
        <p:nvSpPr>
          <p:cNvPr id="399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3A73AFCC-ADFE-4474-8C39-0165F7FBAB08}" type="slidenum">
              <a:rPr lang="de-DE" sz="1200" smtClean="0"/>
              <a:pPr eaLnBrk="1" hangingPunct="1"/>
              <a:t>12</a:t>
            </a:fld>
            <a:endParaRPr lang="de-DE" sz="1200" smtClean="0"/>
          </a:p>
        </p:txBody>
      </p:sp>
      <p:sp>
        <p:nvSpPr>
          <p:cNvPr id="40963" name="Rectangle 2"/>
          <p:cNvSpPr>
            <a:spLocks noGrp="1" noRot="1" noChangeAspect="1" noChangeArrowheads="1" noTextEdit="1"/>
          </p:cNvSpPr>
          <p:nvPr>
            <p:ph type="sldImg"/>
          </p:nvPr>
        </p:nvSpPr>
        <p:spPr>
          <a:xfrm>
            <a:off x="1143000" y="685800"/>
            <a:ext cx="4573588" cy="3430588"/>
          </a:xfrm>
          <a:ln/>
        </p:spPr>
      </p:sp>
      <p:sp>
        <p:nvSpPr>
          <p:cNvPr id="409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32DA090D-BCF4-41D5-9A80-16A01982B74C}" type="slidenum">
              <a:rPr lang="de-DE" sz="1200" smtClean="0"/>
              <a:pPr eaLnBrk="1" hangingPunct="1"/>
              <a:t>13</a:t>
            </a:fld>
            <a:endParaRPr lang="de-DE" sz="1200" smtClean="0"/>
          </a:p>
        </p:txBody>
      </p:sp>
      <p:sp>
        <p:nvSpPr>
          <p:cNvPr id="41987" name="Rectangle 2"/>
          <p:cNvSpPr>
            <a:spLocks noGrp="1" noRot="1" noChangeAspect="1" noChangeArrowheads="1" noTextEdit="1"/>
          </p:cNvSpPr>
          <p:nvPr>
            <p:ph type="sldImg"/>
          </p:nvPr>
        </p:nvSpPr>
        <p:spPr>
          <a:xfrm>
            <a:off x="1143000" y="685800"/>
            <a:ext cx="4573588" cy="3430588"/>
          </a:xfrm>
          <a:ln/>
        </p:spPr>
      </p:sp>
      <p:sp>
        <p:nvSpPr>
          <p:cNvPr id="419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B17C8999-0048-48CB-9EC4-0AD33A66A573}" type="slidenum">
              <a:rPr lang="de-DE" sz="1200" smtClean="0"/>
              <a:pPr eaLnBrk="1" hangingPunct="1"/>
              <a:t>14</a:t>
            </a:fld>
            <a:endParaRPr lang="de-DE" sz="1200" smtClean="0"/>
          </a:p>
        </p:txBody>
      </p:sp>
      <p:sp>
        <p:nvSpPr>
          <p:cNvPr id="43011" name="Rectangle 2"/>
          <p:cNvSpPr>
            <a:spLocks noGrp="1" noRot="1" noChangeAspect="1" noChangeArrowheads="1" noTextEdit="1"/>
          </p:cNvSpPr>
          <p:nvPr>
            <p:ph type="sldImg"/>
          </p:nvPr>
        </p:nvSpPr>
        <p:spPr>
          <a:xfrm>
            <a:off x="1143000" y="685800"/>
            <a:ext cx="4573588" cy="3430588"/>
          </a:xfrm>
          <a:ln/>
        </p:spPr>
      </p:sp>
      <p:sp>
        <p:nvSpPr>
          <p:cNvPr id="430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E943CDB9-A8ED-4EFB-8E6A-1DA0CD99683A}" type="slidenum">
              <a:rPr lang="de-DE" sz="1200" smtClean="0"/>
              <a:pPr eaLnBrk="1" hangingPunct="1"/>
              <a:t>15</a:t>
            </a:fld>
            <a:endParaRPr lang="de-DE" sz="1200" smtClean="0"/>
          </a:p>
        </p:txBody>
      </p:sp>
      <p:sp>
        <p:nvSpPr>
          <p:cNvPr id="44035" name="Rectangle 2"/>
          <p:cNvSpPr>
            <a:spLocks noGrp="1" noRot="1" noChangeAspect="1" noChangeArrowheads="1" noTextEdit="1"/>
          </p:cNvSpPr>
          <p:nvPr>
            <p:ph type="sldImg"/>
          </p:nvPr>
        </p:nvSpPr>
        <p:spPr>
          <a:xfrm>
            <a:off x="1143000" y="685800"/>
            <a:ext cx="4573588" cy="3430588"/>
          </a:xfrm>
          <a:ln/>
        </p:spPr>
      </p:sp>
      <p:sp>
        <p:nvSpPr>
          <p:cNvPr id="440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FEDF4153-2808-4A9B-9C7E-00BF4EF4D965}" type="slidenum">
              <a:rPr lang="de-DE" sz="1200" smtClean="0"/>
              <a:pPr eaLnBrk="1" hangingPunct="1"/>
              <a:t>16</a:t>
            </a:fld>
            <a:endParaRPr lang="de-DE" sz="1200" smtClean="0"/>
          </a:p>
        </p:txBody>
      </p:sp>
      <p:sp>
        <p:nvSpPr>
          <p:cNvPr id="45059" name="Rectangle 2"/>
          <p:cNvSpPr>
            <a:spLocks noGrp="1" noRot="1" noChangeAspect="1" noChangeArrowheads="1" noTextEdit="1"/>
          </p:cNvSpPr>
          <p:nvPr>
            <p:ph type="sldImg"/>
          </p:nvPr>
        </p:nvSpPr>
        <p:spPr>
          <a:xfrm>
            <a:off x="1143000" y="685800"/>
            <a:ext cx="4573588" cy="3430588"/>
          </a:xfrm>
          <a:ln/>
        </p:spPr>
      </p:sp>
      <p:sp>
        <p:nvSpPr>
          <p:cNvPr id="450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67E8EE72-481C-4846-A76C-AB77F4990F90}" type="slidenum">
              <a:rPr lang="de-DE" sz="1200" smtClean="0"/>
              <a:pPr eaLnBrk="1" hangingPunct="1"/>
              <a:t>17</a:t>
            </a:fld>
            <a:endParaRPr lang="de-DE" sz="1200" smtClean="0"/>
          </a:p>
        </p:txBody>
      </p:sp>
      <p:sp>
        <p:nvSpPr>
          <p:cNvPr id="46083" name="Rectangle 2"/>
          <p:cNvSpPr>
            <a:spLocks noGrp="1" noRot="1" noChangeAspect="1" noChangeArrowheads="1" noTextEdit="1"/>
          </p:cNvSpPr>
          <p:nvPr>
            <p:ph type="sldImg"/>
          </p:nvPr>
        </p:nvSpPr>
        <p:spPr>
          <a:xfrm>
            <a:off x="1143000" y="685800"/>
            <a:ext cx="4573588" cy="3430588"/>
          </a:xfrm>
          <a:ln/>
        </p:spPr>
      </p:sp>
      <p:sp>
        <p:nvSpPr>
          <p:cNvPr id="460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1B4D3298-4C67-4D65-952F-404CFCB68B12}" type="slidenum">
              <a:rPr lang="de-DE" sz="1200" smtClean="0"/>
              <a:pPr eaLnBrk="1" hangingPunct="1"/>
              <a:t>18</a:t>
            </a:fld>
            <a:endParaRPr lang="de-DE" sz="1200" smtClean="0"/>
          </a:p>
        </p:txBody>
      </p:sp>
      <p:sp>
        <p:nvSpPr>
          <p:cNvPr id="47107" name="Rectangle 2"/>
          <p:cNvSpPr>
            <a:spLocks noGrp="1" noRot="1" noChangeAspect="1" noChangeArrowheads="1" noTextEdit="1"/>
          </p:cNvSpPr>
          <p:nvPr>
            <p:ph type="sldImg"/>
          </p:nvPr>
        </p:nvSpPr>
        <p:spPr>
          <a:xfrm>
            <a:off x="1143000" y="685800"/>
            <a:ext cx="4573588" cy="3430588"/>
          </a:xfrm>
          <a:ln/>
        </p:spPr>
      </p:sp>
      <p:sp>
        <p:nvSpPr>
          <p:cNvPr id="471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D39B5582-8520-4C72-9BFC-69F60C519061}" type="slidenum">
              <a:rPr lang="de-DE" sz="1200" smtClean="0"/>
              <a:pPr eaLnBrk="1" hangingPunct="1"/>
              <a:t>19</a:t>
            </a:fld>
            <a:endParaRPr lang="de-DE" sz="1200" smtClean="0"/>
          </a:p>
        </p:txBody>
      </p:sp>
      <p:sp>
        <p:nvSpPr>
          <p:cNvPr id="48131" name="Rectangle 2"/>
          <p:cNvSpPr>
            <a:spLocks noGrp="1" noRot="1" noChangeAspect="1" noChangeArrowheads="1" noTextEdit="1"/>
          </p:cNvSpPr>
          <p:nvPr>
            <p:ph type="sldImg"/>
          </p:nvPr>
        </p:nvSpPr>
        <p:spPr>
          <a:xfrm>
            <a:off x="1143000" y="685800"/>
            <a:ext cx="4573588" cy="3430588"/>
          </a:xfrm>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52AF881A-F115-4B65-BE66-3615D46217F8}" type="slidenum">
              <a:rPr lang="de-DE" sz="1200" smtClean="0"/>
              <a:pPr eaLnBrk="1" hangingPunct="1"/>
              <a:t>20</a:t>
            </a:fld>
            <a:endParaRPr lang="de-DE" sz="1200" smtClean="0"/>
          </a:p>
        </p:txBody>
      </p:sp>
      <p:sp>
        <p:nvSpPr>
          <p:cNvPr id="49155" name="Rectangle 2"/>
          <p:cNvSpPr>
            <a:spLocks noGrp="1" noRot="1" noChangeAspect="1" noChangeArrowheads="1" noTextEdit="1"/>
          </p:cNvSpPr>
          <p:nvPr>
            <p:ph type="sldImg"/>
          </p:nvPr>
        </p:nvSpPr>
        <p:spPr>
          <a:xfrm>
            <a:off x="1143000" y="685800"/>
            <a:ext cx="4573588" cy="3430588"/>
          </a:xfrm>
          <a:ln/>
        </p:spPr>
      </p:sp>
      <p:sp>
        <p:nvSpPr>
          <p:cNvPr id="491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BD47CED6-4120-4871-83F1-594858A2F524}" type="slidenum">
              <a:rPr lang="de-DE" sz="1200" smtClean="0"/>
              <a:pPr eaLnBrk="1" hangingPunct="1"/>
              <a:t>3</a:t>
            </a:fld>
            <a:endParaRPr lang="de-DE" sz="1200" smtClean="0"/>
          </a:p>
        </p:txBody>
      </p:sp>
      <p:sp>
        <p:nvSpPr>
          <p:cNvPr id="30723" name="Rectangle 2"/>
          <p:cNvSpPr>
            <a:spLocks noGrp="1" noRot="1" noChangeAspect="1" noChangeArrowheads="1" noTextEdit="1"/>
          </p:cNvSpPr>
          <p:nvPr>
            <p:ph type="sldImg"/>
          </p:nvPr>
        </p:nvSpPr>
        <p:spPr>
          <a:xfrm>
            <a:off x="1143000" y="685800"/>
            <a:ext cx="4573588" cy="3430588"/>
          </a:xfrm>
          <a:ln/>
        </p:spPr>
      </p:sp>
      <p:sp>
        <p:nvSpPr>
          <p:cNvPr id="307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CEE38EB5-6DE9-4928-B00F-18877D5F46B9}" type="slidenum">
              <a:rPr lang="de-DE" sz="1200" smtClean="0"/>
              <a:pPr eaLnBrk="1" hangingPunct="1"/>
              <a:t>21</a:t>
            </a:fld>
            <a:endParaRPr lang="de-DE" sz="1200" smtClean="0"/>
          </a:p>
        </p:txBody>
      </p:sp>
      <p:sp>
        <p:nvSpPr>
          <p:cNvPr id="51203" name="Rectangle 2"/>
          <p:cNvSpPr>
            <a:spLocks noGrp="1" noRot="1" noChangeAspect="1" noChangeArrowheads="1" noTextEdit="1"/>
          </p:cNvSpPr>
          <p:nvPr>
            <p:ph type="sldImg"/>
          </p:nvPr>
        </p:nvSpPr>
        <p:spPr>
          <a:xfrm>
            <a:off x="1143000" y="685800"/>
            <a:ext cx="4573588" cy="3430588"/>
          </a:xfrm>
          <a:ln/>
        </p:spPr>
      </p:sp>
      <p:sp>
        <p:nvSpPr>
          <p:cNvPr id="512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3995A7D9-84AF-47BB-BD61-2D697C1D4C4B}" type="slidenum">
              <a:rPr lang="de-DE" sz="1200" smtClean="0"/>
              <a:pPr eaLnBrk="1" hangingPunct="1"/>
              <a:t>4</a:t>
            </a:fld>
            <a:endParaRPr lang="de-DE" sz="1200" smtClean="0"/>
          </a:p>
        </p:txBody>
      </p:sp>
      <p:sp>
        <p:nvSpPr>
          <p:cNvPr id="31747" name="Rectangle 2"/>
          <p:cNvSpPr>
            <a:spLocks noGrp="1" noRot="1" noChangeAspect="1" noChangeArrowheads="1" noTextEdit="1"/>
          </p:cNvSpPr>
          <p:nvPr>
            <p:ph type="sldImg"/>
          </p:nvPr>
        </p:nvSpPr>
        <p:spPr>
          <a:xfrm>
            <a:off x="1143000" y="685800"/>
            <a:ext cx="4573588" cy="3430588"/>
          </a:xfrm>
          <a:ln/>
        </p:spPr>
      </p:sp>
      <p:sp>
        <p:nvSpPr>
          <p:cNvPr id="31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B8652182-5B99-44DC-8148-BBAED0494881}" type="slidenum">
              <a:rPr lang="de-DE" sz="1200" smtClean="0"/>
              <a:pPr eaLnBrk="1" hangingPunct="1"/>
              <a:t>5</a:t>
            </a:fld>
            <a:endParaRPr lang="de-DE" sz="1200" smtClean="0"/>
          </a:p>
        </p:txBody>
      </p:sp>
      <p:sp>
        <p:nvSpPr>
          <p:cNvPr id="33795" name="Rectangle 2"/>
          <p:cNvSpPr>
            <a:spLocks noGrp="1" noRot="1" noChangeAspect="1" noChangeArrowheads="1" noTextEdit="1"/>
          </p:cNvSpPr>
          <p:nvPr>
            <p:ph type="sldImg"/>
          </p:nvPr>
        </p:nvSpPr>
        <p:spPr>
          <a:xfrm>
            <a:off x="1143000" y="685800"/>
            <a:ext cx="4573588" cy="3430588"/>
          </a:xfrm>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16E69E0B-340D-47D7-B7B1-5DA33DB59609}" type="slidenum">
              <a:rPr lang="de-DE" sz="1200" smtClean="0"/>
              <a:pPr eaLnBrk="1" hangingPunct="1"/>
              <a:t>6</a:t>
            </a:fld>
            <a:endParaRPr lang="de-DE" sz="1200" smtClean="0"/>
          </a:p>
        </p:txBody>
      </p:sp>
      <p:sp>
        <p:nvSpPr>
          <p:cNvPr id="34819" name="Rectangle 2"/>
          <p:cNvSpPr>
            <a:spLocks noGrp="1" noRot="1" noChangeAspect="1" noChangeArrowheads="1" noTextEdit="1"/>
          </p:cNvSpPr>
          <p:nvPr>
            <p:ph type="sldImg"/>
          </p:nvPr>
        </p:nvSpPr>
        <p:spPr>
          <a:xfrm>
            <a:off x="1143000" y="685800"/>
            <a:ext cx="4573588" cy="3430588"/>
          </a:xfrm>
          <a:ln/>
        </p:spPr>
      </p:sp>
      <p:sp>
        <p:nvSpPr>
          <p:cNvPr id="348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4AAC949A-B82D-4966-A71F-35CD904410AE}" type="slidenum">
              <a:rPr lang="de-DE" sz="1200" smtClean="0"/>
              <a:pPr eaLnBrk="1" hangingPunct="1"/>
              <a:t>7</a:t>
            </a:fld>
            <a:endParaRPr lang="de-DE" sz="1200" smtClean="0"/>
          </a:p>
        </p:txBody>
      </p:sp>
      <p:sp>
        <p:nvSpPr>
          <p:cNvPr id="35843" name="Rectangle 2"/>
          <p:cNvSpPr>
            <a:spLocks noGrp="1" noRot="1" noChangeAspect="1" noChangeArrowheads="1" noTextEdit="1"/>
          </p:cNvSpPr>
          <p:nvPr>
            <p:ph type="sldImg"/>
          </p:nvPr>
        </p:nvSpPr>
        <p:spPr>
          <a:xfrm>
            <a:off x="1143000" y="685800"/>
            <a:ext cx="4573588" cy="3430588"/>
          </a:xfrm>
          <a:ln/>
        </p:spPr>
      </p:sp>
      <p:sp>
        <p:nvSpPr>
          <p:cNvPr id="358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FD495037-7E55-48D8-87A1-9A0B1B17F012}" type="slidenum">
              <a:rPr lang="de-DE" sz="1200" smtClean="0"/>
              <a:pPr eaLnBrk="1" hangingPunct="1"/>
              <a:t>8</a:t>
            </a:fld>
            <a:endParaRPr lang="de-DE" sz="1200" smtClean="0"/>
          </a:p>
        </p:txBody>
      </p:sp>
      <p:sp>
        <p:nvSpPr>
          <p:cNvPr id="36867" name="Rectangle 2"/>
          <p:cNvSpPr>
            <a:spLocks noGrp="1" noRot="1" noChangeAspect="1" noChangeArrowheads="1" noTextEdit="1"/>
          </p:cNvSpPr>
          <p:nvPr>
            <p:ph type="sldImg"/>
          </p:nvPr>
        </p:nvSpPr>
        <p:spPr>
          <a:xfrm>
            <a:off x="1143000" y="685800"/>
            <a:ext cx="4573588" cy="3430588"/>
          </a:xfrm>
          <a:ln/>
        </p:spPr>
      </p:sp>
      <p:sp>
        <p:nvSpPr>
          <p:cNvPr id="368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D5B581BB-9775-4B39-9E9C-7E3B04B51729}" type="slidenum">
              <a:rPr lang="de-DE" sz="1200" smtClean="0"/>
              <a:pPr eaLnBrk="1" hangingPunct="1"/>
              <a:t>9</a:t>
            </a:fld>
            <a:endParaRPr lang="de-DE" sz="1200" smtClean="0"/>
          </a:p>
        </p:txBody>
      </p:sp>
      <p:sp>
        <p:nvSpPr>
          <p:cNvPr id="37891" name="Rectangle 2"/>
          <p:cNvSpPr>
            <a:spLocks noGrp="1" noRot="1" noChangeAspect="1" noChangeArrowheads="1" noTextEdit="1"/>
          </p:cNvSpPr>
          <p:nvPr>
            <p:ph type="sldImg"/>
          </p:nvPr>
        </p:nvSpPr>
        <p:spPr>
          <a:xfrm>
            <a:off x="1143000" y="685800"/>
            <a:ext cx="4573588" cy="3430588"/>
          </a:xfrm>
          <a:ln/>
        </p:spPr>
      </p:sp>
      <p:sp>
        <p:nvSpPr>
          <p:cNvPr id="378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fld id="{2F62B63A-4D7B-492E-BD61-269AF2A1DDC7}" type="slidenum">
              <a:rPr lang="de-DE" sz="1200" smtClean="0"/>
              <a:pPr eaLnBrk="1" hangingPunct="1"/>
              <a:t>10</a:t>
            </a:fld>
            <a:endParaRPr lang="de-DE" sz="1200" smtClean="0"/>
          </a:p>
        </p:txBody>
      </p:sp>
      <p:sp>
        <p:nvSpPr>
          <p:cNvPr id="38915" name="Rectangle 2"/>
          <p:cNvSpPr>
            <a:spLocks noGrp="1" noRot="1" noChangeAspect="1" noChangeArrowheads="1" noTextEdit="1"/>
          </p:cNvSpPr>
          <p:nvPr>
            <p:ph type="sldImg"/>
          </p:nvPr>
        </p:nvSpPr>
        <p:spPr>
          <a:xfrm>
            <a:off x="1143000" y="685800"/>
            <a:ext cx="4573588" cy="3430588"/>
          </a:xfrm>
          <a:ln/>
        </p:spPr>
      </p:sp>
      <p:sp>
        <p:nvSpPr>
          <p:cNvPr id="389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PA" noProof="1"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863600" y="4271963"/>
            <a:ext cx="7485063" cy="1081087"/>
          </a:xfrm>
        </p:spPr>
        <p:txBody>
          <a:bodyPr anchor="b"/>
          <a:lstStyle>
            <a:lvl1pPr>
              <a:lnSpc>
                <a:spcPct val="110000"/>
              </a:lnSpc>
              <a:defRPr sz="3200">
                <a:solidFill>
                  <a:schemeClr val="tx1"/>
                </a:solidFill>
              </a:defRPr>
            </a:lvl1pPr>
          </a:lstStyle>
          <a:p>
            <a:r>
              <a:rPr lang="de-DE"/>
              <a:t>Titelmasterformat durch Klicken bearbeiten</a:t>
            </a:r>
          </a:p>
        </p:txBody>
      </p:sp>
      <p:sp>
        <p:nvSpPr>
          <p:cNvPr id="111630" name="Rectangle 12"/>
          <p:cNvSpPr>
            <a:spLocks noGrp="1" noChangeArrowheads="1"/>
          </p:cNvSpPr>
          <p:nvPr>
            <p:ph type="subTitle" idx="1"/>
          </p:nvPr>
        </p:nvSpPr>
        <p:spPr bwMode="gray">
          <a:xfrm>
            <a:off x="863600" y="5284788"/>
            <a:ext cx="7510463" cy="800100"/>
          </a:xfrm>
        </p:spPr>
        <p:txBody>
          <a:bodyPr tIns="45720" bIns="45720"/>
          <a:lstStyle>
            <a:lvl1pPr marL="0" indent="0">
              <a:buFont typeface="Wingdings" pitchFamily="2" charset="2"/>
              <a:buNone/>
              <a:defRPr sz="2400"/>
            </a:lvl1pPr>
          </a:lstStyle>
          <a:p>
            <a:r>
              <a:rPr lang="de-DE"/>
              <a:t>Formatvorlage des Untertitelmasters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es-VE"/>
          </a:p>
        </p:txBody>
      </p:sp>
    </p:spTree>
    <p:extLst>
      <p:ext uri="{BB962C8B-B14F-4D97-AF65-F5344CB8AC3E}">
        <p14:creationId xmlns:p14="http://schemas.microsoft.com/office/powerpoint/2010/main" val="2158153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Rectangle 5"/>
          <p:cNvSpPr>
            <a:spLocks noGrp="1" noChangeArrowheads="1"/>
          </p:cNvSpPr>
          <p:nvPr>
            <p:ph type="ftr" sz="quarter" idx="10"/>
          </p:nvPr>
        </p:nvSpPr>
        <p:spPr>
          <a:ln/>
        </p:spPr>
        <p:txBody>
          <a:bodyPr/>
          <a:lstStyle>
            <a:lvl1pPr>
              <a:defRPr/>
            </a:lvl1pPr>
          </a:lstStyle>
          <a:p>
            <a:pPr>
              <a:defRPr/>
            </a:pPr>
            <a:endParaRPr lang="es-VE"/>
          </a:p>
        </p:txBody>
      </p:sp>
    </p:spTree>
    <p:extLst>
      <p:ext uri="{BB962C8B-B14F-4D97-AF65-F5344CB8AC3E}">
        <p14:creationId xmlns:p14="http://schemas.microsoft.com/office/powerpoint/2010/main" val="566573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89725" y="252413"/>
            <a:ext cx="2130425" cy="5549900"/>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295275" y="252413"/>
            <a:ext cx="6242050" cy="55499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Rectangle 5"/>
          <p:cNvSpPr>
            <a:spLocks noGrp="1" noChangeArrowheads="1"/>
          </p:cNvSpPr>
          <p:nvPr>
            <p:ph type="ftr" sz="quarter" idx="10"/>
          </p:nvPr>
        </p:nvSpPr>
        <p:spPr>
          <a:ln/>
        </p:spPr>
        <p:txBody>
          <a:bodyPr/>
          <a:lstStyle>
            <a:lvl1pPr>
              <a:defRPr/>
            </a:lvl1pPr>
          </a:lstStyle>
          <a:p>
            <a:pPr>
              <a:defRPr/>
            </a:pPr>
            <a:endParaRPr lang="es-VE"/>
          </a:p>
        </p:txBody>
      </p:sp>
    </p:spTree>
    <p:extLst>
      <p:ext uri="{BB962C8B-B14F-4D97-AF65-F5344CB8AC3E}">
        <p14:creationId xmlns:p14="http://schemas.microsoft.com/office/powerpoint/2010/main" val="401504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Rectangle 5"/>
          <p:cNvSpPr>
            <a:spLocks noGrp="1" noChangeArrowheads="1"/>
          </p:cNvSpPr>
          <p:nvPr>
            <p:ph type="ftr" sz="quarter" idx="10"/>
          </p:nvPr>
        </p:nvSpPr>
        <p:spPr>
          <a:ln/>
        </p:spPr>
        <p:txBody>
          <a:bodyPr/>
          <a:lstStyle>
            <a:lvl1pPr>
              <a:defRPr/>
            </a:lvl1pPr>
          </a:lstStyle>
          <a:p>
            <a:pPr>
              <a:defRPr/>
            </a:pPr>
            <a:endParaRPr lang="es-VE"/>
          </a:p>
        </p:txBody>
      </p:sp>
    </p:spTree>
    <p:extLst>
      <p:ext uri="{BB962C8B-B14F-4D97-AF65-F5344CB8AC3E}">
        <p14:creationId xmlns:p14="http://schemas.microsoft.com/office/powerpoint/2010/main" val="493801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5"/>
          <p:cNvSpPr>
            <a:spLocks noGrp="1" noChangeArrowheads="1"/>
          </p:cNvSpPr>
          <p:nvPr>
            <p:ph type="ftr" sz="quarter" idx="10"/>
          </p:nvPr>
        </p:nvSpPr>
        <p:spPr>
          <a:ln/>
        </p:spPr>
        <p:txBody>
          <a:bodyPr/>
          <a:lstStyle>
            <a:lvl1pPr>
              <a:defRPr/>
            </a:lvl1pPr>
          </a:lstStyle>
          <a:p>
            <a:pPr>
              <a:defRPr/>
            </a:pPr>
            <a:endParaRPr lang="es-VE"/>
          </a:p>
        </p:txBody>
      </p:sp>
    </p:spTree>
    <p:extLst>
      <p:ext uri="{BB962C8B-B14F-4D97-AF65-F5344CB8AC3E}">
        <p14:creationId xmlns:p14="http://schemas.microsoft.com/office/powerpoint/2010/main" val="2562555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Rectangle 5"/>
          <p:cNvSpPr>
            <a:spLocks noGrp="1" noChangeArrowheads="1"/>
          </p:cNvSpPr>
          <p:nvPr>
            <p:ph type="ftr" sz="quarter" idx="10"/>
          </p:nvPr>
        </p:nvSpPr>
        <p:spPr>
          <a:ln/>
        </p:spPr>
        <p:txBody>
          <a:bodyPr/>
          <a:lstStyle>
            <a:lvl1pPr>
              <a:defRPr/>
            </a:lvl1pPr>
          </a:lstStyle>
          <a:p>
            <a:pPr>
              <a:defRPr/>
            </a:pPr>
            <a:endParaRPr lang="es-VE"/>
          </a:p>
        </p:txBody>
      </p:sp>
    </p:spTree>
    <p:extLst>
      <p:ext uri="{BB962C8B-B14F-4D97-AF65-F5344CB8AC3E}">
        <p14:creationId xmlns:p14="http://schemas.microsoft.com/office/powerpoint/2010/main" val="1607410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Rectangle 5"/>
          <p:cNvSpPr>
            <a:spLocks noGrp="1" noChangeArrowheads="1"/>
          </p:cNvSpPr>
          <p:nvPr>
            <p:ph type="ftr" sz="quarter" idx="10"/>
          </p:nvPr>
        </p:nvSpPr>
        <p:spPr>
          <a:ln/>
        </p:spPr>
        <p:txBody>
          <a:bodyPr/>
          <a:lstStyle>
            <a:lvl1pPr>
              <a:defRPr/>
            </a:lvl1pPr>
          </a:lstStyle>
          <a:p>
            <a:pPr>
              <a:defRPr/>
            </a:pPr>
            <a:endParaRPr lang="es-VE"/>
          </a:p>
        </p:txBody>
      </p:sp>
    </p:spTree>
    <p:extLst>
      <p:ext uri="{BB962C8B-B14F-4D97-AF65-F5344CB8AC3E}">
        <p14:creationId xmlns:p14="http://schemas.microsoft.com/office/powerpoint/2010/main" val="118738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Rectangle 5"/>
          <p:cNvSpPr>
            <a:spLocks noGrp="1" noChangeArrowheads="1"/>
          </p:cNvSpPr>
          <p:nvPr>
            <p:ph type="ftr" sz="quarter" idx="10"/>
          </p:nvPr>
        </p:nvSpPr>
        <p:spPr>
          <a:ln/>
        </p:spPr>
        <p:txBody>
          <a:bodyPr/>
          <a:lstStyle>
            <a:lvl1pPr>
              <a:defRPr/>
            </a:lvl1pPr>
          </a:lstStyle>
          <a:p>
            <a:pPr>
              <a:defRPr/>
            </a:pPr>
            <a:endParaRPr lang="es-VE"/>
          </a:p>
        </p:txBody>
      </p:sp>
    </p:spTree>
    <p:extLst>
      <p:ext uri="{BB962C8B-B14F-4D97-AF65-F5344CB8AC3E}">
        <p14:creationId xmlns:p14="http://schemas.microsoft.com/office/powerpoint/2010/main" val="3744389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s-VE"/>
          </a:p>
        </p:txBody>
      </p:sp>
    </p:spTree>
    <p:extLst>
      <p:ext uri="{BB962C8B-B14F-4D97-AF65-F5344CB8AC3E}">
        <p14:creationId xmlns:p14="http://schemas.microsoft.com/office/powerpoint/2010/main" val="3789522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endParaRPr lang="es-VE"/>
          </a:p>
        </p:txBody>
      </p:sp>
    </p:spTree>
    <p:extLst>
      <p:ext uri="{BB962C8B-B14F-4D97-AF65-F5344CB8AC3E}">
        <p14:creationId xmlns:p14="http://schemas.microsoft.com/office/powerpoint/2010/main" val="3475055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V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endParaRPr lang="es-VE"/>
          </a:p>
        </p:txBody>
      </p:sp>
    </p:spTree>
    <p:extLst>
      <p:ext uri="{BB962C8B-B14F-4D97-AF65-F5344CB8AC3E}">
        <p14:creationId xmlns:p14="http://schemas.microsoft.com/office/powerpoint/2010/main" val="2127974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charset="0"/>
                <a:cs typeface="+mn-cs"/>
              </a:defRPr>
            </a:lvl1pPr>
          </a:lstStyle>
          <a:p>
            <a:pPr>
              <a:defRPr/>
            </a:pPr>
            <a:endParaRPr lang="es-VE"/>
          </a:p>
        </p:txBody>
      </p:sp>
      <p:sp>
        <p:nvSpPr>
          <p:cNvPr id="2052" name="Rectangle 7"/>
          <p:cNvSpPr>
            <a:spLocks noGrp="1" noChangeArrowheads="1"/>
          </p:cNvSpPr>
          <p:nvPr>
            <p:ph type="title"/>
          </p:nvPr>
        </p:nvSpPr>
        <p:spPr bwMode="gray">
          <a:xfrm>
            <a:off x="300038" y="252413"/>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10597"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charset="0"/>
                <a:cs typeface="Arial" charset="0"/>
              </a:rPr>
              <a:t>Page </a:t>
            </a:r>
            <a:r>
              <a:rPr lang="de-DE" sz="1000">
                <a:latin typeface="Arial" charset="0"/>
                <a:cs typeface="Arial" charset="0"/>
                <a:sym typeface="Wingdings" pitchFamily="2" charset="2"/>
              </a:rPr>
              <a:t></a:t>
            </a:r>
            <a:r>
              <a:rPr lang="de-DE" sz="1000">
                <a:latin typeface="Arial" charset="0"/>
                <a:cs typeface="Arial" charset="0"/>
              </a:rPr>
              <a:t> </a:t>
            </a:r>
            <a:fld id="{6C5796EF-EA43-4E0D-A380-87562B884BC0}" type="slidenum">
              <a:rPr lang="de-DE" sz="1000">
                <a:latin typeface="Arial" charset="0"/>
                <a:cs typeface="Arial" charset="0"/>
              </a:rPr>
              <a:pPr>
                <a:defRPr/>
              </a:pPr>
              <a:t>‹Nº›</a:t>
            </a:fld>
            <a:endParaRPr lang="de-DE" sz="1000">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23"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rtl="0" eaLnBrk="0" fontAlgn="base" hangingPunct="0">
        <a:lnSpc>
          <a:spcPct val="90000"/>
        </a:lnSpc>
        <a:spcBef>
          <a:spcPct val="0"/>
        </a:spcBef>
        <a:spcAft>
          <a:spcPct val="0"/>
        </a:spcAft>
        <a:defRPr sz="2600" b="1">
          <a:solidFill>
            <a:schemeClr val="bg1"/>
          </a:solidFill>
          <a:latin typeface="+mj-lt"/>
          <a:ea typeface="+mj-ea"/>
          <a:cs typeface="+mj-cs"/>
        </a:defRPr>
      </a:lvl1pPr>
      <a:lvl2pPr algn="l" rtl="0" eaLnBrk="0" fontAlgn="base" hangingPunct="0">
        <a:lnSpc>
          <a:spcPct val="90000"/>
        </a:lnSpc>
        <a:spcBef>
          <a:spcPct val="0"/>
        </a:spcBef>
        <a:spcAft>
          <a:spcPct val="0"/>
        </a:spcAft>
        <a:defRPr sz="2600" b="1">
          <a:solidFill>
            <a:schemeClr val="bg1"/>
          </a:solidFill>
          <a:latin typeface="Arial" charset="0"/>
          <a:cs typeface="Arial" charset="0"/>
        </a:defRPr>
      </a:lvl2pPr>
      <a:lvl3pPr algn="l" rtl="0" eaLnBrk="0" fontAlgn="base" hangingPunct="0">
        <a:lnSpc>
          <a:spcPct val="90000"/>
        </a:lnSpc>
        <a:spcBef>
          <a:spcPct val="0"/>
        </a:spcBef>
        <a:spcAft>
          <a:spcPct val="0"/>
        </a:spcAft>
        <a:defRPr sz="2600" b="1">
          <a:solidFill>
            <a:schemeClr val="bg1"/>
          </a:solidFill>
          <a:latin typeface="Arial" charset="0"/>
          <a:cs typeface="Arial" charset="0"/>
        </a:defRPr>
      </a:lvl3pPr>
      <a:lvl4pPr algn="l" rtl="0" eaLnBrk="0" fontAlgn="base" hangingPunct="0">
        <a:lnSpc>
          <a:spcPct val="90000"/>
        </a:lnSpc>
        <a:spcBef>
          <a:spcPct val="0"/>
        </a:spcBef>
        <a:spcAft>
          <a:spcPct val="0"/>
        </a:spcAft>
        <a:defRPr sz="2600" b="1">
          <a:solidFill>
            <a:schemeClr val="bg1"/>
          </a:solidFill>
          <a:latin typeface="Arial" charset="0"/>
          <a:cs typeface="Arial" charset="0"/>
        </a:defRPr>
      </a:lvl4pPr>
      <a:lvl5pPr algn="l" rtl="0" eaLnBrk="0" fontAlgn="base" hangingPunct="0">
        <a:lnSpc>
          <a:spcPct val="90000"/>
        </a:lnSpc>
        <a:spcBef>
          <a:spcPct val="0"/>
        </a:spcBef>
        <a:spcAft>
          <a:spcPct val="0"/>
        </a:spcAft>
        <a:defRPr sz="2600" b="1">
          <a:solidFill>
            <a:schemeClr val="bg1"/>
          </a:solidFill>
          <a:latin typeface="Arial" charset="0"/>
          <a:cs typeface="Arial" charset="0"/>
        </a:defRPr>
      </a:lvl5pPr>
      <a:lvl6pPr marL="457200" algn="l" rtl="0" fontAlgn="base">
        <a:lnSpc>
          <a:spcPct val="90000"/>
        </a:lnSpc>
        <a:spcBef>
          <a:spcPct val="0"/>
        </a:spcBef>
        <a:spcAft>
          <a:spcPct val="0"/>
        </a:spcAft>
        <a:defRPr sz="2600" b="1">
          <a:solidFill>
            <a:schemeClr val="bg1"/>
          </a:solidFill>
          <a:latin typeface="Arial" charset="0"/>
          <a:cs typeface="Arial" charset="0"/>
        </a:defRPr>
      </a:lvl6pPr>
      <a:lvl7pPr marL="914400" algn="l" rtl="0" fontAlgn="base">
        <a:lnSpc>
          <a:spcPct val="90000"/>
        </a:lnSpc>
        <a:spcBef>
          <a:spcPct val="0"/>
        </a:spcBef>
        <a:spcAft>
          <a:spcPct val="0"/>
        </a:spcAft>
        <a:defRPr sz="2600" b="1">
          <a:solidFill>
            <a:schemeClr val="bg1"/>
          </a:solidFill>
          <a:latin typeface="Arial" charset="0"/>
          <a:cs typeface="Arial" charset="0"/>
        </a:defRPr>
      </a:lvl7pPr>
      <a:lvl8pPr marL="1371600" algn="l" rtl="0" fontAlgn="base">
        <a:lnSpc>
          <a:spcPct val="90000"/>
        </a:lnSpc>
        <a:spcBef>
          <a:spcPct val="0"/>
        </a:spcBef>
        <a:spcAft>
          <a:spcPct val="0"/>
        </a:spcAft>
        <a:defRPr sz="2600" b="1">
          <a:solidFill>
            <a:schemeClr val="bg1"/>
          </a:solidFill>
          <a:latin typeface="Arial" charset="0"/>
          <a:cs typeface="Arial" charset="0"/>
        </a:defRPr>
      </a:lvl8pPr>
      <a:lvl9pPr marL="1828800" algn="l" rtl="0" fontAlgn="base">
        <a:lnSpc>
          <a:spcPct val="90000"/>
        </a:lnSpc>
        <a:spcBef>
          <a:spcPct val="0"/>
        </a:spcBef>
        <a:spcAft>
          <a:spcPct val="0"/>
        </a:spcAft>
        <a:defRPr sz="2600" b="1">
          <a:solidFill>
            <a:schemeClr val="bg1"/>
          </a:solidFill>
          <a:latin typeface="Arial" charset="0"/>
          <a:cs typeface="Arial" charset="0"/>
        </a:defRPr>
      </a:lvl9pPr>
    </p:titleStyle>
    <p:bodyStyle>
      <a:lvl1pPr marL="180975" indent="-180975" algn="l" rtl="0" eaLnBrk="0" fontAlgn="base" hangingPunct="0">
        <a:spcBef>
          <a:spcPct val="0"/>
        </a:spcBef>
        <a:spcAft>
          <a:spcPct val="40000"/>
        </a:spcAft>
        <a:buFont typeface="Wingdings" pitchFamily="2" charset="2"/>
        <a:buChar char="§"/>
        <a:defRPr sz="2000">
          <a:solidFill>
            <a:schemeClr val="tx1"/>
          </a:solidFill>
          <a:latin typeface="+mn-lt"/>
          <a:ea typeface="+mn-ea"/>
          <a:cs typeface="+mn-cs"/>
        </a:defRPr>
      </a:lvl1pPr>
      <a:lvl2pPr marL="444500" indent="-261938" algn="l" rtl="0" eaLnBrk="0" fontAlgn="base" hangingPunct="0">
        <a:spcBef>
          <a:spcPct val="0"/>
        </a:spcBef>
        <a:spcAft>
          <a:spcPct val="40000"/>
        </a:spcAft>
        <a:buChar char="–"/>
        <a:defRPr>
          <a:solidFill>
            <a:schemeClr val="tx1"/>
          </a:solidFill>
          <a:latin typeface="+mn-lt"/>
          <a:cs typeface="+mn-cs"/>
        </a:defRPr>
      </a:lvl2pPr>
      <a:lvl3pPr marL="720725" indent="-274638" algn="l" rtl="0" eaLnBrk="0" fontAlgn="base" hangingPunct="0">
        <a:spcBef>
          <a:spcPct val="0"/>
        </a:spcBef>
        <a:spcAft>
          <a:spcPct val="40000"/>
        </a:spcAft>
        <a:buChar char="•"/>
        <a:defRPr>
          <a:solidFill>
            <a:schemeClr val="tx1"/>
          </a:solidFill>
          <a:latin typeface="+mn-lt"/>
          <a:cs typeface="+mn-cs"/>
        </a:defRPr>
      </a:lvl3pPr>
      <a:lvl4pPr marL="987425" indent="-265113" algn="l" rtl="0" eaLnBrk="0" fontAlgn="base" hangingPunct="0">
        <a:spcBef>
          <a:spcPct val="0"/>
        </a:spcBef>
        <a:spcAft>
          <a:spcPct val="40000"/>
        </a:spcAft>
        <a:buChar char="–"/>
        <a:defRPr>
          <a:solidFill>
            <a:schemeClr val="tx1"/>
          </a:solidFill>
          <a:latin typeface="+mn-lt"/>
          <a:cs typeface="+mn-cs"/>
        </a:defRPr>
      </a:lvl4pPr>
      <a:lvl5pPr marL="1254125" indent="-265113" algn="l" rtl="0" eaLnBrk="0" fontAlgn="base" hangingPunct="0">
        <a:spcBef>
          <a:spcPct val="0"/>
        </a:spcBef>
        <a:spcAft>
          <a:spcPct val="40000"/>
        </a:spcAft>
        <a:buChar char="»"/>
        <a:defRPr>
          <a:solidFill>
            <a:schemeClr val="tx1"/>
          </a:solidFill>
          <a:latin typeface="+mn-lt"/>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image" Target="../media/image7.wmf"/><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hyperlink" Target="http://images.google.co.ve/imgres?imgurl=http://www.uninorte.edu.co/divisiones/ingenierias/lab_robotica/imagenes/simulacion.jpg&amp;imgrefurl=http://www.uninorte.edu.co/divisiones/ingenierias/lab_robotica/area_trabajo.html&amp;h=313&amp;w=433&amp;sz=19&amp;tbnid=_zYQsEHYPuAJ:&amp;tbnh=88&amp;tbnw=121&amp;start=21&amp;prev=/images?q=cableado+estructurado&amp;start=20&amp;hl=es&amp;lr=&amp;ie=UTF-8&amp;sa=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image" Target="../media/image12.jpeg"/><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jpeg"/><Relationship Id="rId4" Type="http://schemas.openxmlformats.org/officeDocument/2006/relationships/image" Target="../media/image5.png"/><Relationship Id="rId9"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png"/><Relationship Id="rId4" Type="http://schemas.openxmlformats.org/officeDocument/2006/relationships/diagramData" Target="../diagrams/data2.xml"/><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2.png"/><Relationship Id="rId7" Type="http://schemas.openxmlformats.org/officeDocument/2006/relationships/diagramColors" Target="../diagrams/colors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4.png"/><Relationship Id="rId4" Type="http://schemas.openxmlformats.org/officeDocument/2006/relationships/diagramData" Target="../diagrams/data3.xml"/><Relationship Id="rId9"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ctrTitle"/>
          </p:nvPr>
        </p:nvSpPr>
        <p:spPr>
          <a:xfrm>
            <a:off x="1116013" y="4019550"/>
            <a:ext cx="7485062" cy="1081088"/>
          </a:xfrm>
        </p:spPr>
        <p:txBody>
          <a:bodyPr/>
          <a:lstStyle/>
          <a:p>
            <a:pPr algn="ctr" eaLnBrk="1" hangingPunct="1"/>
            <a:r>
              <a:rPr lang="es-PA" noProof="1" smtClean="0">
                <a:latin typeface="Australian Sunrise"/>
              </a:rPr>
              <a:t>Cableado Estructurado</a:t>
            </a:r>
          </a:p>
        </p:txBody>
      </p:sp>
      <p:sp>
        <p:nvSpPr>
          <p:cNvPr id="4099" name="Rectangle 10"/>
          <p:cNvSpPr>
            <a:spLocks noGrp="1" noChangeArrowheads="1"/>
          </p:cNvSpPr>
          <p:nvPr>
            <p:ph type="subTitle" idx="1"/>
          </p:nvPr>
        </p:nvSpPr>
        <p:spPr>
          <a:xfrm>
            <a:off x="1473200" y="5830888"/>
            <a:ext cx="7510463" cy="800100"/>
          </a:xfrm>
        </p:spPr>
        <p:txBody>
          <a:bodyPr/>
          <a:lstStyle/>
          <a:p>
            <a:pPr algn="r" eaLnBrk="1" hangingPunct="1"/>
            <a:r>
              <a:rPr lang="es-PA" i="1" noProof="1" smtClean="0">
                <a:latin typeface="Australian Sunrise"/>
              </a:rPr>
              <a:t>Prof. Jean Carlos Castillo P.</a:t>
            </a:r>
          </a:p>
        </p:txBody>
      </p:sp>
    </p:spTree>
  </p:cSld>
  <p:clrMapOvr>
    <a:masterClrMapping/>
  </p:clrMapOvr>
  <mc:AlternateContent xmlns:mc="http://schemas.openxmlformats.org/markup-compatibility/2006" xmlns:p14="http://schemas.microsoft.com/office/powerpoint/2010/main">
    <mc:Choice Requires="p14">
      <p:transition spd="slow" p14:dur="1500" advTm="1856">
        <p:split orient="vert"/>
      </p:transition>
    </mc:Choice>
    <mc:Fallback xmlns="">
      <p:transition spd="slow" advTm="1856">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lum bright="70000" contrast="-70000"/>
          </a:blip>
          <a:srcRect/>
          <a:stretch>
            <a:fillRect/>
          </a:stretch>
        </p:blipFill>
        <p:spPr bwMode="auto">
          <a:xfrm>
            <a:off x="6010275" y="3238500"/>
            <a:ext cx="2952750" cy="2686050"/>
          </a:xfrm>
          <a:prstGeom prst="ellipse">
            <a:avLst/>
          </a:prstGeom>
          <a:ln>
            <a:noFill/>
          </a:ln>
          <a:effectLst>
            <a:softEdge rad="112500"/>
          </a:effectLst>
        </p:spPr>
      </p:pic>
      <p:sp>
        <p:nvSpPr>
          <p:cNvPr id="12291"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7" name="Rectangle 8"/>
          <p:cNvSpPr txBox="1">
            <a:spLocks noChangeArrowheads="1"/>
          </p:cNvSpPr>
          <p:nvPr/>
        </p:nvSpPr>
        <p:spPr bwMode="gray">
          <a:xfrm>
            <a:off x="346075" y="450850"/>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Subsistemas Básicos</a:t>
            </a:r>
          </a:p>
        </p:txBody>
      </p:sp>
      <p:cxnSp>
        <p:nvCxnSpPr>
          <p:cNvPr id="13" name="12 Conector recto"/>
          <p:cNvCxnSpPr>
            <a:stCxn id="12291"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2294" name="Group 110"/>
          <p:cNvGrpSpPr>
            <a:grpSpLocks/>
          </p:cNvGrpSpPr>
          <p:nvPr/>
        </p:nvGrpSpPr>
        <p:grpSpPr bwMode="auto">
          <a:xfrm>
            <a:off x="250825" y="692150"/>
            <a:ext cx="8799513" cy="6105525"/>
            <a:chOff x="212" y="474"/>
            <a:chExt cx="5543" cy="3846"/>
          </a:xfrm>
        </p:grpSpPr>
        <p:grpSp>
          <p:nvGrpSpPr>
            <p:cNvPr id="12295" name="Group 2"/>
            <p:cNvGrpSpPr>
              <a:grpSpLocks/>
            </p:cNvGrpSpPr>
            <p:nvPr/>
          </p:nvGrpSpPr>
          <p:grpSpPr bwMode="auto">
            <a:xfrm>
              <a:off x="1435" y="1762"/>
              <a:ext cx="4319" cy="296"/>
              <a:chOff x="1435" y="1822"/>
              <a:chExt cx="4319" cy="296"/>
            </a:xfrm>
          </p:grpSpPr>
          <p:grpSp>
            <p:nvGrpSpPr>
              <p:cNvPr id="12393" name="Group 3"/>
              <p:cNvGrpSpPr>
                <a:grpSpLocks/>
              </p:cNvGrpSpPr>
              <p:nvPr/>
            </p:nvGrpSpPr>
            <p:grpSpPr bwMode="auto">
              <a:xfrm>
                <a:off x="1435" y="1822"/>
                <a:ext cx="4319" cy="296"/>
                <a:chOff x="2241" y="1988"/>
                <a:chExt cx="4231" cy="254"/>
              </a:xfrm>
            </p:grpSpPr>
            <p:sp>
              <p:nvSpPr>
                <p:cNvPr id="12395" name="Freeform 4"/>
                <p:cNvSpPr>
                  <a:spLocks/>
                </p:cNvSpPr>
                <p:nvPr/>
              </p:nvSpPr>
              <p:spPr bwMode="auto">
                <a:xfrm>
                  <a:off x="2252" y="1990"/>
                  <a:ext cx="432" cy="252"/>
                </a:xfrm>
                <a:custGeom>
                  <a:avLst/>
                  <a:gdLst>
                    <a:gd name="T0" fmla="*/ 431 w 432"/>
                    <a:gd name="T1" fmla="*/ 166 h 252"/>
                    <a:gd name="T2" fmla="*/ 430 w 432"/>
                    <a:gd name="T3" fmla="*/ 251 h 252"/>
                    <a:gd name="T4" fmla="*/ 0 w 432"/>
                    <a:gd name="T5" fmla="*/ 20 h 252"/>
                    <a:gd name="T6" fmla="*/ 0 w 432"/>
                    <a:gd name="T7" fmla="*/ 0 h 252"/>
                    <a:gd name="T8" fmla="*/ 431 w 432"/>
                    <a:gd name="T9" fmla="*/ 166 h 252"/>
                    <a:gd name="T10" fmla="*/ 0 60000 65536"/>
                    <a:gd name="T11" fmla="*/ 0 60000 65536"/>
                    <a:gd name="T12" fmla="*/ 0 60000 65536"/>
                    <a:gd name="T13" fmla="*/ 0 60000 65536"/>
                    <a:gd name="T14" fmla="*/ 0 60000 65536"/>
                    <a:gd name="T15" fmla="*/ 0 w 432"/>
                    <a:gd name="T16" fmla="*/ 0 h 252"/>
                    <a:gd name="T17" fmla="*/ 432 w 432"/>
                    <a:gd name="T18" fmla="*/ 252 h 252"/>
                  </a:gdLst>
                  <a:ahLst/>
                  <a:cxnLst>
                    <a:cxn ang="T10">
                      <a:pos x="T0" y="T1"/>
                    </a:cxn>
                    <a:cxn ang="T11">
                      <a:pos x="T2" y="T3"/>
                    </a:cxn>
                    <a:cxn ang="T12">
                      <a:pos x="T4" y="T5"/>
                    </a:cxn>
                    <a:cxn ang="T13">
                      <a:pos x="T6" y="T7"/>
                    </a:cxn>
                    <a:cxn ang="T14">
                      <a:pos x="T8" y="T9"/>
                    </a:cxn>
                  </a:cxnLst>
                  <a:rect l="T15" t="T16" r="T17" b="T18"/>
                  <a:pathLst>
                    <a:path w="432" h="252">
                      <a:moveTo>
                        <a:pt x="431" y="166"/>
                      </a:moveTo>
                      <a:lnTo>
                        <a:pt x="430" y="251"/>
                      </a:lnTo>
                      <a:lnTo>
                        <a:pt x="0" y="20"/>
                      </a:lnTo>
                      <a:lnTo>
                        <a:pt x="0" y="0"/>
                      </a:lnTo>
                      <a:lnTo>
                        <a:pt x="431" y="166"/>
                      </a:lnTo>
                    </a:path>
                  </a:pathLst>
                </a:custGeom>
                <a:solidFill>
                  <a:srgbClr val="71675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VE"/>
                </a:p>
              </p:txBody>
            </p:sp>
            <p:sp>
              <p:nvSpPr>
                <p:cNvPr id="12396" name="Freeform 5"/>
                <p:cNvSpPr>
                  <a:spLocks/>
                </p:cNvSpPr>
                <p:nvPr/>
              </p:nvSpPr>
              <p:spPr bwMode="auto">
                <a:xfrm>
                  <a:off x="2241" y="1988"/>
                  <a:ext cx="4213" cy="177"/>
                </a:xfrm>
                <a:custGeom>
                  <a:avLst/>
                  <a:gdLst>
                    <a:gd name="T0" fmla="*/ 4212 w 4213"/>
                    <a:gd name="T1" fmla="*/ 176 h 177"/>
                    <a:gd name="T2" fmla="*/ 444 w 4213"/>
                    <a:gd name="T3" fmla="*/ 174 h 177"/>
                    <a:gd name="T4" fmla="*/ 0 w 4213"/>
                    <a:gd name="T5" fmla="*/ 0 h 177"/>
                    <a:gd name="T6" fmla="*/ 3293 w 4213"/>
                    <a:gd name="T7" fmla="*/ 3 h 177"/>
                    <a:gd name="T8" fmla="*/ 4212 w 4213"/>
                    <a:gd name="T9" fmla="*/ 176 h 177"/>
                    <a:gd name="T10" fmla="*/ 0 60000 65536"/>
                    <a:gd name="T11" fmla="*/ 0 60000 65536"/>
                    <a:gd name="T12" fmla="*/ 0 60000 65536"/>
                    <a:gd name="T13" fmla="*/ 0 60000 65536"/>
                    <a:gd name="T14" fmla="*/ 0 60000 65536"/>
                    <a:gd name="T15" fmla="*/ 0 w 4213"/>
                    <a:gd name="T16" fmla="*/ 0 h 177"/>
                    <a:gd name="T17" fmla="*/ 4213 w 4213"/>
                    <a:gd name="T18" fmla="*/ 177 h 177"/>
                  </a:gdLst>
                  <a:ahLst/>
                  <a:cxnLst>
                    <a:cxn ang="T10">
                      <a:pos x="T0" y="T1"/>
                    </a:cxn>
                    <a:cxn ang="T11">
                      <a:pos x="T2" y="T3"/>
                    </a:cxn>
                    <a:cxn ang="T12">
                      <a:pos x="T4" y="T5"/>
                    </a:cxn>
                    <a:cxn ang="T13">
                      <a:pos x="T6" y="T7"/>
                    </a:cxn>
                    <a:cxn ang="T14">
                      <a:pos x="T8" y="T9"/>
                    </a:cxn>
                  </a:cxnLst>
                  <a:rect l="T15" t="T16" r="T17" b="T18"/>
                  <a:pathLst>
                    <a:path w="4213" h="177">
                      <a:moveTo>
                        <a:pt x="4212" y="176"/>
                      </a:moveTo>
                      <a:lnTo>
                        <a:pt x="444" y="174"/>
                      </a:lnTo>
                      <a:lnTo>
                        <a:pt x="0" y="0"/>
                      </a:lnTo>
                      <a:lnTo>
                        <a:pt x="3293" y="3"/>
                      </a:lnTo>
                      <a:lnTo>
                        <a:pt x="4212" y="176"/>
                      </a:lnTo>
                    </a:path>
                  </a:pathLst>
                </a:custGeom>
                <a:solidFill>
                  <a:srgbClr val="E9E7D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VE"/>
                </a:p>
              </p:txBody>
            </p:sp>
            <p:sp>
              <p:nvSpPr>
                <p:cNvPr id="12397" name="Freeform 6"/>
                <p:cNvSpPr>
                  <a:spLocks/>
                </p:cNvSpPr>
                <p:nvPr/>
              </p:nvSpPr>
              <p:spPr bwMode="auto">
                <a:xfrm>
                  <a:off x="2691" y="2164"/>
                  <a:ext cx="3781" cy="75"/>
                </a:xfrm>
                <a:custGeom>
                  <a:avLst/>
                  <a:gdLst>
                    <a:gd name="T0" fmla="*/ 0 w 3781"/>
                    <a:gd name="T1" fmla="*/ 74 h 75"/>
                    <a:gd name="T2" fmla="*/ 3780 w 3781"/>
                    <a:gd name="T3" fmla="*/ 74 h 75"/>
                    <a:gd name="T4" fmla="*/ 3780 w 3781"/>
                    <a:gd name="T5" fmla="*/ 0 h 75"/>
                    <a:gd name="T6" fmla="*/ 0 w 3781"/>
                    <a:gd name="T7" fmla="*/ 0 h 75"/>
                    <a:gd name="T8" fmla="*/ 0 w 3781"/>
                    <a:gd name="T9" fmla="*/ 74 h 75"/>
                    <a:gd name="T10" fmla="*/ 0 60000 65536"/>
                    <a:gd name="T11" fmla="*/ 0 60000 65536"/>
                    <a:gd name="T12" fmla="*/ 0 60000 65536"/>
                    <a:gd name="T13" fmla="*/ 0 60000 65536"/>
                    <a:gd name="T14" fmla="*/ 0 60000 65536"/>
                    <a:gd name="T15" fmla="*/ 0 w 3781"/>
                    <a:gd name="T16" fmla="*/ 0 h 75"/>
                    <a:gd name="T17" fmla="*/ 3781 w 3781"/>
                    <a:gd name="T18" fmla="*/ 75 h 75"/>
                  </a:gdLst>
                  <a:ahLst/>
                  <a:cxnLst>
                    <a:cxn ang="T10">
                      <a:pos x="T0" y="T1"/>
                    </a:cxn>
                    <a:cxn ang="T11">
                      <a:pos x="T2" y="T3"/>
                    </a:cxn>
                    <a:cxn ang="T12">
                      <a:pos x="T4" y="T5"/>
                    </a:cxn>
                    <a:cxn ang="T13">
                      <a:pos x="T6" y="T7"/>
                    </a:cxn>
                    <a:cxn ang="T14">
                      <a:pos x="T8" y="T9"/>
                    </a:cxn>
                  </a:cxnLst>
                  <a:rect l="T15" t="T16" r="T17" b="T18"/>
                  <a:pathLst>
                    <a:path w="3781" h="75">
                      <a:moveTo>
                        <a:pt x="0" y="74"/>
                      </a:moveTo>
                      <a:lnTo>
                        <a:pt x="3780" y="74"/>
                      </a:lnTo>
                      <a:lnTo>
                        <a:pt x="3780" y="0"/>
                      </a:lnTo>
                      <a:lnTo>
                        <a:pt x="0" y="0"/>
                      </a:lnTo>
                      <a:lnTo>
                        <a:pt x="0" y="74"/>
                      </a:lnTo>
                    </a:path>
                  </a:pathLst>
                </a:custGeom>
                <a:solidFill>
                  <a:srgbClr val="E9E7D1"/>
                </a:solidFill>
                <a:ln w="12700" cap="rnd">
                  <a:solidFill>
                    <a:srgbClr val="676767"/>
                  </a:solidFill>
                  <a:round/>
                  <a:headEnd/>
                  <a:tailEnd/>
                </a:ln>
              </p:spPr>
              <p:txBody>
                <a:bodyPr/>
                <a:lstStyle/>
                <a:p>
                  <a:endParaRPr lang="es-VE"/>
                </a:p>
              </p:txBody>
            </p:sp>
          </p:grpSp>
          <p:sp>
            <p:nvSpPr>
              <p:cNvPr id="12394" name="Rectangle 7"/>
              <p:cNvSpPr>
                <a:spLocks noChangeArrowheads="1"/>
              </p:cNvSpPr>
              <p:nvPr/>
            </p:nvSpPr>
            <p:spPr bwMode="auto">
              <a:xfrm>
                <a:off x="2344" y="1844"/>
                <a:ext cx="146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90000"/>
                  </a:lnSpc>
                  <a:spcBef>
                    <a:spcPct val="30000"/>
                  </a:spcBef>
                </a:pPr>
                <a:r>
                  <a:rPr lang="es-ES_tradnl" sz="1400" b="1" i="1">
                    <a:solidFill>
                      <a:srgbClr val="FF0066"/>
                    </a:solidFill>
                  </a:rPr>
                  <a:t>Administración de Planta</a:t>
                </a:r>
              </a:p>
            </p:txBody>
          </p:sp>
        </p:grpSp>
        <p:grpSp>
          <p:nvGrpSpPr>
            <p:cNvPr id="12296" name="Group 8"/>
            <p:cNvGrpSpPr>
              <a:grpSpLocks/>
            </p:cNvGrpSpPr>
            <p:nvPr/>
          </p:nvGrpSpPr>
          <p:grpSpPr bwMode="auto">
            <a:xfrm>
              <a:off x="1327" y="2814"/>
              <a:ext cx="4319" cy="298"/>
              <a:chOff x="1327" y="2874"/>
              <a:chExt cx="4319" cy="298"/>
            </a:xfrm>
          </p:grpSpPr>
          <p:grpSp>
            <p:nvGrpSpPr>
              <p:cNvPr id="12388" name="Group 9"/>
              <p:cNvGrpSpPr>
                <a:grpSpLocks/>
              </p:cNvGrpSpPr>
              <p:nvPr/>
            </p:nvGrpSpPr>
            <p:grpSpPr bwMode="auto">
              <a:xfrm>
                <a:off x="1327" y="2874"/>
                <a:ext cx="4319" cy="298"/>
                <a:chOff x="2241" y="2888"/>
                <a:chExt cx="4231" cy="254"/>
              </a:xfrm>
            </p:grpSpPr>
            <p:sp>
              <p:nvSpPr>
                <p:cNvPr id="12390" name="Freeform 10"/>
                <p:cNvSpPr>
                  <a:spLocks/>
                </p:cNvSpPr>
                <p:nvPr/>
              </p:nvSpPr>
              <p:spPr bwMode="auto">
                <a:xfrm>
                  <a:off x="2252" y="2890"/>
                  <a:ext cx="432" cy="252"/>
                </a:xfrm>
                <a:custGeom>
                  <a:avLst/>
                  <a:gdLst>
                    <a:gd name="T0" fmla="*/ 431 w 432"/>
                    <a:gd name="T1" fmla="*/ 166 h 252"/>
                    <a:gd name="T2" fmla="*/ 430 w 432"/>
                    <a:gd name="T3" fmla="*/ 251 h 252"/>
                    <a:gd name="T4" fmla="*/ 0 w 432"/>
                    <a:gd name="T5" fmla="*/ 20 h 252"/>
                    <a:gd name="T6" fmla="*/ 0 w 432"/>
                    <a:gd name="T7" fmla="*/ 0 h 252"/>
                    <a:gd name="T8" fmla="*/ 431 w 432"/>
                    <a:gd name="T9" fmla="*/ 166 h 252"/>
                    <a:gd name="T10" fmla="*/ 0 60000 65536"/>
                    <a:gd name="T11" fmla="*/ 0 60000 65536"/>
                    <a:gd name="T12" fmla="*/ 0 60000 65536"/>
                    <a:gd name="T13" fmla="*/ 0 60000 65536"/>
                    <a:gd name="T14" fmla="*/ 0 60000 65536"/>
                    <a:gd name="T15" fmla="*/ 0 w 432"/>
                    <a:gd name="T16" fmla="*/ 0 h 252"/>
                    <a:gd name="T17" fmla="*/ 432 w 432"/>
                    <a:gd name="T18" fmla="*/ 252 h 252"/>
                  </a:gdLst>
                  <a:ahLst/>
                  <a:cxnLst>
                    <a:cxn ang="T10">
                      <a:pos x="T0" y="T1"/>
                    </a:cxn>
                    <a:cxn ang="T11">
                      <a:pos x="T2" y="T3"/>
                    </a:cxn>
                    <a:cxn ang="T12">
                      <a:pos x="T4" y="T5"/>
                    </a:cxn>
                    <a:cxn ang="T13">
                      <a:pos x="T6" y="T7"/>
                    </a:cxn>
                    <a:cxn ang="T14">
                      <a:pos x="T8" y="T9"/>
                    </a:cxn>
                  </a:cxnLst>
                  <a:rect l="T15" t="T16" r="T17" b="T18"/>
                  <a:pathLst>
                    <a:path w="432" h="252">
                      <a:moveTo>
                        <a:pt x="431" y="166"/>
                      </a:moveTo>
                      <a:lnTo>
                        <a:pt x="430" y="251"/>
                      </a:lnTo>
                      <a:lnTo>
                        <a:pt x="0" y="20"/>
                      </a:lnTo>
                      <a:lnTo>
                        <a:pt x="0" y="0"/>
                      </a:lnTo>
                      <a:lnTo>
                        <a:pt x="431" y="166"/>
                      </a:lnTo>
                    </a:path>
                  </a:pathLst>
                </a:custGeom>
                <a:solidFill>
                  <a:srgbClr val="71675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VE"/>
                </a:p>
              </p:txBody>
            </p:sp>
            <p:sp>
              <p:nvSpPr>
                <p:cNvPr id="12391" name="Freeform 11"/>
                <p:cNvSpPr>
                  <a:spLocks/>
                </p:cNvSpPr>
                <p:nvPr/>
              </p:nvSpPr>
              <p:spPr bwMode="auto">
                <a:xfrm>
                  <a:off x="2241" y="2888"/>
                  <a:ext cx="4213" cy="177"/>
                </a:xfrm>
                <a:custGeom>
                  <a:avLst/>
                  <a:gdLst>
                    <a:gd name="T0" fmla="*/ 4212 w 4213"/>
                    <a:gd name="T1" fmla="*/ 176 h 177"/>
                    <a:gd name="T2" fmla="*/ 444 w 4213"/>
                    <a:gd name="T3" fmla="*/ 174 h 177"/>
                    <a:gd name="T4" fmla="*/ 0 w 4213"/>
                    <a:gd name="T5" fmla="*/ 0 h 177"/>
                    <a:gd name="T6" fmla="*/ 3293 w 4213"/>
                    <a:gd name="T7" fmla="*/ 3 h 177"/>
                    <a:gd name="T8" fmla="*/ 4212 w 4213"/>
                    <a:gd name="T9" fmla="*/ 176 h 177"/>
                    <a:gd name="T10" fmla="*/ 0 60000 65536"/>
                    <a:gd name="T11" fmla="*/ 0 60000 65536"/>
                    <a:gd name="T12" fmla="*/ 0 60000 65536"/>
                    <a:gd name="T13" fmla="*/ 0 60000 65536"/>
                    <a:gd name="T14" fmla="*/ 0 60000 65536"/>
                    <a:gd name="T15" fmla="*/ 0 w 4213"/>
                    <a:gd name="T16" fmla="*/ 0 h 177"/>
                    <a:gd name="T17" fmla="*/ 4213 w 4213"/>
                    <a:gd name="T18" fmla="*/ 177 h 177"/>
                  </a:gdLst>
                  <a:ahLst/>
                  <a:cxnLst>
                    <a:cxn ang="T10">
                      <a:pos x="T0" y="T1"/>
                    </a:cxn>
                    <a:cxn ang="T11">
                      <a:pos x="T2" y="T3"/>
                    </a:cxn>
                    <a:cxn ang="T12">
                      <a:pos x="T4" y="T5"/>
                    </a:cxn>
                    <a:cxn ang="T13">
                      <a:pos x="T6" y="T7"/>
                    </a:cxn>
                    <a:cxn ang="T14">
                      <a:pos x="T8" y="T9"/>
                    </a:cxn>
                  </a:cxnLst>
                  <a:rect l="T15" t="T16" r="T17" b="T18"/>
                  <a:pathLst>
                    <a:path w="4213" h="177">
                      <a:moveTo>
                        <a:pt x="4212" y="176"/>
                      </a:moveTo>
                      <a:lnTo>
                        <a:pt x="444" y="174"/>
                      </a:lnTo>
                      <a:lnTo>
                        <a:pt x="0" y="0"/>
                      </a:lnTo>
                      <a:lnTo>
                        <a:pt x="3293" y="3"/>
                      </a:lnTo>
                      <a:lnTo>
                        <a:pt x="4212" y="176"/>
                      </a:lnTo>
                    </a:path>
                  </a:pathLst>
                </a:custGeom>
                <a:solidFill>
                  <a:srgbClr val="E9E7D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VE"/>
                </a:p>
              </p:txBody>
            </p:sp>
            <p:sp>
              <p:nvSpPr>
                <p:cNvPr id="12392" name="Freeform 12"/>
                <p:cNvSpPr>
                  <a:spLocks/>
                </p:cNvSpPr>
                <p:nvPr/>
              </p:nvSpPr>
              <p:spPr bwMode="auto">
                <a:xfrm>
                  <a:off x="2691" y="3064"/>
                  <a:ext cx="3781" cy="75"/>
                </a:xfrm>
                <a:custGeom>
                  <a:avLst/>
                  <a:gdLst>
                    <a:gd name="T0" fmla="*/ 0 w 3781"/>
                    <a:gd name="T1" fmla="*/ 74 h 75"/>
                    <a:gd name="T2" fmla="*/ 3780 w 3781"/>
                    <a:gd name="T3" fmla="*/ 74 h 75"/>
                    <a:gd name="T4" fmla="*/ 3780 w 3781"/>
                    <a:gd name="T5" fmla="*/ 0 h 75"/>
                    <a:gd name="T6" fmla="*/ 0 w 3781"/>
                    <a:gd name="T7" fmla="*/ 0 h 75"/>
                    <a:gd name="T8" fmla="*/ 0 w 3781"/>
                    <a:gd name="T9" fmla="*/ 74 h 75"/>
                    <a:gd name="T10" fmla="*/ 0 60000 65536"/>
                    <a:gd name="T11" fmla="*/ 0 60000 65536"/>
                    <a:gd name="T12" fmla="*/ 0 60000 65536"/>
                    <a:gd name="T13" fmla="*/ 0 60000 65536"/>
                    <a:gd name="T14" fmla="*/ 0 60000 65536"/>
                    <a:gd name="T15" fmla="*/ 0 w 3781"/>
                    <a:gd name="T16" fmla="*/ 0 h 75"/>
                    <a:gd name="T17" fmla="*/ 3781 w 3781"/>
                    <a:gd name="T18" fmla="*/ 75 h 75"/>
                  </a:gdLst>
                  <a:ahLst/>
                  <a:cxnLst>
                    <a:cxn ang="T10">
                      <a:pos x="T0" y="T1"/>
                    </a:cxn>
                    <a:cxn ang="T11">
                      <a:pos x="T2" y="T3"/>
                    </a:cxn>
                    <a:cxn ang="T12">
                      <a:pos x="T4" y="T5"/>
                    </a:cxn>
                    <a:cxn ang="T13">
                      <a:pos x="T6" y="T7"/>
                    </a:cxn>
                    <a:cxn ang="T14">
                      <a:pos x="T8" y="T9"/>
                    </a:cxn>
                  </a:cxnLst>
                  <a:rect l="T15" t="T16" r="T17" b="T18"/>
                  <a:pathLst>
                    <a:path w="3781" h="75">
                      <a:moveTo>
                        <a:pt x="0" y="74"/>
                      </a:moveTo>
                      <a:lnTo>
                        <a:pt x="3780" y="74"/>
                      </a:lnTo>
                      <a:lnTo>
                        <a:pt x="3780" y="0"/>
                      </a:lnTo>
                      <a:lnTo>
                        <a:pt x="0" y="0"/>
                      </a:lnTo>
                      <a:lnTo>
                        <a:pt x="0" y="74"/>
                      </a:lnTo>
                    </a:path>
                  </a:pathLst>
                </a:custGeom>
                <a:solidFill>
                  <a:srgbClr val="E9E7D1"/>
                </a:solidFill>
                <a:ln w="12700" cap="rnd">
                  <a:solidFill>
                    <a:srgbClr val="676767"/>
                  </a:solidFill>
                  <a:round/>
                  <a:headEnd/>
                  <a:tailEnd/>
                </a:ln>
              </p:spPr>
              <p:txBody>
                <a:bodyPr/>
                <a:lstStyle/>
                <a:p>
                  <a:endParaRPr lang="es-VE"/>
                </a:p>
              </p:txBody>
            </p:sp>
          </p:grpSp>
          <p:sp>
            <p:nvSpPr>
              <p:cNvPr id="12389" name="Rectangle 13"/>
              <p:cNvSpPr>
                <a:spLocks noChangeArrowheads="1"/>
              </p:cNvSpPr>
              <p:nvPr/>
            </p:nvSpPr>
            <p:spPr bwMode="auto">
              <a:xfrm>
                <a:off x="2323" y="2889"/>
                <a:ext cx="1461"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nSpc>
                    <a:spcPct val="90000"/>
                  </a:lnSpc>
                  <a:spcBef>
                    <a:spcPct val="30000"/>
                  </a:spcBef>
                </a:pPr>
                <a:r>
                  <a:rPr lang="es-ES_tradnl" sz="1400" b="1" i="1">
                    <a:solidFill>
                      <a:srgbClr val="FF0066"/>
                    </a:solidFill>
                  </a:rPr>
                  <a:t>Administración de Planta</a:t>
                </a:r>
              </a:p>
            </p:txBody>
          </p:sp>
        </p:grpSp>
        <p:sp>
          <p:nvSpPr>
            <p:cNvPr id="47" name="Text Box 14"/>
            <p:cNvSpPr txBox="1">
              <a:spLocks noChangeArrowheads="1"/>
            </p:cNvSpPr>
            <p:nvPr/>
          </p:nvSpPr>
          <p:spPr bwMode="auto">
            <a:xfrm>
              <a:off x="1172" y="474"/>
              <a:ext cx="2431" cy="288"/>
            </a:xfrm>
            <a:prstGeom prst="rect">
              <a:avLst/>
            </a:prstGeom>
            <a:noFill/>
            <a:ln w="12700">
              <a:noFill/>
              <a:miter lim="800000"/>
              <a:headEnd/>
              <a:tailEnd/>
            </a:ln>
            <a:effectLst/>
          </p:spPr>
          <p:txBody>
            <a:bodyPr wrap="none">
              <a:spAutoFit/>
            </a:bodyPr>
            <a:lstStyle/>
            <a:p>
              <a:pPr algn="ctr">
                <a:defRPr/>
              </a:pPr>
              <a:r>
                <a:rPr lang="es-ES_tradnl" sz="2400" b="1">
                  <a:solidFill>
                    <a:srgbClr val="FF9900"/>
                  </a:solidFill>
                  <a:effectLst>
                    <a:outerShdw blurRad="38100" dist="38100" dir="2700000" algn="tl">
                      <a:srgbClr val="000000"/>
                    </a:outerShdw>
                  </a:effectLst>
                  <a:latin typeface="Arial" charset="0"/>
                  <a:cs typeface="Arial" charset="0"/>
                </a:rPr>
                <a:t>SUBSISTEMAS</a:t>
              </a:r>
              <a:r>
                <a:rPr lang="es-ES_tradnl" sz="2400">
                  <a:solidFill>
                    <a:srgbClr val="FF9900"/>
                  </a:solidFill>
                  <a:effectLst>
                    <a:outerShdw blurRad="38100" dist="38100" dir="2700000" algn="tl">
                      <a:srgbClr val="000000"/>
                    </a:outerShdw>
                  </a:effectLst>
                  <a:latin typeface="Arial" charset="0"/>
                  <a:cs typeface="Arial" charset="0"/>
                </a:rPr>
                <a:t> </a:t>
              </a:r>
              <a:r>
                <a:rPr lang="es-ES_tradnl" sz="2400" b="1">
                  <a:solidFill>
                    <a:srgbClr val="FF9900"/>
                  </a:solidFill>
                  <a:effectLst>
                    <a:outerShdw blurRad="38100" dist="38100" dir="2700000" algn="tl">
                      <a:srgbClr val="000000"/>
                    </a:outerShdw>
                  </a:effectLst>
                  <a:latin typeface="Arial" charset="0"/>
                  <a:cs typeface="Arial" charset="0"/>
                </a:rPr>
                <a:t>BASICOS</a:t>
              </a:r>
            </a:p>
          </p:txBody>
        </p:sp>
        <p:sp>
          <p:nvSpPr>
            <p:cNvPr id="53" name="Rectangle 15"/>
            <p:cNvSpPr>
              <a:spLocks noChangeArrowheads="1"/>
            </p:cNvSpPr>
            <p:nvPr/>
          </p:nvSpPr>
          <p:spPr bwMode="auto">
            <a:xfrm>
              <a:off x="212" y="2371"/>
              <a:ext cx="922" cy="420"/>
            </a:xfrm>
            <a:prstGeom prst="rect">
              <a:avLst/>
            </a:prstGeom>
            <a:noFill/>
            <a:ln w="12700">
              <a:noFill/>
              <a:miter lim="800000"/>
              <a:headEnd/>
              <a:tailEnd/>
            </a:ln>
            <a:effectLst/>
          </p:spPr>
          <p:txBody>
            <a:bodyPr wrap="none" lIns="90488" tIns="44450" rIns="90488" bIns="44450">
              <a:spAutoFit/>
            </a:bodyPr>
            <a:lstStyle/>
            <a:p>
              <a:pPr marL="285750" indent="-285750" algn="ctr">
                <a:lnSpc>
                  <a:spcPct val="90000"/>
                </a:lnSpc>
                <a:spcBef>
                  <a:spcPct val="30000"/>
                </a:spcBef>
                <a:defRPr/>
              </a:pPr>
              <a:r>
                <a:rPr lang="es-ES_tradnl" b="1">
                  <a:solidFill>
                    <a:srgbClr val="FF9933"/>
                  </a:solidFill>
                  <a:effectLst>
                    <a:outerShdw blurRad="38100" dist="38100" dir="2700000" algn="tl">
                      <a:srgbClr val="000000"/>
                    </a:outerShdw>
                  </a:effectLst>
                  <a:latin typeface="Arial" charset="0"/>
                  <a:cs typeface="Arial" charset="0"/>
                </a:rPr>
                <a:t>Subsistema</a:t>
              </a:r>
            </a:p>
            <a:p>
              <a:pPr marL="285750" indent="-285750" algn="ctr">
                <a:lnSpc>
                  <a:spcPct val="90000"/>
                </a:lnSpc>
                <a:spcBef>
                  <a:spcPct val="30000"/>
                </a:spcBef>
                <a:defRPr/>
              </a:pPr>
              <a:r>
                <a:rPr lang="es-ES_tradnl" b="1">
                  <a:solidFill>
                    <a:srgbClr val="FF9933"/>
                  </a:solidFill>
                  <a:effectLst>
                    <a:outerShdw blurRad="38100" dist="38100" dir="2700000" algn="tl">
                      <a:srgbClr val="000000"/>
                    </a:outerShdw>
                  </a:effectLst>
                  <a:latin typeface="Arial" charset="0"/>
                  <a:cs typeface="Arial" charset="0"/>
                </a:rPr>
                <a:t>Vertical</a:t>
              </a:r>
            </a:p>
          </p:txBody>
        </p:sp>
        <p:grpSp>
          <p:nvGrpSpPr>
            <p:cNvPr id="12299" name="Group 17"/>
            <p:cNvGrpSpPr>
              <a:grpSpLocks/>
            </p:cNvGrpSpPr>
            <p:nvPr/>
          </p:nvGrpSpPr>
          <p:grpSpPr bwMode="auto">
            <a:xfrm>
              <a:off x="1430" y="3606"/>
              <a:ext cx="4325" cy="446"/>
              <a:chOff x="1430" y="3606"/>
              <a:chExt cx="4325" cy="446"/>
            </a:xfrm>
          </p:grpSpPr>
          <p:grpSp>
            <p:nvGrpSpPr>
              <p:cNvPr id="12383" name="Group 18"/>
              <p:cNvGrpSpPr>
                <a:grpSpLocks/>
              </p:cNvGrpSpPr>
              <p:nvPr/>
            </p:nvGrpSpPr>
            <p:grpSpPr bwMode="auto">
              <a:xfrm>
                <a:off x="1430" y="3756"/>
                <a:ext cx="4325" cy="296"/>
                <a:chOff x="1132" y="3798"/>
                <a:chExt cx="4532" cy="229"/>
              </a:xfrm>
            </p:grpSpPr>
            <p:sp>
              <p:nvSpPr>
                <p:cNvPr id="12385" name="Freeform 19"/>
                <p:cNvSpPr>
                  <a:spLocks/>
                </p:cNvSpPr>
                <p:nvPr/>
              </p:nvSpPr>
              <p:spPr bwMode="auto">
                <a:xfrm>
                  <a:off x="1152" y="3799"/>
                  <a:ext cx="395" cy="228"/>
                </a:xfrm>
                <a:custGeom>
                  <a:avLst/>
                  <a:gdLst>
                    <a:gd name="T0" fmla="*/ 394 w 432"/>
                    <a:gd name="T1" fmla="*/ 150 h 252"/>
                    <a:gd name="T2" fmla="*/ 393 w 432"/>
                    <a:gd name="T3" fmla="*/ 227 h 252"/>
                    <a:gd name="T4" fmla="*/ 0 w 432"/>
                    <a:gd name="T5" fmla="*/ 18 h 252"/>
                    <a:gd name="T6" fmla="*/ 0 w 432"/>
                    <a:gd name="T7" fmla="*/ 0 h 252"/>
                    <a:gd name="T8" fmla="*/ 394 w 432"/>
                    <a:gd name="T9" fmla="*/ 150 h 252"/>
                    <a:gd name="T10" fmla="*/ 0 60000 65536"/>
                    <a:gd name="T11" fmla="*/ 0 60000 65536"/>
                    <a:gd name="T12" fmla="*/ 0 60000 65536"/>
                    <a:gd name="T13" fmla="*/ 0 60000 65536"/>
                    <a:gd name="T14" fmla="*/ 0 60000 65536"/>
                    <a:gd name="T15" fmla="*/ 0 w 432"/>
                    <a:gd name="T16" fmla="*/ 0 h 252"/>
                    <a:gd name="T17" fmla="*/ 432 w 432"/>
                    <a:gd name="T18" fmla="*/ 252 h 252"/>
                  </a:gdLst>
                  <a:ahLst/>
                  <a:cxnLst>
                    <a:cxn ang="T10">
                      <a:pos x="T0" y="T1"/>
                    </a:cxn>
                    <a:cxn ang="T11">
                      <a:pos x="T2" y="T3"/>
                    </a:cxn>
                    <a:cxn ang="T12">
                      <a:pos x="T4" y="T5"/>
                    </a:cxn>
                    <a:cxn ang="T13">
                      <a:pos x="T6" y="T7"/>
                    </a:cxn>
                    <a:cxn ang="T14">
                      <a:pos x="T8" y="T9"/>
                    </a:cxn>
                  </a:cxnLst>
                  <a:rect l="T15" t="T16" r="T17" b="T18"/>
                  <a:pathLst>
                    <a:path w="432" h="252">
                      <a:moveTo>
                        <a:pt x="431" y="166"/>
                      </a:moveTo>
                      <a:lnTo>
                        <a:pt x="430" y="251"/>
                      </a:lnTo>
                      <a:lnTo>
                        <a:pt x="0" y="20"/>
                      </a:lnTo>
                      <a:lnTo>
                        <a:pt x="0" y="0"/>
                      </a:lnTo>
                      <a:lnTo>
                        <a:pt x="431" y="166"/>
                      </a:lnTo>
                    </a:path>
                  </a:pathLst>
                </a:custGeom>
                <a:solidFill>
                  <a:srgbClr val="716759"/>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VE"/>
                </a:p>
              </p:txBody>
            </p:sp>
            <p:sp>
              <p:nvSpPr>
                <p:cNvPr id="12386" name="Freeform 20"/>
                <p:cNvSpPr>
                  <a:spLocks/>
                </p:cNvSpPr>
                <p:nvPr/>
              </p:nvSpPr>
              <p:spPr bwMode="auto">
                <a:xfrm>
                  <a:off x="1132" y="3798"/>
                  <a:ext cx="4516" cy="148"/>
                </a:xfrm>
                <a:custGeom>
                  <a:avLst/>
                  <a:gdLst>
                    <a:gd name="T0" fmla="*/ 4515 w 4944"/>
                    <a:gd name="T1" fmla="*/ 147 h 165"/>
                    <a:gd name="T2" fmla="*/ 432 w 4944"/>
                    <a:gd name="T3" fmla="*/ 145 h 165"/>
                    <a:gd name="T4" fmla="*/ 0 w 4944"/>
                    <a:gd name="T5" fmla="*/ 0 h 165"/>
                    <a:gd name="T6" fmla="*/ 3529 w 4944"/>
                    <a:gd name="T7" fmla="*/ 3 h 165"/>
                    <a:gd name="T8" fmla="*/ 4515 w 4944"/>
                    <a:gd name="T9" fmla="*/ 147 h 165"/>
                    <a:gd name="T10" fmla="*/ 0 60000 65536"/>
                    <a:gd name="T11" fmla="*/ 0 60000 65536"/>
                    <a:gd name="T12" fmla="*/ 0 60000 65536"/>
                    <a:gd name="T13" fmla="*/ 0 60000 65536"/>
                    <a:gd name="T14" fmla="*/ 0 60000 65536"/>
                    <a:gd name="T15" fmla="*/ 0 w 4944"/>
                    <a:gd name="T16" fmla="*/ 0 h 165"/>
                    <a:gd name="T17" fmla="*/ 4944 w 4944"/>
                    <a:gd name="T18" fmla="*/ 165 h 165"/>
                  </a:gdLst>
                  <a:ahLst/>
                  <a:cxnLst>
                    <a:cxn ang="T10">
                      <a:pos x="T0" y="T1"/>
                    </a:cxn>
                    <a:cxn ang="T11">
                      <a:pos x="T2" y="T3"/>
                    </a:cxn>
                    <a:cxn ang="T12">
                      <a:pos x="T4" y="T5"/>
                    </a:cxn>
                    <a:cxn ang="T13">
                      <a:pos x="T6" y="T7"/>
                    </a:cxn>
                    <a:cxn ang="T14">
                      <a:pos x="T8" y="T9"/>
                    </a:cxn>
                  </a:cxnLst>
                  <a:rect l="T15" t="T16" r="T17" b="T18"/>
                  <a:pathLst>
                    <a:path w="4944" h="165">
                      <a:moveTo>
                        <a:pt x="4943" y="164"/>
                      </a:moveTo>
                      <a:lnTo>
                        <a:pt x="473" y="162"/>
                      </a:lnTo>
                      <a:lnTo>
                        <a:pt x="0" y="0"/>
                      </a:lnTo>
                      <a:lnTo>
                        <a:pt x="3864" y="3"/>
                      </a:lnTo>
                      <a:lnTo>
                        <a:pt x="4943" y="164"/>
                      </a:lnTo>
                    </a:path>
                  </a:pathLst>
                </a:custGeom>
                <a:solidFill>
                  <a:srgbClr val="E9E7D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s-VE"/>
                </a:p>
              </p:txBody>
            </p:sp>
            <p:sp>
              <p:nvSpPr>
                <p:cNvPr id="12387" name="Freeform 21"/>
                <p:cNvSpPr>
                  <a:spLocks/>
                </p:cNvSpPr>
                <p:nvPr/>
              </p:nvSpPr>
              <p:spPr bwMode="auto">
                <a:xfrm>
                  <a:off x="1563" y="3956"/>
                  <a:ext cx="4101" cy="68"/>
                </a:xfrm>
                <a:custGeom>
                  <a:avLst/>
                  <a:gdLst>
                    <a:gd name="T0" fmla="*/ 0 w 4490"/>
                    <a:gd name="T1" fmla="*/ 67 h 75"/>
                    <a:gd name="T2" fmla="*/ 4100 w 4490"/>
                    <a:gd name="T3" fmla="*/ 67 h 75"/>
                    <a:gd name="T4" fmla="*/ 4100 w 4490"/>
                    <a:gd name="T5" fmla="*/ 0 h 75"/>
                    <a:gd name="T6" fmla="*/ 0 w 4490"/>
                    <a:gd name="T7" fmla="*/ 0 h 75"/>
                    <a:gd name="T8" fmla="*/ 0 w 4490"/>
                    <a:gd name="T9" fmla="*/ 67 h 75"/>
                    <a:gd name="T10" fmla="*/ 0 60000 65536"/>
                    <a:gd name="T11" fmla="*/ 0 60000 65536"/>
                    <a:gd name="T12" fmla="*/ 0 60000 65536"/>
                    <a:gd name="T13" fmla="*/ 0 60000 65536"/>
                    <a:gd name="T14" fmla="*/ 0 60000 65536"/>
                    <a:gd name="T15" fmla="*/ 0 w 4490"/>
                    <a:gd name="T16" fmla="*/ 0 h 75"/>
                    <a:gd name="T17" fmla="*/ 4490 w 4490"/>
                    <a:gd name="T18" fmla="*/ 75 h 75"/>
                  </a:gdLst>
                  <a:ahLst/>
                  <a:cxnLst>
                    <a:cxn ang="T10">
                      <a:pos x="T0" y="T1"/>
                    </a:cxn>
                    <a:cxn ang="T11">
                      <a:pos x="T2" y="T3"/>
                    </a:cxn>
                    <a:cxn ang="T12">
                      <a:pos x="T4" y="T5"/>
                    </a:cxn>
                    <a:cxn ang="T13">
                      <a:pos x="T6" y="T7"/>
                    </a:cxn>
                    <a:cxn ang="T14">
                      <a:pos x="T8" y="T9"/>
                    </a:cxn>
                  </a:cxnLst>
                  <a:rect l="T15" t="T16" r="T17" b="T18"/>
                  <a:pathLst>
                    <a:path w="4490" h="75">
                      <a:moveTo>
                        <a:pt x="0" y="74"/>
                      </a:moveTo>
                      <a:lnTo>
                        <a:pt x="4489" y="74"/>
                      </a:lnTo>
                      <a:lnTo>
                        <a:pt x="4489" y="0"/>
                      </a:lnTo>
                      <a:lnTo>
                        <a:pt x="0" y="0"/>
                      </a:lnTo>
                      <a:lnTo>
                        <a:pt x="0" y="74"/>
                      </a:lnTo>
                    </a:path>
                  </a:pathLst>
                </a:custGeom>
                <a:solidFill>
                  <a:srgbClr val="E9E7D1"/>
                </a:solidFill>
                <a:ln w="12700" cap="rnd">
                  <a:solidFill>
                    <a:srgbClr val="676767"/>
                  </a:solidFill>
                  <a:round/>
                  <a:headEnd/>
                  <a:tailEnd/>
                </a:ln>
              </p:spPr>
              <p:txBody>
                <a:bodyPr/>
                <a:lstStyle/>
                <a:p>
                  <a:endParaRPr lang="es-VE"/>
                </a:p>
              </p:txBody>
            </p:sp>
          </p:grpSp>
          <p:sp>
            <p:nvSpPr>
              <p:cNvPr id="12384" name="Rectangle 22"/>
              <p:cNvSpPr>
                <a:spLocks noChangeArrowheads="1"/>
              </p:cNvSpPr>
              <p:nvPr/>
            </p:nvSpPr>
            <p:spPr bwMode="auto">
              <a:xfrm>
                <a:off x="2934" y="3606"/>
                <a:ext cx="1931"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marL="285750" indent="-285750" algn="ctr">
                  <a:lnSpc>
                    <a:spcPct val="90000"/>
                  </a:lnSpc>
                  <a:spcBef>
                    <a:spcPct val="30000"/>
                  </a:spcBef>
                </a:pPr>
                <a:r>
                  <a:rPr lang="es-ES_tradnl" sz="1400" b="1">
                    <a:solidFill>
                      <a:srgbClr val="FF0066"/>
                    </a:solidFill>
                  </a:rPr>
                  <a:t>ADMINISTRACIÓN PRINCIPAL</a:t>
                </a:r>
              </a:p>
              <a:p>
                <a:pPr marL="285750" indent="-285750" algn="ctr">
                  <a:lnSpc>
                    <a:spcPct val="90000"/>
                  </a:lnSpc>
                  <a:spcBef>
                    <a:spcPct val="30000"/>
                  </a:spcBef>
                </a:pPr>
                <a:r>
                  <a:rPr lang="es-ES_tradnl" sz="1400" b="1">
                    <a:solidFill>
                      <a:srgbClr val="FF0066"/>
                    </a:solidFill>
                  </a:rPr>
                  <a:t>y  Sala de Equipos.</a:t>
                </a:r>
              </a:p>
            </p:txBody>
          </p:sp>
        </p:grpSp>
        <p:grpSp>
          <p:nvGrpSpPr>
            <p:cNvPr id="12300" name="Group 23"/>
            <p:cNvGrpSpPr>
              <a:grpSpLocks/>
            </p:cNvGrpSpPr>
            <p:nvPr/>
          </p:nvGrpSpPr>
          <p:grpSpPr bwMode="auto">
            <a:xfrm>
              <a:off x="1199" y="1140"/>
              <a:ext cx="1008" cy="2779"/>
              <a:chOff x="1199" y="1200"/>
              <a:chExt cx="1008" cy="2779"/>
            </a:xfrm>
          </p:grpSpPr>
          <p:sp>
            <p:nvSpPr>
              <p:cNvPr id="134" name="AutoShape 24"/>
              <p:cNvSpPr>
                <a:spLocks noChangeArrowheads="1"/>
              </p:cNvSpPr>
              <p:nvPr/>
            </p:nvSpPr>
            <p:spPr bwMode="auto">
              <a:xfrm flipH="1">
                <a:off x="1810" y="1200"/>
                <a:ext cx="397" cy="757"/>
              </a:xfrm>
              <a:prstGeom prst="cube">
                <a:avLst>
                  <a:gd name="adj" fmla="val 23806"/>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3175">
                <a:solidFill>
                  <a:schemeClr val="tx1"/>
                </a:solidFill>
                <a:miter lim="800000"/>
                <a:headEnd/>
                <a:tailEnd/>
              </a:ln>
              <a:effectLst/>
            </p:spPr>
            <p:txBody>
              <a:bodyPr wrap="none" anchor="ctr"/>
              <a:lstStyle/>
              <a:p>
                <a:pPr>
                  <a:defRPr/>
                </a:pPr>
                <a:endParaRPr lang="es-VE">
                  <a:latin typeface="Arial" charset="0"/>
                  <a:cs typeface="Arial" charset="0"/>
                </a:endParaRPr>
              </a:p>
            </p:txBody>
          </p:sp>
          <p:sp>
            <p:nvSpPr>
              <p:cNvPr id="135" name="AutoShape 25"/>
              <p:cNvSpPr>
                <a:spLocks noChangeArrowheads="1"/>
              </p:cNvSpPr>
              <p:nvPr/>
            </p:nvSpPr>
            <p:spPr bwMode="auto">
              <a:xfrm flipH="1">
                <a:off x="1810" y="2267"/>
                <a:ext cx="397" cy="758"/>
              </a:xfrm>
              <a:prstGeom prst="cube">
                <a:avLst>
                  <a:gd name="adj" fmla="val 23806"/>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3175">
                <a:solidFill>
                  <a:schemeClr val="tx1"/>
                </a:solidFill>
                <a:miter lim="800000"/>
                <a:headEnd/>
                <a:tailEnd/>
              </a:ln>
              <a:effectLst/>
            </p:spPr>
            <p:txBody>
              <a:bodyPr wrap="none" anchor="ctr"/>
              <a:lstStyle/>
              <a:p>
                <a:pPr>
                  <a:defRPr/>
                </a:pPr>
                <a:endParaRPr lang="es-VE">
                  <a:latin typeface="Arial" charset="0"/>
                  <a:cs typeface="Arial" charset="0"/>
                </a:endParaRPr>
              </a:p>
            </p:txBody>
          </p:sp>
          <p:sp>
            <p:nvSpPr>
              <p:cNvPr id="12376" name="Line 26"/>
              <p:cNvSpPr>
                <a:spLocks noChangeShapeType="1"/>
              </p:cNvSpPr>
              <p:nvPr/>
            </p:nvSpPr>
            <p:spPr bwMode="auto">
              <a:xfrm flipH="1">
                <a:off x="1286" y="2809"/>
                <a:ext cx="595" cy="0"/>
              </a:xfrm>
              <a:prstGeom prst="line">
                <a:avLst/>
              </a:prstGeom>
              <a:noFill/>
              <a:ln w="5715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s-PA"/>
              </a:p>
            </p:txBody>
          </p:sp>
          <p:sp>
            <p:nvSpPr>
              <p:cNvPr id="12377" name="Line 27"/>
              <p:cNvSpPr>
                <a:spLocks noChangeShapeType="1"/>
              </p:cNvSpPr>
              <p:nvPr/>
            </p:nvSpPr>
            <p:spPr bwMode="auto">
              <a:xfrm>
                <a:off x="1297" y="3378"/>
                <a:ext cx="552" cy="0"/>
              </a:xfrm>
              <a:prstGeom prst="line">
                <a:avLst/>
              </a:prstGeom>
              <a:noFill/>
              <a:ln w="5715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s-PA"/>
              </a:p>
            </p:txBody>
          </p:sp>
          <p:sp>
            <p:nvSpPr>
              <p:cNvPr id="12378" name="Line 28"/>
              <p:cNvSpPr>
                <a:spLocks noChangeShapeType="1"/>
              </p:cNvSpPr>
              <p:nvPr/>
            </p:nvSpPr>
            <p:spPr bwMode="auto">
              <a:xfrm flipH="1">
                <a:off x="1199" y="3483"/>
                <a:ext cx="682" cy="0"/>
              </a:xfrm>
              <a:prstGeom prst="line">
                <a:avLst/>
              </a:prstGeom>
              <a:noFill/>
              <a:ln w="5715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s-PA"/>
              </a:p>
            </p:txBody>
          </p:sp>
          <p:sp>
            <p:nvSpPr>
              <p:cNvPr id="12379" name="Line 29"/>
              <p:cNvSpPr>
                <a:spLocks noChangeShapeType="1"/>
              </p:cNvSpPr>
              <p:nvPr/>
            </p:nvSpPr>
            <p:spPr bwMode="auto">
              <a:xfrm flipV="1">
                <a:off x="1208" y="1779"/>
                <a:ext cx="0" cy="1717"/>
              </a:xfrm>
              <a:prstGeom prst="line">
                <a:avLst/>
              </a:prstGeom>
              <a:noFill/>
              <a:ln w="5715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s-PA"/>
              </a:p>
            </p:txBody>
          </p:sp>
          <p:sp>
            <p:nvSpPr>
              <p:cNvPr id="12380" name="Line 30"/>
              <p:cNvSpPr>
                <a:spLocks noChangeShapeType="1"/>
              </p:cNvSpPr>
              <p:nvPr/>
            </p:nvSpPr>
            <p:spPr bwMode="auto">
              <a:xfrm>
                <a:off x="1210" y="1785"/>
                <a:ext cx="639" cy="0"/>
              </a:xfrm>
              <a:prstGeom prst="line">
                <a:avLst/>
              </a:prstGeom>
              <a:noFill/>
              <a:ln w="5715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s-PA"/>
              </a:p>
            </p:txBody>
          </p:sp>
          <p:sp>
            <p:nvSpPr>
              <p:cNvPr id="12381" name="Line 31"/>
              <p:cNvSpPr>
                <a:spLocks noChangeShapeType="1"/>
              </p:cNvSpPr>
              <p:nvPr/>
            </p:nvSpPr>
            <p:spPr bwMode="auto">
              <a:xfrm flipV="1">
                <a:off x="1293" y="2800"/>
                <a:ext cx="0" cy="584"/>
              </a:xfrm>
              <a:prstGeom prst="line">
                <a:avLst/>
              </a:prstGeom>
              <a:noFill/>
              <a:ln w="5715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s-PA"/>
              </a:p>
            </p:txBody>
          </p:sp>
          <p:sp>
            <p:nvSpPr>
              <p:cNvPr id="142" name="AutoShape 32"/>
              <p:cNvSpPr>
                <a:spLocks noChangeArrowheads="1"/>
              </p:cNvSpPr>
              <p:nvPr/>
            </p:nvSpPr>
            <p:spPr bwMode="auto">
              <a:xfrm flipH="1">
                <a:off x="1810" y="3220"/>
                <a:ext cx="397" cy="759"/>
              </a:xfrm>
              <a:prstGeom prst="cube">
                <a:avLst>
                  <a:gd name="adj" fmla="val 23806"/>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3175">
                <a:solidFill>
                  <a:schemeClr val="tx1"/>
                </a:solidFill>
                <a:miter lim="800000"/>
                <a:headEnd/>
                <a:tailEnd/>
              </a:ln>
              <a:effectLst/>
            </p:spPr>
            <p:txBody>
              <a:bodyPr wrap="none" anchor="ctr"/>
              <a:lstStyle/>
              <a:p>
                <a:pPr>
                  <a:defRPr/>
                </a:pPr>
                <a:endParaRPr lang="es-VE">
                  <a:latin typeface="Arial" charset="0"/>
                  <a:cs typeface="Arial" charset="0"/>
                </a:endParaRPr>
              </a:p>
            </p:txBody>
          </p:sp>
        </p:grpSp>
        <p:grpSp>
          <p:nvGrpSpPr>
            <p:cNvPr id="12301" name="Group 33"/>
            <p:cNvGrpSpPr>
              <a:grpSpLocks/>
            </p:cNvGrpSpPr>
            <p:nvPr/>
          </p:nvGrpSpPr>
          <p:grpSpPr bwMode="auto">
            <a:xfrm>
              <a:off x="2216" y="2775"/>
              <a:ext cx="644" cy="553"/>
              <a:chOff x="2592" y="3408"/>
              <a:chExt cx="576" cy="553"/>
            </a:xfrm>
          </p:grpSpPr>
          <p:sp>
            <p:nvSpPr>
              <p:cNvPr id="12372" name="Line 34"/>
              <p:cNvSpPr>
                <a:spLocks noChangeShapeType="1"/>
              </p:cNvSpPr>
              <p:nvPr/>
            </p:nvSpPr>
            <p:spPr bwMode="auto">
              <a:xfrm>
                <a:off x="2592" y="3552"/>
                <a:ext cx="144"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s-PA"/>
              </a:p>
            </p:txBody>
          </p:sp>
          <p:pic>
            <p:nvPicPr>
              <p:cNvPr id="12373" name="Picture 35" descr="BS00089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0" y="3408"/>
                <a:ext cx="468"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02" name="Group 36"/>
            <p:cNvGrpSpPr>
              <a:grpSpLocks/>
            </p:cNvGrpSpPr>
            <p:nvPr/>
          </p:nvGrpSpPr>
          <p:grpSpPr bwMode="auto">
            <a:xfrm>
              <a:off x="3868" y="2453"/>
              <a:ext cx="608" cy="455"/>
              <a:chOff x="3860" y="2429"/>
              <a:chExt cx="608" cy="455"/>
            </a:xfrm>
          </p:grpSpPr>
          <p:pic>
            <p:nvPicPr>
              <p:cNvPr id="12368" name="Picture 3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2" y="2429"/>
                <a:ext cx="42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nvGrpSpPr>
              <p:cNvPr id="12369" name="Group 38"/>
              <p:cNvGrpSpPr>
                <a:grpSpLocks/>
              </p:cNvGrpSpPr>
              <p:nvPr/>
            </p:nvGrpSpPr>
            <p:grpSpPr bwMode="auto">
              <a:xfrm>
                <a:off x="3860" y="2727"/>
                <a:ext cx="224" cy="157"/>
                <a:chOff x="4780" y="1836"/>
                <a:chExt cx="220" cy="134"/>
              </a:xfrm>
            </p:grpSpPr>
            <p:sp>
              <p:nvSpPr>
                <p:cNvPr id="12370" name="Arc 39"/>
                <p:cNvSpPr>
                  <a:spLocks/>
                </p:cNvSpPr>
                <p:nvPr/>
              </p:nvSpPr>
              <p:spPr bwMode="auto">
                <a:xfrm>
                  <a:off x="4893" y="1836"/>
                  <a:ext cx="107" cy="134"/>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VE"/>
                </a:p>
              </p:txBody>
            </p:sp>
            <p:sp>
              <p:nvSpPr>
                <p:cNvPr id="12371" name="Arc 40"/>
                <p:cNvSpPr>
                  <a:spLocks/>
                </p:cNvSpPr>
                <p:nvPr/>
              </p:nvSpPr>
              <p:spPr bwMode="auto">
                <a:xfrm>
                  <a:off x="4780" y="1836"/>
                  <a:ext cx="107" cy="134"/>
                </a:xfrm>
                <a:custGeom>
                  <a:avLst/>
                  <a:gdLst>
                    <a:gd name="T0" fmla="*/ 1 w 21600"/>
                    <a:gd name="T1" fmla="*/ 1 h 21600"/>
                    <a:gd name="T2" fmla="*/ 0 w 21600"/>
                    <a:gd name="T3" fmla="*/ 0 h 21600"/>
                    <a:gd name="T4" fmla="*/ 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VE"/>
                </a:p>
              </p:txBody>
            </p:sp>
          </p:grpSp>
        </p:grpSp>
        <p:grpSp>
          <p:nvGrpSpPr>
            <p:cNvPr id="12303" name="Group 41"/>
            <p:cNvGrpSpPr>
              <a:grpSpLocks/>
            </p:cNvGrpSpPr>
            <p:nvPr/>
          </p:nvGrpSpPr>
          <p:grpSpPr bwMode="auto">
            <a:xfrm>
              <a:off x="2216" y="2374"/>
              <a:ext cx="1687" cy="372"/>
              <a:chOff x="2216" y="2374"/>
              <a:chExt cx="1687" cy="372"/>
            </a:xfrm>
          </p:grpSpPr>
          <p:sp>
            <p:nvSpPr>
              <p:cNvPr id="12356" name="Line 42"/>
              <p:cNvSpPr>
                <a:spLocks noChangeShapeType="1"/>
              </p:cNvSpPr>
              <p:nvPr/>
            </p:nvSpPr>
            <p:spPr bwMode="auto">
              <a:xfrm>
                <a:off x="2216" y="2374"/>
                <a:ext cx="1665" cy="0"/>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s-PA"/>
              </a:p>
            </p:txBody>
          </p:sp>
          <p:sp>
            <p:nvSpPr>
              <p:cNvPr id="12357" name="Line 43"/>
              <p:cNvSpPr>
                <a:spLocks noChangeShapeType="1"/>
              </p:cNvSpPr>
              <p:nvPr/>
            </p:nvSpPr>
            <p:spPr bwMode="auto">
              <a:xfrm>
                <a:off x="3881" y="2374"/>
                <a:ext cx="0" cy="329"/>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s-PA"/>
              </a:p>
            </p:txBody>
          </p:sp>
          <p:grpSp>
            <p:nvGrpSpPr>
              <p:cNvPr id="12358" name="Group 44"/>
              <p:cNvGrpSpPr>
                <a:grpSpLocks/>
              </p:cNvGrpSpPr>
              <p:nvPr/>
            </p:nvGrpSpPr>
            <p:grpSpPr bwMode="auto">
              <a:xfrm>
                <a:off x="3849" y="2662"/>
                <a:ext cx="54" cy="84"/>
                <a:chOff x="4749" y="1781"/>
                <a:chExt cx="52" cy="72"/>
              </a:xfrm>
            </p:grpSpPr>
            <p:sp>
              <p:nvSpPr>
                <p:cNvPr id="12365" name="Rectangle 45"/>
                <p:cNvSpPr>
                  <a:spLocks noChangeArrowheads="1"/>
                </p:cNvSpPr>
                <p:nvPr/>
              </p:nvSpPr>
              <p:spPr bwMode="auto">
                <a:xfrm>
                  <a:off x="4749" y="1781"/>
                  <a:ext cx="52" cy="72"/>
                </a:xfrm>
                <a:prstGeom prst="rect">
                  <a:avLst/>
                </a:prstGeom>
                <a:solidFill>
                  <a:schemeClr val="bg1"/>
                </a:solidFill>
                <a:ln w="12700">
                  <a:solidFill>
                    <a:srgbClr val="FF3300"/>
                  </a:solidFill>
                  <a:miter lim="800000"/>
                  <a:headEnd/>
                  <a:tailEnd/>
                </a:ln>
              </p:spPr>
              <p:txBody>
                <a:bodyPr wrap="none" anchor="ctr"/>
                <a:lstStyle/>
                <a:p>
                  <a:endParaRPr lang="es-VE"/>
                </a:p>
              </p:txBody>
            </p:sp>
            <p:sp>
              <p:nvSpPr>
                <p:cNvPr id="12366" name="Rectangle 46"/>
                <p:cNvSpPr>
                  <a:spLocks noChangeArrowheads="1"/>
                </p:cNvSpPr>
                <p:nvPr/>
              </p:nvSpPr>
              <p:spPr bwMode="auto">
                <a:xfrm>
                  <a:off x="4768" y="1795"/>
                  <a:ext cx="16" cy="16"/>
                </a:xfrm>
                <a:prstGeom prst="rect">
                  <a:avLst/>
                </a:prstGeom>
                <a:solidFill>
                  <a:schemeClr val="tx1"/>
                </a:solidFill>
                <a:ln w="12700">
                  <a:solidFill>
                    <a:srgbClr val="FF3300"/>
                  </a:solidFill>
                  <a:miter lim="800000"/>
                  <a:headEnd/>
                  <a:tailEnd/>
                </a:ln>
              </p:spPr>
              <p:txBody>
                <a:bodyPr wrap="none" anchor="ctr"/>
                <a:lstStyle/>
                <a:p>
                  <a:endParaRPr lang="es-VE"/>
                </a:p>
              </p:txBody>
            </p:sp>
            <p:sp>
              <p:nvSpPr>
                <p:cNvPr id="12367" name="Rectangle 47"/>
                <p:cNvSpPr>
                  <a:spLocks noChangeArrowheads="1"/>
                </p:cNvSpPr>
                <p:nvPr/>
              </p:nvSpPr>
              <p:spPr bwMode="auto">
                <a:xfrm>
                  <a:off x="4768" y="1825"/>
                  <a:ext cx="16" cy="16"/>
                </a:xfrm>
                <a:prstGeom prst="rect">
                  <a:avLst/>
                </a:prstGeom>
                <a:solidFill>
                  <a:schemeClr val="tx1"/>
                </a:solidFill>
                <a:ln w="12700">
                  <a:solidFill>
                    <a:srgbClr val="FF3300"/>
                  </a:solidFill>
                  <a:miter lim="800000"/>
                  <a:headEnd/>
                  <a:tailEnd/>
                </a:ln>
              </p:spPr>
              <p:txBody>
                <a:bodyPr wrap="none" anchor="ctr"/>
                <a:lstStyle/>
                <a:p>
                  <a:endParaRPr lang="es-VE"/>
                </a:p>
              </p:txBody>
            </p:sp>
          </p:grpSp>
          <p:sp>
            <p:nvSpPr>
              <p:cNvPr id="12359" name="Line 48"/>
              <p:cNvSpPr>
                <a:spLocks noChangeShapeType="1"/>
              </p:cNvSpPr>
              <p:nvPr/>
            </p:nvSpPr>
            <p:spPr bwMode="auto">
              <a:xfrm>
                <a:off x="2216" y="2483"/>
                <a:ext cx="833" cy="0"/>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s-PA"/>
              </a:p>
            </p:txBody>
          </p:sp>
          <p:sp>
            <p:nvSpPr>
              <p:cNvPr id="12360" name="Line 49"/>
              <p:cNvSpPr>
                <a:spLocks noChangeShapeType="1"/>
              </p:cNvSpPr>
              <p:nvPr/>
            </p:nvSpPr>
            <p:spPr bwMode="auto">
              <a:xfrm>
                <a:off x="3052" y="2483"/>
                <a:ext cx="0" cy="164"/>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s-PA"/>
              </a:p>
            </p:txBody>
          </p:sp>
          <p:grpSp>
            <p:nvGrpSpPr>
              <p:cNvPr id="12361" name="Group 50"/>
              <p:cNvGrpSpPr>
                <a:grpSpLocks/>
              </p:cNvGrpSpPr>
              <p:nvPr/>
            </p:nvGrpSpPr>
            <p:grpSpPr bwMode="auto">
              <a:xfrm>
                <a:off x="3022" y="2647"/>
                <a:ext cx="53" cy="84"/>
                <a:chOff x="4749" y="1781"/>
                <a:chExt cx="52" cy="72"/>
              </a:xfrm>
            </p:grpSpPr>
            <p:sp>
              <p:nvSpPr>
                <p:cNvPr id="12362" name="Rectangle 51"/>
                <p:cNvSpPr>
                  <a:spLocks noChangeArrowheads="1"/>
                </p:cNvSpPr>
                <p:nvPr/>
              </p:nvSpPr>
              <p:spPr bwMode="auto">
                <a:xfrm>
                  <a:off x="4749" y="1781"/>
                  <a:ext cx="52" cy="72"/>
                </a:xfrm>
                <a:prstGeom prst="rect">
                  <a:avLst/>
                </a:prstGeom>
                <a:solidFill>
                  <a:schemeClr val="bg1"/>
                </a:solidFill>
                <a:ln w="12700">
                  <a:solidFill>
                    <a:srgbClr val="FF3300"/>
                  </a:solidFill>
                  <a:miter lim="800000"/>
                  <a:headEnd/>
                  <a:tailEnd/>
                </a:ln>
              </p:spPr>
              <p:txBody>
                <a:bodyPr wrap="none" anchor="ctr"/>
                <a:lstStyle/>
                <a:p>
                  <a:endParaRPr lang="es-VE"/>
                </a:p>
              </p:txBody>
            </p:sp>
            <p:sp>
              <p:nvSpPr>
                <p:cNvPr id="12363" name="Rectangle 52"/>
                <p:cNvSpPr>
                  <a:spLocks noChangeArrowheads="1"/>
                </p:cNvSpPr>
                <p:nvPr/>
              </p:nvSpPr>
              <p:spPr bwMode="auto">
                <a:xfrm>
                  <a:off x="4768" y="1795"/>
                  <a:ext cx="16" cy="16"/>
                </a:xfrm>
                <a:prstGeom prst="rect">
                  <a:avLst/>
                </a:prstGeom>
                <a:solidFill>
                  <a:schemeClr val="tx1"/>
                </a:solidFill>
                <a:ln w="12700">
                  <a:solidFill>
                    <a:srgbClr val="FF3300"/>
                  </a:solidFill>
                  <a:miter lim="800000"/>
                  <a:headEnd/>
                  <a:tailEnd/>
                </a:ln>
              </p:spPr>
              <p:txBody>
                <a:bodyPr wrap="none" anchor="ctr"/>
                <a:lstStyle/>
                <a:p>
                  <a:endParaRPr lang="es-VE"/>
                </a:p>
              </p:txBody>
            </p:sp>
            <p:sp>
              <p:nvSpPr>
                <p:cNvPr id="12364" name="Rectangle 53"/>
                <p:cNvSpPr>
                  <a:spLocks noChangeArrowheads="1"/>
                </p:cNvSpPr>
                <p:nvPr/>
              </p:nvSpPr>
              <p:spPr bwMode="auto">
                <a:xfrm>
                  <a:off x="4768" y="1825"/>
                  <a:ext cx="16" cy="16"/>
                </a:xfrm>
                <a:prstGeom prst="rect">
                  <a:avLst/>
                </a:prstGeom>
                <a:solidFill>
                  <a:schemeClr val="tx1"/>
                </a:solidFill>
                <a:ln w="12700">
                  <a:solidFill>
                    <a:srgbClr val="FF3300"/>
                  </a:solidFill>
                  <a:miter lim="800000"/>
                  <a:headEnd/>
                  <a:tailEnd/>
                </a:ln>
              </p:spPr>
              <p:txBody>
                <a:bodyPr wrap="none" anchor="ctr"/>
                <a:lstStyle/>
                <a:p>
                  <a:endParaRPr lang="es-VE"/>
                </a:p>
              </p:txBody>
            </p:sp>
          </p:grpSp>
        </p:grpSp>
        <p:grpSp>
          <p:nvGrpSpPr>
            <p:cNvPr id="12304" name="Group 54"/>
            <p:cNvGrpSpPr>
              <a:grpSpLocks/>
            </p:cNvGrpSpPr>
            <p:nvPr/>
          </p:nvGrpSpPr>
          <p:grpSpPr bwMode="auto">
            <a:xfrm>
              <a:off x="3065" y="2444"/>
              <a:ext cx="590" cy="365"/>
              <a:chOff x="3073" y="2804"/>
              <a:chExt cx="590" cy="365"/>
            </a:xfrm>
          </p:grpSpPr>
          <p:grpSp>
            <p:nvGrpSpPr>
              <p:cNvPr id="12352" name="Group 55"/>
              <p:cNvGrpSpPr>
                <a:grpSpLocks/>
              </p:cNvGrpSpPr>
              <p:nvPr/>
            </p:nvGrpSpPr>
            <p:grpSpPr bwMode="auto">
              <a:xfrm>
                <a:off x="3073" y="3090"/>
                <a:ext cx="239" cy="60"/>
                <a:chOff x="4780" y="1836"/>
                <a:chExt cx="220" cy="134"/>
              </a:xfrm>
            </p:grpSpPr>
            <p:sp>
              <p:nvSpPr>
                <p:cNvPr id="12354" name="Arc 56"/>
                <p:cNvSpPr>
                  <a:spLocks/>
                </p:cNvSpPr>
                <p:nvPr/>
              </p:nvSpPr>
              <p:spPr bwMode="auto">
                <a:xfrm>
                  <a:off x="4893" y="1836"/>
                  <a:ext cx="107" cy="134"/>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VE"/>
                </a:p>
              </p:txBody>
            </p:sp>
            <p:sp>
              <p:nvSpPr>
                <p:cNvPr id="12355" name="Arc 57"/>
                <p:cNvSpPr>
                  <a:spLocks/>
                </p:cNvSpPr>
                <p:nvPr/>
              </p:nvSpPr>
              <p:spPr bwMode="auto">
                <a:xfrm>
                  <a:off x="4780" y="1836"/>
                  <a:ext cx="107" cy="134"/>
                </a:xfrm>
                <a:custGeom>
                  <a:avLst/>
                  <a:gdLst>
                    <a:gd name="T0" fmla="*/ 1 w 21600"/>
                    <a:gd name="T1" fmla="*/ 1 h 21600"/>
                    <a:gd name="T2" fmla="*/ 0 w 21600"/>
                    <a:gd name="T3" fmla="*/ 0 h 21600"/>
                    <a:gd name="T4" fmla="*/ 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VE"/>
                </a:p>
              </p:txBody>
            </p:sp>
          </p:grpSp>
          <p:pic>
            <p:nvPicPr>
              <p:cNvPr id="12353" name="Picture 5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7" y="2804"/>
                <a:ext cx="42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sp>
          <p:nvSpPr>
            <p:cNvPr id="65" name="Rectangle 59"/>
            <p:cNvSpPr>
              <a:spLocks noChangeArrowheads="1"/>
            </p:cNvSpPr>
            <p:nvPr/>
          </p:nvSpPr>
          <p:spPr bwMode="auto">
            <a:xfrm>
              <a:off x="4394" y="883"/>
              <a:ext cx="1296" cy="368"/>
            </a:xfrm>
            <a:prstGeom prst="rect">
              <a:avLst/>
            </a:prstGeom>
            <a:noFill/>
            <a:ln w="12700">
              <a:noFill/>
              <a:miter lim="800000"/>
              <a:headEnd/>
              <a:tailEnd/>
            </a:ln>
            <a:effectLst/>
          </p:spPr>
          <p:txBody>
            <a:bodyPr lIns="90488" tIns="44450" rIns="90488" bIns="44450">
              <a:spAutoFit/>
            </a:bodyPr>
            <a:lstStyle/>
            <a:p>
              <a:pPr algn="ctr">
                <a:lnSpc>
                  <a:spcPct val="90000"/>
                </a:lnSpc>
                <a:spcBef>
                  <a:spcPct val="30000"/>
                </a:spcBef>
                <a:defRPr/>
              </a:pPr>
              <a:r>
                <a:rPr lang="es-ES_tradnl" b="1">
                  <a:solidFill>
                    <a:schemeClr val="accent1"/>
                  </a:solidFill>
                  <a:effectLst>
                    <a:outerShdw blurRad="38100" dist="38100" dir="2700000" algn="tl">
                      <a:srgbClr val="000000"/>
                    </a:outerShdw>
                  </a:effectLst>
                  <a:latin typeface="Arial" charset="0"/>
                  <a:cs typeface="Arial" charset="0"/>
                </a:rPr>
                <a:t>Subsistema de Área de Trabajo</a:t>
              </a:r>
            </a:p>
          </p:txBody>
        </p:sp>
        <p:sp>
          <p:nvSpPr>
            <p:cNvPr id="66" name="Rectangle 60"/>
            <p:cNvSpPr>
              <a:spLocks noChangeArrowheads="1"/>
            </p:cNvSpPr>
            <p:nvPr/>
          </p:nvSpPr>
          <p:spPr bwMode="auto">
            <a:xfrm>
              <a:off x="2168" y="834"/>
              <a:ext cx="1506" cy="420"/>
            </a:xfrm>
            <a:prstGeom prst="rect">
              <a:avLst/>
            </a:prstGeom>
            <a:noFill/>
            <a:ln w="12700">
              <a:noFill/>
              <a:miter lim="800000"/>
              <a:headEnd/>
              <a:tailEnd/>
            </a:ln>
            <a:effectLst/>
          </p:spPr>
          <p:txBody>
            <a:bodyPr wrap="none" lIns="90488" tIns="44450" rIns="90488" bIns="44450">
              <a:spAutoFit/>
            </a:bodyPr>
            <a:lstStyle/>
            <a:p>
              <a:pPr marL="285750" indent="-285750" algn="ctr">
                <a:lnSpc>
                  <a:spcPct val="90000"/>
                </a:lnSpc>
                <a:spcBef>
                  <a:spcPct val="30000"/>
                </a:spcBef>
                <a:defRPr/>
              </a:pPr>
              <a:r>
                <a:rPr lang="es-ES_tradnl" b="1">
                  <a:solidFill>
                    <a:srgbClr val="FF3300"/>
                  </a:solidFill>
                  <a:effectLst>
                    <a:outerShdw blurRad="38100" dist="38100" dir="2700000" algn="tl">
                      <a:srgbClr val="000000"/>
                    </a:outerShdw>
                  </a:effectLst>
                  <a:latin typeface="Arial" charset="0"/>
                  <a:cs typeface="Arial" charset="0"/>
                </a:rPr>
                <a:t>Subsistema de</a:t>
              </a:r>
            </a:p>
            <a:p>
              <a:pPr marL="285750" indent="-285750" algn="ctr">
                <a:lnSpc>
                  <a:spcPct val="90000"/>
                </a:lnSpc>
                <a:spcBef>
                  <a:spcPct val="30000"/>
                </a:spcBef>
                <a:defRPr/>
              </a:pPr>
              <a:r>
                <a:rPr lang="es-ES_tradnl" b="1">
                  <a:solidFill>
                    <a:srgbClr val="FF3300"/>
                  </a:solidFill>
                  <a:effectLst>
                    <a:outerShdw blurRad="38100" dist="38100" dir="2700000" algn="tl">
                      <a:srgbClr val="000000"/>
                    </a:outerShdw>
                  </a:effectLst>
                  <a:latin typeface="Arial" charset="0"/>
                  <a:cs typeface="Arial" charset="0"/>
                </a:rPr>
                <a:t>Cableado Horizontal</a:t>
              </a:r>
            </a:p>
          </p:txBody>
        </p:sp>
        <p:grpSp>
          <p:nvGrpSpPr>
            <p:cNvPr id="12307" name="Group 61"/>
            <p:cNvGrpSpPr>
              <a:grpSpLocks/>
            </p:cNvGrpSpPr>
            <p:nvPr/>
          </p:nvGrpSpPr>
          <p:grpSpPr bwMode="auto">
            <a:xfrm>
              <a:off x="3331" y="1402"/>
              <a:ext cx="611" cy="364"/>
              <a:chOff x="3331" y="1386"/>
              <a:chExt cx="611" cy="364"/>
            </a:xfrm>
          </p:grpSpPr>
          <p:grpSp>
            <p:nvGrpSpPr>
              <p:cNvPr id="12348" name="Group 62"/>
              <p:cNvGrpSpPr>
                <a:grpSpLocks/>
              </p:cNvGrpSpPr>
              <p:nvPr/>
            </p:nvGrpSpPr>
            <p:grpSpPr bwMode="auto">
              <a:xfrm>
                <a:off x="3331" y="1679"/>
                <a:ext cx="239" cy="60"/>
                <a:chOff x="4780" y="1836"/>
                <a:chExt cx="220" cy="134"/>
              </a:xfrm>
            </p:grpSpPr>
            <p:sp>
              <p:nvSpPr>
                <p:cNvPr id="12350" name="Arc 63"/>
                <p:cNvSpPr>
                  <a:spLocks/>
                </p:cNvSpPr>
                <p:nvPr/>
              </p:nvSpPr>
              <p:spPr bwMode="auto">
                <a:xfrm>
                  <a:off x="4893" y="1836"/>
                  <a:ext cx="107" cy="134"/>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VE"/>
                </a:p>
              </p:txBody>
            </p:sp>
            <p:sp>
              <p:nvSpPr>
                <p:cNvPr id="12351" name="Arc 64"/>
                <p:cNvSpPr>
                  <a:spLocks/>
                </p:cNvSpPr>
                <p:nvPr/>
              </p:nvSpPr>
              <p:spPr bwMode="auto">
                <a:xfrm>
                  <a:off x="4780" y="1836"/>
                  <a:ext cx="107" cy="134"/>
                </a:xfrm>
                <a:custGeom>
                  <a:avLst/>
                  <a:gdLst>
                    <a:gd name="T0" fmla="*/ 1 w 21600"/>
                    <a:gd name="T1" fmla="*/ 1 h 21600"/>
                    <a:gd name="T2" fmla="*/ 0 w 21600"/>
                    <a:gd name="T3" fmla="*/ 0 h 21600"/>
                    <a:gd name="T4" fmla="*/ 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VE"/>
                </a:p>
              </p:txBody>
            </p:sp>
          </p:grpSp>
          <p:pic>
            <p:nvPicPr>
              <p:cNvPr id="12349" name="Picture 6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6" y="1386"/>
                <a:ext cx="426"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grpSp>
          <p:nvGrpSpPr>
            <p:cNvPr id="12308" name="Group 66"/>
            <p:cNvGrpSpPr>
              <a:grpSpLocks/>
            </p:cNvGrpSpPr>
            <p:nvPr/>
          </p:nvGrpSpPr>
          <p:grpSpPr bwMode="auto">
            <a:xfrm>
              <a:off x="4954" y="1504"/>
              <a:ext cx="608" cy="455"/>
              <a:chOff x="4954" y="1496"/>
              <a:chExt cx="608" cy="455"/>
            </a:xfrm>
          </p:grpSpPr>
          <p:pic>
            <p:nvPicPr>
              <p:cNvPr id="12344" name="Picture 6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6" y="1496"/>
                <a:ext cx="42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nvGrpSpPr>
              <p:cNvPr id="12345" name="Group 68"/>
              <p:cNvGrpSpPr>
                <a:grpSpLocks/>
              </p:cNvGrpSpPr>
              <p:nvPr/>
            </p:nvGrpSpPr>
            <p:grpSpPr bwMode="auto">
              <a:xfrm>
                <a:off x="4954" y="1794"/>
                <a:ext cx="224" cy="157"/>
                <a:chOff x="4780" y="1836"/>
                <a:chExt cx="220" cy="134"/>
              </a:xfrm>
            </p:grpSpPr>
            <p:sp>
              <p:nvSpPr>
                <p:cNvPr id="12346" name="Arc 69"/>
                <p:cNvSpPr>
                  <a:spLocks/>
                </p:cNvSpPr>
                <p:nvPr/>
              </p:nvSpPr>
              <p:spPr bwMode="auto">
                <a:xfrm>
                  <a:off x="4893" y="1836"/>
                  <a:ext cx="107" cy="134"/>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VE"/>
                </a:p>
              </p:txBody>
            </p:sp>
            <p:sp>
              <p:nvSpPr>
                <p:cNvPr id="12347" name="Arc 70"/>
                <p:cNvSpPr>
                  <a:spLocks/>
                </p:cNvSpPr>
                <p:nvPr/>
              </p:nvSpPr>
              <p:spPr bwMode="auto">
                <a:xfrm>
                  <a:off x="4780" y="1836"/>
                  <a:ext cx="107" cy="134"/>
                </a:xfrm>
                <a:custGeom>
                  <a:avLst/>
                  <a:gdLst>
                    <a:gd name="T0" fmla="*/ 1 w 21600"/>
                    <a:gd name="T1" fmla="*/ 1 h 21600"/>
                    <a:gd name="T2" fmla="*/ 0 w 21600"/>
                    <a:gd name="T3" fmla="*/ 0 h 21600"/>
                    <a:gd name="T4" fmla="*/ 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VE"/>
                </a:p>
              </p:txBody>
            </p:sp>
          </p:grpSp>
        </p:grpSp>
        <p:grpSp>
          <p:nvGrpSpPr>
            <p:cNvPr id="12309" name="Group 71"/>
            <p:cNvGrpSpPr>
              <a:grpSpLocks/>
            </p:cNvGrpSpPr>
            <p:nvPr/>
          </p:nvGrpSpPr>
          <p:grpSpPr bwMode="auto">
            <a:xfrm>
              <a:off x="2207" y="1219"/>
              <a:ext cx="2790" cy="594"/>
              <a:chOff x="2207" y="1219"/>
              <a:chExt cx="2790" cy="594"/>
            </a:xfrm>
          </p:grpSpPr>
          <p:sp>
            <p:nvSpPr>
              <p:cNvPr id="12323" name="Line 72"/>
              <p:cNvSpPr>
                <a:spLocks noChangeShapeType="1"/>
              </p:cNvSpPr>
              <p:nvPr/>
            </p:nvSpPr>
            <p:spPr bwMode="auto">
              <a:xfrm>
                <a:off x="2207" y="1224"/>
                <a:ext cx="2769" cy="0"/>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s-PA"/>
              </a:p>
            </p:txBody>
          </p:sp>
          <p:sp>
            <p:nvSpPr>
              <p:cNvPr id="12324" name="Line 73"/>
              <p:cNvSpPr>
                <a:spLocks noChangeShapeType="1"/>
              </p:cNvSpPr>
              <p:nvPr/>
            </p:nvSpPr>
            <p:spPr bwMode="auto">
              <a:xfrm>
                <a:off x="4975" y="1219"/>
                <a:ext cx="0" cy="551"/>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s-PA"/>
              </a:p>
            </p:txBody>
          </p:sp>
          <p:grpSp>
            <p:nvGrpSpPr>
              <p:cNvPr id="12325" name="Group 74"/>
              <p:cNvGrpSpPr>
                <a:grpSpLocks/>
              </p:cNvGrpSpPr>
              <p:nvPr/>
            </p:nvGrpSpPr>
            <p:grpSpPr bwMode="auto">
              <a:xfrm>
                <a:off x="4943" y="1729"/>
                <a:ext cx="54" cy="84"/>
                <a:chOff x="4749" y="1781"/>
                <a:chExt cx="52" cy="72"/>
              </a:xfrm>
            </p:grpSpPr>
            <p:sp>
              <p:nvSpPr>
                <p:cNvPr id="12341" name="Rectangle 75"/>
                <p:cNvSpPr>
                  <a:spLocks noChangeArrowheads="1"/>
                </p:cNvSpPr>
                <p:nvPr/>
              </p:nvSpPr>
              <p:spPr bwMode="auto">
                <a:xfrm>
                  <a:off x="4749" y="1781"/>
                  <a:ext cx="52" cy="72"/>
                </a:xfrm>
                <a:prstGeom prst="rect">
                  <a:avLst/>
                </a:prstGeom>
                <a:solidFill>
                  <a:schemeClr val="bg1"/>
                </a:solidFill>
                <a:ln w="12700">
                  <a:solidFill>
                    <a:srgbClr val="FF3300"/>
                  </a:solidFill>
                  <a:miter lim="800000"/>
                  <a:headEnd/>
                  <a:tailEnd/>
                </a:ln>
              </p:spPr>
              <p:txBody>
                <a:bodyPr wrap="none" anchor="ctr"/>
                <a:lstStyle/>
                <a:p>
                  <a:endParaRPr lang="es-VE"/>
                </a:p>
              </p:txBody>
            </p:sp>
            <p:sp>
              <p:nvSpPr>
                <p:cNvPr id="12342" name="Rectangle 76"/>
                <p:cNvSpPr>
                  <a:spLocks noChangeArrowheads="1"/>
                </p:cNvSpPr>
                <p:nvPr/>
              </p:nvSpPr>
              <p:spPr bwMode="auto">
                <a:xfrm>
                  <a:off x="4768" y="1795"/>
                  <a:ext cx="16" cy="16"/>
                </a:xfrm>
                <a:prstGeom prst="rect">
                  <a:avLst/>
                </a:prstGeom>
                <a:solidFill>
                  <a:schemeClr val="tx1"/>
                </a:solidFill>
                <a:ln w="12700">
                  <a:solidFill>
                    <a:srgbClr val="FF3300"/>
                  </a:solidFill>
                  <a:miter lim="800000"/>
                  <a:headEnd/>
                  <a:tailEnd/>
                </a:ln>
              </p:spPr>
              <p:txBody>
                <a:bodyPr wrap="none" anchor="ctr"/>
                <a:lstStyle/>
                <a:p>
                  <a:endParaRPr lang="es-VE"/>
                </a:p>
              </p:txBody>
            </p:sp>
            <p:sp>
              <p:nvSpPr>
                <p:cNvPr id="12343" name="Rectangle 77"/>
                <p:cNvSpPr>
                  <a:spLocks noChangeArrowheads="1"/>
                </p:cNvSpPr>
                <p:nvPr/>
              </p:nvSpPr>
              <p:spPr bwMode="auto">
                <a:xfrm>
                  <a:off x="4768" y="1825"/>
                  <a:ext cx="16" cy="16"/>
                </a:xfrm>
                <a:prstGeom prst="rect">
                  <a:avLst/>
                </a:prstGeom>
                <a:solidFill>
                  <a:schemeClr val="tx1"/>
                </a:solidFill>
                <a:ln w="12700">
                  <a:solidFill>
                    <a:srgbClr val="FF3300"/>
                  </a:solidFill>
                  <a:miter lim="800000"/>
                  <a:headEnd/>
                  <a:tailEnd/>
                </a:ln>
              </p:spPr>
              <p:txBody>
                <a:bodyPr wrap="none" anchor="ctr"/>
                <a:lstStyle/>
                <a:p>
                  <a:endParaRPr lang="es-VE"/>
                </a:p>
              </p:txBody>
            </p:sp>
          </p:grpSp>
          <p:grpSp>
            <p:nvGrpSpPr>
              <p:cNvPr id="12326" name="Group 78"/>
              <p:cNvGrpSpPr>
                <a:grpSpLocks/>
              </p:cNvGrpSpPr>
              <p:nvPr/>
            </p:nvGrpSpPr>
            <p:grpSpPr bwMode="auto">
              <a:xfrm>
                <a:off x="2223" y="1330"/>
                <a:ext cx="1922" cy="371"/>
                <a:chOff x="2223" y="1330"/>
                <a:chExt cx="1922" cy="371"/>
              </a:xfrm>
            </p:grpSpPr>
            <p:grpSp>
              <p:nvGrpSpPr>
                <p:cNvPr id="12327" name="Group 79"/>
                <p:cNvGrpSpPr>
                  <a:grpSpLocks/>
                </p:cNvGrpSpPr>
                <p:nvPr/>
              </p:nvGrpSpPr>
              <p:grpSpPr bwMode="auto">
                <a:xfrm>
                  <a:off x="2223" y="1330"/>
                  <a:ext cx="1900" cy="328"/>
                  <a:chOff x="2223" y="1330"/>
                  <a:chExt cx="1900" cy="328"/>
                </a:xfrm>
              </p:grpSpPr>
              <p:sp>
                <p:nvSpPr>
                  <p:cNvPr id="12339" name="Line 80"/>
                  <p:cNvSpPr>
                    <a:spLocks noChangeShapeType="1"/>
                  </p:cNvSpPr>
                  <p:nvPr/>
                </p:nvSpPr>
                <p:spPr bwMode="auto">
                  <a:xfrm flipV="1">
                    <a:off x="2223" y="1330"/>
                    <a:ext cx="1900" cy="0"/>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s-PA"/>
                  </a:p>
                </p:txBody>
              </p:sp>
              <p:sp>
                <p:nvSpPr>
                  <p:cNvPr id="12340" name="Line 81"/>
                  <p:cNvSpPr>
                    <a:spLocks noChangeShapeType="1"/>
                  </p:cNvSpPr>
                  <p:nvPr/>
                </p:nvSpPr>
                <p:spPr bwMode="auto">
                  <a:xfrm>
                    <a:off x="4123" y="1330"/>
                    <a:ext cx="0" cy="328"/>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s-PA"/>
                  </a:p>
                </p:txBody>
              </p:sp>
            </p:grpSp>
            <p:grpSp>
              <p:nvGrpSpPr>
                <p:cNvPr id="12328" name="Group 82"/>
                <p:cNvGrpSpPr>
                  <a:grpSpLocks/>
                </p:cNvGrpSpPr>
                <p:nvPr/>
              </p:nvGrpSpPr>
              <p:grpSpPr bwMode="auto">
                <a:xfrm>
                  <a:off x="2223" y="1441"/>
                  <a:ext cx="1132" cy="248"/>
                  <a:chOff x="2223" y="1441"/>
                  <a:chExt cx="1132" cy="248"/>
                </a:xfrm>
              </p:grpSpPr>
              <p:sp>
                <p:nvSpPr>
                  <p:cNvPr id="12333" name="Line 83"/>
                  <p:cNvSpPr>
                    <a:spLocks noChangeShapeType="1"/>
                  </p:cNvSpPr>
                  <p:nvPr/>
                </p:nvSpPr>
                <p:spPr bwMode="auto">
                  <a:xfrm>
                    <a:off x="2223" y="1441"/>
                    <a:ext cx="1114" cy="0"/>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s-PA"/>
                  </a:p>
                </p:txBody>
              </p:sp>
              <p:sp>
                <p:nvSpPr>
                  <p:cNvPr id="12334" name="Line 84"/>
                  <p:cNvSpPr>
                    <a:spLocks noChangeShapeType="1"/>
                  </p:cNvSpPr>
                  <p:nvPr/>
                </p:nvSpPr>
                <p:spPr bwMode="auto">
                  <a:xfrm>
                    <a:off x="3331" y="1441"/>
                    <a:ext cx="0" cy="163"/>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s-PA"/>
                  </a:p>
                </p:txBody>
              </p:sp>
              <p:grpSp>
                <p:nvGrpSpPr>
                  <p:cNvPr id="12335" name="Group 85"/>
                  <p:cNvGrpSpPr>
                    <a:grpSpLocks/>
                  </p:cNvGrpSpPr>
                  <p:nvPr/>
                </p:nvGrpSpPr>
                <p:grpSpPr bwMode="auto">
                  <a:xfrm>
                    <a:off x="3301" y="1604"/>
                    <a:ext cx="54" cy="85"/>
                    <a:chOff x="4749" y="1781"/>
                    <a:chExt cx="52" cy="72"/>
                  </a:xfrm>
                </p:grpSpPr>
                <p:sp>
                  <p:nvSpPr>
                    <p:cNvPr id="12336" name="Rectangle 86"/>
                    <p:cNvSpPr>
                      <a:spLocks noChangeArrowheads="1"/>
                    </p:cNvSpPr>
                    <p:nvPr/>
                  </p:nvSpPr>
                  <p:spPr bwMode="auto">
                    <a:xfrm>
                      <a:off x="4749" y="1781"/>
                      <a:ext cx="52" cy="72"/>
                    </a:xfrm>
                    <a:prstGeom prst="rect">
                      <a:avLst/>
                    </a:prstGeom>
                    <a:solidFill>
                      <a:schemeClr val="bg1"/>
                    </a:solidFill>
                    <a:ln w="12700">
                      <a:solidFill>
                        <a:srgbClr val="FF3300"/>
                      </a:solidFill>
                      <a:miter lim="800000"/>
                      <a:headEnd/>
                      <a:tailEnd/>
                    </a:ln>
                  </p:spPr>
                  <p:txBody>
                    <a:bodyPr wrap="none" anchor="ctr"/>
                    <a:lstStyle/>
                    <a:p>
                      <a:endParaRPr lang="es-VE"/>
                    </a:p>
                  </p:txBody>
                </p:sp>
                <p:sp>
                  <p:nvSpPr>
                    <p:cNvPr id="12337" name="Rectangle 87"/>
                    <p:cNvSpPr>
                      <a:spLocks noChangeArrowheads="1"/>
                    </p:cNvSpPr>
                    <p:nvPr/>
                  </p:nvSpPr>
                  <p:spPr bwMode="auto">
                    <a:xfrm>
                      <a:off x="4768" y="1795"/>
                      <a:ext cx="16" cy="16"/>
                    </a:xfrm>
                    <a:prstGeom prst="rect">
                      <a:avLst/>
                    </a:prstGeom>
                    <a:solidFill>
                      <a:schemeClr val="tx1"/>
                    </a:solidFill>
                    <a:ln w="12700">
                      <a:solidFill>
                        <a:srgbClr val="FF3300"/>
                      </a:solidFill>
                      <a:miter lim="800000"/>
                      <a:headEnd/>
                      <a:tailEnd/>
                    </a:ln>
                  </p:spPr>
                  <p:txBody>
                    <a:bodyPr wrap="none" anchor="ctr"/>
                    <a:lstStyle/>
                    <a:p>
                      <a:endParaRPr lang="es-VE"/>
                    </a:p>
                  </p:txBody>
                </p:sp>
                <p:sp>
                  <p:nvSpPr>
                    <p:cNvPr id="12338" name="Rectangle 88"/>
                    <p:cNvSpPr>
                      <a:spLocks noChangeArrowheads="1"/>
                    </p:cNvSpPr>
                    <p:nvPr/>
                  </p:nvSpPr>
                  <p:spPr bwMode="auto">
                    <a:xfrm>
                      <a:off x="4768" y="1825"/>
                      <a:ext cx="16" cy="16"/>
                    </a:xfrm>
                    <a:prstGeom prst="rect">
                      <a:avLst/>
                    </a:prstGeom>
                    <a:solidFill>
                      <a:schemeClr val="tx1"/>
                    </a:solidFill>
                    <a:ln w="12700">
                      <a:solidFill>
                        <a:srgbClr val="FF3300"/>
                      </a:solidFill>
                      <a:miter lim="800000"/>
                      <a:headEnd/>
                      <a:tailEnd/>
                    </a:ln>
                  </p:spPr>
                  <p:txBody>
                    <a:bodyPr wrap="none" anchor="ctr"/>
                    <a:lstStyle/>
                    <a:p>
                      <a:endParaRPr lang="es-VE"/>
                    </a:p>
                  </p:txBody>
                </p:sp>
              </p:grpSp>
            </p:grpSp>
            <p:grpSp>
              <p:nvGrpSpPr>
                <p:cNvPr id="12329" name="Group 89"/>
                <p:cNvGrpSpPr>
                  <a:grpSpLocks/>
                </p:cNvGrpSpPr>
                <p:nvPr/>
              </p:nvGrpSpPr>
              <p:grpSpPr bwMode="auto">
                <a:xfrm>
                  <a:off x="4091" y="1617"/>
                  <a:ext cx="54" cy="84"/>
                  <a:chOff x="4749" y="1781"/>
                  <a:chExt cx="52" cy="72"/>
                </a:xfrm>
              </p:grpSpPr>
              <p:sp>
                <p:nvSpPr>
                  <p:cNvPr id="12330" name="Rectangle 90"/>
                  <p:cNvSpPr>
                    <a:spLocks noChangeArrowheads="1"/>
                  </p:cNvSpPr>
                  <p:nvPr/>
                </p:nvSpPr>
                <p:spPr bwMode="auto">
                  <a:xfrm>
                    <a:off x="4749" y="1781"/>
                    <a:ext cx="52" cy="72"/>
                  </a:xfrm>
                  <a:prstGeom prst="rect">
                    <a:avLst/>
                  </a:prstGeom>
                  <a:solidFill>
                    <a:schemeClr val="bg1"/>
                  </a:solidFill>
                  <a:ln w="12700">
                    <a:solidFill>
                      <a:srgbClr val="FF3300"/>
                    </a:solidFill>
                    <a:miter lim="800000"/>
                    <a:headEnd/>
                    <a:tailEnd/>
                  </a:ln>
                </p:spPr>
                <p:txBody>
                  <a:bodyPr wrap="none" anchor="ctr"/>
                  <a:lstStyle/>
                  <a:p>
                    <a:endParaRPr lang="es-VE"/>
                  </a:p>
                </p:txBody>
              </p:sp>
              <p:sp>
                <p:nvSpPr>
                  <p:cNvPr id="12331" name="Rectangle 91"/>
                  <p:cNvSpPr>
                    <a:spLocks noChangeArrowheads="1"/>
                  </p:cNvSpPr>
                  <p:nvPr/>
                </p:nvSpPr>
                <p:spPr bwMode="auto">
                  <a:xfrm>
                    <a:off x="4768" y="1795"/>
                    <a:ext cx="16" cy="16"/>
                  </a:xfrm>
                  <a:prstGeom prst="rect">
                    <a:avLst/>
                  </a:prstGeom>
                  <a:solidFill>
                    <a:schemeClr val="tx1"/>
                  </a:solidFill>
                  <a:ln w="12700">
                    <a:solidFill>
                      <a:srgbClr val="FF3300"/>
                    </a:solidFill>
                    <a:miter lim="800000"/>
                    <a:headEnd/>
                    <a:tailEnd/>
                  </a:ln>
                </p:spPr>
                <p:txBody>
                  <a:bodyPr wrap="none" anchor="ctr"/>
                  <a:lstStyle/>
                  <a:p>
                    <a:endParaRPr lang="es-VE"/>
                  </a:p>
                </p:txBody>
              </p:sp>
              <p:sp>
                <p:nvSpPr>
                  <p:cNvPr id="12332" name="Rectangle 92"/>
                  <p:cNvSpPr>
                    <a:spLocks noChangeArrowheads="1"/>
                  </p:cNvSpPr>
                  <p:nvPr/>
                </p:nvSpPr>
                <p:spPr bwMode="auto">
                  <a:xfrm>
                    <a:off x="4768" y="1825"/>
                    <a:ext cx="16" cy="16"/>
                  </a:xfrm>
                  <a:prstGeom prst="rect">
                    <a:avLst/>
                  </a:prstGeom>
                  <a:solidFill>
                    <a:schemeClr val="tx1"/>
                  </a:solidFill>
                  <a:ln w="12700">
                    <a:solidFill>
                      <a:srgbClr val="FF3300"/>
                    </a:solidFill>
                    <a:miter lim="800000"/>
                    <a:headEnd/>
                    <a:tailEnd/>
                  </a:ln>
                </p:spPr>
                <p:txBody>
                  <a:bodyPr wrap="none" anchor="ctr"/>
                  <a:lstStyle/>
                  <a:p>
                    <a:endParaRPr lang="es-VE"/>
                  </a:p>
                </p:txBody>
              </p:sp>
            </p:grpSp>
          </p:grpSp>
        </p:grpSp>
        <p:grpSp>
          <p:nvGrpSpPr>
            <p:cNvPr id="12310" name="Group 93"/>
            <p:cNvGrpSpPr>
              <a:grpSpLocks/>
            </p:cNvGrpSpPr>
            <p:nvPr/>
          </p:nvGrpSpPr>
          <p:grpSpPr bwMode="auto">
            <a:xfrm>
              <a:off x="4102" y="1409"/>
              <a:ext cx="608" cy="454"/>
              <a:chOff x="4102" y="1385"/>
              <a:chExt cx="608" cy="454"/>
            </a:xfrm>
          </p:grpSpPr>
          <p:pic>
            <p:nvPicPr>
              <p:cNvPr id="12319" name="Picture 9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4" y="1385"/>
                <a:ext cx="426"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pSp>
            <p:nvGrpSpPr>
              <p:cNvPr id="12320" name="Group 95"/>
              <p:cNvGrpSpPr>
                <a:grpSpLocks/>
              </p:cNvGrpSpPr>
              <p:nvPr/>
            </p:nvGrpSpPr>
            <p:grpSpPr bwMode="auto">
              <a:xfrm>
                <a:off x="4102" y="1682"/>
                <a:ext cx="224" cy="157"/>
                <a:chOff x="4780" y="1836"/>
                <a:chExt cx="220" cy="134"/>
              </a:xfrm>
            </p:grpSpPr>
            <p:sp>
              <p:nvSpPr>
                <p:cNvPr id="12321" name="Arc 96"/>
                <p:cNvSpPr>
                  <a:spLocks/>
                </p:cNvSpPr>
                <p:nvPr/>
              </p:nvSpPr>
              <p:spPr bwMode="auto">
                <a:xfrm>
                  <a:off x="4893" y="1836"/>
                  <a:ext cx="107" cy="134"/>
                </a:xfrm>
                <a:custGeom>
                  <a:avLst/>
                  <a:gdLst>
                    <a:gd name="T0" fmla="*/ 1 w 21600"/>
                    <a:gd name="T1" fmla="*/ 0 h 21600"/>
                    <a:gd name="T2" fmla="*/ 0 w 21600"/>
                    <a:gd name="T3" fmla="*/ 1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VE"/>
                </a:p>
              </p:txBody>
            </p:sp>
            <p:sp>
              <p:nvSpPr>
                <p:cNvPr id="12322" name="Arc 97"/>
                <p:cNvSpPr>
                  <a:spLocks/>
                </p:cNvSpPr>
                <p:nvPr/>
              </p:nvSpPr>
              <p:spPr bwMode="auto">
                <a:xfrm>
                  <a:off x="4780" y="1836"/>
                  <a:ext cx="107" cy="134"/>
                </a:xfrm>
                <a:custGeom>
                  <a:avLst/>
                  <a:gdLst>
                    <a:gd name="T0" fmla="*/ 1 w 21600"/>
                    <a:gd name="T1" fmla="*/ 1 h 21600"/>
                    <a:gd name="T2" fmla="*/ 0 w 21600"/>
                    <a:gd name="T3" fmla="*/ 0 h 21600"/>
                    <a:gd name="T4" fmla="*/ 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VE"/>
                </a:p>
              </p:txBody>
            </p:sp>
          </p:grpSp>
        </p:grpSp>
        <p:sp>
          <p:nvSpPr>
            <p:cNvPr id="12311" name="Text Box 102"/>
            <p:cNvSpPr txBox="1">
              <a:spLocks noChangeArrowheads="1"/>
            </p:cNvSpPr>
            <p:nvPr/>
          </p:nvSpPr>
          <p:spPr bwMode="auto">
            <a:xfrm>
              <a:off x="955" y="1213"/>
              <a:ext cx="925"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es-ES_tradnl" b="1">
                  <a:latin typeface="Times New Roman" pitchFamily="18" charset="0"/>
                </a:rPr>
                <a:t>“</a:t>
              </a:r>
              <a:r>
                <a:rPr lang="es-ES_tradnl" b="1">
                  <a:latin typeface="Arial Narrow" pitchFamily="34" charset="0"/>
                  <a:hlinkClick r:id="" action="ppaction://noaction"/>
                </a:rPr>
                <a:t>CLOSET” </a:t>
              </a:r>
              <a:r>
                <a:rPr lang="es-ES_tradnl" b="1">
                  <a:latin typeface="Arial Narrow" pitchFamily="34" charset="0"/>
                </a:rPr>
                <a:t>de planta</a:t>
              </a:r>
              <a:endParaRPr lang="es-ES" b="1">
                <a:latin typeface="Arial Narrow" pitchFamily="34" charset="0"/>
              </a:endParaRPr>
            </a:p>
          </p:txBody>
        </p:sp>
        <p:grpSp>
          <p:nvGrpSpPr>
            <p:cNvPr id="12312" name="Group 103"/>
            <p:cNvGrpSpPr>
              <a:grpSpLocks/>
            </p:cNvGrpSpPr>
            <p:nvPr/>
          </p:nvGrpSpPr>
          <p:grpSpPr bwMode="auto">
            <a:xfrm>
              <a:off x="2130" y="3882"/>
              <a:ext cx="3282" cy="438"/>
              <a:chOff x="2130" y="3882"/>
              <a:chExt cx="3282" cy="438"/>
            </a:xfrm>
          </p:grpSpPr>
          <p:sp>
            <p:nvSpPr>
              <p:cNvPr id="76" name="Rectangle 104"/>
              <p:cNvSpPr>
                <a:spLocks noChangeArrowheads="1"/>
              </p:cNvSpPr>
              <p:nvPr/>
            </p:nvSpPr>
            <p:spPr bwMode="auto">
              <a:xfrm>
                <a:off x="3882" y="4091"/>
                <a:ext cx="1530" cy="229"/>
              </a:xfrm>
              <a:prstGeom prst="rect">
                <a:avLst/>
              </a:prstGeom>
              <a:noFill/>
              <a:ln w="12700">
                <a:noFill/>
                <a:miter lim="800000"/>
                <a:headEnd/>
                <a:tailEnd/>
              </a:ln>
              <a:effectLst/>
            </p:spPr>
            <p:txBody>
              <a:bodyPr wrap="none" lIns="90488" tIns="44450" rIns="90488" bIns="44450">
                <a:spAutoFit/>
              </a:bodyPr>
              <a:lstStyle/>
              <a:p>
                <a:pPr>
                  <a:defRPr/>
                </a:pPr>
                <a:r>
                  <a:rPr lang="es-ES_tradnl" b="1">
                    <a:effectLst>
                      <a:outerShdw blurRad="38100" dist="38100" dir="2700000" algn="tl">
                        <a:srgbClr val="000000"/>
                      </a:outerShdw>
                    </a:effectLst>
                    <a:latin typeface="Arial" charset="0"/>
                    <a:cs typeface="Arial" charset="0"/>
                  </a:rPr>
                  <a:t>Subsistema Campus</a:t>
                </a:r>
              </a:p>
            </p:txBody>
          </p:sp>
          <p:sp>
            <p:nvSpPr>
              <p:cNvPr id="12317" name="Line 105"/>
              <p:cNvSpPr>
                <a:spLocks noChangeShapeType="1"/>
              </p:cNvSpPr>
              <p:nvPr/>
            </p:nvSpPr>
            <p:spPr bwMode="auto">
              <a:xfrm flipH="1">
                <a:off x="2130" y="4218"/>
                <a:ext cx="1782"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nchor="ctr"/>
              <a:lstStyle/>
              <a:p>
                <a:endParaRPr lang="es-PA"/>
              </a:p>
            </p:txBody>
          </p:sp>
          <p:sp>
            <p:nvSpPr>
              <p:cNvPr id="12318" name="Line 106"/>
              <p:cNvSpPr>
                <a:spLocks noChangeShapeType="1"/>
              </p:cNvSpPr>
              <p:nvPr/>
            </p:nvSpPr>
            <p:spPr bwMode="auto">
              <a:xfrm flipH="1" flipV="1">
                <a:off x="2142" y="3882"/>
                <a:ext cx="0" cy="342"/>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s-PA"/>
              </a:p>
            </p:txBody>
          </p:sp>
        </p:grpSp>
        <p:sp>
          <p:nvSpPr>
            <p:cNvPr id="12313" name="Text Box 107"/>
            <p:cNvSpPr txBox="1">
              <a:spLocks noChangeArrowheads="1"/>
            </p:cNvSpPr>
            <p:nvPr/>
          </p:nvSpPr>
          <p:spPr bwMode="auto">
            <a:xfrm>
              <a:off x="361" y="3547"/>
              <a:ext cx="14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es-ES_tradnl" b="1">
                  <a:latin typeface="Times New Roman" pitchFamily="18" charset="0"/>
                </a:rPr>
                <a:t>“CLOSET”principal</a:t>
              </a:r>
              <a:endParaRPr lang="es-ES" b="1">
                <a:latin typeface="Times New Roman" pitchFamily="18" charset="0"/>
              </a:endParaRPr>
            </a:p>
          </p:txBody>
        </p:sp>
        <p:sp>
          <p:nvSpPr>
            <p:cNvPr id="12314" name="Text Box 108"/>
            <p:cNvSpPr txBox="1">
              <a:spLocks noChangeArrowheads="1"/>
            </p:cNvSpPr>
            <p:nvPr/>
          </p:nvSpPr>
          <p:spPr bwMode="auto">
            <a:xfrm>
              <a:off x="1183" y="2371"/>
              <a:ext cx="66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es-ES_tradnl" sz="1600" b="1">
                  <a:latin typeface="Times New Roman" pitchFamily="18" charset="0"/>
                </a:rPr>
                <a:t>“</a:t>
              </a:r>
              <a:r>
                <a:rPr lang="es-ES_tradnl" sz="1600" b="1">
                  <a:latin typeface="Times New Roman" pitchFamily="18" charset="0"/>
                  <a:hlinkClick r:id="" action="ppaction://noaction"/>
                </a:rPr>
                <a:t>CLOSET</a:t>
              </a:r>
              <a:r>
                <a:rPr lang="es-ES_tradnl" sz="1600" b="1">
                  <a:latin typeface="Times New Roman" pitchFamily="18" charset="0"/>
                </a:rPr>
                <a:t>” de planta</a:t>
              </a:r>
              <a:endParaRPr lang="es-ES" sz="1600" b="1">
                <a:latin typeface="Times New Roman" pitchFamily="18" charset="0"/>
              </a:endParaRPr>
            </a:p>
          </p:txBody>
        </p:sp>
        <p:sp>
          <p:nvSpPr>
            <p:cNvPr id="12315" name="Text Box 109"/>
            <p:cNvSpPr txBox="1">
              <a:spLocks noChangeArrowheads="1"/>
            </p:cNvSpPr>
            <p:nvPr/>
          </p:nvSpPr>
          <p:spPr bwMode="auto">
            <a:xfrm>
              <a:off x="2432" y="3218"/>
              <a:ext cx="14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es-ES_tradnl" b="1">
                  <a:latin typeface="Times New Roman" pitchFamily="18" charset="0"/>
                  <a:hlinkClick r:id="rId6" action="ppaction://hlinksldjump"/>
                </a:rPr>
                <a:t>SERVIDOR+SAI</a:t>
              </a:r>
              <a:endParaRPr lang="es-ES" b="1">
                <a:latin typeface="Times New Roman" pitchFamily="18" charset="0"/>
              </a:endParaRPr>
            </a:p>
          </p:txBody>
        </p:sp>
      </p:grpSp>
      <p:pic>
        <p:nvPicPr>
          <p:cNvPr id="110" name="109 Imagen">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65" y="5855165"/>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lum bright="70000" contrast="-70000"/>
          </a:blip>
          <a:srcRect/>
          <a:stretch>
            <a:fillRect/>
          </a:stretch>
        </p:blipFill>
        <p:spPr bwMode="auto">
          <a:xfrm>
            <a:off x="6191250" y="4000500"/>
            <a:ext cx="2952750" cy="2686050"/>
          </a:xfrm>
          <a:prstGeom prst="ellipse">
            <a:avLst/>
          </a:prstGeom>
          <a:ln>
            <a:noFill/>
          </a:ln>
          <a:effectLst>
            <a:softEdge rad="112500"/>
          </a:effectLst>
        </p:spPr>
      </p:pic>
      <p:sp>
        <p:nvSpPr>
          <p:cNvPr id="13315"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7" name="Rectangle 8"/>
          <p:cNvSpPr txBox="1">
            <a:spLocks noChangeArrowheads="1"/>
          </p:cNvSpPr>
          <p:nvPr/>
        </p:nvSpPr>
        <p:spPr bwMode="gray">
          <a:xfrm>
            <a:off x="346075" y="450850"/>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Subsistemas Básicos</a:t>
            </a:r>
          </a:p>
        </p:txBody>
      </p:sp>
      <p:cxnSp>
        <p:nvCxnSpPr>
          <p:cNvPr id="13" name="12 Conector recto"/>
          <p:cNvCxnSpPr>
            <a:stCxn id="13315"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3318" name="Group 56"/>
          <p:cNvGrpSpPr>
            <a:grpSpLocks/>
          </p:cNvGrpSpPr>
          <p:nvPr/>
        </p:nvGrpSpPr>
        <p:grpSpPr bwMode="auto">
          <a:xfrm>
            <a:off x="719138" y="1752600"/>
            <a:ext cx="7596187" cy="4776788"/>
            <a:chOff x="1053" y="1102"/>
            <a:chExt cx="3699" cy="2755"/>
          </a:xfrm>
        </p:grpSpPr>
        <p:grpSp>
          <p:nvGrpSpPr>
            <p:cNvPr id="13319" name="Group 35"/>
            <p:cNvGrpSpPr>
              <a:grpSpLocks/>
            </p:cNvGrpSpPr>
            <p:nvPr/>
          </p:nvGrpSpPr>
          <p:grpSpPr bwMode="auto">
            <a:xfrm>
              <a:off x="1053" y="1102"/>
              <a:ext cx="3698" cy="821"/>
              <a:chOff x="912" y="1008"/>
              <a:chExt cx="3984" cy="912"/>
            </a:xfrm>
          </p:grpSpPr>
          <p:sp>
            <p:nvSpPr>
              <p:cNvPr id="167" name="AutoShape 36"/>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s-VE">
                  <a:latin typeface="Arial" charset="0"/>
                  <a:cs typeface="Arial" charset="0"/>
                </a:endParaRPr>
              </a:p>
            </p:txBody>
          </p:sp>
          <p:grpSp>
            <p:nvGrpSpPr>
              <p:cNvPr id="13335" name="Group 37"/>
              <p:cNvGrpSpPr>
                <a:grpSpLocks/>
              </p:cNvGrpSpPr>
              <p:nvPr/>
            </p:nvGrpSpPr>
            <p:grpSpPr bwMode="auto">
              <a:xfrm>
                <a:off x="999" y="1092"/>
                <a:ext cx="768" cy="746"/>
                <a:chOff x="999" y="1092"/>
                <a:chExt cx="768" cy="746"/>
              </a:xfrm>
            </p:grpSpPr>
            <p:sp>
              <p:nvSpPr>
                <p:cNvPr id="170" name="AutoShape 38"/>
                <p:cNvSpPr>
                  <a:spLocks noChangeArrowheads="1"/>
                </p:cNvSpPr>
                <p:nvPr/>
              </p:nvSpPr>
              <p:spPr bwMode="gray">
                <a:xfrm>
                  <a:off x="999" y="1092"/>
                  <a:ext cx="769"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s-VE">
                    <a:latin typeface="Arial" charset="0"/>
                    <a:cs typeface="Arial" charset="0"/>
                  </a:endParaRPr>
                </a:p>
              </p:txBody>
            </p:sp>
            <p:sp>
              <p:nvSpPr>
                <p:cNvPr id="171" name="Freeform 39"/>
                <p:cNvSpPr>
                  <a:spLocks/>
                </p:cNvSpPr>
                <p:nvPr/>
              </p:nvSpPr>
              <p:spPr bwMode="gray">
                <a:xfrm>
                  <a:off x="1047"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s-VE">
                    <a:latin typeface="Arial" charset="0"/>
                    <a:cs typeface="Arial" charset="0"/>
                  </a:endParaRPr>
                </a:p>
              </p:txBody>
            </p:sp>
            <p:sp>
              <p:nvSpPr>
                <p:cNvPr id="13339" name="Text Box 40"/>
                <p:cNvSpPr txBox="1">
                  <a:spLocks noChangeArrowheads="1"/>
                </p:cNvSpPr>
                <p:nvPr/>
              </p:nvSpPr>
              <p:spPr bwMode="gray">
                <a:xfrm>
                  <a:off x="1074" y="1122"/>
                  <a:ext cx="610"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a:r>
                    <a:rPr lang="es-ES" sz="1600">
                      <a:latin typeface="Arial Narrow" pitchFamily="34" charset="0"/>
                    </a:rPr>
                    <a:t>A. Cuarto de </a:t>
                  </a:r>
                </a:p>
                <a:p>
                  <a:pPr algn="ctr"/>
                  <a:r>
                    <a:rPr lang="es-ES" sz="1600">
                      <a:latin typeface="Arial Narrow" pitchFamily="34" charset="0"/>
                    </a:rPr>
                    <a:t>Entrada </a:t>
                  </a:r>
                </a:p>
                <a:p>
                  <a:pPr algn="ctr"/>
                  <a:r>
                    <a:rPr lang="es-ES" sz="1600">
                      <a:latin typeface="Arial Narrow" pitchFamily="34" charset="0"/>
                    </a:rPr>
                    <a:t>de Servicios</a:t>
                  </a:r>
                  <a:endParaRPr lang="en-US" sz="1400">
                    <a:latin typeface="Arial Narrow" pitchFamily="34" charset="0"/>
                  </a:endParaRPr>
                </a:p>
              </p:txBody>
            </p:sp>
          </p:grpSp>
          <p:sp>
            <p:nvSpPr>
              <p:cNvPr id="13336" name="Text Box 41"/>
              <p:cNvSpPr txBox="1">
                <a:spLocks noChangeArrowheads="1"/>
              </p:cNvSpPr>
              <p:nvPr/>
            </p:nvSpPr>
            <p:spPr bwMode="gray">
              <a:xfrm>
                <a:off x="1799" y="1052"/>
                <a:ext cx="3002"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a:r>
                  <a:rPr lang="es-ES" sz="1200">
                    <a:latin typeface="Arial Narrow" pitchFamily="34" charset="0"/>
                  </a:rPr>
                  <a:t>consiste en la entrada de los servicios de telecomunicaciones al edificio, incluyendo el punto de entrada a través de la pared y continuando hasta el cuarto o espacio de entrada. El cuarto de entrada puede incorporar el "backbone" que conecta a otros edificios en situaciones de campus. Los requerimientos de los cuartos de entrada se especifican en los estándares ANSI/TIA/EIA-568-A y ANSI/TIA/EIA-569.</a:t>
                </a:r>
                <a:endParaRPr lang="en-US" sz="1200">
                  <a:solidFill>
                    <a:srgbClr val="000000"/>
                  </a:solidFill>
                  <a:latin typeface="Arial Narrow" pitchFamily="34" charset="0"/>
                </a:endParaRPr>
              </a:p>
            </p:txBody>
          </p:sp>
        </p:grpSp>
        <p:grpSp>
          <p:nvGrpSpPr>
            <p:cNvPr id="13320" name="Group 42"/>
            <p:cNvGrpSpPr>
              <a:grpSpLocks/>
            </p:cNvGrpSpPr>
            <p:nvPr/>
          </p:nvGrpSpPr>
          <p:grpSpPr bwMode="auto">
            <a:xfrm>
              <a:off x="1056" y="2069"/>
              <a:ext cx="3696" cy="821"/>
              <a:chOff x="912" y="2016"/>
              <a:chExt cx="3984" cy="912"/>
            </a:xfrm>
          </p:grpSpPr>
          <p:sp>
            <p:nvSpPr>
              <p:cNvPr id="161" name="AutoShape 43"/>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s-VE">
                  <a:latin typeface="Arial" charset="0"/>
                  <a:cs typeface="Arial" charset="0"/>
                </a:endParaRPr>
              </a:p>
            </p:txBody>
          </p:sp>
          <p:grpSp>
            <p:nvGrpSpPr>
              <p:cNvPr id="13329" name="Group 44"/>
              <p:cNvGrpSpPr>
                <a:grpSpLocks/>
              </p:cNvGrpSpPr>
              <p:nvPr/>
            </p:nvGrpSpPr>
            <p:grpSpPr bwMode="auto">
              <a:xfrm>
                <a:off x="999" y="2100"/>
                <a:ext cx="768" cy="746"/>
                <a:chOff x="999" y="2100"/>
                <a:chExt cx="768" cy="746"/>
              </a:xfrm>
            </p:grpSpPr>
            <p:sp>
              <p:nvSpPr>
                <p:cNvPr id="164" name="AutoShape 45"/>
                <p:cNvSpPr>
                  <a:spLocks noChangeArrowheads="1"/>
                </p:cNvSpPr>
                <p:nvPr/>
              </p:nvSpPr>
              <p:spPr bwMode="gray">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pPr>
                    <a:defRPr/>
                  </a:pPr>
                  <a:endParaRPr lang="es-VE">
                    <a:latin typeface="Arial" charset="0"/>
                    <a:cs typeface="Arial" charset="0"/>
                  </a:endParaRPr>
                </a:p>
              </p:txBody>
            </p:sp>
            <p:sp>
              <p:nvSpPr>
                <p:cNvPr id="165" name="Freeform 46"/>
                <p:cNvSpPr>
                  <a:spLocks/>
                </p:cNvSpPr>
                <p:nvPr/>
              </p:nvSpPr>
              <p:spPr bwMode="gray">
                <a:xfrm>
                  <a:off x="1047" y="2148"/>
                  <a:ext cx="382"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a:defRPr/>
                  </a:pPr>
                  <a:endParaRPr lang="es-VE">
                    <a:latin typeface="Arial" charset="0"/>
                    <a:cs typeface="Arial" charset="0"/>
                  </a:endParaRPr>
                </a:p>
              </p:txBody>
            </p:sp>
            <p:sp>
              <p:nvSpPr>
                <p:cNvPr id="13333" name="Text Box 47"/>
                <p:cNvSpPr txBox="1">
                  <a:spLocks noChangeArrowheads="1"/>
                </p:cNvSpPr>
                <p:nvPr/>
              </p:nvSpPr>
              <p:spPr bwMode="gray">
                <a:xfrm>
                  <a:off x="1175" y="2206"/>
                  <a:ext cx="469"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a:r>
                    <a:rPr lang="es-ES" sz="1600">
                      <a:latin typeface="Arial Narrow" pitchFamily="34" charset="0"/>
                    </a:rPr>
                    <a:t>B. Cuarto</a:t>
                  </a:r>
                </a:p>
                <a:p>
                  <a:pPr algn="ctr"/>
                  <a:r>
                    <a:rPr lang="es-ES" sz="1600">
                      <a:latin typeface="Arial Narrow" pitchFamily="34" charset="0"/>
                    </a:rPr>
                    <a:t>De</a:t>
                  </a:r>
                </a:p>
                <a:p>
                  <a:pPr algn="ctr"/>
                  <a:r>
                    <a:rPr lang="es-ES" sz="1600">
                      <a:latin typeface="Arial Narrow" pitchFamily="34" charset="0"/>
                    </a:rPr>
                    <a:t>Equipo</a:t>
                  </a:r>
                  <a:endParaRPr lang="en-US" sz="1600">
                    <a:latin typeface="Arial Narrow" pitchFamily="34" charset="0"/>
                  </a:endParaRPr>
                </a:p>
              </p:txBody>
            </p:sp>
          </p:grpSp>
          <p:sp>
            <p:nvSpPr>
              <p:cNvPr id="13330" name="Text Box 48"/>
              <p:cNvSpPr txBox="1">
                <a:spLocks noChangeArrowheads="1"/>
              </p:cNvSpPr>
              <p:nvPr/>
            </p:nvSpPr>
            <p:spPr bwMode="gray">
              <a:xfrm>
                <a:off x="1811" y="2052"/>
                <a:ext cx="3055" cy="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a:r>
                  <a:rPr lang="es-ES" sz="1200">
                    <a:latin typeface="Arial Narrow" pitchFamily="34" charset="0"/>
                  </a:rPr>
                  <a:t>es un espacio centralizado de uso específico para equipo de telecomunicaciones. Los cuartos de equipo se consideran distintos de los cuartos de telecomunicaciones por la naturaleza, costo, tamaño y/o complejidad del equipo que contienen. Incluyen espacio de trabajo para personal de telecomunicaciones. Todo edificio debe contener un cuarto de telecomunicaciones o un cuarto de equipo. Los requerimientos del cuarto de equipo se especifican en los estándares ANSI/TIA/EIA-568-A y ANSI/TIA/EIA-569.</a:t>
                </a:r>
                <a:endParaRPr lang="en-US" sz="1200">
                  <a:solidFill>
                    <a:srgbClr val="000000"/>
                  </a:solidFill>
                  <a:latin typeface="Arial Narrow" pitchFamily="34" charset="0"/>
                </a:endParaRPr>
              </a:p>
            </p:txBody>
          </p:sp>
        </p:grpSp>
        <p:grpSp>
          <p:nvGrpSpPr>
            <p:cNvPr id="13321" name="Group 49"/>
            <p:cNvGrpSpPr>
              <a:grpSpLocks/>
            </p:cNvGrpSpPr>
            <p:nvPr/>
          </p:nvGrpSpPr>
          <p:grpSpPr bwMode="auto">
            <a:xfrm>
              <a:off x="1056" y="3037"/>
              <a:ext cx="3695" cy="820"/>
              <a:chOff x="912" y="3036"/>
              <a:chExt cx="3984" cy="912"/>
            </a:xfrm>
          </p:grpSpPr>
          <p:sp>
            <p:nvSpPr>
              <p:cNvPr id="143" name="AutoShape 50"/>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a:defRPr/>
                </a:pPr>
                <a:endParaRPr lang="es-VE">
                  <a:latin typeface="Arial" charset="0"/>
                  <a:cs typeface="Arial" charset="0"/>
                </a:endParaRPr>
              </a:p>
            </p:txBody>
          </p:sp>
          <p:grpSp>
            <p:nvGrpSpPr>
              <p:cNvPr id="13323" name="Group 51"/>
              <p:cNvGrpSpPr>
                <a:grpSpLocks/>
              </p:cNvGrpSpPr>
              <p:nvPr/>
            </p:nvGrpSpPr>
            <p:grpSpPr bwMode="auto">
              <a:xfrm>
                <a:off x="931" y="3120"/>
                <a:ext cx="890" cy="746"/>
                <a:chOff x="931" y="3120"/>
                <a:chExt cx="890" cy="746"/>
              </a:xfrm>
            </p:grpSpPr>
            <p:sp>
              <p:nvSpPr>
                <p:cNvPr id="158" name="AutoShape 52"/>
                <p:cNvSpPr>
                  <a:spLocks noChangeArrowheads="1"/>
                </p:cNvSpPr>
                <p:nvPr/>
              </p:nvSpPr>
              <p:spPr bwMode="gray">
                <a:xfrm>
                  <a:off x="1000" y="3120"/>
                  <a:ext cx="768" cy="745"/>
                </a:xfrm>
                <a:prstGeom prst="roundRect">
                  <a:avLst>
                    <a:gd name="adj" fmla="val 11921"/>
                  </a:avLst>
                </a:prstGeom>
                <a:gradFill rotWithShape="1">
                  <a:gsLst>
                    <a:gs pos="0">
                      <a:schemeClr val="accent2">
                        <a:gamma/>
                        <a:tint val="63529"/>
                        <a:invGamma/>
                      </a:schemeClr>
                    </a:gs>
                    <a:gs pos="100000">
                      <a:schemeClr val="accent2"/>
                    </a:gs>
                  </a:gsLst>
                  <a:lin ang="5400000" scaled="1"/>
                </a:gradFill>
                <a:ln w="38100">
                  <a:solidFill>
                    <a:schemeClr val="bg1"/>
                  </a:solidFill>
                  <a:round/>
                  <a:headEnd/>
                  <a:tailEnd/>
                </a:ln>
                <a:effectLst/>
              </p:spPr>
              <p:txBody>
                <a:bodyPr wrap="none" anchor="ctr"/>
                <a:lstStyle/>
                <a:p>
                  <a:pPr>
                    <a:defRPr/>
                  </a:pPr>
                  <a:endParaRPr lang="es-VE">
                    <a:latin typeface="Arial" charset="0"/>
                    <a:cs typeface="Arial" charset="0"/>
                  </a:endParaRPr>
                </a:p>
              </p:txBody>
            </p:sp>
            <p:sp>
              <p:nvSpPr>
                <p:cNvPr id="159" name="Freeform 53"/>
                <p:cNvSpPr>
                  <a:spLocks/>
                </p:cNvSpPr>
                <p:nvPr/>
              </p:nvSpPr>
              <p:spPr bwMode="gray">
                <a:xfrm>
                  <a:off x="1047" y="316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w="0">
                  <a:noFill/>
                  <a:prstDash val="solid"/>
                  <a:round/>
                  <a:headEnd/>
                  <a:tailEnd/>
                </a:ln>
              </p:spPr>
              <p:txBody>
                <a:bodyPr/>
                <a:lstStyle/>
                <a:p>
                  <a:pPr>
                    <a:defRPr/>
                  </a:pPr>
                  <a:endParaRPr lang="es-VE">
                    <a:latin typeface="Arial" charset="0"/>
                    <a:cs typeface="Arial" charset="0"/>
                  </a:endParaRPr>
                </a:p>
              </p:txBody>
            </p:sp>
            <p:sp>
              <p:nvSpPr>
                <p:cNvPr id="13327" name="Text Box 54"/>
                <p:cNvSpPr txBox="1">
                  <a:spLocks noChangeArrowheads="1"/>
                </p:cNvSpPr>
                <p:nvPr/>
              </p:nvSpPr>
              <p:spPr bwMode="gray">
                <a:xfrm>
                  <a:off x="931" y="3226"/>
                  <a:ext cx="890"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a:r>
                    <a:rPr lang="es-ES" sz="1600">
                      <a:latin typeface="Arial Narrow" pitchFamily="34" charset="0"/>
                    </a:rPr>
                    <a:t>C. Cuarto</a:t>
                  </a:r>
                </a:p>
                <a:p>
                  <a:pPr algn="ctr"/>
                  <a:r>
                    <a:rPr lang="es-ES" sz="1600">
                      <a:latin typeface="Arial Narrow" pitchFamily="34" charset="0"/>
                    </a:rPr>
                    <a:t>de</a:t>
                  </a:r>
                </a:p>
                <a:p>
                  <a:pPr algn="ctr"/>
                  <a:r>
                    <a:rPr lang="es-ES" sz="1600">
                      <a:latin typeface="Arial Narrow" pitchFamily="34" charset="0"/>
                    </a:rPr>
                    <a:t>Telecomunicaciones</a:t>
                  </a:r>
                  <a:endParaRPr lang="en-US" sz="1600">
                    <a:latin typeface="Arial Narrow" pitchFamily="34" charset="0"/>
                  </a:endParaRPr>
                </a:p>
              </p:txBody>
            </p:sp>
          </p:grpSp>
          <p:sp>
            <p:nvSpPr>
              <p:cNvPr id="13324" name="Text Box 55"/>
              <p:cNvSpPr txBox="1">
                <a:spLocks noChangeArrowheads="1"/>
              </p:cNvSpPr>
              <p:nvPr/>
            </p:nvSpPr>
            <p:spPr bwMode="gray">
              <a:xfrm>
                <a:off x="1872" y="3160"/>
                <a:ext cx="2929"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a:r>
                  <a:rPr lang="es-ES" sz="1200">
                    <a:latin typeface="Arial Narrow" pitchFamily="34" charset="0"/>
                  </a:rPr>
                  <a:t>es el área en un edificio utilizada para el uso exclusivo de equipo asociado con el sistema de cableado de telecomunicaciones. El espacio del cuarto de comunicaciones no debe ser compartido con instalaciones eléctricas que no sean de telecomunicaciones. El cuarto de telecomunicaciones debe ser capaz de albergar equipo de telecomunicaciones, terminaciones de cable y cableado de interconexión asociado</a:t>
                </a:r>
                <a:endParaRPr lang="en-US" sz="1200">
                  <a:solidFill>
                    <a:srgbClr val="000000"/>
                  </a:solidFill>
                  <a:latin typeface="Arial Narrow" pitchFamily="34" charset="0"/>
                </a:endParaRPr>
              </a:p>
            </p:txBody>
          </p:sp>
        </p:grpSp>
      </p:grpSp>
      <p:pic>
        <p:nvPicPr>
          <p:cNvPr id="28" name="27 Image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199" y="5829299"/>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lum bright="70000" contrast="-70000"/>
          </a:blip>
          <a:srcRect/>
          <a:stretch>
            <a:fillRect/>
          </a:stretch>
        </p:blipFill>
        <p:spPr bwMode="auto">
          <a:xfrm>
            <a:off x="6191250" y="4000500"/>
            <a:ext cx="2952750" cy="2686050"/>
          </a:xfrm>
          <a:prstGeom prst="ellipse">
            <a:avLst/>
          </a:prstGeom>
          <a:ln>
            <a:noFill/>
          </a:ln>
          <a:effectLst>
            <a:softEdge rad="112500"/>
          </a:effectLst>
        </p:spPr>
      </p:pic>
      <p:sp>
        <p:nvSpPr>
          <p:cNvPr id="14339"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7" name="Rectangle 8"/>
          <p:cNvSpPr txBox="1">
            <a:spLocks noChangeArrowheads="1"/>
          </p:cNvSpPr>
          <p:nvPr/>
        </p:nvSpPr>
        <p:spPr bwMode="gray">
          <a:xfrm>
            <a:off x="346075" y="450850"/>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Subsistemas Básicos</a:t>
            </a:r>
          </a:p>
        </p:txBody>
      </p:sp>
      <p:cxnSp>
        <p:nvCxnSpPr>
          <p:cNvPr id="13" name="12 Conector recto"/>
          <p:cNvCxnSpPr>
            <a:stCxn id="14339"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8" name="Rectangle 2"/>
          <p:cNvSpPr txBox="1">
            <a:spLocks noChangeArrowheads="1"/>
          </p:cNvSpPr>
          <p:nvPr/>
        </p:nvSpPr>
        <p:spPr bwMode="auto">
          <a:xfrm>
            <a:off x="506413" y="1206500"/>
            <a:ext cx="6913562" cy="649288"/>
          </a:xfrm>
          <a:prstGeom prst="rect">
            <a:avLst/>
          </a:prstGeom>
          <a:noFill/>
          <a:ln w="9525">
            <a:noFill/>
            <a:miter lim="800000"/>
            <a:headEnd/>
            <a:tailEnd/>
          </a:ln>
        </p:spPr>
        <p:txBody>
          <a:bodyPr lIns="0" tIns="0" rIns="0" bIns="0"/>
          <a:lstStyle/>
          <a:p>
            <a:pPr marL="180975" indent="-180975" algn="just" eaLnBrk="0" hangingPunct="0">
              <a:spcAft>
                <a:spcPct val="40000"/>
              </a:spcAft>
              <a:buFont typeface="Wingdings" pitchFamily="2" charset="2"/>
              <a:buNone/>
              <a:defRPr/>
            </a:pPr>
            <a:r>
              <a:rPr lang="es-ES" sz="2800" b="1" u="sng" kern="0" dirty="0">
                <a:latin typeface="Comic Sans MS" pitchFamily="66" charset="0"/>
                <a:cs typeface="+mn-cs"/>
              </a:rPr>
              <a:t>En el cuarto de equipo, se ubican:</a:t>
            </a:r>
            <a:endParaRPr lang="es-ES" sz="2800" kern="0" dirty="0">
              <a:latin typeface="Comic Sans MS" pitchFamily="66" charset="0"/>
              <a:cs typeface="+mn-cs"/>
            </a:endParaRPr>
          </a:p>
        </p:txBody>
      </p:sp>
      <p:pic>
        <p:nvPicPr>
          <p:cNvPr id="30" name="Picture 15" descr="cables-0"/>
          <p:cNvPicPr>
            <a:picLocks noChangeAspect="1" noChangeArrowheads="1"/>
          </p:cNvPicPr>
          <p:nvPr/>
        </p:nvPicPr>
        <p:blipFill>
          <a:blip r:embed="rId4" cstate="print"/>
          <a:srcRect/>
          <a:stretch>
            <a:fillRect/>
          </a:stretch>
        </p:blipFill>
        <p:spPr bwMode="auto">
          <a:xfrm>
            <a:off x="450850" y="1922463"/>
            <a:ext cx="2416175" cy="1897062"/>
          </a:xfrm>
          <a:prstGeom prst="rect">
            <a:avLst/>
          </a:prstGeom>
          <a:ln w="88900" cap="sq" cmpd="thickThin">
            <a:solidFill>
              <a:srgbClr val="000000"/>
            </a:solidFill>
            <a:prstDash val="solid"/>
            <a:miter lim="800000"/>
          </a:ln>
          <a:effectLst>
            <a:innerShdw blurRad="76200">
              <a:srgbClr val="000000"/>
            </a:innerShdw>
          </a:effectLst>
        </p:spPr>
      </p:pic>
      <p:pic>
        <p:nvPicPr>
          <p:cNvPr id="31" name="Picture 19" descr="d110"/>
          <p:cNvPicPr>
            <a:picLocks noChangeAspect="1" noChangeArrowheads="1"/>
          </p:cNvPicPr>
          <p:nvPr/>
        </p:nvPicPr>
        <p:blipFill>
          <a:blip r:embed="rId5" cstate="print"/>
          <a:srcRect/>
          <a:stretch>
            <a:fillRect/>
          </a:stretch>
        </p:blipFill>
        <p:spPr bwMode="auto">
          <a:xfrm>
            <a:off x="3095624" y="1908046"/>
            <a:ext cx="3486151" cy="1918196"/>
          </a:xfrm>
          <a:prstGeom prst="rect">
            <a:avLst/>
          </a:prstGeom>
          <a:ln w="88900" cap="sq" cmpd="thickThin">
            <a:solidFill>
              <a:srgbClr val="000000"/>
            </a:solidFill>
            <a:prstDash val="solid"/>
            <a:miter lim="800000"/>
          </a:ln>
          <a:effectLst>
            <a:innerShdw blurRad="76200">
              <a:srgbClr val="000000"/>
            </a:innerShdw>
          </a:effectLst>
        </p:spPr>
      </p:pic>
      <p:pic>
        <p:nvPicPr>
          <p:cNvPr id="21506" name="Picture 2"/>
          <p:cNvPicPr>
            <a:picLocks noChangeAspect="1" noChangeArrowheads="1"/>
          </p:cNvPicPr>
          <p:nvPr/>
        </p:nvPicPr>
        <p:blipFill>
          <a:blip r:embed="rId6" cstate="print"/>
          <a:srcRect/>
          <a:stretch>
            <a:fillRect/>
          </a:stretch>
        </p:blipFill>
        <p:spPr bwMode="auto">
          <a:xfrm>
            <a:off x="471489" y="4152901"/>
            <a:ext cx="2443161" cy="1578728"/>
          </a:xfrm>
          <a:prstGeom prst="rect">
            <a:avLst/>
          </a:prstGeom>
          <a:ln w="88900" cap="sq" cmpd="thickThin">
            <a:solidFill>
              <a:srgbClr val="000000"/>
            </a:solidFill>
            <a:prstDash val="solid"/>
            <a:miter lim="800000"/>
          </a:ln>
          <a:effectLst>
            <a:innerShdw blurRad="76200">
              <a:srgbClr val="000000"/>
            </a:innerShdw>
          </a:effectLst>
        </p:spPr>
      </p:pic>
      <p:pic>
        <p:nvPicPr>
          <p:cNvPr id="21507" name="Picture 3"/>
          <p:cNvPicPr>
            <a:picLocks noChangeAspect="1" noChangeArrowheads="1"/>
          </p:cNvPicPr>
          <p:nvPr/>
        </p:nvPicPr>
        <p:blipFill>
          <a:blip r:embed="rId7" cstate="print"/>
          <a:srcRect/>
          <a:stretch>
            <a:fillRect/>
          </a:stretch>
        </p:blipFill>
        <p:spPr bwMode="auto">
          <a:xfrm>
            <a:off x="3228976" y="4009420"/>
            <a:ext cx="2228849" cy="2724754"/>
          </a:xfrm>
          <a:prstGeom prst="rect">
            <a:avLst/>
          </a:prstGeom>
          <a:ln w="88900" cap="sq" cmpd="thickThin">
            <a:solidFill>
              <a:srgbClr val="000000"/>
            </a:solidFill>
            <a:prstDash val="solid"/>
            <a:miter lim="800000"/>
          </a:ln>
          <a:effectLst>
            <a:innerShdw blurRad="76200">
              <a:srgbClr val="000000"/>
            </a:innerShdw>
          </a:effectLst>
        </p:spPr>
      </p:pic>
      <p:sp>
        <p:nvSpPr>
          <p:cNvPr id="14347" name="34 CuadroTexto"/>
          <p:cNvSpPr txBox="1">
            <a:spLocks noChangeArrowheads="1"/>
          </p:cNvSpPr>
          <p:nvPr/>
        </p:nvSpPr>
        <p:spPr bwMode="auto">
          <a:xfrm>
            <a:off x="933450" y="5972175"/>
            <a:ext cx="189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s-VE" sz="1800">
                <a:latin typeface="Arial Narrow" pitchFamily="34" charset="0"/>
              </a:rPr>
              <a:t>Racks, gabinetes</a:t>
            </a:r>
          </a:p>
        </p:txBody>
      </p:sp>
      <p:sp>
        <p:nvSpPr>
          <p:cNvPr id="14348" name="35 CuadroTexto"/>
          <p:cNvSpPr txBox="1">
            <a:spLocks noChangeArrowheads="1"/>
          </p:cNvSpPr>
          <p:nvPr/>
        </p:nvSpPr>
        <p:spPr bwMode="auto">
          <a:xfrm>
            <a:off x="6848475" y="2476500"/>
            <a:ext cx="189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s-VE" sz="1800">
                <a:latin typeface="Arial Narrow" pitchFamily="34" charset="0"/>
              </a:rPr>
              <a:t>Patch Panel</a:t>
            </a:r>
          </a:p>
        </p:txBody>
      </p:sp>
      <p:pic>
        <p:nvPicPr>
          <p:cNvPr id="14" name="13 Imagen">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77199" y="5829299"/>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lum bright="70000" contrast="-70000"/>
          </a:blip>
          <a:srcRect/>
          <a:stretch>
            <a:fillRect/>
          </a:stretch>
        </p:blipFill>
        <p:spPr bwMode="auto">
          <a:xfrm>
            <a:off x="6191250" y="4000500"/>
            <a:ext cx="2952750" cy="2686050"/>
          </a:xfrm>
          <a:prstGeom prst="ellipse">
            <a:avLst/>
          </a:prstGeom>
          <a:ln>
            <a:noFill/>
          </a:ln>
          <a:effectLst>
            <a:softEdge rad="112500"/>
          </a:effectLst>
        </p:spPr>
      </p:pic>
      <p:sp>
        <p:nvSpPr>
          <p:cNvPr id="15363"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7" name="Rectangle 8"/>
          <p:cNvSpPr txBox="1">
            <a:spLocks noChangeArrowheads="1"/>
          </p:cNvSpPr>
          <p:nvPr/>
        </p:nvSpPr>
        <p:spPr bwMode="gray">
          <a:xfrm>
            <a:off x="346075" y="450850"/>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Subsistemas Básicos</a:t>
            </a:r>
          </a:p>
        </p:txBody>
      </p:sp>
      <p:cxnSp>
        <p:nvCxnSpPr>
          <p:cNvPr id="13" name="12 Conector recto"/>
          <p:cNvCxnSpPr>
            <a:stCxn id="15363"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366" name="AutoShape 3"/>
          <p:cNvSpPr>
            <a:spLocks noChangeArrowheads="1"/>
          </p:cNvSpPr>
          <p:nvPr/>
        </p:nvSpPr>
        <p:spPr bwMode="auto">
          <a:xfrm>
            <a:off x="3409950" y="3032125"/>
            <a:ext cx="2066925" cy="321945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just" eaLnBrk="0" hangingPunct="0">
              <a:buFont typeface="Arial" pitchFamily="34" charset="0"/>
              <a:buChar char="•"/>
            </a:pPr>
            <a:r>
              <a:rPr lang="es-ES" sz="1200">
                <a:latin typeface="Arial Narrow" pitchFamily="34" charset="0"/>
              </a:rPr>
              <a:t>El cableado horizontal incorpora el sistema de cableado que se extiende desde la salida de área de trabajo de telecomunicaciones hasta el cuarto de telecomunicaciones.</a:t>
            </a:r>
          </a:p>
          <a:p>
            <a:pPr algn="just" eaLnBrk="0" hangingPunct="0">
              <a:buFont typeface="Arial" pitchFamily="34" charset="0"/>
              <a:buChar char="•"/>
            </a:pPr>
            <a:r>
              <a:rPr lang="es-ES" sz="1200">
                <a:latin typeface="Arial Narrow" pitchFamily="34" charset="0"/>
              </a:rPr>
              <a:t>La d</a:t>
            </a:r>
            <a:r>
              <a:rPr lang="es-ES_tradnl" sz="1200">
                <a:latin typeface="Arial Narrow" pitchFamily="34" charset="0"/>
              </a:rPr>
              <a:t>istancia máxima entre toma y patch panel es de 90m, independiente del tipo de medio.</a:t>
            </a:r>
          </a:p>
          <a:p>
            <a:pPr algn="just" eaLnBrk="0" hangingPunct="0"/>
            <a:endParaRPr lang="es-ES" sz="1200">
              <a:latin typeface="Arial Narrow" pitchFamily="34" charset="0"/>
            </a:endParaRPr>
          </a:p>
          <a:p>
            <a:pPr algn="just" eaLnBrk="0" hangingPunct="0"/>
            <a:endParaRPr lang="en-US" sz="1400">
              <a:solidFill>
                <a:schemeClr val="tx2"/>
              </a:solidFill>
              <a:latin typeface="Verdana" pitchFamily="34" charset="0"/>
            </a:endParaRPr>
          </a:p>
        </p:txBody>
      </p:sp>
      <p:sp>
        <p:nvSpPr>
          <p:cNvPr id="15367" name="AutoShape 4"/>
          <p:cNvSpPr>
            <a:spLocks noChangeArrowheads="1"/>
          </p:cNvSpPr>
          <p:nvPr/>
        </p:nvSpPr>
        <p:spPr bwMode="auto">
          <a:xfrm>
            <a:off x="6076950" y="3152775"/>
            <a:ext cx="1981200" cy="321945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r>
              <a:rPr lang="es-ES" sz="1400">
                <a:latin typeface="Arial Narrow" pitchFamily="34" charset="0"/>
              </a:rPr>
              <a:t>Es la establecida en el estándar ANSI/TIA/EIA-607 es un componente importante de cualquier sistema de cableado estructurado moderno.</a:t>
            </a:r>
            <a:endParaRPr lang="en-US" sz="1400">
              <a:solidFill>
                <a:schemeClr val="tx2"/>
              </a:solidFill>
              <a:latin typeface="Arial Narrow" pitchFamily="34" charset="0"/>
            </a:endParaRPr>
          </a:p>
        </p:txBody>
      </p:sp>
      <p:sp>
        <p:nvSpPr>
          <p:cNvPr id="15368" name="AutoShape 6"/>
          <p:cNvSpPr>
            <a:spLocks noChangeArrowheads="1"/>
          </p:cNvSpPr>
          <p:nvPr/>
        </p:nvSpPr>
        <p:spPr bwMode="gray">
          <a:xfrm>
            <a:off x="3151188" y="1900238"/>
            <a:ext cx="400050" cy="449262"/>
          </a:xfrm>
          <a:prstGeom prst="chevron">
            <a:avLst>
              <a:gd name="adj" fmla="val 52514"/>
            </a:avLst>
          </a:prstGeom>
          <a:solidFill>
            <a:schemeClr val="accent1"/>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p>
            <a:endParaRPr lang="es-VE"/>
          </a:p>
        </p:txBody>
      </p:sp>
      <p:sp>
        <p:nvSpPr>
          <p:cNvPr id="15369" name="AutoShape 7"/>
          <p:cNvSpPr>
            <a:spLocks noChangeArrowheads="1"/>
          </p:cNvSpPr>
          <p:nvPr/>
        </p:nvSpPr>
        <p:spPr bwMode="gray">
          <a:xfrm>
            <a:off x="5613400" y="1900238"/>
            <a:ext cx="398463" cy="449262"/>
          </a:xfrm>
          <a:prstGeom prst="chevron">
            <a:avLst>
              <a:gd name="adj" fmla="val 52514"/>
            </a:avLst>
          </a:prstGeom>
          <a:solidFill>
            <a:schemeClr val="hlink"/>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p>
            <a:endParaRPr lang="es-VE"/>
          </a:p>
        </p:txBody>
      </p:sp>
      <p:sp>
        <p:nvSpPr>
          <p:cNvPr id="33" name="Oval 8"/>
          <p:cNvSpPr>
            <a:spLocks noChangeArrowheads="1"/>
          </p:cNvSpPr>
          <p:nvPr/>
        </p:nvSpPr>
        <p:spPr bwMode="gray">
          <a:xfrm>
            <a:off x="6221413" y="1281113"/>
            <a:ext cx="1703387" cy="168751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s-VE">
              <a:latin typeface="Arial" charset="0"/>
              <a:cs typeface="Arial" charset="0"/>
            </a:endParaRPr>
          </a:p>
        </p:txBody>
      </p:sp>
      <p:sp>
        <p:nvSpPr>
          <p:cNvPr id="34" name="Oval 9"/>
          <p:cNvSpPr>
            <a:spLocks noChangeArrowheads="1"/>
          </p:cNvSpPr>
          <p:nvPr/>
        </p:nvSpPr>
        <p:spPr bwMode="gray">
          <a:xfrm>
            <a:off x="6221413" y="1281113"/>
            <a:ext cx="1703387" cy="1687512"/>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anchor="ctr">
            <a:spAutoFit/>
          </a:bodyPr>
          <a:lstStyle/>
          <a:p>
            <a:pPr>
              <a:defRPr/>
            </a:pPr>
            <a:endParaRPr lang="es-VE">
              <a:latin typeface="Arial" charset="0"/>
              <a:cs typeface="Arial" charset="0"/>
            </a:endParaRPr>
          </a:p>
        </p:txBody>
      </p:sp>
      <p:sp>
        <p:nvSpPr>
          <p:cNvPr id="35" name="Oval 10"/>
          <p:cNvSpPr>
            <a:spLocks noChangeArrowheads="1"/>
          </p:cNvSpPr>
          <p:nvPr/>
        </p:nvSpPr>
        <p:spPr bwMode="gray">
          <a:xfrm>
            <a:off x="6332538" y="1392238"/>
            <a:ext cx="1481137" cy="14668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s-VE">
              <a:latin typeface="Arial" charset="0"/>
              <a:cs typeface="Arial" charset="0"/>
            </a:endParaRPr>
          </a:p>
        </p:txBody>
      </p:sp>
      <p:sp>
        <p:nvSpPr>
          <p:cNvPr id="36" name="Oval 11"/>
          <p:cNvSpPr>
            <a:spLocks noChangeArrowheads="1"/>
          </p:cNvSpPr>
          <p:nvPr/>
        </p:nvSpPr>
        <p:spPr bwMode="gray">
          <a:xfrm>
            <a:off x="6357938" y="1400175"/>
            <a:ext cx="1481137" cy="1466850"/>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es-VE">
              <a:latin typeface="Arial" charset="0"/>
              <a:cs typeface="Arial" charset="0"/>
            </a:endParaRPr>
          </a:p>
        </p:txBody>
      </p:sp>
      <p:sp>
        <p:nvSpPr>
          <p:cNvPr id="15374" name="Oval 12"/>
          <p:cNvSpPr>
            <a:spLocks noChangeArrowheads="1"/>
          </p:cNvSpPr>
          <p:nvPr/>
        </p:nvSpPr>
        <p:spPr bwMode="gray">
          <a:xfrm>
            <a:off x="6411913" y="1463675"/>
            <a:ext cx="1335087" cy="132080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s-VE"/>
          </a:p>
        </p:txBody>
      </p:sp>
      <p:sp>
        <p:nvSpPr>
          <p:cNvPr id="38" name="Oval 13"/>
          <p:cNvSpPr>
            <a:spLocks noChangeArrowheads="1"/>
          </p:cNvSpPr>
          <p:nvPr/>
        </p:nvSpPr>
        <p:spPr bwMode="gray">
          <a:xfrm>
            <a:off x="3619500" y="1155700"/>
            <a:ext cx="1703388" cy="168751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w="38100" algn="ctr">
            <a:noFill/>
            <a:round/>
            <a:headEnd/>
            <a:tailEnd/>
          </a:ln>
          <a:effectLst/>
        </p:spPr>
        <p:txBody>
          <a:bodyPr wrap="none" anchor="ctr">
            <a:spAutoFit/>
          </a:bodyPr>
          <a:lstStyle/>
          <a:p>
            <a:pPr>
              <a:defRPr/>
            </a:pPr>
            <a:endParaRPr lang="es-VE">
              <a:latin typeface="Arial" charset="0"/>
              <a:cs typeface="Arial" charset="0"/>
            </a:endParaRPr>
          </a:p>
        </p:txBody>
      </p:sp>
      <p:sp>
        <p:nvSpPr>
          <p:cNvPr id="39" name="Oval 14"/>
          <p:cNvSpPr>
            <a:spLocks noChangeArrowheads="1"/>
          </p:cNvSpPr>
          <p:nvPr/>
        </p:nvSpPr>
        <p:spPr bwMode="gray">
          <a:xfrm>
            <a:off x="3619500" y="1155700"/>
            <a:ext cx="1703388" cy="168751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es-VE">
              <a:latin typeface="Arial" charset="0"/>
              <a:cs typeface="Arial" charset="0"/>
            </a:endParaRPr>
          </a:p>
        </p:txBody>
      </p:sp>
      <p:sp>
        <p:nvSpPr>
          <p:cNvPr id="40" name="Oval 15"/>
          <p:cNvSpPr>
            <a:spLocks noChangeArrowheads="1"/>
          </p:cNvSpPr>
          <p:nvPr/>
        </p:nvSpPr>
        <p:spPr bwMode="gray">
          <a:xfrm>
            <a:off x="3730625" y="1265238"/>
            <a:ext cx="1481138" cy="1466850"/>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es-VE">
              <a:latin typeface="Arial" charset="0"/>
              <a:cs typeface="Arial" charset="0"/>
            </a:endParaRPr>
          </a:p>
        </p:txBody>
      </p:sp>
      <p:sp>
        <p:nvSpPr>
          <p:cNvPr id="41" name="Oval 16"/>
          <p:cNvSpPr>
            <a:spLocks noChangeArrowheads="1"/>
          </p:cNvSpPr>
          <p:nvPr/>
        </p:nvSpPr>
        <p:spPr bwMode="gray">
          <a:xfrm>
            <a:off x="3732213" y="1268413"/>
            <a:ext cx="1481137" cy="1466850"/>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es-VE">
              <a:latin typeface="Arial" charset="0"/>
              <a:cs typeface="Arial" charset="0"/>
            </a:endParaRPr>
          </a:p>
        </p:txBody>
      </p:sp>
      <p:sp>
        <p:nvSpPr>
          <p:cNvPr id="15379" name="Oval 17"/>
          <p:cNvSpPr>
            <a:spLocks noChangeArrowheads="1"/>
          </p:cNvSpPr>
          <p:nvPr/>
        </p:nvSpPr>
        <p:spPr bwMode="gray">
          <a:xfrm>
            <a:off x="3805238" y="1339850"/>
            <a:ext cx="1333500" cy="132080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s-VE"/>
          </a:p>
        </p:txBody>
      </p:sp>
      <p:grpSp>
        <p:nvGrpSpPr>
          <p:cNvPr id="15380" name="Group 18"/>
          <p:cNvGrpSpPr>
            <a:grpSpLocks/>
          </p:cNvGrpSpPr>
          <p:nvPr/>
        </p:nvGrpSpPr>
        <p:grpSpPr bwMode="auto">
          <a:xfrm>
            <a:off x="3825875" y="1358900"/>
            <a:ext cx="1290638" cy="1277938"/>
            <a:chOff x="4166" y="1706"/>
            <a:chExt cx="1252" cy="1252"/>
          </a:xfrm>
        </p:grpSpPr>
        <p:sp>
          <p:nvSpPr>
            <p:cNvPr id="15400"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15401"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15402"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15403"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grpSp>
      <p:grpSp>
        <p:nvGrpSpPr>
          <p:cNvPr id="15381" name="Group 33"/>
          <p:cNvGrpSpPr>
            <a:grpSpLocks/>
          </p:cNvGrpSpPr>
          <p:nvPr/>
        </p:nvGrpSpPr>
        <p:grpSpPr bwMode="auto">
          <a:xfrm>
            <a:off x="6435725" y="1479550"/>
            <a:ext cx="1292225" cy="1277938"/>
            <a:chOff x="4166" y="1706"/>
            <a:chExt cx="1252" cy="1252"/>
          </a:xfrm>
        </p:grpSpPr>
        <p:sp>
          <p:nvSpPr>
            <p:cNvPr id="15396" name="Oval 34"/>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15397" name="Oval 35"/>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15398" name="Oval 36"/>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15399" name="Oval 37"/>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grpSp>
      <p:sp>
        <p:nvSpPr>
          <p:cNvPr id="15382" name="Text Box 38"/>
          <p:cNvSpPr txBox="1">
            <a:spLocks noChangeArrowheads="1"/>
          </p:cNvSpPr>
          <p:nvPr/>
        </p:nvSpPr>
        <p:spPr bwMode="gray">
          <a:xfrm>
            <a:off x="4051300" y="1755775"/>
            <a:ext cx="995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a:r>
              <a:rPr lang="es-ES_tradnl" sz="1400">
                <a:latin typeface="Arial Narrow" pitchFamily="34" charset="0"/>
              </a:rPr>
              <a:t>E. Cableado</a:t>
            </a:r>
          </a:p>
          <a:p>
            <a:pPr algn="ctr"/>
            <a:r>
              <a:rPr lang="es-ES_tradnl" sz="1400">
                <a:latin typeface="Arial Narrow" pitchFamily="34" charset="0"/>
              </a:rPr>
              <a:t>Horizontal</a:t>
            </a:r>
            <a:endParaRPr lang="en-US" sz="1400">
              <a:solidFill>
                <a:srgbClr val="000000"/>
              </a:solidFill>
              <a:latin typeface="Arial Narrow" pitchFamily="34" charset="0"/>
            </a:endParaRPr>
          </a:p>
        </p:txBody>
      </p:sp>
      <p:sp>
        <p:nvSpPr>
          <p:cNvPr id="15383" name="Text Box 40"/>
          <p:cNvSpPr txBox="1">
            <a:spLocks noChangeArrowheads="1"/>
          </p:cNvSpPr>
          <p:nvPr/>
        </p:nvSpPr>
        <p:spPr bwMode="gray">
          <a:xfrm>
            <a:off x="6707188" y="1857375"/>
            <a:ext cx="898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a:r>
              <a:rPr lang="es-ES" sz="1400">
                <a:latin typeface="Arial Narrow" pitchFamily="34" charset="0"/>
              </a:rPr>
              <a:t>F. Área de </a:t>
            </a:r>
          </a:p>
          <a:p>
            <a:pPr algn="ctr"/>
            <a:r>
              <a:rPr lang="es-ES" sz="1400">
                <a:latin typeface="Arial Narrow" pitchFamily="34" charset="0"/>
              </a:rPr>
              <a:t>Trabajo</a:t>
            </a:r>
            <a:endParaRPr lang="en-US" sz="1400">
              <a:solidFill>
                <a:srgbClr val="000000"/>
              </a:solidFill>
              <a:latin typeface="Arial Narrow" pitchFamily="34" charset="0"/>
            </a:endParaRPr>
          </a:p>
        </p:txBody>
      </p:sp>
      <p:sp>
        <p:nvSpPr>
          <p:cNvPr id="15384" name="AutoShape 2"/>
          <p:cNvSpPr>
            <a:spLocks noChangeArrowheads="1"/>
          </p:cNvSpPr>
          <p:nvPr/>
        </p:nvSpPr>
        <p:spPr bwMode="auto">
          <a:xfrm>
            <a:off x="928688" y="3032125"/>
            <a:ext cx="2079625" cy="321945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just">
              <a:lnSpc>
                <a:spcPct val="90000"/>
              </a:lnSpc>
              <a:buFont typeface="Wingdings" pitchFamily="2" charset="2"/>
              <a:buNone/>
            </a:pPr>
            <a:r>
              <a:rPr lang="es-ES" sz="1200">
                <a:latin typeface="Arial Narrow" pitchFamily="34" charset="0"/>
              </a:rPr>
              <a:t>El propósito del cableado del backbone (vertical) es proporcionar interconexiones entre cuartos de entrada de servicios de edificio, cuartos de equipo y cuartos de telecomunicaciones. El cableado del backbone incluye la conexión vertical entre pisos en edificios de varios pisos. El cableado del backbone incluye medios de transmisión (cable), puntos principales e intermedios de conexión cruzada y terminaciones mecánicas. </a:t>
            </a:r>
          </a:p>
        </p:txBody>
      </p:sp>
      <p:sp>
        <p:nvSpPr>
          <p:cNvPr id="67" name="Oval 23"/>
          <p:cNvSpPr>
            <a:spLocks noChangeArrowheads="1"/>
          </p:cNvSpPr>
          <p:nvPr/>
        </p:nvSpPr>
        <p:spPr bwMode="gray">
          <a:xfrm>
            <a:off x="1136650" y="1160463"/>
            <a:ext cx="1703388" cy="1687512"/>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w="38100" algn="ctr">
            <a:noFill/>
            <a:round/>
            <a:headEnd/>
            <a:tailEnd/>
          </a:ln>
          <a:effectLst/>
        </p:spPr>
        <p:txBody>
          <a:bodyPr wrap="none" anchor="ctr">
            <a:spAutoFit/>
          </a:bodyPr>
          <a:lstStyle/>
          <a:p>
            <a:pPr>
              <a:defRPr/>
            </a:pPr>
            <a:endParaRPr lang="es-VE">
              <a:latin typeface="Arial" charset="0"/>
              <a:cs typeface="Arial" charset="0"/>
            </a:endParaRPr>
          </a:p>
        </p:txBody>
      </p:sp>
      <p:sp>
        <p:nvSpPr>
          <p:cNvPr id="68" name="Oval 24"/>
          <p:cNvSpPr>
            <a:spLocks noChangeArrowheads="1"/>
          </p:cNvSpPr>
          <p:nvPr/>
        </p:nvSpPr>
        <p:spPr bwMode="gray">
          <a:xfrm>
            <a:off x="1136650" y="1160463"/>
            <a:ext cx="1703388" cy="1687512"/>
          </a:xfrm>
          <a:prstGeom prst="ellipse">
            <a:avLst/>
          </a:prstGeom>
          <a:gradFill rotWithShape="1">
            <a:gsLst>
              <a:gs pos="0">
                <a:schemeClr val="accent1">
                  <a:alpha val="32001"/>
                </a:schemeClr>
              </a:gs>
              <a:gs pos="100000">
                <a:schemeClr val="accent1">
                  <a:gamma/>
                  <a:shade val="46275"/>
                  <a:invGamma/>
                </a:schemeClr>
              </a:gs>
            </a:gsLst>
            <a:lin ang="2700000" scaled="1"/>
          </a:gradFill>
          <a:ln w="38100" algn="ctr">
            <a:noFill/>
            <a:round/>
            <a:headEnd/>
            <a:tailEnd/>
          </a:ln>
          <a:effectLst/>
        </p:spPr>
        <p:txBody>
          <a:bodyPr wrap="none" anchor="ctr">
            <a:spAutoFit/>
          </a:bodyPr>
          <a:lstStyle/>
          <a:p>
            <a:pPr>
              <a:defRPr/>
            </a:pPr>
            <a:endParaRPr lang="es-VE">
              <a:latin typeface="Arial" charset="0"/>
              <a:cs typeface="Arial" charset="0"/>
            </a:endParaRPr>
          </a:p>
        </p:txBody>
      </p:sp>
      <p:sp>
        <p:nvSpPr>
          <p:cNvPr id="69" name="Oval 25"/>
          <p:cNvSpPr>
            <a:spLocks noChangeArrowheads="1"/>
          </p:cNvSpPr>
          <p:nvPr/>
        </p:nvSpPr>
        <p:spPr bwMode="gray">
          <a:xfrm>
            <a:off x="1247775" y="1271588"/>
            <a:ext cx="1481138" cy="1466850"/>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w="38100" algn="ctr">
            <a:noFill/>
            <a:round/>
            <a:headEnd/>
            <a:tailEnd/>
          </a:ln>
          <a:effectLst/>
        </p:spPr>
        <p:txBody>
          <a:bodyPr anchor="ctr">
            <a:spAutoFit/>
          </a:bodyPr>
          <a:lstStyle/>
          <a:p>
            <a:pPr>
              <a:defRPr/>
            </a:pPr>
            <a:endParaRPr lang="es-VE">
              <a:latin typeface="Arial" charset="0"/>
              <a:cs typeface="Arial" charset="0"/>
            </a:endParaRPr>
          </a:p>
        </p:txBody>
      </p:sp>
      <p:sp>
        <p:nvSpPr>
          <p:cNvPr id="70" name="Oval 26"/>
          <p:cNvSpPr>
            <a:spLocks noChangeArrowheads="1"/>
          </p:cNvSpPr>
          <p:nvPr/>
        </p:nvSpPr>
        <p:spPr bwMode="gray">
          <a:xfrm>
            <a:off x="1249363" y="1273175"/>
            <a:ext cx="1481137" cy="1466850"/>
          </a:xfrm>
          <a:prstGeom prst="ellipse">
            <a:avLst/>
          </a:prstGeom>
          <a:gradFill rotWithShape="1">
            <a:gsLst>
              <a:gs pos="0">
                <a:schemeClr val="accent1">
                  <a:gamma/>
                  <a:shade val="63529"/>
                  <a:invGamma/>
                </a:schemeClr>
              </a:gs>
              <a:gs pos="100000">
                <a:schemeClr val="accent1">
                  <a:alpha val="0"/>
                </a:schemeClr>
              </a:gs>
            </a:gsLst>
            <a:lin ang="2700000" scaled="1"/>
          </a:gradFill>
          <a:ln w="38100" algn="ctr">
            <a:noFill/>
            <a:round/>
            <a:headEnd/>
            <a:tailEnd/>
          </a:ln>
          <a:effectLst/>
        </p:spPr>
        <p:txBody>
          <a:bodyPr anchor="ctr">
            <a:spAutoFit/>
          </a:bodyPr>
          <a:lstStyle/>
          <a:p>
            <a:pPr>
              <a:defRPr/>
            </a:pPr>
            <a:endParaRPr lang="es-VE">
              <a:latin typeface="Arial" charset="0"/>
              <a:cs typeface="Arial" charset="0"/>
            </a:endParaRPr>
          </a:p>
        </p:txBody>
      </p:sp>
      <p:sp>
        <p:nvSpPr>
          <p:cNvPr id="15389" name="Oval 27"/>
          <p:cNvSpPr>
            <a:spLocks noChangeArrowheads="1"/>
          </p:cNvSpPr>
          <p:nvPr/>
        </p:nvSpPr>
        <p:spPr bwMode="gray">
          <a:xfrm>
            <a:off x="1320800" y="1343025"/>
            <a:ext cx="1333500" cy="132080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s-VE"/>
          </a:p>
        </p:txBody>
      </p:sp>
      <p:grpSp>
        <p:nvGrpSpPr>
          <p:cNvPr id="15390" name="Group 28"/>
          <p:cNvGrpSpPr>
            <a:grpSpLocks/>
          </p:cNvGrpSpPr>
          <p:nvPr/>
        </p:nvGrpSpPr>
        <p:grpSpPr bwMode="auto">
          <a:xfrm>
            <a:off x="1343025" y="1358900"/>
            <a:ext cx="1290638" cy="1277938"/>
            <a:chOff x="4166" y="1706"/>
            <a:chExt cx="1252" cy="1252"/>
          </a:xfrm>
        </p:grpSpPr>
        <p:sp>
          <p:nvSpPr>
            <p:cNvPr id="15392" name="Oval 2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15393"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15394" name="Oval 3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15395" name="Oval 3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grpSp>
      <p:sp>
        <p:nvSpPr>
          <p:cNvPr id="15391" name="Text Box 39"/>
          <p:cNvSpPr txBox="1">
            <a:spLocks noChangeArrowheads="1"/>
          </p:cNvSpPr>
          <p:nvPr/>
        </p:nvSpPr>
        <p:spPr bwMode="gray">
          <a:xfrm>
            <a:off x="1581150" y="1670050"/>
            <a:ext cx="1001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a:r>
              <a:rPr lang="es-ES" sz="1400">
                <a:latin typeface="Arial Narrow" pitchFamily="34" charset="0"/>
              </a:rPr>
              <a:t>D. Cableado</a:t>
            </a:r>
          </a:p>
          <a:p>
            <a:pPr algn="ctr"/>
            <a:r>
              <a:rPr lang="es-ES" sz="1400">
                <a:latin typeface="Arial Narrow" pitchFamily="34" charset="0"/>
              </a:rPr>
              <a:t>Vertical</a:t>
            </a:r>
            <a:endParaRPr lang="en-US" sz="1400">
              <a:solidFill>
                <a:srgbClr val="000000"/>
              </a:solidFill>
              <a:latin typeface="Arial Narrow" pitchFamily="34" charset="0"/>
            </a:endParaRPr>
          </a:p>
        </p:txBody>
      </p:sp>
      <p:pic>
        <p:nvPicPr>
          <p:cNvPr id="44" name="43 Image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199" y="5829299"/>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lum bright="70000" contrast="-70000"/>
          </a:blip>
          <a:srcRect/>
          <a:stretch>
            <a:fillRect/>
          </a:stretch>
        </p:blipFill>
        <p:spPr bwMode="auto">
          <a:xfrm>
            <a:off x="6191250" y="4000500"/>
            <a:ext cx="2952750" cy="2686050"/>
          </a:xfrm>
          <a:prstGeom prst="ellipse">
            <a:avLst/>
          </a:prstGeom>
          <a:ln>
            <a:noFill/>
          </a:ln>
          <a:effectLst>
            <a:softEdge rad="112500"/>
          </a:effectLst>
        </p:spPr>
      </p:pic>
      <p:sp>
        <p:nvSpPr>
          <p:cNvPr id="16387"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7" name="Rectangle 8"/>
          <p:cNvSpPr txBox="1">
            <a:spLocks noChangeArrowheads="1"/>
          </p:cNvSpPr>
          <p:nvPr/>
        </p:nvSpPr>
        <p:spPr bwMode="gray">
          <a:xfrm>
            <a:off x="346075" y="450850"/>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Subsistemas Básicos</a:t>
            </a:r>
          </a:p>
        </p:txBody>
      </p:sp>
      <p:cxnSp>
        <p:nvCxnSpPr>
          <p:cNvPr id="13" name="12 Conector recto"/>
          <p:cNvCxnSpPr>
            <a:stCxn id="16387"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49" name="Picture 5" descr="image044"/>
          <p:cNvPicPr>
            <a:picLocks noChangeAspect="1" noChangeArrowheads="1"/>
          </p:cNvPicPr>
          <p:nvPr/>
        </p:nvPicPr>
        <p:blipFill>
          <a:blip r:embed="rId4" cstate="print"/>
          <a:srcRect/>
          <a:stretch>
            <a:fillRect/>
          </a:stretch>
        </p:blipFill>
        <p:spPr bwMode="auto">
          <a:xfrm>
            <a:off x="149226" y="2562225"/>
            <a:ext cx="3327399" cy="2706251"/>
          </a:xfrm>
          <a:prstGeom prst="rect">
            <a:avLst/>
          </a:prstGeom>
          <a:ln w="88900" cap="sq" cmpd="thickThin">
            <a:solidFill>
              <a:srgbClr val="000000"/>
            </a:solidFill>
            <a:prstDash val="solid"/>
            <a:miter lim="800000"/>
          </a:ln>
          <a:effectLst>
            <a:innerShdw blurRad="76200">
              <a:srgbClr val="000000"/>
            </a:innerShdw>
          </a:effectLst>
        </p:spPr>
      </p:pic>
      <p:pic>
        <p:nvPicPr>
          <p:cNvPr id="150" name="Picture 2"/>
          <p:cNvPicPr>
            <a:picLocks noChangeAspect="1" noChangeArrowheads="1"/>
          </p:cNvPicPr>
          <p:nvPr/>
        </p:nvPicPr>
        <p:blipFill>
          <a:blip r:embed="rId5" cstate="print"/>
          <a:srcRect/>
          <a:stretch>
            <a:fillRect/>
          </a:stretch>
        </p:blipFill>
        <p:spPr bwMode="auto">
          <a:xfrm>
            <a:off x="3761024" y="3933825"/>
            <a:ext cx="3009374" cy="2209799"/>
          </a:xfrm>
          <a:prstGeom prst="rect">
            <a:avLst/>
          </a:prstGeom>
          <a:ln w="88900" cap="sq" cmpd="thickThin">
            <a:solidFill>
              <a:srgbClr val="000000"/>
            </a:solidFill>
            <a:prstDash val="solid"/>
            <a:miter lim="800000"/>
          </a:ln>
          <a:effectLst>
            <a:innerShdw blurRad="76200">
              <a:srgbClr val="000000"/>
            </a:innerShdw>
          </a:effectLst>
        </p:spPr>
      </p:pic>
      <p:sp>
        <p:nvSpPr>
          <p:cNvPr id="16392" name="Text Box 4"/>
          <p:cNvSpPr txBox="1">
            <a:spLocks noChangeArrowheads="1"/>
          </p:cNvSpPr>
          <p:nvPr/>
        </p:nvSpPr>
        <p:spPr bwMode="auto">
          <a:xfrm>
            <a:off x="6962775" y="2298700"/>
            <a:ext cx="171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s-ES" b="1">
                <a:latin typeface="Arial Narrow" pitchFamily="34" charset="0"/>
              </a:rPr>
              <a:t>Área de trabajo</a:t>
            </a:r>
          </a:p>
        </p:txBody>
      </p:sp>
      <p:sp>
        <p:nvSpPr>
          <p:cNvPr id="16393" name="Text Box 4"/>
          <p:cNvSpPr txBox="1">
            <a:spLocks noChangeArrowheads="1"/>
          </p:cNvSpPr>
          <p:nvPr/>
        </p:nvSpPr>
        <p:spPr bwMode="auto">
          <a:xfrm>
            <a:off x="962025" y="5318125"/>
            <a:ext cx="2216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s-ES" b="1">
                <a:latin typeface="Arial Narrow" pitchFamily="34" charset="0"/>
              </a:rPr>
              <a:t>Cableado Horizontal</a:t>
            </a:r>
          </a:p>
        </p:txBody>
      </p:sp>
      <p:pic>
        <p:nvPicPr>
          <p:cNvPr id="153"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784600" y="1343025"/>
            <a:ext cx="3054611" cy="2314575"/>
          </a:xfrm>
          <a:prstGeom prst="rect">
            <a:avLst/>
          </a:prstGeom>
          <a:ln w="88900" cap="sq" cmpd="thickThin">
            <a:solidFill>
              <a:srgbClr val="000000"/>
            </a:solidFill>
            <a:prstDash val="solid"/>
            <a:miter lim="800000"/>
          </a:ln>
          <a:effectLst>
            <a:innerShdw blurRad="76200">
              <a:srgbClr val="000000"/>
            </a:innerShdw>
          </a:effectLst>
        </p:spPr>
      </p:pic>
      <p:pic>
        <p:nvPicPr>
          <p:cNvPr id="16395" name="Picture 3" descr="simulacion">
            <a:hlinkClick r:id="rId7"/>
          </p:cNvPr>
          <p:cNvPicPr>
            <a:picLocks noGrp="1" noChangeAspect="1" noChangeArrowheads="1"/>
          </p:cNvPicPr>
          <p:nvPr>
            <p:ph sz="half" idx="4294967295"/>
          </p:nvPr>
        </p:nvPicPr>
        <p:blipFill>
          <a:blip r:embed="rId8">
            <a:extLst>
              <a:ext uri="{28A0092B-C50C-407E-A947-70E740481C1C}">
                <a14:useLocalDpi xmlns:a14="http://schemas.microsoft.com/office/drawing/2010/main" val="0"/>
              </a:ext>
            </a:extLst>
          </a:blip>
          <a:srcRect/>
          <a:stretch>
            <a:fillRect/>
          </a:stretch>
        </p:blipFill>
        <p:spPr>
          <a:xfrm>
            <a:off x="3889375" y="2719388"/>
            <a:ext cx="1165225" cy="847725"/>
          </a:xfrm>
          <a:ln w="28575">
            <a:solidFill>
              <a:schemeClr val="bg1"/>
            </a:solidFill>
            <a:miter lim="800000"/>
            <a:headEnd/>
            <a:tailEnd/>
          </a:ln>
          <a:effectLst>
            <a:prstShdw prst="shdw13" dist="53882" dir="13500000">
              <a:srgbClr val="808080">
                <a:alpha val="50000"/>
              </a:srgbClr>
            </a:prstShdw>
          </a:effectLst>
        </p:spPr>
      </p:pic>
      <p:sp>
        <p:nvSpPr>
          <p:cNvPr id="16396" name="Text Box 4"/>
          <p:cNvSpPr txBox="1">
            <a:spLocks noChangeArrowheads="1"/>
          </p:cNvSpPr>
          <p:nvPr/>
        </p:nvSpPr>
        <p:spPr bwMode="auto">
          <a:xfrm>
            <a:off x="7067550" y="5127625"/>
            <a:ext cx="1936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s-ES" b="1">
                <a:latin typeface="Arial Narrow" pitchFamily="34" charset="0"/>
              </a:rPr>
              <a:t>Cableado Vertical</a:t>
            </a:r>
          </a:p>
        </p:txBody>
      </p:sp>
      <p:pic>
        <p:nvPicPr>
          <p:cNvPr id="14" name="13 Imagen">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77199" y="5829299"/>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t="21455" b="18774"/>
          <a:stretch>
            <a:fillRect/>
          </a:stretch>
        </p:blipFill>
        <p:spPr bwMode="auto">
          <a:xfrm>
            <a:off x="4862513" y="3667125"/>
            <a:ext cx="12430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p:cNvPicPr>
            <a:picLocks noChangeAspect="1" noChangeArrowheads="1"/>
          </p:cNvPicPr>
          <p:nvPr/>
        </p:nvPicPr>
        <p:blipFill>
          <a:blip r:embed="rId4" cstate="print">
            <a:lum bright="70000" contrast="-70000"/>
          </a:blip>
          <a:srcRect/>
          <a:stretch>
            <a:fillRect/>
          </a:stretch>
        </p:blipFill>
        <p:spPr bwMode="auto">
          <a:xfrm>
            <a:off x="6191250" y="4000500"/>
            <a:ext cx="2952750" cy="2686050"/>
          </a:xfrm>
          <a:prstGeom prst="ellipse">
            <a:avLst/>
          </a:prstGeom>
          <a:ln>
            <a:noFill/>
          </a:ln>
          <a:effectLst>
            <a:softEdge rad="112500"/>
          </a:effectLst>
        </p:spPr>
      </p:pic>
      <p:sp>
        <p:nvSpPr>
          <p:cNvPr id="17412"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7" name="Rectangle 8"/>
          <p:cNvSpPr txBox="1">
            <a:spLocks noChangeArrowheads="1"/>
          </p:cNvSpPr>
          <p:nvPr/>
        </p:nvSpPr>
        <p:spPr bwMode="gray">
          <a:xfrm>
            <a:off x="346075" y="450850"/>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Subsistemas Básicos</a:t>
            </a:r>
          </a:p>
        </p:txBody>
      </p:sp>
      <p:cxnSp>
        <p:nvCxnSpPr>
          <p:cNvPr id="13" name="12 Conector recto"/>
          <p:cNvCxnSpPr>
            <a:stCxn id="17412"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7415" name="Picture 4" descr="Image50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438" y="2482850"/>
            <a:ext cx="1143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Line 8"/>
          <p:cNvSpPr>
            <a:spLocks noChangeShapeType="1"/>
          </p:cNvSpPr>
          <p:nvPr/>
        </p:nvSpPr>
        <p:spPr bwMode="auto">
          <a:xfrm flipV="1">
            <a:off x="2371725" y="3257550"/>
            <a:ext cx="1119188" cy="890588"/>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PA"/>
          </a:p>
        </p:txBody>
      </p:sp>
      <p:sp>
        <p:nvSpPr>
          <p:cNvPr id="17417" name="Text Box 10"/>
          <p:cNvSpPr txBox="1">
            <a:spLocks noChangeArrowheads="1"/>
          </p:cNvSpPr>
          <p:nvPr/>
        </p:nvSpPr>
        <p:spPr bwMode="auto">
          <a:xfrm>
            <a:off x="2874963" y="3582988"/>
            <a:ext cx="1465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s-ES" sz="1400">
                <a:latin typeface="Arial Narrow" pitchFamily="34" charset="0"/>
              </a:rPr>
              <a:t>Patch Cable</a:t>
            </a:r>
          </a:p>
          <a:p>
            <a:pPr algn="ctr" eaLnBrk="1" hangingPunct="1"/>
            <a:r>
              <a:rPr lang="es-ES" sz="1400">
                <a:latin typeface="Arial Narrow" pitchFamily="34" charset="0"/>
              </a:rPr>
              <a:t>6 mts.</a:t>
            </a:r>
          </a:p>
        </p:txBody>
      </p:sp>
      <p:sp>
        <p:nvSpPr>
          <p:cNvPr id="17418" name="Text Box 11"/>
          <p:cNvSpPr txBox="1">
            <a:spLocks noChangeArrowheads="1"/>
          </p:cNvSpPr>
          <p:nvPr/>
        </p:nvSpPr>
        <p:spPr bwMode="auto">
          <a:xfrm>
            <a:off x="425450" y="3436938"/>
            <a:ext cx="2236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s-ES" sz="1400">
                <a:latin typeface="Arial Narrow" pitchFamily="34" charset="0"/>
              </a:rPr>
              <a:t>Concentrador</a:t>
            </a:r>
          </a:p>
        </p:txBody>
      </p:sp>
      <p:sp>
        <p:nvSpPr>
          <p:cNvPr id="17419" name="Text Box 12"/>
          <p:cNvSpPr txBox="1">
            <a:spLocks noChangeArrowheads="1"/>
          </p:cNvSpPr>
          <p:nvPr/>
        </p:nvSpPr>
        <p:spPr bwMode="auto">
          <a:xfrm>
            <a:off x="3230563" y="2216150"/>
            <a:ext cx="1465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s-ES" sz="1400">
                <a:latin typeface="Arial Narrow" pitchFamily="34" charset="0"/>
              </a:rPr>
              <a:t>Patch Panel</a:t>
            </a:r>
          </a:p>
        </p:txBody>
      </p:sp>
      <p:sp>
        <p:nvSpPr>
          <p:cNvPr id="17420" name="Line 13"/>
          <p:cNvSpPr>
            <a:spLocks noChangeShapeType="1"/>
          </p:cNvSpPr>
          <p:nvPr/>
        </p:nvSpPr>
        <p:spPr bwMode="auto">
          <a:xfrm flipH="1" flipV="1">
            <a:off x="4572000" y="2886075"/>
            <a:ext cx="742950" cy="714375"/>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PA"/>
          </a:p>
        </p:txBody>
      </p:sp>
      <p:sp>
        <p:nvSpPr>
          <p:cNvPr id="24" name="Rectangle 2"/>
          <p:cNvSpPr txBox="1">
            <a:spLocks noChangeArrowheads="1"/>
          </p:cNvSpPr>
          <p:nvPr/>
        </p:nvSpPr>
        <p:spPr bwMode="gray">
          <a:xfrm>
            <a:off x="0" y="1216025"/>
            <a:ext cx="7299325" cy="1336675"/>
          </a:xfrm>
          <a:prstGeom prst="rect">
            <a:avLst/>
          </a:prstGeom>
          <a:noFill/>
          <a:ln w="9525">
            <a:noFill/>
            <a:miter lim="800000"/>
            <a:headEnd/>
            <a:tailEnd/>
          </a:ln>
        </p:spPr>
        <p:txBody>
          <a:bodyPr lIns="0" rIns="0"/>
          <a:lstStyle/>
          <a:p>
            <a:pPr eaLnBrk="0" hangingPunct="0">
              <a:lnSpc>
                <a:spcPct val="90000"/>
              </a:lnSpc>
              <a:defRPr/>
            </a:pPr>
            <a:r>
              <a:rPr lang="es-ES" b="1" kern="0" dirty="0">
                <a:latin typeface="Arial Narrow" pitchFamily="34" charset="0"/>
                <a:ea typeface="+mj-ea"/>
                <a:cs typeface="+mj-cs"/>
              </a:rPr>
              <a:t>Medidas Máximas</a:t>
            </a:r>
          </a:p>
        </p:txBody>
      </p:sp>
      <p:sp>
        <p:nvSpPr>
          <p:cNvPr id="17422" name="Text Box 9"/>
          <p:cNvSpPr txBox="1">
            <a:spLocks noChangeArrowheads="1"/>
          </p:cNvSpPr>
          <p:nvPr/>
        </p:nvSpPr>
        <p:spPr bwMode="auto">
          <a:xfrm>
            <a:off x="1036638" y="1997075"/>
            <a:ext cx="1668462"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s-ES"/>
              <a:t>Cuarto de</a:t>
            </a:r>
          </a:p>
          <a:p>
            <a:pPr algn="ctr" eaLnBrk="1" hangingPunct="1"/>
            <a:r>
              <a:rPr lang="es-ES"/>
              <a:t>Equipos</a:t>
            </a:r>
          </a:p>
        </p:txBody>
      </p:sp>
      <p:pic>
        <p:nvPicPr>
          <p:cNvPr id="17423" name="Picture 2" descr="j02857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5588" y="5106988"/>
            <a:ext cx="1827212"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4" name="Text Box 4"/>
          <p:cNvSpPr txBox="1">
            <a:spLocks noChangeArrowheads="1"/>
          </p:cNvSpPr>
          <p:nvPr/>
        </p:nvSpPr>
        <p:spPr bwMode="auto">
          <a:xfrm>
            <a:off x="5240338" y="2571750"/>
            <a:ext cx="195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s-ES" sz="1800">
                <a:latin typeface="Arial Narrow" pitchFamily="34" charset="0"/>
              </a:rPr>
              <a:t>Cableado Horizontal </a:t>
            </a:r>
          </a:p>
          <a:p>
            <a:pPr algn="ctr" eaLnBrk="1" hangingPunct="1"/>
            <a:r>
              <a:rPr lang="es-ES" sz="1800">
                <a:latin typeface="Arial Narrow" pitchFamily="34" charset="0"/>
              </a:rPr>
              <a:t>90 mts.</a:t>
            </a:r>
          </a:p>
        </p:txBody>
      </p:sp>
      <p:sp>
        <p:nvSpPr>
          <p:cNvPr id="17425" name="Text Box 6"/>
          <p:cNvSpPr txBox="1">
            <a:spLocks noChangeArrowheads="1"/>
          </p:cNvSpPr>
          <p:nvPr/>
        </p:nvSpPr>
        <p:spPr bwMode="auto">
          <a:xfrm>
            <a:off x="5473700" y="6337300"/>
            <a:ext cx="1465263" cy="338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s-ES" sz="1600">
                <a:latin typeface="Arial Narrow" pitchFamily="34" charset="0"/>
              </a:rPr>
              <a:t>Área de trabajo</a:t>
            </a:r>
          </a:p>
        </p:txBody>
      </p:sp>
      <p:sp>
        <p:nvSpPr>
          <p:cNvPr id="17426" name="Text Box 7"/>
          <p:cNvSpPr txBox="1">
            <a:spLocks noChangeArrowheads="1"/>
          </p:cNvSpPr>
          <p:nvPr/>
        </p:nvSpPr>
        <p:spPr bwMode="auto">
          <a:xfrm>
            <a:off x="5084763" y="4083050"/>
            <a:ext cx="84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eaLnBrk="1" hangingPunct="1"/>
            <a:r>
              <a:rPr lang="es-ES" sz="1400">
                <a:latin typeface="Arial Narrow" pitchFamily="34" charset="0"/>
              </a:rPr>
              <a:t>Wall Plate</a:t>
            </a:r>
          </a:p>
        </p:txBody>
      </p:sp>
      <p:sp>
        <p:nvSpPr>
          <p:cNvPr id="17427" name="Text Box 9"/>
          <p:cNvSpPr txBox="1">
            <a:spLocks noChangeArrowheads="1"/>
          </p:cNvSpPr>
          <p:nvPr/>
        </p:nvSpPr>
        <p:spPr bwMode="auto">
          <a:xfrm>
            <a:off x="5967413" y="4391025"/>
            <a:ext cx="1465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s-ES" sz="1400">
                <a:latin typeface="Arial Narrow" pitchFamily="34" charset="0"/>
              </a:rPr>
              <a:t>Patch Cable</a:t>
            </a:r>
          </a:p>
          <a:p>
            <a:pPr algn="ctr" eaLnBrk="1" hangingPunct="1"/>
            <a:r>
              <a:rPr lang="es-ES" sz="1400">
                <a:latin typeface="Arial Narrow" pitchFamily="34" charset="0"/>
              </a:rPr>
              <a:t>4 mts.</a:t>
            </a:r>
          </a:p>
        </p:txBody>
      </p:sp>
      <p:sp>
        <p:nvSpPr>
          <p:cNvPr id="17428" name="Line 13"/>
          <p:cNvSpPr>
            <a:spLocks noChangeShapeType="1"/>
          </p:cNvSpPr>
          <p:nvPr/>
        </p:nvSpPr>
        <p:spPr bwMode="auto">
          <a:xfrm flipH="1" flipV="1">
            <a:off x="5648325" y="4429125"/>
            <a:ext cx="542925" cy="657225"/>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PA"/>
          </a:p>
        </p:txBody>
      </p:sp>
      <p:pic>
        <p:nvPicPr>
          <p:cNvPr id="17429" name="Picture 3"/>
          <p:cNvPicPr>
            <a:picLocks noChangeAspect="1" noChangeArrowheads="1"/>
          </p:cNvPicPr>
          <p:nvPr/>
        </p:nvPicPr>
        <p:blipFill>
          <a:blip r:embed="rId7">
            <a:extLst>
              <a:ext uri="{28A0092B-C50C-407E-A947-70E740481C1C}">
                <a14:useLocalDpi xmlns:a14="http://schemas.microsoft.com/office/drawing/2010/main" val="0"/>
              </a:ext>
            </a:extLst>
          </a:blip>
          <a:srcRect t="31467" b="25862"/>
          <a:stretch>
            <a:fillRect/>
          </a:stretch>
        </p:blipFill>
        <p:spPr bwMode="auto">
          <a:xfrm>
            <a:off x="371475" y="3981450"/>
            <a:ext cx="2209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21 Imagen">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77199" y="5829299"/>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lum bright="70000" contrast="-70000"/>
          </a:blip>
          <a:srcRect/>
          <a:stretch>
            <a:fillRect/>
          </a:stretch>
        </p:blipFill>
        <p:spPr bwMode="auto">
          <a:xfrm>
            <a:off x="5857875" y="3162300"/>
            <a:ext cx="2952750" cy="2686050"/>
          </a:xfrm>
          <a:prstGeom prst="ellipse">
            <a:avLst/>
          </a:prstGeom>
          <a:ln>
            <a:noFill/>
          </a:ln>
          <a:effectLst>
            <a:softEdge rad="112500"/>
          </a:effectLst>
        </p:spPr>
      </p:pic>
      <p:sp>
        <p:nvSpPr>
          <p:cNvPr id="18435"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7" name="Rectangle 8"/>
          <p:cNvSpPr txBox="1">
            <a:spLocks noChangeArrowheads="1"/>
          </p:cNvSpPr>
          <p:nvPr/>
        </p:nvSpPr>
        <p:spPr bwMode="gray">
          <a:xfrm>
            <a:off x="346075" y="441325"/>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Organizaciones y Normativa</a:t>
            </a:r>
          </a:p>
        </p:txBody>
      </p:sp>
      <p:cxnSp>
        <p:nvCxnSpPr>
          <p:cNvPr id="13" name="12 Conector recto"/>
          <p:cNvCxnSpPr>
            <a:stCxn id="18435"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6" name="Rectangle 2"/>
          <p:cNvSpPr txBox="1">
            <a:spLocks noChangeArrowheads="1"/>
          </p:cNvSpPr>
          <p:nvPr/>
        </p:nvSpPr>
        <p:spPr bwMode="gray">
          <a:xfrm>
            <a:off x="123825" y="1344613"/>
            <a:ext cx="2657475" cy="522287"/>
          </a:xfrm>
          <a:prstGeom prst="rect">
            <a:avLst/>
          </a:prstGeom>
          <a:noFill/>
          <a:ln w="9525">
            <a:noFill/>
            <a:miter lim="800000"/>
            <a:headEnd/>
            <a:tailEnd/>
          </a:ln>
        </p:spPr>
        <p:txBody>
          <a:bodyPr lIns="0" rIns="0"/>
          <a:lstStyle/>
          <a:p>
            <a:pPr eaLnBrk="0" hangingPunct="0">
              <a:lnSpc>
                <a:spcPct val="90000"/>
              </a:lnSpc>
              <a:defRPr/>
            </a:pPr>
            <a:r>
              <a:rPr lang="es-ES" sz="2400" b="1" kern="0" dirty="0">
                <a:latin typeface="Arial Narrow" pitchFamily="34" charset="0"/>
                <a:ea typeface="+mj-ea"/>
                <a:cs typeface="+mj-cs"/>
              </a:rPr>
              <a:t>Organizaciones</a:t>
            </a:r>
          </a:p>
        </p:txBody>
      </p:sp>
      <p:grpSp>
        <p:nvGrpSpPr>
          <p:cNvPr id="18439" name="Group 18"/>
          <p:cNvGrpSpPr>
            <a:grpSpLocks/>
          </p:cNvGrpSpPr>
          <p:nvPr/>
        </p:nvGrpSpPr>
        <p:grpSpPr bwMode="auto">
          <a:xfrm>
            <a:off x="1460500" y="1828800"/>
            <a:ext cx="6835775" cy="4310063"/>
            <a:chOff x="1016" y="1296"/>
            <a:chExt cx="4306" cy="2715"/>
          </a:xfrm>
        </p:grpSpPr>
        <p:sp>
          <p:nvSpPr>
            <p:cNvPr id="18440" name="Freeform 19"/>
            <p:cNvSpPr>
              <a:spLocks/>
            </p:cNvSpPr>
            <p:nvPr/>
          </p:nvSpPr>
          <p:spPr bwMode="gray">
            <a:xfrm rot="-794496">
              <a:off x="2989" y="1859"/>
              <a:ext cx="725" cy="2089"/>
            </a:xfrm>
            <a:custGeom>
              <a:avLst/>
              <a:gdLst>
                <a:gd name="T0" fmla="*/ 0 w 646"/>
                <a:gd name="T1" fmla="*/ 0 h 1861"/>
                <a:gd name="T2" fmla="*/ 48 w 646"/>
                <a:gd name="T3" fmla="*/ 14 h 1861"/>
                <a:gd name="T4" fmla="*/ 98 w 646"/>
                <a:gd name="T5" fmla="*/ 32 h 1861"/>
                <a:gd name="T6" fmla="*/ 147 w 646"/>
                <a:gd name="T7" fmla="*/ 54 h 1861"/>
                <a:gd name="T8" fmla="*/ 195 w 646"/>
                <a:gd name="T9" fmla="*/ 81 h 1861"/>
                <a:gd name="T10" fmla="*/ 242 w 646"/>
                <a:gd name="T11" fmla="*/ 111 h 1861"/>
                <a:gd name="T12" fmla="*/ 288 w 646"/>
                <a:gd name="T13" fmla="*/ 147 h 1861"/>
                <a:gd name="T14" fmla="*/ 333 w 646"/>
                <a:gd name="T15" fmla="*/ 185 h 1861"/>
                <a:gd name="T16" fmla="*/ 377 w 646"/>
                <a:gd name="T17" fmla="*/ 228 h 1861"/>
                <a:gd name="T18" fmla="*/ 418 w 646"/>
                <a:gd name="T19" fmla="*/ 275 h 1861"/>
                <a:gd name="T20" fmla="*/ 457 w 646"/>
                <a:gd name="T21" fmla="*/ 325 h 1861"/>
                <a:gd name="T22" fmla="*/ 493 w 646"/>
                <a:gd name="T23" fmla="*/ 379 h 1861"/>
                <a:gd name="T24" fmla="*/ 526 w 646"/>
                <a:gd name="T25" fmla="*/ 437 h 1861"/>
                <a:gd name="T26" fmla="*/ 555 w 646"/>
                <a:gd name="T27" fmla="*/ 497 h 1861"/>
                <a:gd name="T28" fmla="*/ 582 w 646"/>
                <a:gd name="T29" fmla="*/ 562 h 1861"/>
                <a:gd name="T30" fmla="*/ 604 w 646"/>
                <a:gd name="T31" fmla="*/ 630 h 1861"/>
                <a:gd name="T32" fmla="*/ 621 w 646"/>
                <a:gd name="T33" fmla="*/ 700 h 1861"/>
                <a:gd name="T34" fmla="*/ 634 w 646"/>
                <a:gd name="T35" fmla="*/ 774 h 1861"/>
                <a:gd name="T36" fmla="*/ 642 w 646"/>
                <a:gd name="T37" fmla="*/ 851 h 1861"/>
                <a:gd name="T38" fmla="*/ 646 w 646"/>
                <a:gd name="T39" fmla="*/ 930 h 1861"/>
                <a:gd name="T40" fmla="*/ 643 w 646"/>
                <a:gd name="T41" fmla="*/ 1011 h 1861"/>
                <a:gd name="T42" fmla="*/ 636 w 646"/>
                <a:gd name="T43" fmla="*/ 1086 h 1861"/>
                <a:gd name="T44" fmla="*/ 623 w 646"/>
                <a:gd name="T45" fmla="*/ 1160 h 1861"/>
                <a:gd name="T46" fmla="*/ 607 w 646"/>
                <a:gd name="T47" fmla="*/ 1230 h 1861"/>
                <a:gd name="T48" fmla="*/ 585 w 646"/>
                <a:gd name="T49" fmla="*/ 1297 h 1861"/>
                <a:gd name="T50" fmla="*/ 561 w 646"/>
                <a:gd name="T51" fmla="*/ 1361 h 1861"/>
                <a:gd name="T52" fmla="*/ 533 w 646"/>
                <a:gd name="T53" fmla="*/ 1421 h 1861"/>
                <a:gd name="T54" fmla="*/ 500 w 646"/>
                <a:gd name="T55" fmla="*/ 1478 h 1861"/>
                <a:gd name="T56" fmla="*/ 466 w 646"/>
                <a:gd name="T57" fmla="*/ 1532 h 1861"/>
                <a:gd name="T58" fmla="*/ 428 w 646"/>
                <a:gd name="T59" fmla="*/ 1582 h 1861"/>
                <a:gd name="T60" fmla="*/ 388 w 646"/>
                <a:gd name="T61" fmla="*/ 1627 h 1861"/>
                <a:gd name="T62" fmla="*/ 345 w 646"/>
                <a:gd name="T63" fmla="*/ 1670 h 1861"/>
                <a:gd name="T64" fmla="*/ 301 w 646"/>
                <a:gd name="T65" fmla="*/ 1709 h 1861"/>
                <a:gd name="T66" fmla="*/ 254 w 646"/>
                <a:gd name="T67" fmla="*/ 1744 h 1861"/>
                <a:gd name="T68" fmla="*/ 205 w 646"/>
                <a:gd name="T69" fmla="*/ 1776 h 1861"/>
                <a:gd name="T70" fmla="*/ 156 w 646"/>
                <a:gd name="T71" fmla="*/ 1803 h 1861"/>
                <a:gd name="T72" fmla="*/ 104 w 646"/>
                <a:gd name="T73" fmla="*/ 1826 h 1861"/>
                <a:gd name="T74" fmla="*/ 53 w 646"/>
                <a:gd name="T75" fmla="*/ 1846 h 1861"/>
                <a:gd name="T76" fmla="*/ 0 w 646"/>
                <a:gd name="T77" fmla="*/ 1861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447EC4"/>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s-VE"/>
            </a:p>
          </p:txBody>
        </p:sp>
        <p:sp>
          <p:nvSpPr>
            <p:cNvPr id="18441" name="Freeform 20"/>
            <p:cNvSpPr>
              <a:spLocks/>
            </p:cNvSpPr>
            <p:nvPr/>
          </p:nvSpPr>
          <p:spPr bwMode="gray">
            <a:xfrm rot="5461794">
              <a:off x="1859" y="1577"/>
              <a:ext cx="725" cy="2089"/>
            </a:xfrm>
            <a:custGeom>
              <a:avLst/>
              <a:gdLst>
                <a:gd name="T0" fmla="*/ 0 w 646"/>
                <a:gd name="T1" fmla="*/ 0 h 1861"/>
                <a:gd name="T2" fmla="*/ 48 w 646"/>
                <a:gd name="T3" fmla="*/ 14 h 1861"/>
                <a:gd name="T4" fmla="*/ 98 w 646"/>
                <a:gd name="T5" fmla="*/ 32 h 1861"/>
                <a:gd name="T6" fmla="*/ 147 w 646"/>
                <a:gd name="T7" fmla="*/ 54 h 1861"/>
                <a:gd name="T8" fmla="*/ 195 w 646"/>
                <a:gd name="T9" fmla="*/ 81 h 1861"/>
                <a:gd name="T10" fmla="*/ 242 w 646"/>
                <a:gd name="T11" fmla="*/ 111 h 1861"/>
                <a:gd name="T12" fmla="*/ 288 w 646"/>
                <a:gd name="T13" fmla="*/ 147 h 1861"/>
                <a:gd name="T14" fmla="*/ 333 w 646"/>
                <a:gd name="T15" fmla="*/ 185 h 1861"/>
                <a:gd name="T16" fmla="*/ 377 w 646"/>
                <a:gd name="T17" fmla="*/ 228 h 1861"/>
                <a:gd name="T18" fmla="*/ 418 w 646"/>
                <a:gd name="T19" fmla="*/ 275 h 1861"/>
                <a:gd name="T20" fmla="*/ 457 w 646"/>
                <a:gd name="T21" fmla="*/ 325 h 1861"/>
                <a:gd name="T22" fmla="*/ 493 w 646"/>
                <a:gd name="T23" fmla="*/ 379 h 1861"/>
                <a:gd name="T24" fmla="*/ 526 w 646"/>
                <a:gd name="T25" fmla="*/ 437 h 1861"/>
                <a:gd name="T26" fmla="*/ 555 w 646"/>
                <a:gd name="T27" fmla="*/ 497 h 1861"/>
                <a:gd name="T28" fmla="*/ 582 w 646"/>
                <a:gd name="T29" fmla="*/ 562 h 1861"/>
                <a:gd name="T30" fmla="*/ 604 w 646"/>
                <a:gd name="T31" fmla="*/ 630 h 1861"/>
                <a:gd name="T32" fmla="*/ 621 w 646"/>
                <a:gd name="T33" fmla="*/ 700 h 1861"/>
                <a:gd name="T34" fmla="*/ 634 w 646"/>
                <a:gd name="T35" fmla="*/ 774 h 1861"/>
                <a:gd name="T36" fmla="*/ 642 w 646"/>
                <a:gd name="T37" fmla="*/ 851 h 1861"/>
                <a:gd name="T38" fmla="*/ 646 w 646"/>
                <a:gd name="T39" fmla="*/ 930 h 1861"/>
                <a:gd name="T40" fmla="*/ 643 w 646"/>
                <a:gd name="T41" fmla="*/ 1011 h 1861"/>
                <a:gd name="T42" fmla="*/ 636 w 646"/>
                <a:gd name="T43" fmla="*/ 1086 h 1861"/>
                <a:gd name="T44" fmla="*/ 623 w 646"/>
                <a:gd name="T45" fmla="*/ 1160 h 1861"/>
                <a:gd name="T46" fmla="*/ 607 w 646"/>
                <a:gd name="T47" fmla="*/ 1230 h 1861"/>
                <a:gd name="T48" fmla="*/ 585 w 646"/>
                <a:gd name="T49" fmla="*/ 1297 h 1861"/>
                <a:gd name="T50" fmla="*/ 561 w 646"/>
                <a:gd name="T51" fmla="*/ 1361 h 1861"/>
                <a:gd name="T52" fmla="*/ 533 w 646"/>
                <a:gd name="T53" fmla="*/ 1421 h 1861"/>
                <a:gd name="T54" fmla="*/ 500 w 646"/>
                <a:gd name="T55" fmla="*/ 1478 h 1861"/>
                <a:gd name="T56" fmla="*/ 466 w 646"/>
                <a:gd name="T57" fmla="*/ 1532 h 1861"/>
                <a:gd name="T58" fmla="*/ 428 w 646"/>
                <a:gd name="T59" fmla="*/ 1582 h 1861"/>
                <a:gd name="T60" fmla="*/ 388 w 646"/>
                <a:gd name="T61" fmla="*/ 1627 h 1861"/>
                <a:gd name="T62" fmla="*/ 345 w 646"/>
                <a:gd name="T63" fmla="*/ 1670 h 1861"/>
                <a:gd name="T64" fmla="*/ 301 w 646"/>
                <a:gd name="T65" fmla="*/ 1709 h 1861"/>
                <a:gd name="T66" fmla="*/ 254 w 646"/>
                <a:gd name="T67" fmla="*/ 1744 h 1861"/>
                <a:gd name="T68" fmla="*/ 205 w 646"/>
                <a:gd name="T69" fmla="*/ 1776 h 1861"/>
                <a:gd name="T70" fmla="*/ 156 w 646"/>
                <a:gd name="T71" fmla="*/ 1803 h 1861"/>
                <a:gd name="T72" fmla="*/ 104 w 646"/>
                <a:gd name="T73" fmla="*/ 1826 h 1861"/>
                <a:gd name="T74" fmla="*/ 53 w 646"/>
                <a:gd name="T75" fmla="*/ 1846 h 1861"/>
                <a:gd name="T76" fmla="*/ 0 w 646"/>
                <a:gd name="T77" fmla="*/ 1861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FFFF"/>
                </a:gs>
                <a:gs pos="100000">
                  <a:srgbClr val="2A684C"/>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s-VE"/>
            </a:p>
          </p:txBody>
        </p:sp>
        <p:sp>
          <p:nvSpPr>
            <p:cNvPr id="12" name="Freeform 21"/>
            <p:cNvSpPr>
              <a:spLocks/>
            </p:cNvSpPr>
            <p:nvPr/>
          </p:nvSpPr>
          <p:spPr bwMode="gray">
            <a:xfrm rot="-7471624">
              <a:off x="3025" y="613"/>
              <a:ext cx="725" cy="2090"/>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folHlink">
                    <a:gamma/>
                    <a:tint val="0"/>
                    <a:invGamma/>
                  </a:schemeClr>
                </a:gs>
                <a:gs pos="100000">
                  <a:schemeClr val="folHlink"/>
                </a:gs>
              </a:gsLst>
              <a:lin ang="0" scaled="1"/>
            </a:gradFill>
            <a:ln w="6350">
              <a:noFill/>
              <a:prstDash val="solid"/>
              <a:round/>
              <a:headEnd/>
              <a:tailEnd/>
            </a:ln>
          </p:spPr>
          <p:txBody>
            <a:bodyPr/>
            <a:lstStyle/>
            <a:p>
              <a:pPr>
                <a:defRPr/>
              </a:pPr>
              <a:endParaRPr lang="es-VE">
                <a:latin typeface="Arial" charset="0"/>
                <a:cs typeface="Arial" charset="0"/>
              </a:endParaRPr>
            </a:p>
          </p:txBody>
        </p:sp>
        <p:grpSp>
          <p:nvGrpSpPr>
            <p:cNvPr id="18443" name="Group 22"/>
            <p:cNvGrpSpPr>
              <a:grpSpLocks/>
            </p:cNvGrpSpPr>
            <p:nvPr/>
          </p:nvGrpSpPr>
          <p:grpSpPr bwMode="auto">
            <a:xfrm>
              <a:off x="1177" y="1440"/>
              <a:ext cx="3336" cy="2571"/>
              <a:chOff x="768" y="1104"/>
              <a:chExt cx="3984" cy="3072"/>
            </a:xfrm>
          </p:grpSpPr>
          <p:sp>
            <p:nvSpPr>
              <p:cNvPr id="18451" name="Freeform 23"/>
              <p:cNvSpPr>
                <a:spLocks/>
              </p:cNvSpPr>
              <p:nvPr/>
            </p:nvSpPr>
            <p:spPr bwMode="gray">
              <a:xfrm>
                <a:off x="2784" y="1680"/>
                <a:ext cx="866" cy="2496"/>
              </a:xfrm>
              <a:custGeom>
                <a:avLst/>
                <a:gdLst>
                  <a:gd name="T0" fmla="*/ 0 w 646"/>
                  <a:gd name="T1" fmla="*/ 0 h 1861"/>
                  <a:gd name="T2" fmla="*/ 48 w 646"/>
                  <a:gd name="T3" fmla="*/ 14 h 1861"/>
                  <a:gd name="T4" fmla="*/ 98 w 646"/>
                  <a:gd name="T5" fmla="*/ 32 h 1861"/>
                  <a:gd name="T6" fmla="*/ 147 w 646"/>
                  <a:gd name="T7" fmla="*/ 54 h 1861"/>
                  <a:gd name="T8" fmla="*/ 195 w 646"/>
                  <a:gd name="T9" fmla="*/ 81 h 1861"/>
                  <a:gd name="T10" fmla="*/ 242 w 646"/>
                  <a:gd name="T11" fmla="*/ 111 h 1861"/>
                  <a:gd name="T12" fmla="*/ 288 w 646"/>
                  <a:gd name="T13" fmla="*/ 147 h 1861"/>
                  <a:gd name="T14" fmla="*/ 333 w 646"/>
                  <a:gd name="T15" fmla="*/ 185 h 1861"/>
                  <a:gd name="T16" fmla="*/ 377 w 646"/>
                  <a:gd name="T17" fmla="*/ 228 h 1861"/>
                  <a:gd name="T18" fmla="*/ 418 w 646"/>
                  <a:gd name="T19" fmla="*/ 275 h 1861"/>
                  <a:gd name="T20" fmla="*/ 457 w 646"/>
                  <a:gd name="T21" fmla="*/ 325 h 1861"/>
                  <a:gd name="T22" fmla="*/ 493 w 646"/>
                  <a:gd name="T23" fmla="*/ 379 h 1861"/>
                  <a:gd name="T24" fmla="*/ 526 w 646"/>
                  <a:gd name="T25" fmla="*/ 437 h 1861"/>
                  <a:gd name="T26" fmla="*/ 555 w 646"/>
                  <a:gd name="T27" fmla="*/ 497 h 1861"/>
                  <a:gd name="T28" fmla="*/ 582 w 646"/>
                  <a:gd name="T29" fmla="*/ 562 h 1861"/>
                  <a:gd name="T30" fmla="*/ 604 w 646"/>
                  <a:gd name="T31" fmla="*/ 630 h 1861"/>
                  <a:gd name="T32" fmla="*/ 621 w 646"/>
                  <a:gd name="T33" fmla="*/ 700 h 1861"/>
                  <a:gd name="T34" fmla="*/ 634 w 646"/>
                  <a:gd name="T35" fmla="*/ 774 h 1861"/>
                  <a:gd name="T36" fmla="*/ 642 w 646"/>
                  <a:gd name="T37" fmla="*/ 851 h 1861"/>
                  <a:gd name="T38" fmla="*/ 646 w 646"/>
                  <a:gd name="T39" fmla="*/ 930 h 1861"/>
                  <a:gd name="T40" fmla="*/ 643 w 646"/>
                  <a:gd name="T41" fmla="*/ 1011 h 1861"/>
                  <a:gd name="T42" fmla="*/ 636 w 646"/>
                  <a:gd name="T43" fmla="*/ 1086 h 1861"/>
                  <a:gd name="T44" fmla="*/ 623 w 646"/>
                  <a:gd name="T45" fmla="*/ 1160 h 1861"/>
                  <a:gd name="T46" fmla="*/ 607 w 646"/>
                  <a:gd name="T47" fmla="*/ 1230 h 1861"/>
                  <a:gd name="T48" fmla="*/ 585 w 646"/>
                  <a:gd name="T49" fmla="*/ 1297 h 1861"/>
                  <a:gd name="T50" fmla="*/ 561 w 646"/>
                  <a:gd name="T51" fmla="*/ 1361 h 1861"/>
                  <a:gd name="T52" fmla="*/ 533 w 646"/>
                  <a:gd name="T53" fmla="*/ 1421 h 1861"/>
                  <a:gd name="T54" fmla="*/ 500 w 646"/>
                  <a:gd name="T55" fmla="*/ 1478 h 1861"/>
                  <a:gd name="T56" fmla="*/ 466 w 646"/>
                  <a:gd name="T57" fmla="*/ 1532 h 1861"/>
                  <a:gd name="T58" fmla="*/ 428 w 646"/>
                  <a:gd name="T59" fmla="*/ 1582 h 1861"/>
                  <a:gd name="T60" fmla="*/ 388 w 646"/>
                  <a:gd name="T61" fmla="*/ 1627 h 1861"/>
                  <a:gd name="T62" fmla="*/ 345 w 646"/>
                  <a:gd name="T63" fmla="*/ 1670 h 1861"/>
                  <a:gd name="T64" fmla="*/ 301 w 646"/>
                  <a:gd name="T65" fmla="*/ 1709 h 1861"/>
                  <a:gd name="T66" fmla="*/ 254 w 646"/>
                  <a:gd name="T67" fmla="*/ 1744 h 1861"/>
                  <a:gd name="T68" fmla="*/ 205 w 646"/>
                  <a:gd name="T69" fmla="*/ 1776 h 1861"/>
                  <a:gd name="T70" fmla="*/ 156 w 646"/>
                  <a:gd name="T71" fmla="*/ 1803 h 1861"/>
                  <a:gd name="T72" fmla="*/ 104 w 646"/>
                  <a:gd name="T73" fmla="*/ 1826 h 1861"/>
                  <a:gd name="T74" fmla="*/ 53 w 646"/>
                  <a:gd name="T75" fmla="*/ 1846 h 1861"/>
                  <a:gd name="T76" fmla="*/ 0 w 646"/>
                  <a:gd name="T77" fmla="*/ 1861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s-VE"/>
              </a:p>
            </p:txBody>
          </p:sp>
          <p:sp>
            <p:nvSpPr>
              <p:cNvPr id="18452" name="Freeform 24"/>
              <p:cNvSpPr>
                <a:spLocks/>
              </p:cNvSpPr>
              <p:nvPr/>
            </p:nvSpPr>
            <p:spPr bwMode="gray">
              <a:xfrm rot="6256290">
                <a:off x="1583" y="1153"/>
                <a:ext cx="866" cy="2496"/>
              </a:xfrm>
              <a:custGeom>
                <a:avLst/>
                <a:gdLst>
                  <a:gd name="T0" fmla="*/ 0 w 646"/>
                  <a:gd name="T1" fmla="*/ 0 h 1861"/>
                  <a:gd name="T2" fmla="*/ 48 w 646"/>
                  <a:gd name="T3" fmla="*/ 14 h 1861"/>
                  <a:gd name="T4" fmla="*/ 98 w 646"/>
                  <a:gd name="T5" fmla="*/ 32 h 1861"/>
                  <a:gd name="T6" fmla="*/ 147 w 646"/>
                  <a:gd name="T7" fmla="*/ 54 h 1861"/>
                  <a:gd name="T8" fmla="*/ 195 w 646"/>
                  <a:gd name="T9" fmla="*/ 81 h 1861"/>
                  <a:gd name="T10" fmla="*/ 242 w 646"/>
                  <a:gd name="T11" fmla="*/ 111 h 1861"/>
                  <a:gd name="T12" fmla="*/ 288 w 646"/>
                  <a:gd name="T13" fmla="*/ 147 h 1861"/>
                  <a:gd name="T14" fmla="*/ 333 w 646"/>
                  <a:gd name="T15" fmla="*/ 185 h 1861"/>
                  <a:gd name="T16" fmla="*/ 377 w 646"/>
                  <a:gd name="T17" fmla="*/ 228 h 1861"/>
                  <a:gd name="T18" fmla="*/ 418 w 646"/>
                  <a:gd name="T19" fmla="*/ 275 h 1861"/>
                  <a:gd name="T20" fmla="*/ 457 w 646"/>
                  <a:gd name="T21" fmla="*/ 325 h 1861"/>
                  <a:gd name="T22" fmla="*/ 493 w 646"/>
                  <a:gd name="T23" fmla="*/ 379 h 1861"/>
                  <a:gd name="T24" fmla="*/ 526 w 646"/>
                  <a:gd name="T25" fmla="*/ 437 h 1861"/>
                  <a:gd name="T26" fmla="*/ 555 w 646"/>
                  <a:gd name="T27" fmla="*/ 497 h 1861"/>
                  <a:gd name="T28" fmla="*/ 582 w 646"/>
                  <a:gd name="T29" fmla="*/ 562 h 1861"/>
                  <a:gd name="T30" fmla="*/ 604 w 646"/>
                  <a:gd name="T31" fmla="*/ 630 h 1861"/>
                  <a:gd name="T32" fmla="*/ 621 w 646"/>
                  <a:gd name="T33" fmla="*/ 700 h 1861"/>
                  <a:gd name="T34" fmla="*/ 634 w 646"/>
                  <a:gd name="T35" fmla="*/ 774 h 1861"/>
                  <a:gd name="T36" fmla="*/ 642 w 646"/>
                  <a:gd name="T37" fmla="*/ 851 h 1861"/>
                  <a:gd name="T38" fmla="*/ 646 w 646"/>
                  <a:gd name="T39" fmla="*/ 930 h 1861"/>
                  <a:gd name="T40" fmla="*/ 643 w 646"/>
                  <a:gd name="T41" fmla="*/ 1011 h 1861"/>
                  <a:gd name="T42" fmla="*/ 636 w 646"/>
                  <a:gd name="T43" fmla="*/ 1086 h 1861"/>
                  <a:gd name="T44" fmla="*/ 623 w 646"/>
                  <a:gd name="T45" fmla="*/ 1160 h 1861"/>
                  <a:gd name="T46" fmla="*/ 607 w 646"/>
                  <a:gd name="T47" fmla="*/ 1230 h 1861"/>
                  <a:gd name="T48" fmla="*/ 585 w 646"/>
                  <a:gd name="T49" fmla="*/ 1297 h 1861"/>
                  <a:gd name="T50" fmla="*/ 561 w 646"/>
                  <a:gd name="T51" fmla="*/ 1361 h 1861"/>
                  <a:gd name="T52" fmla="*/ 533 w 646"/>
                  <a:gd name="T53" fmla="*/ 1421 h 1861"/>
                  <a:gd name="T54" fmla="*/ 500 w 646"/>
                  <a:gd name="T55" fmla="*/ 1478 h 1861"/>
                  <a:gd name="T56" fmla="*/ 466 w 646"/>
                  <a:gd name="T57" fmla="*/ 1532 h 1861"/>
                  <a:gd name="T58" fmla="*/ 428 w 646"/>
                  <a:gd name="T59" fmla="*/ 1582 h 1861"/>
                  <a:gd name="T60" fmla="*/ 388 w 646"/>
                  <a:gd name="T61" fmla="*/ 1627 h 1861"/>
                  <a:gd name="T62" fmla="*/ 345 w 646"/>
                  <a:gd name="T63" fmla="*/ 1670 h 1861"/>
                  <a:gd name="T64" fmla="*/ 301 w 646"/>
                  <a:gd name="T65" fmla="*/ 1709 h 1861"/>
                  <a:gd name="T66" fmla="*/ 254 w 646"/>
                  <a:gd name="T67" fmla="*/ 1744 h 1861"/>
                  <a:gd name="T68" fmla="*/ 205 w 646"/>
                  <a:gd name="T69" fmla="*/ 1776 h 1861"/>
                  <a:gd name="T70" fmla="*/ 156 w 646"/>
                  <a:gd name="T71" fmla="*/ 1803 h 1861"/>
                  <a:gd name="T72" fmla="*/ 104 w 646"/>
                  <a:gd name="T73" fmla="*/ 1826 h 1861"/>
                  <a:gd name="T74" fmla="*/ 53 w 646"/>
                  <a:gd name="T75" fmla="*/ 1846 h 1861"/>
                  <a:gd name="T76" fmla="*/ 0 w 646"/>
                  <a:gd name="T77" fmla="*/ 1861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s-VE"/>
              </a:p>
            </p:txBody>
          </p:sp>
          <p:sp>
            <p:nvSpPr>
              <p:cNvPr id="18453" name="Freeform 25"/>
              <p:cNvSpPr>
                <a:spLocks/>
              </p:cNvSpPr>
              <p:nvPr/>
            </p:nvSpPr>
            <p:spPr bwMode="gray">
              <a:xfrm rot="-6677128">
                <a:off x="3071" y="289"/>
                <a:ext cx="866" cy="2496"/>
              </a:xfrm>
              <a:custGeom>
                <a:avLst/>
                <a:gdLst>
                  <a:gd name="T0" fmla="*/ 0 w 646"/>
                  <a:gd name="T1" fmla="*/ 0 h 1861"/>
                  <a:gd name="T2" fmla="*/ 48 w 646"/>
                  <a:gd name="T3" fmla="*/ 14 h 1861"/>
                  <a:gd name="T4" fmla="*/ 98 w 646"/>
                  <a:gd name="T5" fmla="*/ 32 h 1861"/>
                  <a:gd name="T6" fmla="*/ 147 w 646"/>
                  <a:gd name="T7" fmla="*/ 54 h 1861"/>
                  <a:gd name="T8" fmla="*/ 195 w 646"/>
                  <a:gd name="T9" fmla="*/ 81 h 1861"/>
                  <a:gd name="T10" fmla="*/ 242 w 646"/>
                  <a:gd name="T11" fmla="*/ 111 h 1861"/>
                  <a:gd name="T12" fmla="*/ 288 w 646"/>
                  <a:gd name="T13" fmla="*/ 147 h 1861"/>
                  <a:gd name="T14" fmla="*/ 333 w 646"/>
                  <a:gd name="T15" fmla="*/ 185 h 1861"/>
                  <a:gd name="T16" fmla="*/ 377 w 646"/>
                  <a:gd name="T17" fmla="*/ 228 h 1861"/>
                  <a:gd name="T18" fmla="*/ 418 w 646"/>
                  <a:gd name="T19" fmla="*/ 275 h 1861"/>
                  <a:gd name="T20" fmla="*/ 457 w 646"/>
                  <a:gd name="T21" fmla="*/ 325 h 1861"/>
                  <a:gd name="T22" fmla="*/ 493 w 646"/>
                  <a:gd name="T23" fmla="*/ 379 h 1861"/>
                  <a:gd name="T24" fmla="*/ 526 w 646"/>
                  <a:gd name="T25" fmla="*/ 437 h 1861"/>
                  <a:gd name="T26" fmla="*/ 555 w 646"/>
                  <a:gd name="T27" fmla="*/ 497 h 1861"/>
                  <a:gd name="T28" fmla="*/ 582 w 646"/>
                  <a:gd name="T29" fmla="*/ 562 h 1861"/>
                  <a:gd name="T30" fmla="*/ 604 w 646"/>
                  <a:gd name="T31" fmla="*/ 630 h 1861"/>
                  <a:gd name="T32" fmla="*/ 621 w 646"/>
                  <a:gd name="T33" fmla="*/ 700 h 1861"/>
                  <a:gd name="T34" fmla="*/ 634 w 646"/>
                  <a:gd name="T35" fmla="*/ 774 h 1861"/>
                  <a:gd name="T36" fmla="*/ 642 w 646"/>
                  <a:gd name="T37" fmla="*/ 851 h 1861"/>
                  <a:gd name="T38" fmla="*/ 646 w 646"/>
                  <a:gd name="T39" fmla="*/ 930 h 1861"/>
                  <a:gd name="T40" fmla="*/ 643 w 646"/>
                  <a:gd name="T41" fmla="*/ 1011 h 1861"/>
                  <a:gd name="T42" fmla="*/ 636 w 646"/>
                  <a:gd name="T43" fmla="*/ 1086 h 1861"/>
                  <a:gd name="T44" fmla="*/ 623 w 646"/>
                  <a:gd name="T45" fmla="*/ 1160 h 1861"/>
                  <a:gd name="T46" fmla="*/ 607 w 646"/>
                  <a:gd name="T47" fmla="*/ 1230 h 1861"/>
                  <a:gd name="T48" fmla="*/ 585 w 646"/>
                  <a:gd name="T49" fmla="*/ 1297 h 1861"/>
                  <a:gd name="T50" fmla="*/ 561 w 646"/>
                  <a:gd name="T51" fmla="*/ 1361 h 1861"/>
                  <a:gd name="T52" fmla="*/ 533 w 646"/>
                  <a:gd name="T53" fmla="*/ 1421 h 1861"/>
                  <a:gd name="T54" fmla="*/ 500 w 646"/>
                  <a:gd name="T55" fmla="*/ 1478 h 1861"/>
                  <a:gd name="T56" fmla="*/ 466 w 646"/>
                  <a:gd name="T57" fmla="*/ 1532 h 1861"/>
                  <a:gd name="T58" fmla="*/ 428 w 646"/>
                  <a:gd name="T59" fmla="*/ 1582 h 1861"/>
                  <a:gd name="T60" fmla="*/ 388 w 646"/>
                  <a:gd name="T61" fmla="*/ 1627 h 1861"/>
                  <a:gd name="T62" fmla="*/ 345 w 646"/>
                  <a:gd name="T63" fmla="*/ 1670 h 1861"/>
                  <a:gd name="T64" fmla="*/ 301 w 646"/>
                  <a:gd name="T65" fmla="*/ 1709 h 1861"/>
                  <a:gd name="T66" fmla="*/ 254 w 646"/>
                  <a:gd name="T67" fmla="*/ 1744 h 1861"/>
                  <a:gd name="T68" fmla="*/ 205 w 646"/>
                  <a:gd name="T69" fmla="*/ 1776 h 1861"/>
                  <a:gd name="T70" fmla="*/ 156 w 646"/>
                  <a:gd name="T71" fmla="*/ 1803 h 1861"/>
                  <a:gd name="T72" fmla="*/ 104 w 646"/>
                  <a:gd name="T73" fmla="*/ 1826 h 1861"/>
                  <a:gd name="T74" fmla="*/ 53 w 646"/>
                  <a:gd name="T75" fmla="*/ 1846 h 1861"/>
                  <a:gd name="T76" fmla="*/ 0 w 646"/>
                  <a:gd name="T77" fmla="*/ 1861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6"/>
                  <a:gd name="T121" fmla="*/ 0 h 1861"/>
                  <a:gd name="T122" fmla="*/ 646 w 646"/>
                  <a:gd name="T123" fmla="*/ 1861 h 18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rgbClr val="CFDBDF"/>
                  </a:gs>
                </a:gsLst>
                <a:lin ang="0" scaled="1"/>
              </a:gra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s-VE"/>
              </a:p>
            </p:txBody>
          </p:sp>
        </p:grpSp>
        <p:grpSp>
          <p:nvGrpSpPr>
            <p:cNvPr id="18444" name="Group 26"/>
            <p:cNvGrpSpPr>
              <a:grpSpLocks/>
            </p:cNvGrpSpPr>
            <p:nvPr/>
          </p:nvGrpSpPr>
          <p:grpSpPr bwMode="auto">
            <a:xfrm>
              <a:off x="2543" y="1899"/>
              <a:ext cx="844" cy="843"/>
              <a:chOff x="2016" y="1920"/>
              <a:chExt cx="1680" cy="1680"/>
            </a:xfrm>
          </p:grpSpPr>
          <p:sp>
            <p:nvSpPr>
              <p:cNvPr id="18449" name="Oval 27"/>
              <p:cNvSpPr>
                <a:spLocks noChangeArrowheads="1"/>
              </p:cNvSpPr>
              <p:nvPr/>
            </p:nvSpPr>
            <p:spPr bwMode="gray">
              <a:xfrm>
                <a:off x="2016" y="1920"/>
                <a:ext cx="1680" cy="1680"/>
              </a:xfrm>
              <a:prstGeom prst="ellipse">
                <a:avLst/>
              </a:prstGeom>
              <a:gradFill rotWithShape="1">
                <a:gsLst>
                  <a:gs pos="0">
                    <a:srgbClr val="F14343"/>
                  </a:gs>
                  <a:gs pos="100000">
                    <a:srgbClr val="922929"/>
                  </a:gs>
                </a:gsLst>
                <a:lin ang="5400000" scaled="1"/>
              </a:gradFill>
              <a:ln w="25400">
                <a:solidFill>
                  <a:schemeClr val="bg1"/>
                </a:solidFill>
                <a:round/>
                <a:headEnd/>
                <a:tailEnd/>
              </a:ln>
            </p:spPr>
            <p:txBody>
              <a:bodyPr wrap="none" anchor="ctr"/>
              <a:lstStyle/>
              <a:p>
                <a:endParaRPr lang="es-VE"/>
              </a:p>
            </p:txBody>
          </p:sp>
          <p:sp>
            <p:nvSpPr>
              <p:cNvPr id="18450" name="Freeform 28"/>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chemeClr val="bg1"/>
                  </a:gs>
                  <a:gs pos="100000">
                    <a:srgbClr val="FF33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VE"/>
              </a:p>
            </p:txBody>
          </p:sp>
        </p:grpSp>
        <p:sp>
          <p:nvSpPr>
            <p:cNvPr id="16" name="Text Box 29"/>
            <p:cNvSpPr txBox="1">
              <a:spLocks noChangeArrowheads="1"/>
            </p:cNvSpPr>
            <p:nvPr/>
          </p:nvSpPr>
          <p:spPr bwMode="gray">
            <a:xfrm>
              <a:off x="2665" y="2208"/>
              <a:ext cx="116" cy="368"/>
            </a:xfrm>
            <a:prstGeom prst="rect">
              <a:avLst/>
            </a:prstGeom>
            <a:noFill/>
            <a:ln w="9525" algn="ctr">
              <a:noFill/>
              <a:miter lim="800000"/>
              <a:headEnd/>
              <a:tailEnd/>
            </a:ln>
            <a:effectLst/>
          </p:spPr>
          <p:txBody>
            <a:bodyPr wrap="none">
              <a:spAutoFit/>
            </a:bodyPr>
            <a:lstStyle/>
            <a:p>
              <a:pPr algn="ctr" eaLnBrk="0" hangingPunct="0">
                <a:defRPr/>
              </a:pPr>
              <a:endParaRPr lang="en-US" sz="3200" dirty="0">
                <a:solidFill>
                  <a:schemeClr val="bg1"/>
                </a:solidFill>
                <a:effectLst>
                  <a:outerShdw blurRad="38100" dist="38100" dir="2700000" algn="tl">
                    <a:srgbClr val="C0C0C0"/>
                  </a:outerShdw>
                </a:effectLst>
                <a:latin typeface="Arial" charset="0"/>
                <a:cs typeface="Arial" charset="0"/>
              </a:endParaRPr>
            </a:p>
          </p:txBody>
        </p:sp>
        <p:sp>
          <p:nvSpPr>
            <p:cNvPr id="18446" name="Text Box 30"/>
            <p:cNvSpPr txBox="1">
              <a:spLocks noChangeArrowheads="1"/>
            </p:cNvSpPr>
            <p:nvPr/>
          </p:nvSpPr>
          <p:spPr bwMode="auto">
            <a:xfrm>
              <a:off x="1016" y="1539"/>
              <a:ext cx="1708"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lnSpc>
                  <a:spcPct val="90000"/>
                </a:lnSpc>
              </a:pPr>
              <a:r>
                <a:rPr lang="es-ES" sz="1600">
                  <a:latin typeface="Arial Narrow" pitchFamily="34" charset="0"/>
                </a:rPr>
                <a:t>EIA: Electronic Industries Association (Asociación de Industrias de Electronica) “Americano”.</a:t>
              </a:r>
            </a:p>
          </p:txBody>
        </p:sp>
        <p:sp>
          <p:nvSpPr>
            <p:cNvPr id="18447" name="Text Box 31"/>
            <p:cNvSpPr txBox="1">
              <a:spLocks noChangeArrowheads="1"/>
            </p:cNvSpPr>
            <p:nvPr/>
          </p:nvSpPr>
          <p:spPr bwMode="auto">
            <a:xfrm>
              <a:off x="3347" y="1611"/>
              <a:ext cx="1975"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lnSpc>
                  <a:spcPct val="90000"/>
                </a:lnSpc>
              </a:pPr>
              <a:r>
                <a:rPr lang="es-ES" sz="1600">
                  <a:latin typeface="Arial Narrow" pitchFamily="34" charset="0"/>
                </a:rPr>
                <a:t>USOC: Universal Service Order Code (Codigo de Orden de Servicio Universal) “Europeo”.</a:t>
              </a:r>
            </a:p>
          </p:txBody>
        </p:sp>
        <p:sp>
          <p:nvSpPr>
            <p:cNvPr id="18448" name="Text Box 32"/>
            <p:cNvSpPr txBox="1">
              <a:spLocks noChangeArrowheads="1"/>
            </p:cNvSpPr>
            <p:nvPr/>
          </p:nvSpPr>
          <p:spPr bwMode="auto">
            <a:xfrm>
              <a:off x="1356" y="3104"/>
              <a:ext cx="1968"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lnSpc>
                  <a:spcPct val="90000"/>
                </a:lnSpc>
              </a:pPr>
              <a:r>
                <a:rPr lang="es-ES" sz="1600">
                  <a:latin typeface="Arial Narrow" pitchFamily="34" charset="0"/>
                </a:rPr>
                <a:t>TIA: Telecomunication Industries Association (Asociación de Industrias de Telecomunicaciones) “”Americano    </a:t>
              </a:r>
            </a:p>
          </p:txBody>
        </p:sp>
      </p:grpSp>
      <p:pic>
        <p:nvPicPr>
          <p:cNvPr id="22" name="21 Image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199" y="5829299"/>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lum bright="70000" contrast="-70000"/>
          </a:blip>
          <a:srcRect/>
          <a:stretch>
            <a:fillRect/>
          </a:stretch>
        </p:blipFill>
        <p:spPr bwMode="auto">
          <a:xfrm>
            <a:off x="5857875" y="3162300"/>
            <a:ext cx="2952750" cy="2686050"/>
          </a:xfrm>
          <a:prstGeom prst="ellipse">
            <a:avLst/>
          </a:prstGeom>
          <a:ln>
            <a:noFill/>
          </a:ln>
          <a:effectLst>
            <a:softEdge rad="112500"/>
          </a:effectLst>
        </p:spPr>
      </p:pic>
      <p:sp>
        <p:nvSpPr>
          <p:cNvPr id="19459"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7" name="Rectangle 8"/>
          <p:cNvSpPr txBox="1">
            <a:spLocks noChangeArrowheads="1"/>
          </p:cNvSpPr>
          <p:nvPr/>
        </p:nvSpPr>
        <p:spPr bwMode="gray">
          <a:xfrm>
            <a:off x="346075" y="441325"/>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cs typeface="Arial" charset="0"/>
              </a:rPr>
              <a:t>Normas EIA/TIA 568</a:t>
            </a:r>
          </a:p>
        </p:txBody>
      </p:sp>
      <p:cxnSp>
        <p:nvCxnSpPr>
          <p:cNvPr id="13" name="12 Conector recto"/>
          <p:cNvCxnSpPr>
            <a:stCxn id="19459"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9463" name="23 Grupo"/>
          <p:cNvGrpSpPr>
            <a:grpSpLocks/>
          </p:cNvGrpSpPr>
          <p:nvPr/>
        </p:nvGrpSpPr>
        <p:grpSpPr bwMode="auto">
          <a:xfrm>
            <a:off x="3757613" y="2117725"/>
            <a:ext cx="5141912" cy="3565525"/>
            <a:chOff x="3757533" y="3060491"/>
            <a:chExt cx="5142627" cy="3565160"/>
          </a:xfrm>
        </p:grpSpPr>
        <p:sp>
          <p:nvSpPr>
            <p:cNvPr id="10" name="Freeform 154"/>
            <p:cNvSpPr>
              <a:spLocks/>
            </p:cNvSpPr>
            <p:nvPr/>
          </p:nvSpPr>
          <p:spPr bwMode="gray">
            <a:xfrm>
              <a:off x="3757533" y="3060491"/>
              <a:ext cx="5142627" cy="841289"/>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rotWithShape="0">
              <a:gsLst>
                <a:gs pos="0">
                  <a:schemeClr val="accent1"/>
                </a:gs>
                <a:gs pos="100000">
                  <a:schemeClr val="accent1">
                    <a:gamma/>
                    <a:tint val="24314"/>
                    <a:invGamma/>
                  </a:schemeClr>
                </a:gs>
              </a:gsLst>
              <a:lin ang="0" scaled="1"/>
            </a:gradFill>
            <a:ln w="9525">
              <a:noFill/>
              <a:round/>
              <a:headEnd/>
              <a:tailEnd/>
            </a:ln>
            <a:effectLst/>
          </p:spPr>
          <p:txBody>
            <a:bodyPr/>
            <a:lstStyle/>
            <a:p>
              <a:pPr>
                <a:defRPr/>
              </a:pPr>
              <a:endParaRPr lang="es-VE">
                <a:latin typeface="Arial" charset="0"/>
                <a:cs typeface="Arial" charset="0"/>
              </a:endParaRPr>
            </a:p>
          </p:txBody>
        </p:sp>
        <p:sp>
          <p:nvSpPr>
            <p:cNvPr id="11" name="Rectangle 155"/>
            <p:cNvSpPr>
              <a:spLocks noChangeArrowheads="1"/>
            </p:cNvSpPr>
            <p:nvPr/>
          </p:nvSpPr>
          <p:spPr bwMode="gray">
            <a:xfrm>
              <a:off x="4063963" y="3193827"/>
              <a:ext cx="4210635" cy="523821"/>
            </a:xfrm>
            <a:prstGeom prst="rect">
              <a:avLst/>
            </a:prstGeom>
            <a:gradFill rotWithShape="0">
              <a:gsLst>
                <a:gs pos="0">
                  <a:schemeClr val="accent1"/>
                </a:gs>
                <a:gs pos="100000">
                  <a:schemeClr val="accent1">
                    <a:gamma/>
                    <a:tint val="24314"/>
                    <a:invGamma/>
                  </a:schemeClr>
                </a:gs>
              </a:gsLst>
              <a:lin ang="0" scaled="1"/>
            </a:gradFill>
            <a:ln w="9525" algn="ctr">
              <a:noFill/>
              <a:miter lim="800000"/>
              <a:headEnd/>
              <a:tailEnd/>
            </a:ln>
            <a:effectLst/>
          </p:spPr>
          <p:txBody>
            <a:bodyPr>
              <a:spAutoFit/>
            </a:bodyPr>
            <a:lstStyle/>
            <a:p>
              <a:pPr marL="444500" lvl="1" indent="-261938" eaLnBrk="0" hangingPunct="0">
                <a:spcAft>
                  <a:spcPct val="40000"/>
                </a:spcAft>
                <a:buFontTx/>
                <a:buChar char="–"/>
                <a:defRPr/>
              </a:pPr>
              <a:r>
                <a:rPr lang="es-VE" sz="1400" kern="0" dirty="0">
                  <a:latin typeface="Arial Narrow" pitchFamily="34" charset="0"/>
                  <a:cs typeface="Arial" charset="0"/>
                </a:rPr>
                <a:t>Requerimientos mínimos para el cableado de telecomunicaciones dentro de un ambiente de oficinas.</a:t>
              </a:r>
            </a:p>
          </p:txBody>
        </p:sp>
        <p:grpSp>
          <p:nvGrpSpPr>
            <p:cNvPr id="19467" name="Group 156"/>
            <p:cNvGrpSpPr>
              <a:grpSpLocks/>
            </p:cNvGrpSpPr>
            <p:nvPr/>
          </p:nvGrpSpPr>
          <p:grpSpPr bwMode="auto">
            <a:xfrm>
              <a:off x="3757534" y="3898691"/>
              <a:ext cx="4495800" cy="701675"/>
              <a:chOff x="1680" y="1248"/>
              <a:chExt cx="2832" cy="442"/>
            </a:xfrm>
          </p:grpSpPr>
          <p:sp>
            <p:nvSpPr>
              <p:cNvPr id="14" name="Freeform 157"/>
              <p:cNvSpPr>
                <a:spLocks/>
              </p:cNvSpPr>
              <p:nvPr/>
            </p:nvSpPr>
            <p:spPr bwMode="gray">
              <a:xfrm>
                <a:off x="1680" y="1248"/>
                <a:ext cx="2832" cy="442"/>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rotWithShape="0">
                <a:gsLst>
                  <a:gs pos="0">
                    <a:schemeClr val="hlink"/>
                  </a:gs>
                  <a:gs pos="100000">
                    <a:schemeClr val="hlink">
                      <a:gamma/>
                      <a:tint val="24314"/>
                      <a:invGamma/>
                    </a:schemeClr>
                  </a:gs>
                </a:gsLst>
                <a:lin ang="0" scaled="1"/>
              </a:gradFill>
              <a:ln w="9525">
                <a:noFill/>
                <a:round/>
                <a:headEnd/>
                <a:tailEnd/>
              </a:ln>
              <a:effectLst/>
            </p:spPr>
            <p:txBody>
              <a:bodyPr/>
              <a:lstStyle/>
              <a:p>
                <a:pPr>
                  <a:defRPr/>
                </a:pPr>
                <a:endParaRPr lang="es-VE">
                  <a:latin typeface="Arial" charset="0"/>
                  <a:cs typeface="Arial" charset="0"/>
                </a:endParaRPr>
              </a:p>
            </p:txBody>
          </p:sp>
          <p:sp>
            <p:nvSpPr>
              <p:cNvPr id="15" name="Rectangle 158"/>
              <p:cNvSpPr>
                <a:spLocks noChangeArrowheads="1"/>
              </p:cNvSpPr>
              <p:nvPr/>
            </p:nvSpPr>
            <p:spPr bwMode="gray">
              <a:xfrm>
                <a:off x="1984" y="1390"/>
                <a:ext cx="1916" cy="194"/>
              </a:xfrm>
              <a:prstGeom prst="rect">
                <a:avLst/>
              </a:prstGeom>
              <a:gradFill rotWithShape="0">
                <a:gsLst>
                  <a:gs pos="0">
                    <a:schemeClr val="hlink"/>
                  </a:gs>
                  <a:gs pos="100000">
                    <a:schemeClr val="hlink">
                      <a:gamma/>
                      <a:tint val="24314"/>
                      <a:invGamma/>
                    </a:schemeClr>
                  </a:gs>
                </a:gsLst>
                <a:lin ang="0" scaled="1"/>
              </a:gradFill>
              <a:ln w="9525" algn="ctr">
                <a:noFill/>
                <a:miter lim="800000"/>
                <a:headEnd/>
                <a:tailEnd/>
              </a:ln>
              <a:effectLst/>
            </p:spPr>
            <p:txBody>
              <a:bodyPr wrap="none">
                <a:spAutoFit/>
              </a:bodyPr>
              <a:lstStyle/>
              <a:p>
                <a:pPr marL="444500" lvl="1" indent="-261938" eaLnBrk="0" hangingPunct="0">
                  <a:spcAft>
                    <a:spcPct val="40000"/>
                  </a:spcAft>
                  <a:buFontTx/>
                  <a:buChar char="–"/>
                  <a:defRPr/>
                </a:pPr>
                <a:r>
                  <a:rPr lang="es-VE" sz="1400" kern="0" dirty="0">
                    <a:latin typeface="Arial Narrow" pitchFamily="34" charset="0"/>
                    <a:cs typeface="Arial" charset="0"/>
                  </a:rPr>
                  <a:t>Topología recomendada y distancias</a:t>
                </a:r>
              </a:p>
            </p:txBody>
          </p:sp>
        </p:grpSp>
        <p:grpSp>
          <p:nvGrpSpPr>
            <p:cNvPr id="19468" name="22 Grupo"/>
            <p:cNvGrpSpPr>
              <a:grpSpLocks/>
            </p:cNvGrpSpPr>
            <p:nvPr/>
          </p:nvGrpSpPr>
          <p:grpSpPr bwMode="auto">
            <a:xfrm>
              <a:off x="3757534" y="4736891"/>
              <a:ext cx="4456826" cy="810469"/>
              <a:chOff x="3757534" y="4736891"/>
              <a:chExt cx="4456826" cy="810469"/>
            </a:xfrm>
          </p:grpSpPr>
          <p:sp>
            <p:nvSpPr>
              <p:cNvPr id="17" name="Freeform 160"/>
              <p:cNvSpPr>
                <a:spLocks/>
              </p:cNvSpPr>
              <p:nvPr/>
            </p:nvSpPr>
            <p:spPr bwMode="gray">
              <a:xfrm>
                <a:off x="3757533" y="4736719"/>
                <a:ext cx="4456732" cy="811130"/>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rotWithShape="0">
                <a:gsLst>
                  <a:gs pos="0">
                    <a:schemeClr val="accent1"/>
                  </a:gs>
                  <a:gs pos="100000">
                    <a:schemeClr val="accent1">
                      <a:gamma/>
                      <a:tint val="24314"/>
                      <a:invGamma/>
                    </a:schemeClr>
                  </a:gs>
                </a:gsLst>
                <a:lin ang="0" scaled="1"/>
              </a:gradFill>
              <a:ln w="9525">
                <a:noFill/>
                <a:round/>
                <a:headEnd/>
                <a:tailEnd/>
              </a:ln>
              <a:effectLst/>
            </p:spPr>
            <p:txBody>
              <a:bodyPr/>
              <a:lstStyle/>
              <a:p>
                <a:pPr>
                  <a:defRPr/>
                </a:pPr>
                <a:endParaRPr lang="es-VE">
                  <a:latin typeface="Arial" charset="0"/>
                  <a:cs typeface="Arial" charset="0"/>
                </a:endParaRPr>
              </a:p>
            </p:txBody>
          </p:sp>
          <p:sp>
            <p:nvSpPr>
              <p:cNvPr id="18" name="Rectangle 161"/>
              <p:cNvSpPr>
                <a:spLocks noChangeArrowheads="1"/>
              </p:cNvSpPr>
              <p:nvPr/>
            </p:nvSpPr>
            <p:spPr bwMode="gray">
              <a:xfrm>
                <a:off x="4192569" y="4870055"/>
                <a:ext cx="3458056" cy="523821"/>
              </a:xfrm>
              <a:prstGeom prst="rect">
                <a:avLst/>
              </a:prstGeom>
              <a:gradFill rotWithShape="0">
                <a:gsLst>
                  <a:gs pos="0">
                    <a:schemeClr val="accent1"/>
                  </a:gs>
                  <a:gs pos="100000">
                    <a:schemeClr val="accent1">
                      <a:gamma/>
                      <a:tint val="24314"/>
                      <a:invGamma/>
                    </a:schemeClr>
                  </a:gs>
                </a:gsLst>
                <a:lin ang="0" scaled="1"/>
              </a:gradFill>
              <a:ln w="9525" algn="ctr">
                <a:noFill/>
                <a:miter lim="800000"/>
                <a:headEnd/>
                <a:tailEnd/>
              </a:ln>
              <a:effectLst/>
            </p:spPr>
            <p:txBody>
              <a:bodyPr>
                <a:spAutoFit/>
              </a:bodyPr>
              <a:lstStyle/>
              <a:p>
                <a:pPr eaLnBrk="0" hangingPunct="0">
                  <a:defRPr/>
                </a:pPr>
                <a:r>
                  <a:rPr lang="es-VE" sz="1400" kern="0" dirty="0">
                    <a:latin typeface="Arial Narrow" pitchFamily="34" charset="0"/>
                    <a:cs typeface="Arial" charset="0"/>
                  </a:rPr>
                  <a:t>- Parámetros del medio de transmisión el cual determina el desempeño</a:t>
                </a:r>
                <a:endParaRPr lang="en-US" sz="1400" b="1" dirty="0">
                  <a:solidFill>
                    <a:schemeClr val="tx2"/>
                  </a:solidFill>
                  <a:latin typeface="Times New Roman" pitchFamily="18" charset="0"/>
                  <a:cs typeface="Arial" charset="0"/>
                </a:endParaRPr>
              </a:p>
            </p:txBody>
          </p:sp>
        </p:grpSp>
        <p:sp>
          <p:nvSpPr>
            <p:cNvPr id="20" name="Freeform 163"/>
            <p:cNvSpPr>
              <a:spLocks/>
            </p:cNvSpPr>
            <p:nvPr/>
          </p:nvSpPr>
          <p:spPr bwMode="gray">
            <a:xfrm>
              <a:off x="3757533" y="5651026"/>
              <a:ext cx="4412275" cy="974625"/>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rotWithShape="0">
              <a:gsLst>
                <a:gs pos="0">
                  <a:schemeClr val="hlink"/>
                </a:gs>
                <a:gs pos="100000">
                  <a:schemeClr val="hlink">
                    <a:gamma/>
                    <a:tint val="24314"/>
                    <a:invGamma/>
                  </a:schemeClr>
                </a:gs>
              </a:gsLst>
              <a:lin ang="0" scaled="1"/>
            </a:gradFill>
            <a:ln w="9525">
              <a:noFill/>
              <a:round/>
              <a:headEnd/>
              <a:tailEnd/>
            </a:ln>
            <a:effectLst/>
          </p:spPr>
          <p:txBody>
            <a:bodyPr/>
            <a:lstStyle/>
            <a:p>
              <a:pPr>
                <a:defRPr/>
              </a:pPr>
              <a:endParaRPr lang="es-VE">
                <a:latin typeface="Arial" charset="0"/>
                <a:cs typeface="Arial" charset="0"/>
              </a:endParaRPr>
            </a:p>
          </p:txBody>
        </p:sp>
        <p:sp>
          <p:nvSpPr>
            <p:cNvPr id="21" name="Rectangle 164"/>
            <p:cNvSpPr>
              <a:spLocks noChangeArrowheads="1"/>
            </p:cNvSpPr>
            <p:nvPr/>
          </p:nvSpPr>
          <p:spPr bwMode="gray">
            <a:xfrm>
              <a:off x="4148112" y="5858967"/>
              <a:ext cx="3380257" cy="523821"/>
            </a:xfrm>
            <a:prstGeom prst="rect">
              <a:avLst/>
            </a:prstGeom>
            <a:gradFill rotWithShape="0">
              <a:gsLst>
                <a:gs pos="0">
                  <a:schemeClr val="hlink"/>
                </a:gs>
                <a:gs pos="100000">
                  <a:schemeClr val="hlink">
                    <a:gamma/>
                    <a:tint val="24314"/>
                    <a:invGamma/>
                  </a:schemeClr>
                </a:gs>
              </a:gsLst>
              <a:lin ang="0" scaled="1"/>
            </a:gradFill>
            <a:ln w="9525" algn="ctr">
              <a:noFill/>
              <a:miter lim="800000"/>
              <a:headEnd/>
              <a:tailEnd/>
            </a:ln>
            <a:effectLst/>
          </p:spPr>
          <p:txBody>
            <a:bodyPr>
              <a:spAutoFit/>
            </a:bodyPr>
            <a:lstStyle/>
            <a:p>
              <a:pPr marL="444500" lvl="1" indent="-261938" eaLnBrk="0" hangingPunct="0">
                <a:spcAft>
                  <a:spcPct val="40000"/>
                </a:spcAft>
                <a:buFontTx/>
                <a:buChar char="–"/>
                <a:defRPr/>
              </a:pPr>
              <a:r>
                <a:rPr lang="es-VE" sz="1400" kern="0" dirty="0">
                  <a:latin typeface="Arial Narrow" pitchFamily="34" charset="0"/>
                  <a:cs typeface="Arial" charset="0"/>
                </a:rPr>
                <a:t>Asignaciones de conectores y guía para asegurar la </a:t>
              </a:r>
              <a:r>
                <a:rPr lang="es-VE" sz="1400" kern="0" dirty="0" err="1">
                  <a:latin typeface="Arial Narrow" pitchFamily="34" charset="0"/>
                  <a:cs typeface="Arial" charset="0"/>
                </a:rPr>
                <a:t>interoperatibilidad</a:t>
              </a:r>
              <a:endParaRPr lang="es-VE" sz="1400" kern="0" noProof="1">
                <a:latin typeface="Arial Narrow" pitchFamily="34" charset="0"/>
                <a:cs typeface="Arial" charset="0"/>
              </a:endParaRPr>
            </a:p>
          </p:txBody>
        </p:sp>
      </p:grpSp>
      <p:sp>
        <p:nvSpPr>
          <p:cNvPr id="22" name="Rectangle 9"/>
          <p:cNvSpPr txBox="1">
            <a:spLocks noChangeArrowheads="1"/>
          </p:cNvSpPr>
          <p:nvPr/>
        </p:nvSpPr>
        <p:spPr bwMode="auto">
          <a:xfrm>
            <a:off x="250825" y="3192463"/>
            <a:ext cx="3308350" cy="466725"/>
          </a:xfrm>
          <a:prstGeom prst="rect">
            <a:avLst/>
          </a:prstGeom>
          <a:noFill/>
          <a:ln w="9525">
            <a:noFill/>
            <a:miter lim="800000"/>
            <a:headEnd/>
            <a:tailEnd/>
          </a:ln>
        </p:spPr>
        <p:txBody>
          <a:bodyPr lIns="0" tIns="0" rIns="0" bIns="0"/>
          <a:lstStyle/>
          <a:p>
            <a:pPr marL="180975" indent="-180975" algn="ctr" eaLnBrk="0" hangingPunct="0">
              <a:spcAft>
                <a:spcPct val="40000"/>
              </a:spcAft>
              <a:buFont typeface="Wingdings" pitchFamily="2" charset="2"/>
              <a:buNone/>
              <a:defRPr/>
            </a:pPr>
            <a:r>
              <a:rPr lang="es-VE" sz="1600" b="1" kern="0" dirty="0">
                <a:latin typeface="Arial Narrow" pitchFamily="34" charset="0"/>
                <a:cs typeface="+mn-cs"/>
              </a:rPr>
              <a:t>Alcance del estándar TIA/EIA-568A</a:t>
            </a:r>
          </a:p>
          <a:p>
            <a:pPr marL="444500" lvl="1" indent="-261938" algn="ctr" eaLnBrk="0" hangingPunct="0">
              <a:spcAft>
                <a:spcPct val="40000"/>
              </a:spcAft>
              <a:buFontTx/>
              <a:buChar char="–"/>
              <a:defRPr/>
            </a:pPr>
            <a:endParaRPr lang="es-VE" sz="1800" kern="0" dirty="0">
              <a:latin typeface="Arial Narrow" pitchFamily="34" charset="0"/>
              <a:cs typeface="+mn-cs"/>
            </a:endParaRPr>
          </a:p>
        </p:txBody>
      </p:sp>
      <p:pic>
        <p:nvPicPr>
          <p:cNvPr id="19" name="18 Image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199" y="5829299"/>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20483" name="Rectangle 9"/>
          <p:cNvSpPr>
            <a:spLocks noGrp="1" noChangeArrowheads="1"/>
          </p:cNvSpPr>
          <p:nvPr>
            <p:ph type="body" idx="1"/>
          </p:nvPr>
        </p:nvSpPr>
        <p:spPr>
          <a:xfrm>
            <a:off x="265113" y="1176338"/>
            <a:ext cx="2905125" cy="1273175"/>
          </a:xfrm>
        </p:spPr>
        <p:txBody>
          <a:bodyPr/>
          <a:lstStyle/>
          <a:p>
            <a:pPr algn="just">
              <a:buFont typeface="Wingdings" pitchFamily="2" charset="2"/>
              <a:buNone/>
            </a:pPr>
            <a:r>
              <a:rPr lang="es-VE" smtClean="0">
                <a:latin typeface="Amienne"/>
              </a:rPr>
              <a:t>	</a:t>
            </a:r>
            <a:r>
              <a:rPr lang="es-VE" sz="1600" b="1" smtClean="0">
                <a:latin typeface="Arial Narrow" pitchFamily="34" charset="0"/>
              </a:rPr>
              <a:t>ANSI/TIA/EIA-569-A</a:t>
            </a:r>
            <a:endParaRPr lang="es-VE" sz="1600" smtClean="0">
              <a:latin typeface="Arial Narrow" pitchFamily="34" charset="0"/>
            </a:endParaRPr>
          </a:p>
          <a:p>
            <a:pPr lvl="1" algn="just"/>
            <a:r>
              <a:rPr lang="es-VE" sz="1400" smtClean="0">
                <a:latin typeface="Arial Narrow" pitchFamily="34" charset="0"/>
              </a:rPr>
              <a:t>Normas de Recorridos y Espacios de Telecomunicaciones en Edificios Comerciales (Cómo enrutar el cableado)</a:t>
            </a:r>
          </a:p>
          <a:p>
            <a:pPr lvl="1" algn="just">
              <a:buFontTx/>
              <a:buNone/>
            </a:pPr>
            <a:endParaRPr lang="es-VE" noProof="1" smtClean="0">
              <a:latin typeface="Amienne"/>
            </a:endParaRPr>
          </a:p>
          <a:p>
            <a:pPr lvl="1" algn="just">
              <a:buFontTx/>
              <a:buNone/>
            </a:pPr>
            <a:endParaRPr lang="es-VE" noProof="1" smtClean="0">
              <a:latin typeface="Amienne"/>
            </a:endParaRPr>
          </a:p>
          <a:p>
            <a:pPr lvl="1" algn="just">
              <a:buFontTx/>
              <a:buNone/>
            </a:pPr>
            <a:endParaRPr lang="es-VE" noProof="1" smtClean="0">
              <a:latin typeface="Amienne"/>
            </a:endParaRPr>
          </a:p>
          <a:p>
            <a:pPr lvl="1" algn="just">
              <a:buFontTx/>
              <a:buNone/>
            </a:pPr>
            <a:endParaRPr lang="es-VE" noProof="1" smtClean="0">
              <a:latin typeface="Amienne"/>
            </a:endParaRPr>
          </a:p>
          <a:p>
            <a:pPr lvl="1" algn="just">
              <a:buFontTx/>
              <a:buNone/>
            </a:pPr>
            <a:endParaRPr lang="es-VE" noProof="1" smtClean="0">
              <a:latin typeface="Amienne"/>
            </a:endParaRPr>
          </a:p>
          <a:p>
            <a:pPr algn="just">
              <a:buFont typeface="Wingdings" pitchFamily="2" charset="2"/>
              <a:buNone/>
            </a:pPr>
            <a:r>
              <a:rPr lang="es-VE" smtClean="0">
                <a:latin typeface="Amienne"/>
              </a:rPr>
              <a:t>	</a:t>
            </a:r>
            <a:endParaRPr lang="es-VE" noProof="1" smtClean="0">
              <a:latin typeface="Amienne"/>
            </a:endParaRPr>
          </a:p>
        </p:txBody>
      </p:sp>
      <p:sp>
        <p:nvSpPr>
          <p:cNvPr id="7" name="Rectangle 8"/>
          <p:cNvSpPr txBox="1">
            <a:spLocks noChangeArrowheads="1"/>
          </p:cNvSpPr>
          <p:nvPr/>
        </p:nvSpPr>
        <p:spPr bwMode="gray">
          <a:xfrm>
            <a:off x="346075" y="441325"/>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Normas EIA/TIA 568</a:t>
            </a:r>
          </a:p>
        </p:txBody>
      </p:sp>
      <p:cxnSp>
        <p:nvCxnSpPr>
          <p:cNvPr id="13" name="12 Conector recto"/>
          <p:cNvCxnSpPr>
            <a:stCxn id="20482"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2531" name="Picture 3"/>
          <p:cNvPicPr>
            <a:picLocks noChangeAspect="1" noChangeArrowheads="1"/>
          </p:cNvPicPr>
          <p:nvPr/>
        </p:nvPicPr>
        <p:blipFill>
          <a:blip r:embed="rId3" cstate="print"/>
          <a:srcRect r="49213"/>
          <a:stretch>
            <a:fillRect/>
          </a:stretch>
        </p:blipFill>
        <p:spPr bwMode="auto">
          <a:xfrm>
            <a:off x="4042502" y="1107483"/>
            <a:ext cx="2609851" cy="2495622"/>
          </a:xfrm>
          <a:prstGeom prst="rect">
            <a:avLst/>
          </a:prstGeom>
          <a:ln w="88900" cap="sq" cmpd="thickThin">
            <a:solidFill>
              <a:srgbClr val="000000"/>
            </a:solidFill>
            <a:prstDash val="solid"/>
            <a:miter lim="800000"/>
          </a:ln>
          <a:effectLst>
            <a:innerShdw blurRad="76200">
              <a:srgbClr val="000000"/>
            </a:innerShdw>
          </a:effectLst>
        </p:spPr>
      </p:pic>
      <p:sp>
        <p:nvSpPr>
          <p:cNvPr id="9" name="Rectangle 9"/>
          <p:cNvSpPr txBox="1">
            <a:spLocks noChangeArrowheads="1"/>
          </p:cNvSpPr>
          <p:nvPr/>
        </p:nvSpPr>
        <p:spPr bwMode="auto">
          <a:xfrm>
            <a:off x="3448050" y="4032250"/>
            <a:ext cx="5200650" cy="2130425"/>
          </a:xfrm>
          <a:prstGeom prst="rect">
            <a:avLst/>
          </a:prstGeom>
          <a:noFill/>
          <a:ln w="9525">
            <a:noFill/>
            <a:miter lim="800000"/>
            <a:headEnd/>
            <a:tailEnd/>
          </a:ln>
        </p:spPr>
        <p:txBody>
          <a:bodyPr lIns="0" tIns="0" rIns="0" bIns="0"/>
          <a:lstStyle/>
          <a:p>
            <a:pPr marL="180975" indent="-180975" algn="just" eaLnBrk="0" hangingPunct="0">
              <a:spcAft>
                <a:spcPct val="40000"/>
              </a:spcAft>
              <a:buFont typeface="Wingdings" pitchFamily="2" charset="2"/>
              <a:buNone/>
              <a:defRPr/>
            </a:pPr>
            <a:r>
              <a:rPr lang="es-VE" kern="0" dirty="0">
                <a:latin typeface="Amienne" pitchFamily="82" charset="0"/>
                <a:cs typeface="+mn-cs"/>
              </a:rPr>
              <a:t>	</a:t>
            </a:r>
            <a:r>
              <a:rPr lang="es-VE" sz="1400" b="1" kern="0" dirty="0">
                <a:latin typeface="Arial Narrow" pitchFamily="34" charset="0"/>
                <a:cs typeface="+mn-cs"/>
              </a:rPr>
              <a:t>ANSI/TIA/EIA-568-BCableado de Telecomunicaciones en Edificios Comerciales. (Cómo instalar el Cableado)</a:t>
            </a:r>
          </a:p>
          <a:p>
            <a:pPr marL="444500" lvl="1" indent="-261938" algn="just" eaLnBrk="0" hangingPunct="0">
              <a:spcAft>
                <a:spcPct val="40000"/>
              </a:spcAft>
              <a:buFontTx/>
              <a:buChar char="–"/>
              <a:defRPr/>
            </a:pPr>
            <a:r>
              <a:rPr lang="es-VE" sz="1400" kern="0" dirty="0">
                <a:latin typeface="Arial Narrow" pitchFamily="34" charset="0"/>
                <a:cs typeface="+mn-cs"/>
              </a:rPr>
              <a:t>TIA/EIA 568-B1 Requerimientos generales</a:t>
            </a:r>
          </a:p>
          <a:p>
            <a:pPr marL="444500" lvl="1" indent="-261938" algn="just" eaLnBrk="0" hangingPunct="0">
              <a:spcAft>
                <a:spcPct val="40000"/>
              </a:spcAft>
              <a:buFontTx/>
              <a:buChar char="–"/>
              <a:defRPr/>
            </a:pPr>
            <a:r>
              <a:rPr lang="es-VE" sz="1400" kern="0" dirty="0">
                <a:latin typeface="Arial Narrow" pitchFamily="34" charset="0"/>
                <a:cs typeface="+mn-cs"/>
              </a:rPr>
              <a:t>TIA/EIA 568-B2 Componentes de cableado mediante par trenzado balanceado</a:t>
            </a:r>
          </a:p>
          <a:p>
            <a:pPr marL="444500" lvl="1" indent="-261938" algn="just" eaLnBrk="0" hangingPunct="0">
              <a:spcAft>
                <a:spcPct val="40000"/>
              </a:spcAft>
              <a:buFontTx/>
              <a:buChar char="–"/>
              <a:defRPr/>
            </a:pPr>
            <a:r>
              <a:rPr lang="es-VE" sz="1400" kern="0" dirty="0">
                <a:latin typeface="Arial Narrow" pitchFamily="34" charset="0"/>
                <a:cs typeface="+mn-cs"/>
              </a:rPr>
              <a:t>TIA/EIA 568-B3 Componentes de cableado, Fibra óptica</a:t>
            </a:r>
          </a:p>
          <a:p>
            <a:pPr marL="180975" indent="-180975" algn="just" eaLnBrk="0" hangingPunct="0">
              <a:spcAft>
                <a:spcPct val="40000"/>
              </a:spcAft>
              <a:buFont typeface="Wingdings" pitchFamily="2" charset="2"/>
              <a:buNone/>
              <a:defRPr/>
            </a:pPr>
            <a:r>
              <a:rPr lang="es-VE" kern="0" dirty="0">
                <a:latin typeface="Amienne" pitchFamily="82" charset="0"/>
                <a:cs typeface="+mn-cs"/>
              </a:rPr>
              <a:t>	</a:t>
            </a:r>
            <a:endParaRPr lang="de-DE" kern="0" noProof="1">
              <a:latin typeface="Amienne" pitchFamily="82" charset="0"/>
              <a:cs typeface="+mn-cs"/>
            </a:endParaRPr>
          </a:p>
        </p:txBody>
      </p:sp>
      <p:pic>
        <p:nvPicPr>
          <p:cNvPr id="10" name="Picture 3"/>
          <p:cNvPicPr>
            <a:picLocks noChangeAspect="1" noChangeArrowheads="1"/>
          </p:cNvPicPr>
          <p:nvPr/>
        </p:nvPicPr>
        <p:blipFill>
          <a:blip r:embed="rId3" cstate="print"/>
          <a:srcRect l="50196" r="198"/>
          <a:stretch>
            <a:fillRect/>
          </a:stretch>
        </p:blipFill>
        <p:spPr bwMode="auto">
          <a:xfrm>
            <a:off x="514349" y="3315419"/>
            <a:ext cx="2676525" cy="2623419"/>
          </a:xfrm>
          <a:prstGeom prst="rect">
            <a:avLst/>
          </a:prstGeom>
          <a:ln w="88900" cap="sq" cmpd="thickThin">
            <a:solidFill>
              <a:srgbClr val="000000"/>
            </a:solidFill>
            <a:prstDash val="solid"/>
            <a:miter lim="800000"/>
          </a:ln>
          <a:effectLst>
            <a:innerShdw blurRad="76200">
              <a:srgbClr val="000000"/>
            </a:innerShdw>
          </a:effectLst>
        </p:spPr>
      </p:pic>
      <p:pic>
        <p:nvPicPr>
          <p:cNvPr id="11" name="10 Image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199" y="5829299"/>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21507" name="Rectangle 9"/>
          <p:cNvSpPr>
            <a:spLocks noGrp="1" noChangeArrowheads="1"/>
          </p:cNvSpPr>
          <p:nvPr>
            <p:ph type="body" idx="1"/>
          </p:nvPr>
        </p:nvSpPr>
        <p:spPr>
          <a:xfrm>
            <a:off x="295275" y="1460500"/>
            <a:ext cx="6657975" cy="425450"/>
          </a:xfrm>
        </p:spPr>
        <p:txBody>
          <a:bodyPr/>
          <a:lstStyle/>
          <a:p>
            <a:pPr algn="just">
              <a:buFont typeface="Wingdings" pitchFamily="2" charset="2"/>
              <a:buNone/>
            </a:pPr>
            <a:r>
              <a:rPr lang="es-VE" smtClean="0">
                <a:latin typeface="Amienne"/>
              </a:rPr>
              <a:t>	</a:t>
            </a:r>
            <a:r>
              <a:rPr lang="es-VE" b="1" smtClean="0">
                <a:latin typeface="Arial Narrow" pitchFamily="34" charset="0"/>
              </a:rPr>
              <a:t>Cable Directo y Cruzado</a:t>
            </a:r>
            <a:r>
              <a:rPr lang="es-VE" smtClean="0">
                <a:latin typeface="Arial Narrow" pitchFamily="34" charset="0"/>
              </a:rPr>
              <a:t>	</a:t>
            </a:r>
            <a:endParaRPr lang="es-VE" noProof="1" smtClean="0">
              <a:latin typeface="Arial Narrow" pitchFamily="34" charset="0"/>
            </a:endParaRPr>
          </a:p>
        </p:txBody>
      </p:sp>
      <p:sp>
        <p:nvSpPr>
          <p:cNvPr id="7" name="Rectangle 8"/>
          <p:cNvSpPr txBox="1">
            <a:spLocks noChangeArrowheads="1"/>
          </p:cNvSpPr>
          <p:nvPr/>
        </p:nvSpPr>
        <p:spPr bwMode="gray">
          <a:xfrm>
            <a:off x="346075" y="441325"/>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Normas EIA/TIA 568</a:t>
            </a:r>
          </a:p>
        </p:txBody>
      </p:sp>
      <p:cxnSp>
        <p:nvCxnSpPr>
          <p:cNvPr id="13" name="12 Conector recto"/>
          <p:cNvCxnSpPr>
            <a:stCxn id="21506"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3554" name="Picture 2"/>
          <p:cNvPicPr>
            <a:picLocks noChangeAspect="1" noChangeArrowheads="1"/>
          </p:cNvPicPr>
          <p:nvPr/>
        </p:nvPicPr>
        <p:blipFill>
          <a:blip r:embed="rId3" cstate="print"/>
          <a:srcRect/>
          <a:stretch>
            <a:fillRect/>
          </a:stretch>
        </p:blipFill>
        <p:spPr bwMode="auto">
          <a:xfrm>
            <a:off x="3810000" y="1883439"/>
            <a:ext cx="5109382" cy="3091122"/>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9" name="8 Diagrama"/>
          <p:cNvGraphicFramePr/>
          <p:nvPr>
            <p:extLst>
              <p:ext uri="{D42A27DB-BD31-4B8C-83A1-F6EECF244321}">
                <p14:modId xmlns:p14="http://schemas.microsoft.com/office/powerpoint/2010/main" val="2583708349"/>
              </p:ext>
            </p:extLst>
          </p:nvPr>
        </p:nvGraphicFramePr>
        <p:xfrm>
          <a:off x="1" y="1943100"/>
          <a:ext cx="3225799" cy="39052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7 Imagen">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77199" y="5829299"/>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PA" sz="3200" b="0" cap="none" dirty="0" smtClean="0">
                <a:solidFill>
                  <a:srgbClr val="C00000"/>
                </a:solidFill>
              </a:rPr>
              <a:t>NOSOTROS PODREMOS DECIR:</a:t>
            </a:r>
            <a:br>
              <a:rPr lang="es-PA" sz="3200" b="0" cap="none" dirty="0" smtClean="0">
                <a:solidFill>
                  <a:srgbClr val="C00000"/>
                </a:solidFill>
              </a:rPr>
            </a:br>
            <a:r>
              <a:rPr lang="es-PA" sz="3200" cap="none" dirty="0" smtClean="0">
                <a:solidFill>
                  <a:srgbClr val="C00000"/>
                </a:solidFill>
                <a:effectLst>
                  <a:outerShdw blurRad="38100" dist="38100" dir="2700000" algn="tl">
                    <a:srgbClr val="000000">
                      <a:alpha val="43137"/>
                    </a:srgbClr>
                  </a:outerShdw>
                </a:effectLst>
              </a:rPr>
              <a:t>“DAME UNA CONEXIÓN DE RED Y CONTROLARE EL MUNDO”</a:t>
            </a:r>
            <a:endParaRPr lang="es-PA" sz="3200" dirty="0">
              <a:solidFill>
                <a:srgbClr val="C00000"/>
              </a:solidFill>
              <a:effectLst>
                <a:outerShdw blurRad="38100" dist="38100" dir="2700000" algn="tl">
                  <a:srgbClr val="000000">
                    <a:alpha val="43137"/>
                  </a:srgbClr>
                </a:outerShdw>
              </a:effectLst>
            </a:endParaRPr>
          </a:p>
        </p:txBody>
      </p:sp>
      <p:sp>
        <p:nvSpPr>
          <p:cNvPr id="5" name="4 Marcador de texto"/>
          <p:cNvSpPr>
            <a:spLocks noGrp="1"/>
          </p:cNvSpPr>
          <p:nvPr>
            <p:ph type="body" idx="1"/>
          </p:nvPr>
        </p:nvSpPr>
        <p:spPr/>
        <p:txBody>
          <a:bodyPr/>
          <a:lstStyle/>
          <a:p>
            <a:pPr algn="ctr"/>
            <a:r>
              <a:rPr lang="es-PA" sz="2800" dirty="0" smtClean="0"/>
              <a:t>UN CELEBRE FASE DE ARQUÍMEDES DICE:</a:t>
            </a:r>
          </a:p>
          <a:p>
            <a:pPr algn="ctr"/>
            <a:r>
              <a:rPr lang="es-PA" sz="2800" b="1" dirty="0" smtClean="0">
                <a:effectLst>
                  <a:outerShdw blurRad="38100" dist="38100" dir="2700000" algn="tl">
                    <a:srgbClr val="000000">
                      <a:alpha val="43137"/>
                    </a:srgbClr>
                  </a:outerShdw>
                </a:effectLst>
              </a:rPr>
              <a:t>“DAME UNA PALANCA Y MOVER EL MUNDO”</a:t>
            </a:r>
            <a:endParaRPr lang="es-PA"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3318997"/>
      </p:ext>
    </p:extLst>
  </p:cSld>
  <p:clrMapOvr>
    <a:masterClrMapping/>
  </p:clrMapOvr>
  <mc:AlternateContent xmlns:mc="http://schemas.openxmlformats.org/markup-compatibility/2006" xmlns:p14="http://schemas.microsoft.com/office/powerpoint/2010/main">
    <mc:Choice Requires="p14">
      <p:transition spd="slow" p14:dur="1500" advTm="3059">
        <p:split orient="vert"/>
      </p:transition>
    </mc:Choice>
    <mc:Fallback xmlns="">
      <p:transition spd="slow" advTm="3059">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7" name="Rectangle 8"/>
          <p:cNvSpPr txBox="1">
            <a:spLocks noChangeArrowheads="1"/>
          </p:cNvSpPr>
          <p:nvPr/>
        </p:nvSpPr>
        <p:spPr bwMode="gray">
          <a:xfrm>
            <a:off x="346075" y="441325"/>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Normas EIA/TIA 568</a:t>
            </a:r>
          </a:p>
        </p:txBody>
      </p:sp>
      <p:cxnSp>
        <p:nvCxnSpPr>
          <p:cNvPr id="13" name="12 Conector recto"/>
          <p:cNvCxnSpPr>
            <a:stCxn id="22530"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Rectangle 9"/>
          <p:cNvSpPr txBox="1">
            <a:spLocks noChangeArrowheads="1"/>
          </p:cNvSpPr>
          <p:nvPr/>
        </p:nvSpPr>
        <p:spPr bwMode="auto">
          <a:xfrm>
            <a:off x="114300" y="1336675"/>
            <a:ext cx="7935913" cy="606425"/>
          </a:xfrm>
          <a:prstGeom prst="rect">
            <a:avLst/>
          </a:prstGeom>
          <a:noFill/>
          <a:ln w="9525">
            <a:noFill/>
            <a:miter lim="800000"/>
            <a:headEnd/>
            <a:tailEnd/>
          </a:ln>
        </p:spPr>
        <p:txBody>
          <a:bodyPr lIns="0" tIns="0" rIns="0" bIns="0"/>
          <a:lstStyle/>
          <a:p>
            <a:pPr marL="180975" indent="-180975" algn="just" eaLnBrk="0" hangingPunct="0">
              <a:spcAft>
                <a:spcPct val="40000"/>
              </a:spcAft>
              <a:defRPr/>
            </a:pPr>
            <a:r>
              <a:rPr lang="es-VE" kern="0" dirty="0">
                <a:latin typeface="Amienne" pitchFamily="82" charset="0"/>
                <a:cs typeface="+mn-cs"/>
              </a:rPr>
              <a:t>	</a:t>
            </a:r>
            <a:r>
              <a:rPr lang="es-VE" sz="1800" b="1" kern="0" dirty="0">
                <a:latin typeface="Arial Narrow" pitchFamily="34" charset="0"/>
                <a:cs typeface="+mn-cs"/>
              </a:rPr>
              <a:t>Esquema de un cableado estructurado genérico según la Norma ANSI/TIA/EIA-569-A.</a:t>
            </a:r>
            <a:endParaRPr lang="de-DE" sz="1800" kern="0" noProof="1">
              <a:latin typeface="Arial Narrow" pitchFamily="34" charset="0"/>
              <a:cs typeface="+mn-cs"/>
            </a:endParaRPr>
          </a:p>
        </p:txBody>
      </p:sp>
      <p:pic>
        <p:nvPicPr>
          <p:cNvPr id="24579" name="Picture 3"/>
          <p:cNvPicPr>
            <a:picLocks noChangeAspect="1" noChangeArrowheads="1"/>
          </p:cNvPicPr>
          <p:nvPr/>
        </p:nvPicPr>
        <p:blipFill>
          <a:blip r:embed="rId3" cstate="print"/>
          <a:srcRect l="47891" t="26625" r="4297" b="6750"/>
          <a:stretch>
            <a:fillRect/>
          </a:stretch>
        </p:blipFill>
        <p:spPr bwMode="auto">
          <a:xfrm>
            <a:off x="4486275" y="1895475"/>
            <a:ext cx="4305300" cy="4305300"/>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8" name="7 Diagrama"/>
          <p:cNvGraphicFramePr/>
          <p:nvPr>
            <p:extLst>
              <p:ext uri="{D42A27DB-BD31-4B8C-83A1-F6EECF244321}">
                <p14:modId xmlns:p14="http://schemas.microsoft.com/office/powerpoint/2010/main" val="2244081907"/>
              </p:ext>
            </p:extLst>
          </p:nvPr>
        </p:nvGraphicFramePr>
        <p:xfrm>
          <a:off x="-634116" y="2143593"/>
          <a:ext cx="5565879" cy="38427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9 Imagen">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947" y="5848450"/>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lum bright="70000" contrast="-70000"/>
          </a:blip>
          <a:srcRect/>
          <a:stretch>
            <a:fillRect/>
          </a:stretch>
        </p:blipFill>
        <p:spPr bwMode="auto">
          <a:xfrm>
            <a:off x="5962650" y="3609975"/>
            <a:ext cx="2952750" cy="2686050"/>
          </a:xfrm>
          <a:prstGeom prst="ellipse">
            <a:avLst/>
          </a:prstGeom>
          <a:ln>
            <a:noFill/>
          </a:ln>
          <a:effectLst>
            <a:softEdge rad="112500"/>
          </a:effectLst>
        </p:spPr>
      </p:pic>
      <p:sp>
        <p:nvSpPr>
          <p:cNvPr id="24579"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24580" name="Rectangle 9"/>
          <p:cNvSpPr>
            <a:spLocks noGrp="1" noChangeArrowheads="1"/>
          </p:cNvSpPr>
          <p:nvPr>
            <p:ph type="body" idx="1"/>
          </p:nvPr>
        </p:nvSpPr>
        <p:spPr>
          <a:xfrm>
            <a:off x="2424113" y="1355725"/>
            <a:ext cx="4905375" cy="458788"/>
          </a:xfrm>
        </p:spPr>
        <p:txBody>
          <a:bodyPr/>
          <a:lstStyle/>
          <a:p>
            <a:pPr algn="ctr">
              <a:buFont typeface="Wingdings" pitchFamily="2" charset="2"/>
              <a:buNone/>
            </a:pPr>
            <a:r>
              <a:rPr lang="es-VE" sz="2800" b="1" smtClean="0">
                <a:latin typeface="Arial Narrow" pitchFamily="34" charset="0"/>
              </a:rPr>
              <a:t>Administración del sistema de cableado estructurado</a:t>
            </a:r>
          </a:p>
          <a:p>
            <a:pPr algn="ctr">
              <a:buFont typeface="Wingdings" pitchFamily="2" charset="2"/>
              <a:buNone/>
            </a:pPr>
            <a:r>
              <a:rPr lang="es-VE" sz="2800" smtClean="0">
                <a:latin typeface="Arial Narrow" pitchFamily="34" charset="0"/>
              </a:rPr>
              <a:t>	</a:t>
            </a:r>
            <a:endParaRPr lang="es-VE" sz="2800" smtClean="0">
              <a:latin typeface="Amienne"/>
            </a:endParaRPr>
          </a:p>
        </p:txBody>
      </p:sp>
      <p:sp>
        <p:nvSpPr>
          <p:cNvPr id="7" name="Rectangle 8"/>
          <p:cNvSpPr txBox="1">
            <a:spLocks noChangeArrowheads="1"/>
          </p:cNvSpPr>
          <p:nvPr/>
        </p:nvSpPr>
        <p:spPr bwMode="gray">
          <a:xfrm>
            <a:off x="346075" y="441325"/>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Normas EIA/TIA 606</a:t>
            </a:r>
          </a:p>
        </p:txBody>
      </p:sp>
      <p:cxnSp>
        <p:nvCxnSpPr>
          <p:cNvPr id="13" name="12 Conector recto"/>
          <p:cNvCxnSpPr>
            <a:stCxn id="24579"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4583" name="Group 3"/>
          <p:cNvGrpSpPr>
            <a:grpSpLocks/>
          </p:cNvGrpSpPr>
          <p:nvPr/>
        </p:nvGrpSpPr>
        <p:grpSpPr bwMode="auto">
          <a:xfrm>
            <a:off x="1249363" y="2536825"/>
            <a:ext cx="2170112" cy="4035425"/>
            <a:chOff x="720" y="1296"/>
            <a:chExt cx="1367" cy="2542"/>
          </a:xfrm>
        </p:grpSpPr>
        <p:sp>
          <p:nvSpPr>
            <p:cNvPr id="24613"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24614" name="AutoShape 5"/>
            <p:cNvSpPr>
              <a:spLocks noChangeArrowheads="1"/>
            </p:cNvSpPr>
            <p:nvPr/>
          </p:nvSpPr>
          <p:spPr bwMode="gray">
            <a:xfrm>
              <a:off x="741" y="1495"/>
              <a:ext cx="1322" cy="1766"/>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24615"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24616" name="AutoShape 7"/>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24617"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24618"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grpSp>
          <p:nvGrpSpPr>
            <p:cNvPr id="24619" name="Group 10"/>
            <p:cNvGrpSpPr>
              <a:grpSpLocks/>
            </p:cNvGrpSpPr>
            <p:nvPr/>
          </p:nvGrpSpPr>
          <p:grpSpPr bwMode="auto">
            <a:xfrm>
              <a:off x="1189" y="1296"/>
              <a:ext cx="405" cy="405"/>
              <a:chOff x="1289" y="582"/>
              <a:chExt cx="668" cy="668"/>
            </a:xfrm>
          </p:grpSpPr>
          <p:sp>
            <p:nvSpPr>
              <p:cNvPr id="24622" name="Oval 11"/>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s-VE"/>
              </a:p>
            </p:txBody>
          </p:sp>
          <p:sp>
            <p:nvSpPr>
              <p:cNvPr id="24623"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24624"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24625"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24626"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grpSp>
        <p:sp>
          <p:nvSpPr>
            <p:cNvPr id="24620" name="Text Box 16"/>
            <p:cNvSpPr txBox="1">
              <a:spLocks noChangeArrowheads="1"/>
            </p:cNvSpPr>
            <p:nvPr/>
          </p:nvSpPr>
          <p:spPr bwMode="gray">
            <a:xfrm>
              <a:off x="1276" y="135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sz="2400">
                  <a:solidFill>
                    <a:srgbClr val="000000"/>
                  </a:solidFill>
                </a:rPr>
                <a:t>1</a:t>
              </a:r>
              <a:endParaRPr lang="en-US"/>
            </a:p>
          </p:txBody>
        </p:sp>
        <p:sp>
          <p:nvSpPr>
            <p:cNvPr id="24621" name="Text Box 17"/>
            <p:cNvSpPr txBox="1">
              <a:spLocks noChangeArrowheads="1"/>
            </p:cNvSpPr>
            <p:nvPr/>
          </p:nvSpPr>
          <p:spPr bwMode="gray">
            <a:xfrm>
              <a:off x="768" y="1644"/>
              <a:ext cx="1296" cy="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s-VE" sz="1400">
                  <a:latin typeface="Arial Narrow" pitchFamily="34" charset="0"/>
                </a:rPr>
                <a:t>incluye la documentación de los cables, terminaciones de los mismos, paneles de parcheo, armarios de telecomunicaciones y otros espacios ocupados por los sistemas. La norma TIA/EIA 606 proporciona una guía que puede ser utilizada para la ejecución de la  administración de los sistemas de cableado.</a:t>
              </a:r>
              <a:endParaRPr lang="en-US"/>
            </a:p>
          </p:txBody>
        </p:sp>
      </p:grpSp>
      <p:grpSp>
        <p:nvGrpSpPr>
          <p:cNvPr id="24584" name="Group 18"/>
          <p:cNvGrpSpPr>
            <a:grpSpLocks/>
          </p:cNvGrpSpPr>
          <p:nvPr/>
        </p:nvGrpSpPr>
        <p:grpSpPr bwMode="auto">
          <a:xfrm>
            <a:off x="3611563" y="2536825"/>
            <a:ext cx="2166937" cy="4035425"/>
            <a:chOff x="2208" y="1296"/>
            <a:chExt cx="1365" cy="2542"/>
          </a:xfrm>
        </p:grpSpPr>
        <p:sp>
          <p:nvSpPr>
            <p:cNvPr id="24600"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24601" name="AutoShape 20"/>
            <p:cNvSpPr>
              <a:spLocks noChangeArrowheads="1"/>
            </p:cNvSpPr>
            <p:nvPr/>
          </p:nvSpPr>
          <p:spPr bwMode="gray">
            <a:xfrm>
              <a:off x="2229" y="1495"/>
              <a:ext cx="1322" cy="1766"/>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24602"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24603" name="AutoShape 22"/>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24604" name="Oval 23"/>
            <p:cNvSpPr>
              <a:spLocks noChangeArrowheads="1"/>
            </p:cNvSpPr>
            <p:nvPr/>
          </p:nvSpPr>
          <p:spPr bwMode="gray">
            <a:xfrm>
              <a:off x="2677" y="1296"/>
              <a:ext cx="405" cy="40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s-VE"/>
            </a:p>
          </p:txBody>
        </p:sp>
        <p:sp>
          <p:nvSpPr>
            <p:cNvPr id="24605" name="Oval 24"/>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24606"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24607" name="Oval 26"/>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24608" name="Oval 27"/>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24609" name="Text Box 28"/>
            <p:cNvSpPr txBox="1">
              <a:spLocks noChangeArrowheads="1"/>
            </p:cNvSpPr>
            <p:nvPr/>
          </p:nvSpPr>
          <p:spPr bwMode="gray">
            <a:xfrm>
              <a:off x="2764" y="135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sz="2400">
                  <a:solidFill>
                    <a:srgbClr val="000000"/>
                  </a:solidFill>
                </a:rPr>
                <a:t>2</a:t>
              </a:r>
              <a:endParaRPr lang="en-US"/>
            </a:p>
          </p:txBody>
        </p:sp>
        <p:sp>
          <p:nvSpPr>
            <p:cNvPr id="24610" name="Text Box 29"/>
            <p:cNvSpPr txBox="1">
              <a:spLocks noChangeArrowheads="1"/>
            </p:cNvSpPr>
            <p:nvPr/>
          </p:nvSpPr>
          <p:spPr bwMode="gray">
            <a:xfrm>
              <a:off x="2256" y="1776"/>
              <a:ext cx="1296" cy="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s-VE" sz="1400">
                  <a:latin typeface="Arial Narrow" pitchFamily="34" charset="0"/>
                </a:rPr>
                <a:t>TIA/EIA-606 Administración para la infraestructura de telecomunicaciones en edificios comerciales. Proporciona normas para la codificación de colores, etiquetado, y documentación de un sistema de cableado instalado</a:t>
              </a:r>
              <a:endParaRPr lang="en-US"/>
            </a:p>
          </p:txBody>
        </p:sp>
        <p:sp>
          <p:nvSpPr>
            <p:cNvPr id="24611"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24612"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grpSp>
      <p:grpSp>
        <p:nvGrpSpPr>
          <p:cNvPr id="24585" name="Group 32"/>
          <p:cNvGrpSpPr>
            <a:grpSpLocks/>
          </p:cNvGrpSpPr>
          <p:nvPr/>
        </p:nvGrpSpPr>
        <p:grpSpPr bwMode="auto">
          <a:xfrm>
            <a:off x="5967413" y="2536825"/>
            <a:ext cx="2170112" cy="4035425"/>
            <a:chOff x="3692" y="1296"/>
            <a:chExt cx="1367" cy="2542"/>
          </a:xfrm>
        </p:grpSpPr>
        <p:sp>
          <p:nvSpPr>
            <p:cNvPr id="24586"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24587" name="AutoShape 34"/>
            <p:cNvSpPr>
              <a:spLocks noChangeArrowheads="1"/>
            </p:cNvSpPr>
            <p:nvPr/>
          </p:nvSpPr>
          <p:spPr bwMode="gray">
            <a:xfrm>
              <a:off x="3717" y="1495"/>
              <a:ext cx="1322" cy="1766"/>
            </a:xfrm>
            <a:prstGeom prst="roundRect">
              <a:avLst>
                <a:gd name="adj" fmla="val 16667"/>
              </a:avLst>
            </a:prstGeom>
            <a:solidFill>
              <a:srgbClr val="E9E06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24588"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24589" name="AutoShape 36"/>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grpSp>
          <p:nvGrpSpPr>
            <p:cNvPr id="24590" name="Group 37"/>
            <p:cNvGrpSpPr>
              <a:grpSpLocks/>
            </p:cNvGrpSpPr>
            <p:nvPr/>
          </p:nvGrpSpPr>
          <p:grpSpPr bwMode="auto">
            <a:xfrm>
              <a:off x="4165" y="1296"/>
              <a:ext cx="405" cy="405"/>
              <a:chOff x="1289" y="582"/>
              <a:chExt cx="668" cy="668"/>
            </a:xfrm>
          </p:grpSpPr>
          <p:sp>
            <p:nvSpPr>
              <p:cNvPr id="24595" name="Oval 38"/>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s-VE"/>
              </a:p>
            </p:txBody>
          </p:sp>
          <p:sp>
            <p:nvSpPr>
              <p:cNvPr id="24596"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24597"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24598"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24599"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grpSp>
        <p:sp>
          <p:nvSpPr>
            <p:cNvPr id="24591" name="Text Box 43"/>
            <p:cNvSpPr txBox="1">
              <a:spLocks noChangeArrowheads="1"/>
            </p:cNvSpPr>
            <p:nvPr/>
          </p:nvSpPr>
          <p:spPr bwMode="gray">
            <a:xfrm>
              <a:off x="4252" y="1354"/>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sz="2400">
                  <a:solidFill>
                    <a:srgbClr val="000000"/>
                  </a:solidFill>
                </a:rPr>
                <a:t>3</a:t>
              </a:r>
              <a:endParaRPr lang="en-US"/>
            </a:p>
          </p:txBody>
        </p:sp>
        <p:sp>
          <p:nvSpPr>
            <p:cNvPr id="24592" name="Text Box 44"/>
            <p:cNvSpPr txBox="1">
              <a:spLocks noChangeArrowheads="1"/>
            </p:cNvSpPr>
            <p:nvPr/>
          </p:nvSpPr>
          <p:spPr bwMode="gray">
            <a:xfrm>
              <a:off x="3744" y="1776"/>
              <a:ext cx="1296" cy="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buFont typeface="Wingdings" pitchFamily="2" charset="2"/>
                <a:buNone/>
              </a:pPr>
              <a:r>
                <a:rPr lang="es-VE" sz="1400">
                  <a:latin typeface="Arial Narrow" pitchFamily="34" charset="0"/>
                </a:rPr>
                <a:t>Es muy importante  poseer de planos de todos los pisos, en los que se detallen:</a:t>
              </a:r>
            </a:p>
            <a:p>
              <a:pPr lvl="1" algn="ctr" eaLnBrk="1" hangingPunct="1"/>
              <a:r>
                <a:rPr lang="es-VE" sz="1200">
                  <a:latin typeface="Arial Narrow" pitchFamily="34" charset="0"/>
                </a:rPr>
                <a:t>1. Ubicación de los gabinetes de telecomunicaciones. </a:t>
              </a:r>
            </a:p>
            <a:p>
              <a:pPr lvl="1" algn="ctr" eaLnBrk="1" hangingPunct="1"/>
              <a:r>
                <a:rPr lang="es-VE" sz="1200">
                  <a:latin typeface="Arial Narrow" pitchFamily="34" charset="0"/>
                </a:rPr>
                <a:t>2. Ubicación de ductos a utilizar para cableado.</a:t>
              </a:r>
            </a:p>
            <a:p>
              <a:pPr lvl="1" algn="ctr" eaLnBrk="1" hangingPunct="1"/>
              <a:r>
                <a:rPr lang="es-VE" sz="1200">
                  <a:latin typeface="Arial Narrow" pitchFamily="34" charset="0"/>
                </a:rPr>
                <a:t>3. Disposición detallada de los puestos de trabajo.</a:t>
              </a:r>
            </a:p>
            <a:p>
              <a:pPr lvl="1" algn="ctr" eaLnBrk="1" hangingPunct="1"/>
              <a:r>
                <a:rPr lang="es-VE" sz="1200">
                  <a:latin typeface="Arial Narrow" pitchFamily="34" charset="0"/>
                </a:rPr>
                <a:t>4. Ubicación de los tableros eléctricos en caso de ser requeridos.</a:t>
              </a:r>
            </a:p>
          </p:txBody>
        </p:sp>
        <p:sp>
          <p:nvSpPr>
            <p:cNvPr id="24593" name="AutoShape 45"/>
            <p:cNvSpPr>
              <a:spLocks noChangeArrowheads="1"/>
            </p:cNvSpPr>
            <p:nvPr/>
          </p:nvSpPr>
          <p:spPr bwMode="gray">
            <a:xfrm>
              <a:off x="3692" y="3290"/>
              <a:ext cx="1363" cy="548"/>
            </a:xfrm>
            <a:prstGeom prst="roundRect">
              <a:avLst>
                <a:gd name="adj" fmla="val 40389"/>
              </a:avLst>
            </a:prstGeom>
            <a:gradFill rotWithShape="1">
              <a:gsLst>
                <a:gs pos="0">
                  <a:srgbClr val="99BACC"/>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24594" name="AutoShape 46"/>
            <p:cNvSpPr>
              <a:spLocks noChangeArrowheads="1"/>
            </p:cNvSpPr>
            <p:nvPr/>
          </p:nvSpPr>
          <p:spPr bwMode="gray">
            <a:xfrm>
              <a:off x="3720" y="3305"/>
              <a:ext cx="1304" cy="487"/>
            </a:xfrm>
            <a:prstGeom prst="roundRect">
              <a:avLst>
                <a:gd name="adj" fmla="val 50000"/>
              </a:avLst>
            </a:prstGeom>
            <a:gradFill rotWithShape="1">
              <a:gsLst>
                <a:gs pos="0">
                  <a:srgbClr val="C8DAD4"/>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grpSp>
      <p:pic>
        <p:nvPicPr>
          <p:cNvPr id="51" name="50 Image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199" y="5829299"/>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7" name="Rectangle 8"/>
          <p:cNvSpPr txBox="1">
            <a:spLocks noChangeArrowheads="1"/>
          </p:cNvSpPr>
          <p:nvPr/>
        </p:nvSpPr>
        <p:spPr bwMode="gray">
          <a:xfrm>
            <a:off x="346075" y="441325"/>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Esquema</a:t>
            </a:r>
          </a:p>
        </p:txBody>
      </p:sp>
      <p:cxnSp>
        <p:nvCxnSpPr>
          <p:cNvPr id="13" name="12 Conector recto"/>
          <p:cNvCxnSpPr>
            <a:stCxn id="5122"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AutoShape 3"/>
          <p:cNvSpPr>
            <a:spLocks noChangeArrowheads="1"/>
          </p:cNvSpPr>
          <p:nvPr/>
        </p:nvSpPr>
        <p:spPr bwMode="gray">
          <a:xfrm rot="39573186">
            <a:off x="5250656" y="2870994"/>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es-VE">
              <a:latin typeface="Arial" charset="0"/>
              <a:cs typeface="Arial" charset="0"/>
            </a:endParaRPr>
          </a:p>
        </p:txBody>
      </p:sp>
      <p:sp>
        <p:nvSpPr>
          <p:cNvPr id="10" name="AutoShape 4"/>
          <p:cNvSpPr>
            <a:spLocks noChangeArrowheads="1"/>
          </p:cNvSpPr>
          <p:nvPr/>
        </p:nvSpPr>
        <p:spPr bwMode="gray">
          <a:xfrm rot="3465783">
            <a:off x="4983957" y="4863306"/>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es-VE">
              <a:latin typeface="Arial" charset="0"/>
              <a:cs typeface="Arial" charset="0"/>
            </a:endParaRPr>
          </a:p>
        </p:txBody>
      </p:sp>
      <p:sp>
        <p:nvSpPr>
          <p:cNvPr id="11" name="AutoShape 5"/>
          <p:cNvSpPr>
            <a:spLocks noChangeArrowheads="1"/>
          </p:cNvSpPr>
          <p:nvPr/>
        </p:nvSpPr>
        <p:spPr bwMode="gray">
          <a:xfrm rot="35969022">
            <a:off x="3364706" y="3061494"/>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es-VE">
              <a:latin typeface="Arial" charset="0"/>
              <a:cs typeface="Arial" charset="0"/>
            </a:endParaRPr>
          </a:p>
        </p:txBody>
      </p:sp>
      <p:sp>
        <p:nvSpPr>
          <p:cNvPr id="12" name="AutoShape 6"/>
          <p:cNvSpPr>
            <a:spLocks noChangeArrowheads="1"/>
          </p:cNvSpPr>
          <p:nvPr/>
        </p:nvSpPr>
        <p:spPr bwMode="gray">
          <a:xfrm rot="7535209">
            <a:off x="3726656" y="4829969"/>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es-VE">
              <a:latin typeface="Arial" charset="0"/>
              <a:cs typeface="Arial" charset="0"/>
            </a:endParaRPr>
          </a:p>
        </p:txBody>
      </p:sp>
      <p:sp>
        <p:nvSpPr>
          <p:cNvPr id="14" name="AutoShape 7"/>
          <p:cNvSpPr>
            <a:spLocks noChangeArrowheads="1"/>
          </p:cNvSpPr>
          <p:nvPr/>
        </p:nvSpPr>
        <p:spPr bwMode="gray">
          <a:xfrm>
            <a:off x="5562600" y="3827463"/>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es-VE">
              <a:latin typeface="Arial" charset="0"/>
              <a:cs typeface="Arial" charset="0"/>
            </a:endParaRPr>
          </a:p>
        </p:txBody>
      </p:sp>
      <p:sp>
        <p:nvSpPr>
          <p:cNvPr id="15" name="AutoShape 8"/>
          <p:cNvSpPr>
            <a:spLocks noChangeArrowheads="1"/>
          </p:cNvSpPr>
          <p:nvPr/>
        </p:nvSpPr>
        <p:spPr bwMode="gray">
          <a:xfrm rot="-10800000">
            <a:off x="3152775" y="3821113"/>
            <a:ext cx="863600" cy="288925"/>
          </a:xfrm>
          <a:prstGeom prst="rightArrow">
            <a:avLst>
              <a:gd name="adj1" fmla="val 35167"/>
              <a:gd name="adj2" fmla="val 121041"/>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es-VE">
              <a:latin typeface="Arial" charset="0"/>
              <a:cs typeface="Arial" charset="0"/>
            </a:endParaRPr>
          </a:p>
        </p:txBody>
      </p:sp>
      <p:sp>
        <p:nvSpPr>
          <p:cNvPr id="5131" name="Oval 9"/>
          <p:cNvSpPr>
            <a:spLocks noChangeArrowheads="1"/>
          </p:cNvSpPr>
          <p:nvPr/>
        </p:nvSpPr>
        <p:spPr bwMode="auto">
          <a:xfrm>
            <a:off x="2873375" y="2070100"/>
            <a:ext cx="3743325" cy="3744913"/>
          </a:xfrm>
          <a:prstGeom prst="ellipse">
            <a:avLst/>
          </a:prstGeom>
          <a:noFill/>
          <a:ln w="381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s-VE"/>
          </a:p>
        </p:txBody>
      </p:sp>
      <p:grpSp>
        <p:nvGrpSpPr>
          <p:cNvPr id="5132" name="Group 10"/>
          <p:cNvGrpSpPr>
            <a:grpSpLocks/>
          </p:cNvGrpSpPr>
          <p:nvPr/>
        </p:nvGrpSpPr>
        <p:grpSpPr bwMode="auto">
          <a:xfrm>
            <a:off x="3235325" y="2403475"/>
            <a:ext cx="360363" cy="360363"/>
            <a:chOff x="1973" y="1706"/>
            <a:chExt cx="227" cy="227"/>
          </a:xfrm>
        </p:grpSpPr>
        <p:sp>
          <p:nvSpPr>
            <p:cNvPr id="18" name="Oval 11"/>
            <p:cNvSpPr>
              <a:spLocks noChangeArrowheads="1"/>
            </p:cNvSpPr>
            <p:nvPr/>
          </p:nvSpPr>
          <p:spPr bwMode="gray">
            <a:xfrm>
              <a:off x="1973"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pPr>
                <a:defRPr/>
              </a:pPr>
              <a:endParaRPr lang="es-VE">
                <a:latin typeface="Arial" charset="0"/>
                <a:cs typeface="Arial" charset="0"/>
              </a:endParaRPr>
            </a:p>
          </p:txBody>
        </p:sp>
        <p:sp>
          <p:nvSpPr>
            <p:cNvPr id="19" name="Oval 12"/>
            <p:cNvSpPr>
              <a:spLocks noChangeArrowheads="1"/>
            </p:cNvSpPr>
            <p:nvPr/>
          </p:nvSpPr>
          <p:spPr bwMode="gray">
            <a:xfrm>
              <a:off x="1983"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pPr>
                <a:defRPr/>
              </a:pPr>
              <a:endParaRPr lang="es-VE">
                <a:latin typeface="Arial" charset="0"/>
                <a:cs typeface="Arial" charset="0"/>
              </a:endParaRPr>
            </a:p>
          </p:txBody>
        </p:sp>
      </p:grpSp>
      <p:grpSp>
        <p:nvGrpSpPr>
          <p:cNvPr id="5133" name="Group 13"/>
          <p:cNvGrpSpPr>
            <a:grpSpLocks/>
          </p:cNvGrpSpPr>
          <p:nvPr/>
        </p:nvGrpSpPr>
        <p:grpSpPr bwMode="auto">
          <a:xfrm>
            <a:off x="2690813" y="3773488"/>
            <a:ext cx="360362" cy="360362"/>
            <a:chOff x="1565" y="2659"/>
            <a:chExt cx="227" cy="227"/>
          </a:xfrm>
        </p:grpSpPr>
        <p:sp>
          <p:nvSpPr>
            <p:cNvPr id="21" name="Oval 14"/>
            <p:cNvSpPr>
              <a:spLocks noChangeArrowheads="1"/>
            </p:cNvSpPr>
            <p:nvPr/>
          </p:nvSpPr>
          <p:spPr bwMode="gray">
            <a:xfrm>
              <a:off x="1565"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pPr>
                <a:defRPr/>
              </a:pPr>
              <a:endParaRPr lang="es-VE">
                <a:latin typeface="Arial" charset="0"/>
                <a:cs typeface="Arial" charset="0"/>
              </a:endParaRPr>
            </a:p>
          </p:txBody>
        </p:sp>
        <p:sp>
          <p:nvSpPr>
            <p:cNvPr id="22" name="Oval 15"/>
            <p:cNvSpPr>
              <a:spLocks noChangeArrowheads="1"/>
            </p:cNvSpPr>
            <p:nvPr/>
          </p:nvSpPr>
          <p:spPr bwMode="gray">
            <a:xfrm>
              <a:off x="1575" y="2678"/>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pPr>
                <a:defRPr/>
              </a:pPr>
              <a:endParaRPr lang="es-VE">
                <a:latin typeface="Arial" charset="0"/>
                <a:cs typeface="Arial" charset="0"/>
              </a:endParaRPr>
            </a:p>
          </p:txBody>
        </p:sp>
      </p:grpSp>
      <p:grpSp>
        <p:nvGrpSpPr>
          <p:cNvPr id="5134" name="Group 16"/>
          <p:cNvGrpSpPr>
            <a:grpSpLocks/>
          </p:cNvGrpSpPr>
          <p:nvPr/>
        </p:nvGrpSpPr>
        <p:grpSpPr bwMode="auto">
          <a:xfrm>
            <a:off x="3554413" y="5316538"/>
            <a:ext cx="360362" cy="360362"/>
            <a:chOff x="2109" y="3612"/>
            <a:chExt cx="227" cy="227"/>
          </a:xfrm>
        </p:grpSpPr>
        <p:sp>
          <p:nvSpPr>
            <p:cNvPr id="24" name="Oval 17"/>
            <p:cNvSpPr>
              <a:spLocks noChangeArrowheads="1"/>
            </p:cNvSpPr>
            <p:nvPr/>
          </p:nvSpPr>
          <p:spPr bwMode="gray">
            <a:xfrm>
              <a:off x="2109" y="3612"/>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pPr>
                <a:defRPr/>
              </a:pPr>
              <a:endParaRPr lang="es-VE">
                <a:latin typeface="Arial" charset="0"/>
                <a:cs typeface="Arial" charset="0"/>
              </a:endParaRPr>
            </a:p>
          </p:txBody>
        </p:sp>
        <p:sp>
          <p:nvSpPr>
            <p:cNvPr id="25" name="Oval 18"/>
            <p:cNvSpPr>
              <a:spLocks noChangeArrowheads="1"/>
            </p:cNvSpPr>
            <p:nvPr/>
          </p:nvSpPr>
          <p:spPr bwMode="gray">
            <a:xfrm>
              <a:off x="2119" y="3631"/>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pPr>
                <a:defRPr/>
              </a:pPr>
              <a:endParaRPr lang="es-VE">
                <a:latin typeface="Arial" charset="0"/>
                <a:cs typeface="Arial" charset="0"/>
              </a:endParaRPr>
            </a:p>
          </p:txBody>
        </p:sp>
      </p:grpSp>
      <p:grpSp>
        <p:nvGrpSpPr>
          <p:cNvPr id="5135" name="Group 19"/>
          <p:cNvGrpSpPr>
            <a:grpSpLocks/>
          </p:cNvGrpSpPr>
          <p:nvPr/>
        </p:nvGrpSpPr>
        <p:grpSpPr bwMode="auto">
          <a:xfrm>
            <a:off x="5751513" y="2268538"/>
            <a:ext cx="360362" cy="360362"/>
            <a:chOff x="3470" y="1706"/>
            <a:chExt cx="227" cy="227"/>
          </a:xfrm>
        </p:grpSpPr>
        <p:sp>
          <p:nvSpPr>
            <p:cNvPr id="27" name="Oval 20"/>
            <p:cNvSpPr>
              <a:spLocks noChangeArrowheads="1"/>
            </p:cNvSpPr>
            <p:nvPr/>
          </p:nvSpPr>
          <p:spPr bwMode="gray">
            <a:xfrm>
              <a:off x="3470"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pPr>
                <a:defRPr/>
              </a:pPr>
              <a:endParaRPr lang="es-VE">
                <a:latin typeface="Arial" charset="0"/>
                <a:cs typeface="Arial" charset="0"/>
              </a:endParaRPr>
            </a:p>
          </p:txBody>
        </p:sp>
        <p:sp>
          <p:nvSpPr>
            <p:cNvPr id="28" name="Oval 21"/>
            <p:cNvSpPr>
              <a:spLocks noChangeArrowheads="1"/>
            </p:cNvSpPr>
            <p:nvPr/>
          </p:nvSpPr>
          <p:spPr bwMode="gray">
            <a:xfrm>
              <a:off x="3480"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pPr>
                <a:defRPr/>
              </a:pPr>
              <a:endParaRPr lang="es-VE">
                <a:latin typeface="Arial" charset="0"/>
                <a:cs typeface="Arial" charset="0"/>
              </a:endParaRPr>
            </a:p>
          </p:txBody>
        </p:sp>
      </p:grpSp>
      <p:grpSp>
        <p:nvGrpSpPr>
          <p:cNvPr id="5136" name="Group 22"/>
          <p:cNvGrpSpPr>
            <a:grpSpLocks/>
          </p:cNvGrpSpPr>
          <p:nvPr/>
        </p:nvGrpSpPr>
        <p:grpSpPr bwMode="auto">
          <a:xfrm>
            <a:off x="6434138" y="3773488"/>
            <a:ext cx="360362" cy="360362"/>
            <a:chOff x="3923" y="2659"/>
            <a:chExt cx="227" cy="227"/>
          </a:xfrm>
        </p:grpSpPr>
        <p:sp>
          <p:nvSpPr>
            <p:cNvPr id="30" name="Oval 23"/>
            <p:cNvSpPr>
              <a:spLocks noChangeArrowheads="1"/>
            </p:cNvSpPr>
            <p:nvPr/>
          </p:nvSpPr>
          <p:spPr bwMode="gray">
            <a:xfrm>
              <a:off x="3923" y="2659"/>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pPr>
                <a:defRPr/>
              </a:pPr>
              <a:endParaRPr lang="es-VE">
                <a:latin typeface="Arial" charset="0"/>
                <a:cs typeface="Arial" charset="0"/>
              </a:endParaRPr>
            </a:p>
          </p:txBody>
        </p:sp>
        <p:sp>
          <p:nvSpPr>
            <p:cNvPr id="31" name="Oval 24"/>
            <p:cNvSpPr>
              <a:spLocks noChangeArrowheads="1"/>
            </p:cNvSpPr>
            <p:nvPr/>
          </p:nvSpPr>
          <p:spPr bwMode="gray">
            <a:xfrm>
              <a:off x="3933" y="2678"/>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pPr>
                <a:defRPr/>
              </a:pPr>
              <a:endParaRPr lang="es-VE">
                <a:latin typeface="Arial" charset="0"/>
                <a:cs typeface="Arial" charset="0"/>
              </a:endParaRPr>
            </a:p>
          </p:txBody>
        </p:sp>
      </p:grpSp>
      <p:grpSp>
        <p:nvGrpSpPr>
          <p:cNvPr id="5137" name="Group 25"/>
          <p:cNvGrpSpPr>
            <a:grpSpLocks/>
          </p:cNvGrpSpPr>
          <p:nvPr/>
        </p:nvGrpSpPr>
        <p:grpSpPr bwMode="auto">
          <a:xfrm>
            <a:off x="5540375" y="5373688"/>
            <a:ext cx="360363" cy="360362"/>
            <a:chOff x="3515" y="3521"/>
            <a:chExt cx="227" cy="227"/>
          </a:xfrm>
        </p:grpSpPr>
        <p:sp>
          <p:nvSpPr>
            <p:cNvPr id="33" name="Oval 26"/>
            <p:cNvSpPr>
              <a:spLocks noChangeArrowheads="1"/>
            </p:cNvSpPr>
            <p:nvPr/>
          </p:nvSpPr>
          <p:spPr bwMode="gray">
            <a:xfrm>
              <a:off x="3515" y="3521"/>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pPr>
                <a:defRPr/>
              </a:pPr>
              <a:endParaRPr lang="es-VE">
                <a:latin typeface="Arial" charset="0"/>
                <a:cs typeface="Arial" charset="0"/>
              </a:endParaRPr>
            </a:p>
          </p:txBody>
        </p:sp>
        <p:sp>
          <p:nvSpPr>
            <p:cNvPr id="34" name="Oval 27"/>
            <p:cNvSpPr>
              <a:spLocks noChangeArrowheads="1"/>
            </p:cNvSpPr>
            <p:nvPr/>
          </p:nvSpPr>
          <p:spPr bwMode="gray">
            <a:xfrm>
              <a:off x="3525" y="3540"/>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pPr>
                <a:defRPr/>
              </a:pPr>
              <a:endParaRPr lang="es-VE">
                <a:latin typeface="Arial" charset="0"/>
                <a:cs typeface="Arial" charset="0"/>
              </a:endParaRPr>
            </a:p>
          </p:txBody>
        </p:sp>
      </p:grpSp>
      <p:sp>
        <p:nvSpPr>
          <p:cNvPr id="35" name="Oval 28"/>
          <p:cNvSpPr>
            <a:spLocks noChangeArrowheads="1"/>
          </p:cNvSpPr>
          <p:nvPr/>
        </p:nvSpPr>
        <p:spPr bwMode="gray">
          <a:xfrm>
            <a:off x="3830638" y="3011488"/>
            <a:ext cx="1944687" cy="194468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s-VE">
              <a:latin typeface="Arial" charset="0"/>
              <a:cs typeface="Arial" charset="0"/>
            </a:endParaRPr>
          </a:p>
        </p:txBody>
      </p:sp>
      <p:sp>
        <p:nvSpPr>
          <p:cNvPr id="36" name="Oval 29"/>
          <p:cNvSpPr>
            <a:spLocks noChangeArrowheads="1"/>
          </p:cNvSpPr>
          <p:nvPr/>
        </p:nvSpPr>
        <p:spPr bwMode="gray">
          <a:xfrm>
            <a:off x="3824288" y="2995613"/>
            <a:ext cx="1944687" cy="1944687"/>
          </a:xfrm>
          <a:prstGeom prst="ellipse">
            <a:avLst/>
          </a:prstGeom>
          <a:gradFill rotWithShape="1">
            <a:gsLst>
              <a:gs pos="0">
                <a:schemeClr val="hlink">
                  <a:alpha val="32001"/>
                </a:schemeClr>
              </a:gs>
              <a:gs pos="100000">
                <a:schemeClr val="hlink">
                  <a:gamma/>
                  <a:shade val="46275"/>
                  <a:invGamma/>
                </a:schemeClr>
              </a:gs>
            </a:gsLst>
            <a:lin ang="2700000" scaled="1"/>
          </a:gradFill>
          <a:ln w="38100" algn="ctr">
            <a:noFill/>
            <a:round/>
            <a:headEnd/>
            <a:tailEnd/>
          </a:ln>
          <a:effectLst/>
        </p:spPr>
        <p:txBody>
          <a:bodyPr wrap="none" anchor="ctr">
            <a:spAutoFit/>
          </a:bodyPr>
          <a:lstStyle/>
          <a:p>
            <a:pPr>
              <a:defRPr/>
            </a:pPr>
            <a:endParaRPr lang="es-VE">
              <a:latin typeface="Arial" charset="0"/>
              <a:cs typeface="Arial" charset="0"/>
            </a:endParaRPr>
          </a:p>
        </p:txBody>
      </p:sp>
      <p:sp>
        <p:nvSpPr>
          <p:cNvPr id="37" name="Oval 30"/>
          <p:cNvSpPr>
            <a:spLocks noChangeArrowheads="1"/>
          </p:cNvSpPr>
          <p:nvPr/>
        </p:nvSpPr>
        <p:spPr bwMode="gray">
          <a:xfrm>
            <a:off x="3957638" y="3138488"/>
            <a:ext cx="1690687" cy="1690687"/>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s-VE">
              <a:latin typeface="Arial" charset="0"/>
              <a:cs typeface="Arial" charset="0"/>
            </a:endParaRPr>
          </a:p>
        </p:txBody>
      </p:sp>
      <p:sp>
        <p:nvSpPr>
          <p:cNvPr id="38" name="Oval 31"/>
          <p:cNvSpPr>
            <a:spLocks noChangeArrowheads="1"/>
          </p:cNvSpPr>
          <p:nvPr/>
        </p:nvSpPr>
        <p:spPr bwMode="gray">
          <a:xfrm>
            <a:off x="3940175" y="3111500"/>
            <a:ext cx="1690688" cy="1690688"/>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es-VE">
              <a:latin typeface="Arial" charset="0"/>
              <a:cs typeface="Arial" charset="0"/>
            </a:endParaRPr>
          </a:p>
        </p:txBody>
      </p:sp>
      <p:sp>
        <p:nvSpPr>
          <p:cNvPr id="5142" name="Oval 32"/>
          <p:cNvSpPr>
            <a:spLocks noChangeArrowheads="1"/>
          </p:cNvSpPr>
          <p:nvPr/>
        </p:nvSpPr>
        <p:spPr bwMode="gray">
          <a:xfrm>
            <a:off x="4041775" y="3222625"/>
            <a:ext cx="1522413" cy="1522413"/>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endParaRPr lang="es-VE"/>
          </a:p>
        </p:txBody>
      </p:sp>
      <p:sp>
        <p:nvSpPr>
          <p:cNvPr id="5143" name="Oval 33"/>
          <p:cNvSpPr>
            <a:spLocks noChangeArrowheads="1"/>
          </p:cNvSpPr>
          <p:nvPr/>
        </p:nvSpPr>
        <p:spPr bwMode="gray">
          <a:xfrm>
            <a:off x="4064000" y="3241675"/>
            <a:ext cx="1471613" cy="147320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5144" name="Oval 34"/>
          <p:cNvSpPr>
            <a:spLocks noChangeArrowheads="1"/>
          </p:cNvSpPr>
          <p:nvPr/>
        </p:nvSpPr>
        <p:spPr bwMode="gray">
          <a:xfrm>
            <a:off x="4081463" y="3251200"/>
            <a:ext cx="1438275" cy="143510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5145" name="Oval 35"/>
          <p:cNvSpPr>
            <a:spLocks noChangeArrowheads="1"/>
          </p:cNvSpPr>
          <p:nvPr/>
        </p:nvSpPr>
        <p:spPr bwMode="gray">
          <a:xfrm>
            <a:off x="4097338" y="3265488"/>
            <a:ext cx="1366837" cy="134143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5146" name="Oval 36"/>
          <p:cNvSpPr>
            <a:spLocks noChangeArrowheads="1"/>
          </p:cNvSpPr>
          <p:nvPr/>
        </p:nvSpPr>
        <p:spPr bwMode="gray">
          <a:xfrm>
            <a:off x="4178300" y="3302000"/>
            <a:ext cx="1214438" cy="109061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endParaRPr lang="es-VE"/>
          </a:p>
        </p:txBody>
      </p:sp>
      <p:sp>
        <p:nvSpPr>
          <p:cNvPr id="5147" name="Text Box 38"/>
          <p:cNvSpPr txBox="1">
            <a:spLocks noChangeArrowheads="1"/>
          </p:cNvSpPr>
          <p:nvPr/>
        </p:nvSpPr>
        <p:spPr bwMode="auto">
          <a:xfrm>
            <a:off x="6845300" y="3778250"/>
            <a:ext cx="1081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en-US" sz="1600" b="1">
                <a:latin typeface="Bradley Hand ITC" pitchFamily="66" charset="0"/>
              </a:rPr>
              <a:t>Definición</a:t>
            </a:r>
          </a:p>
        </p:txBody>
      </p:sp>
      <p:sp>
        <p:nvSpPr>
          <p:cNvPr id="5148" name="Text Box 40"/>
          <p:cNvSpPr txBox="1">
            <a:spLocks noChangeArrowheads="1"/>
          </p:cNvSpPr>
          <p:nvPr/>
        </p:nvSpPr>
        <p:spPr bwMode="auto">
          <a:xfrm>
            <a:off x="6188075" y="2130425"/>
            <a:ext cx="1311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en-US" sz="1600" b="1">
                <a:latin typeface="Bradley Hand ITC" pitchFamily="66" charset="0"/>
              </a:rPr>
              <a:t>Antecedentes</a:t>
            </a:r>
          </a:p>
        </p:txBody>
      </p:sp>
      <p:sp>
        <p:nvSpPr>
          <p:cNvPr id="5149" name="Text Box 41"/>
          <p:cNvSpPr txBox="1">
            <a:spLocks noChangeArrowheads="1"/>
          </p:cNvSpPr>
          <p:nvPr/>
        </p:nvSpPr>
        <p:spPr bwMode="auto">
          <a:xfrm>
            <a:off x="673100" y="3787775"/>
            <a:ext cx="2054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es-ES_tradnl" sz="1600" b="1">
                <a:latin typeface="Bradley Hand ITC" pitchFamily="66" charset="0"/>
              </a:rPr>
              <a:t>Subsistemas  Básicos</a:t>
            </a:r>
            <a:endParaRPr lang="en-US" sz="1600" b="1">
              <a:latin typeface="Bradley Hand ITC" pitchFamily="66" charset="0"/>
            </a:endParaRPr>
          </a:p>
        </p:txBody>
      </p:sp>
      <p:pic>
        <p:nvPicPr>
          <p:cNvPr id="4105" name="Picture 9"/>
          <p:cNvPicPr>
            <a:picLocks noChangeAspect="1" noChangeArrowheads="1"/>
          </p:cNvPicPr>
          <p:nvPr/>
        </p:nvPicPr>
        <p:blipFill>
          <a:blip r:embed="rId3" cstate="print"/>
          <a:srcRect/>
          <a:stretch>
            <a:fillRect/>
          </a:stretch>
        </p:blipFill>
        <p:spPr bwMode="auto">
          <a:xfrm>
            <a:off x="4035426" y="3301999"/>
            <a:ext cx="1514474" cy="1514475"/>
          </a:xfrm>
          <a:prstGeom prst="ellipse">
            <a:avLst/>
          </a:prstGeom>
          <a:ln>
            <a:noFill/>
          </a:ln>
          <a:effectLst>
            <a:softEdge rad="112500"/>
          </a:effectLst>
        </p:spPr>
      </p:pic>
      <p:sp>
        <p:nvSpPr>
          <p:cNvPr id="5151" name="Text Box 41"/>
          <p:cNvSpPr txBox="1">
            <a:spLocks noChangeArrowheads="1"/>
          </p:cNvSpPr>
          <p:nvPr/>
        </p:nvSpPr>
        <p:spPr bwMode="auto">
          <a:xfrm>
            <a:off x="1435100" y="5521325"/>
            <a:ext cx="2178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es-ES_tradnl" sz="1600" b="1">
                <a:latin typeface="Bradley Hand ITC" pitchFamily="66" charset="0"/>
              </a:rPr>
              <a:t>Ventajas y Desventajas</a:t>
            </a:r>
            <a:endParaRPr lang="en-US" sz="1600" b="1">
              <a:latin typeface="Bradley Hand ITC" pitchFamily="66" charset="0"/>
            </a:endParaRPr>
          </a:p>
        </p:txBody>
      </p:sp>
      <p:sp>
        <p:nvSpPr>
          <p:cNvPr id="5152" name="Text Box 41"/>
          <p:cNvSpPr txBox="1">
            <a:spLocks noChangeArrowheads="1"/>
          </p:cNvSpPr>
          <p:nvPr/>
        </p:nvSpPr>
        <p:spPr bwMode="auto">
          <a:xfrm>
            <a:off x="1663700" y="2073275"/>
            <a:ext cx="1438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es-ES_tradnl" sz="1600" b="1" dirty="0">
                <a:latin typeface="Bradley Hand ITC" pitchFamily="66" charset="0"/>
              </a:rPr>
              <a:t>Organismos y</a:t>
            </a:r>
          </a:p>
          <a:p>
            <a:r>
              <a:rPr lang="es-ES_tradnl" sz="1600" b="1" dirty="0">
                <a:latin typeface="Bradley Hand ITC" pitchFamily="66" charset="0"/>
              </a:rPr>
              <a:t>Normativa</a:t>
            </a:r>
            <a:endParaRPr lang="en-US" sz="1600" b="1" dirty="0">
              <a:latin typeface="Bradley Hand ITC" pitchFamily="66" charset="0"/>
            </a:endParaRPr>
          </a:p>
        </p:txBody>
      </p:sp>
      <p:sp>
        <p:nvSpPr>
          <p:cNvPr id="5153" name="Text Box 41"/>
          <p:cNvSpPr txBox="1">
            <a:spLocks noChangeArrowheads="1"/>
          </p:cNvSpPr>
          <p:nvPr/>
        </p:nvSpPr>
        <p:spPr bwMode="auto">
          <a:xfrm>
            <a:off x="5826125" y="5597525"/>
            <a:ext cx="1458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es-ES_tradnl" sz="1600" b="1">
                <a:latin typeface="Bradley Hand ITC" pitchFamily="66" charset="0"/>
              </a:rPr>
              <a:t>Carácterísticas</a:t>
            </a:r>
            <a:endParaRPr lang="en-US" sz="1600" b="1">
              <a:latin typeface="Bradley Hand ITC" pitchFamily="66" charset="0"/>
            </a:endParaRPr>
          </a:p>
        </p:txBody>
      </p:sp>
      <p:sp>
        <p:nvSpPr>
          <p:cNvPr id="46" name="AutoShape 5"/>
          <p:cNvSpPr>
            <a:spLocks noChangeArrowheads="1"/>
          </p:cNvSpPr>
          <p:nvPr/>
        </p:nvSpPr>
        <p:spPr bwMode="gray">
          <a:xfrm rot="16200000">
            <a:off x="4221956" y="2594769"/>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pPr>
              <a:defRPr/>
            </a:pPr>
            <a:endParaRPr lang="es-VE">
              <a:latin typeface="Arial" charset="0"/>
              <a:cs typeface="Arial" charset="0"/>
            </a:endParaRPr>
          </a:p>
        </p:txBody>
      </p:sp>
      <p:grpSp>
        <p:nvGrpSpPr>
          <p:cNvPr id="5155" name="Group 10"/>
          <p:cNvGrpSpPr>
            <a:grpSpLocks/>
          </p:cNvGrpSpPr>
          <p:nvPr/>
        </p:nvGrpSpPr>
        <p:grpSpPr bwMode="auto">
          <a:xfrm>
            <a:off x="4416425" y="1908175"/>
            <a:ext cx="360363" cy="360363"/>
            <a:chOff x="1973" y="1706"/>
            <a:chExt cx="227" cy="227"/>
          </a:xfrm>
        </p:grpSpPr>
        <p:sp>
          <p:nvSpPr>
            <p:cNvPr id="50" name="Oval 11"/>
            <p:cNvSpPr>
              <a:spLocks noChangeArrowheads="1"/>
            </p:cNvSpPr>
            <p:nvPr/>
          </p:nvSpPr>
          <p:spPr bwMode="gray">
            <a:xfrm>
              <a:off x="1973" y="1706"/>
              <a:ext cx="227" cy="227"/>
            </a:xfrm>
            <a:prstGeom prst="ellipse">
              <a:avLst/>
            </a:prstGeom>
            <a:gradFill rotWithShape="1">
              <a:gsLst>
                <a:gs pos="0">
                  <a:schemeClr val="accent1">
                    <a:gamma/>
                    <a:tint val="33725"/>
                    <a:invGamma/>
                  </a:schemeClr>
                </a:gs>
                <a:gs pos="100000">
                  <a:schemeClr val="accent1"/>
                </a:gs>
              </a:gsLst>
              <a:path path="shape">
                <a:fillToRect l="50000" t="50000" r="50000" b="50000"/>
              </a:path>
            </a:gradFill>
            <a:ln w="9525" algn="ctr">
              <a:noFill/>
              <a:round/>
              <a:headEnd/>
              <a:tailEnd/>
            </a:ln>
            <a:effectLst/>
          </p:spPr>
          <p:txBody>
            <a:bodyPr wrap="none" anchor="ctr"/>
            <a:lstStyle/>
            <a:p>
              <a:pPr>
                <a:defRPr/>
              </a:pPr>
              <a:endParaRPr lang="es-VE">
                <a:latin typeface="Arial" charset="0"/>
                <a:cs typeface="Arial" charset="0"/>
              </a:endParaRPr>
            </a:p>
          </p:txBody>
        </p:sp>
        <p:sp>
          <p:nvSpPr>
            <p:cNvPr id="54" name="Oval 12"/>
            <p:cNvSpPr>
              <a:spLocks noChangeArrowheads="1"/>
            </p:cNvSpPr>
            <p:nvPr/>
          </p:nvSpPr>
          <p:spPr bwMode="gray">
            <a:xfrm>
              <a:off x="1983" y="1725"/>
              <a:ext cx="141" cy="142"/>
            </a:xfrm>
            <a:prstGeom prst="ellipse">
              <a:avLst/>
            </a:prstGeom>
            <a:gradFill rotWithShape="1">
              <a:gsLst>
                <a:gs pos="0">
                  <a:schemeClr val="accent1">
                    <a:gamma/>
                    <a:tint val="33725"/>
                    <a:invGamma/>
                  </a:schemeClr>
                </a:gs>
                <a:gs pos="100000">
                  <a:schemeClr val="accent1">
                    <a:alpha val="0"/>
                  </a:schemeClr>
                </a:gs>
              </a:gsLst>
              <a:path path="shape">
                <a:fillToRect l="50000" t="50000" r="50000" b="50000"/>
              </a:path>
            </a:gradFill>
            <a:ln w="9525" algn="ctr">
              <a:noFill/>
              <a:round/>
              <a:headEnd/>
              <a:tailEnd/>
            </a:ln>
            <a:effectLst/>
          </p:spPr>
          <p:txBody>
            <a:bodyPr wrap="none" anchor="ctr"/>
            <a:lstStyle/>
            <a:p>
              <a:pPr>
                <a:defRPr/>
              </a:pPr>
              <a:endParaRPr lang="es-VE">
                <a:latin typeface="Arial" charset="0"/>
                <a:cs typeface="Arial" charset="0"/>
              </a:endParaRPr>
            </a:p>
          </p:txBody>
        </p:sp>
      </p:grpSp>
      <p:sp>
        <p:nvSpPr>
          <p:cNvPr id="5156" name="Text Box 41"/>
          <p:cNvSpPr txBox="1">
            <a:spLocks noChangeArrowheads="1"/>
          </p:cNvSpPr>
          <p:nvPr/>
        </p:nvSpPr>
        <p:spPr bwMode="auto">
          <a:xfrm>
            <a:off x="3340100" y="1482725"/>
            <a:ext cx="1498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r>
              <a:rPr lang="es-ES_tradnl" sz="1600" b="1">
                <a:latin typeface="Bradley Hand ITC" pitchFamily="66" charset="0"/>
              </a:rPr>
              <a:t>Canalizaciones</a:t>
            </a:r>
            <a:endParaRPr lang="en-US" sz="1600" b="1">
              <a:latin typeface="Bradley Hand ITC" pitchFamily="66" charset="0"/>
            </a:endParaRPr>
          </a:p>
        </p:txBody>
      </p:sp>
      <p:pic>
        <p:nvPicPr>
          <p:cNvPr id="52" name="51 Image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199" y="5816599"/>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010">
        <p:split orient="vert"/>
      </p:transition>
    </mc:Choice>
    <mc:Fallback xmlns="">
      <p:transition spd="slow" advTm="1010">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lum bright="70000" contrast="-70000"/>
          </a:blip>
          <a:srcRect/>
          <a:stretch>
            <a:fillRect/>
          </a:stretch>
        </p:blipFill>
        <p:spPr bwMode="auto">
          <a:xfrm>
            <a:off x="5857875" y="3292270"/>
            <a:ext cx="2809875" cy="2556080"/>
          </a:xfrm>
          <a:prstGeom prst="ellipse">
            <a:avLst/>
          </a:prstGeom>
          <a:ln>
            <a:noFill/>
          </a:ln>
          <a:effectLst>
            <a:softEdge rad="112500"/>
          </a:effectLst>
        </p:spPr>
      </p:pic>
      <p:sp>
        <p:nvSpPr>
          <p:cNvPr id="6147"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graphicFrame>
        <p:nvGraphicFramePr>
          <p:cNvPr id="8" name="7 Diagrama"/>
          <p:cNvGraphicFramePr/>
          <p:nvPr>
            <p:extLst>
              <p:ext uri="{D42A27DB-BD31-4B8C-83A1-F6EECF244321}">
                <p14:modId xmlns:p14="http://schemas.microsoft.com/office/powerpoint/2010/main" val="3458901065"/>
              </p:ext>
            </p:extLst>
          </p:nvPr>
        </p:nvGraphicFramePr>
        <p:xfrm>
          <a:off x="1050132" y="1751806"/>
          <a:ext cx="7043737" cy="48140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8"/>
          <p:cNvSpPr txBox="1">
            <a:spLocks noChangeArrowheads="1"/>
          </p:cNvSpPr>
          <p:nvPr/>
        </p:nvSpPr>
        <p:spPr bwMode="gray">
          <a:xfrm>
            <a:off x="346075" y="441325"/>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Antecedentes </a:t>
            </a:r>
          </a:p>
        </p:txBody>
      </p:sp>
      <p:cxnSp>
        <p:nvCxnSpPr>
          <p:cNvPr id="13" name="12 Conector recto"/>
          <p:cNvCxnSpPr>
            <a:stCxn id="6147"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9" name="8 Imagen">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77199" y="5829299"/>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883">
        <p:split orient="vert"/>
      </p:transition>
    </mc:Choice>
    <mc:Fallback xmlns="">
      <p:transition spd="slow" advTm="3883">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lum bright="70000" contrast="-70000"/>
          </a:blip>
          <a:srcRect/>
          <a:stretch>
            <a:fillRect/>
          </a:stretch>
        </p:blipFill>
        <p:spPr bwMode="auto">
          <a:xfrm>
            <a:off x="5905500" y="3810000"/>
            <a:ext cx="2952750" cy="2686050"/>
          </a:xfrm>
          <a:prstGeom prst="ellipse">
            <a:avLst/>
          </a:prstGeom>
          <a:ln>
            <a:noFill/>
          </a:ln>
          <a:effectLst>
            <a:softEdge rad="112500"/>
          </a:effectLst>
        </p:spPr>
      </p:pic>
      <p:sp>
        <p:nvSpPr>
          <p:cNvPr id="7171"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7" name="Rectangle 8"/>
          <p:cNvSpPr txBox="1">
            <a:spLocks noChangeArrowheads="1"/>
          </p:cNvSpPr>
          <p:nvPr/>
        </p:nvSpPr>
        <p:spPr bwMode="gray">
          <a:xfrm>
            <a:off x="346075" y="441325"/>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Definición</a:t>
            </a:r>
          </a:p>
        </p:txBody>
      </p:sp>
      <p:cxnSp>
        <p:nvCxnSpPr>
          <p:cNvPr id="13" name="12 Conector recto"/>
          <p:cNvCxnSpPr>
            <a:stCxn id="7171"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7174" name="Group 28"/>
          <p:cNvGrpSpPr>
            <a:grpSpLocks/>
          </p:cNvGrpSpPr>
          <p:nvPr/>
        </p:nvGrpSpPr>
        <p:grpSpPr bwMode="auto">
          <a:xfrm>
            <a:off x="349250" y="2836863"/>
            <a:ext cx="8345488" cy="2778125"/>
            <a:chOff x="175" y="1787"/>
            <a:chExt cx="5257" cy="1750"/>
          </a:xfrm>
        </p:grpSpPr>
        <p:grpSp>
          <p:nvGrpSpPr>
            <p:cNvPr id="7176" name="Group 2"/>
            <p:cNvGrpSpPr>
              <a:grpSpLocks/>
            </p:cNvGrpSpPr>
            <p:nvPr/>
          </p:nvGrpSpPr>
          <p:grpSpPr bwMode="auto">
            <a:xfrm>
              <a:off x="671" y="2116"/>
              <a:ext cx="903" cy="1421"/>
              <a:chOff x="451" y="1431"/>
              <a:chExt cx="903" cy="1421"/>
            </a:xfrm>
          </p:grpSpPr>
          <p:sp>
            <p:nvSpPr>
              <p:cNvPr id="56" name="Line 3"/>
              <p:cNvSpPr>
                <a:spLocks noChangeShapeType="1"/>
              </p:cNvSpPr>
              <p:nvPr/>
            </p:nvSpPr>
            <p:spPr bwMode="auto">
              <a:xfrm>
                <a:off x="1344" y="1431"/>
                <a:ext cx="0" cy="1421"/>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lang="es-ES" sz="1000" kern="0"/>
              </a:p>
            </p:txBody>
          </p:sp>
          <p:sp>
            <p:nvSpPr>
              <p:cNvPr id="57" name="Line 4"/>
              <p:cNvSpPr>
                <a:spLocks noChangeShapeType="1"/>
              </p:cNvSpPr>
              <p:nvPr/>
            </p:nvSpPr>
            <p:spPr bwMode="auto">
              <a:xfrm>
                <a:off x="451" y="2851"/>
                <a:ext cx="903" cy="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lang="es-ES" sz="1000" kern="0"/>
              </a:p>
            </p:txBody>
          </p:sp>
        </p:grpSp>
        <p:grpSp>
          <p:nvGrpSpPr>
            <p:cNvPr id="7177" name="Group 5"/>
            <p:cNvGrpSpPr>
              <a:grpSpLocks/>
            </p:cNvGrpSpPr>
            <p:nvPr/>
          </p:nvGrpSpPr>
          <p:grpSpPr bwMode="auto">
            <a:xfrm>
              <a:off x="1857" y="2112"/>
              <a:ext cx="903" cy="1421"/>
              <a:chOff x="451" y="1431"/>
              <a:chExt cx="903" cy="1421"/>
            </a:xfrm>
          </p:grpSpPr>
          <p:sp>
            <p:nvSpPr>
              <p:cNvPr id="54" name="Line 6"/>
              <p:cNvSpPr>
                <a:spLocks noChangeShapeType="1"/>
              </p:cNvSpPr>
              <p:nvPr/>
            </p:nvSpPr>
            <p:spPr bwMode="auto">
              <a:xfrm>
                <a:off x="1344" y="1431"/>
                <a:ext cx="0" cy="1421"/>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lang="es-ES" sz="1000" kern="0"/>
              </a:p>
            </p:txBody>
          </p:sp>
          <p:sp>
            <p:nvSpPr>
              <p:cNvPr id="55" name="Line 7"/>
              <p:cNvSpPr>
                <a:spLocks noChangeShapeType="1"/>
              </p:cNvSpPr>
              <p:nvPr/>
            </p:nvSpPr>
            <p:spPr bwMode="auto">
              <a:xfrm>
                <a:off x="451" y="2851"/>
                <a:ext cx="903" cy="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lang="es-ES" sz="1000" kern="0"/>
              </a:p>
            </p:txBody>
          </p:sp>
        </p:grpSp>
        <p:grpSp>
          <p:nvGrpSpPr>
            <p:cNvPr id="7178" name="Group 8"/>
            <p:cNvGrpSpPr>
              <a:grpSpLocks/>
            </p:cNvGrpSpPr>
            <p:nvPr/>
          </p:nvGrpSpPr>
          <p:grpSpPr bwMode="auto">
            <a:xfrm>
              <a:off x="3067" y="2112"/>
              <a:ext cx="903" cy="1421"/>
              <a:chOff x="451" y="1431"/>
              <a:chExt cx="903" cy="1421"/>
            </a:xfrm>
          </p:grpSpPr>
          <p:sp>
            <p:nvSpPr>
              <p:cNvPr id="52" name="Line 9"/>
              <p:cNvSpPr>
                <a:spLocks noChangeShapeType="1"/>
              </p:cNvSpPr>
              <p:nvPr/>
            </p:nvSpPr>
            <p:spPr bwMode="auto">
              <a:xfrm>
                <a:off x="1344" y="1431"/>
                <a:ext cx="0" cy="1421"/>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lang="es-ES" sz="1000" kern="0"/>
              </a:p>
            </p:txBody>
          </p:sp>
          <p:sp>
            <p:nvSpPr>
              <p:cNvPr id="53" name="Line 10"/>
              <p:cNvSpPr>
                <a:spLocks noChangeShapeType="1"/>
              </p:cNvSpPr>
              <p:nvPr/>
            </p:nvSpPr>
            <p:spPr bwMode="auto">
              <a:xfrm>
                <a:off x="451" y="2851"/>
                <a:ext cx="903" cy="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lang="es-ES" sz="1000" kern="0"/>
              </a:p>
            </p:txBody>
          </p:sp>
        </p:grpSp>
        <p:grpSp>
          <p:nvGrpSpPr>
            <p:cNvPr id="7179" name="Group 11"/>
            <p:cNvGrpSpPr>
              <a:grpSpLocks/>
            </p:cNvGrpSpPr>
            <p:nvPr/>
          </p:nvGrpSpPr>
          <p:grpSpPr bwMode="auto">
            <a:xfrm>
              <a:off x="4267" y="2112"/>
              <a:ext cx="903" cy="1421"/>
              <a:chOff x="451" y="1431"/>
              <a:chExt cx="903" cy="1421"/>
            </a:xfrm>
          </p:grpSpPr>
          <p:sp>
            <p:nvSpPr>
              <p:cNvPr id="50" name="Line 12"/>
              <p:cNvSpPr>
                <a:spLocks noChangeShapeType="1"/>
              </p:cNvSpPr>
              <p:nvPr/>
            </p:nvSpPr>
            <p:spPr bwMode="auto">
              <a:xfrm>
                <a:off x="1344" y="1431"/>
                <a:ext cx="0" cy="1421"/>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lang="es-ES" sz="1000" kern="0"/>
              </a:p>
            </p:txBody>
          </p:sp>
          <p:sp>
            <p:nvSpPr>
              <p:cNvPr id="51" name="Line 13"/>
              <p:cNvSpPr>
                <a:spLocks noChangeShapeType="1"/>
              </p:cNvSpPr>
              <p:nvPr/>
            </p:nvSpPr>
            <p:spPr bwMode="auto">
              <a:xfrm>
                <a:off x="451" y="2851"/>
                <a:ext cx="903" cy="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lang="es-ES" sz="1000" kern="0"/>
              </a:p>
            </p:txBody>
          </p:sp>
        </p:grpSp>
        <p:sp>
          <p:nvSpPr>
            <p:cNvPr id="39" name="Text Box 14"/>
            <p:cNvSpPr txBox="1">
              <a:spLocks noChangeArrowheads="1"/>
            </p:cNvSpPr>
            <p:nvPr/>
          </p:nvSpPr>
          <p:spPr bwMode="auto">
            <a:xfrm>
              <a:off x="200" y="2199"/>
              <a:ext cx="924" cy="252"/>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s-ES_tradnl" sz="1000" kern="0" dirty="0">
                  <a:cs typeface="Arial" charset="0"/>
                </a:rPr>
                <a:t>Sistemas de Cableado</a:t>
              </a:r>
            </a:p>
            <a:p>
              <a:pPr algn="ctr" fontAlgn="auto">
                <a:spcBef>
                  <a:spcPts val="0"/>
                </a:spcBef>
                <a:spcAft>
                  <a:spcPts val="0"/>
                </a:spcAft>
                <a:defRPr/>
              </a:pPr>
              <a:r>
                <a:rPr lang="es-ES_tradnl" sz="1000" kern="0" dirty="0">
                  <a:cs typeface="Arial" charset="0"/>
                </a:rPr>
                <a:t>Telefónico</a:t>
              </a:r>
            </a:p>
          </p:txBody>
        </p:sp>
        <p:sp>
          <p:nvSpPr>
            <p:cNvPr id="40" name="Text Box 15"/>
            <p:cNvSpPr txBox="1">
              <a:spLocks noChangeArrowheads="1"/>
            </p:cNvSpPr>
            <p:nvPr/>
          </p:nvSpPr>
          <p:spPr bwMode="auto">
            <a:xfrm>
              <a:off x="175" y="3075"/>
              <a:ext cx="941" cy="252"/>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s-ES_tradnl" sz="1000" kern="0" dirty="0">
                  <a:cs typeface="Arial" charset="0"/>
                </a:rPr>
                <a:t>Sistemas de Cableado</a:t>
              </a:r>
            </a:p>
            <a:p>
              <a:pPr algn="ctr" fontAlgn="auto">
                <a:spcBef>
                  <a:spcPts val="0"/>
                </a:spcBef>
                <a:spcAft>
                  <a:spcPts val="0"/>
                </a:spcAft>
                <a:defRPr/>
              </a:pPr>
              <a:r>
                <a:rPr lang="es-ES_tradnl" sz="1000" kern="0" dirty="0">
                  <a:cs typeface="Arial" charset="0"/>
                </a:rPr>
                <a:t>para redes de computo</a:t>
              </a:r>
            </a:p>
          </p:txBody>
        </p:sp>
        <p:sp>
          <p:nvSpPr>
            <p:cNvPr id="41" name="Text Box 16"/>
            <p:cNvSpPr txBox="1">
              <a:spLocks noChangeArrowheads="1"/>
            </p:cNvSpPr>
            <p:nvPr/>
          </p:nvSpPr>
          <p:spPr bwMode="auto">
            <a:xfrm>
              <a:off x="1510" y="2199"/>
              <a:ext cx="924" cy="349"/>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s-ES_tradnl" sz="1000" kern="0" dirty="0">
                  <a:cs typeface="Arial" charset="0"/>
                </a:rPr>
                <a:t>Sistemas de Cableado</a:t>
              </a:r>
            </a:p>
            <a:p>
              <a:pPr algn="ctr" fontAlgn="auto">
                <a:spcBef>
                  <a:spcPts val="0"/>
                </a:spcBef>
                <a:spcAft>
                  <a:spcPts val="0"/>
                </a:spcAft>
                <a:defRPr/>
              </a:pPr>
              <a:r>
                <a:rPr lang="es-ES_tradnl" sz="1000" kern="0" dirty="0">
                  <a:cs typeface="Arial" charset="0"/>
                </a:rPr>
                <a:t>Estructurado </a:t>
              </a:r>
            </a:p>
            <a:p>
              <a:pPr algn="ctr" fontAlgn="auto">
                <a:spcBef>
                  <a:spcPts val="0"/>
                </a:spcBef>
                <a:spcAft>
                  <a:spcPts val="0"/>
                </a:spcAft>
                <a:defRPr/>
              </a:pPr>
              <a:r>
                <a:rPr lang="es-ES_tradnl" sz="1000" kern="0" dirty="0">
                  <a:cs typeface="Arial" charset="0"/>
                </a:rPr>
                <a:t>Propietarios</a:t>
              </a:r>
            </a:p>
          </p:txBody>
        </p:sp>
        <p:sp>
          <p:nvSpPr>
            <p:cNvPr id="42" name="Text Box 17"/>
            <p:cNvSpPr txBox="1">
              <a:spLocks noChangeArrowheads="1"/>
            </p:cNvSpPr>
            <p:nvPr/>
          </p:nvSpPr>
          <p:spPr bwMode="auto">
            <a:xfrm>
              <a:off x="2715" y="2195"/>
              <a:ext cx="924" cy="349"/>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s-ES_tradnl" sz="1000" kern="0" dirty="0">
                  <a:cs typeface="Arial" charset="0"/>
                </a:rPr>
                <a:t>Sistemas de Cableado</a:t>
              </a:r>
            </a:p>
            <a:p>
              <a:pPr algn="ctr" fontAlgn="auto">
                <a:spcBef>
                  <a:spcPts val="0"/>
                </a:spcBef>
                <a:spcAft>
                  <a:spcPts val="0"/>
                </a:spcAft>
                <a:defRPr/>
              </a:pPr>
              <a:r>
                <a:rPr lang="es-ES_tradnl" sz="1000" kern="0" dirty="0">
                  <a:cs typeface="Arial" charset="0"/>
                </a:rPr>
                <a:t>Estructurado </a:t>
              </a:r>
            </a:p>
            <a:p>
              <a:pPr algn="ctr" fontAlgn="auto">
                <a:spcBef>
                  <a:spcPts val="0"/>
                </a:spcBef>
                <a:spcAft>
                  <a:spcPts val="0"/>
                </a:spcAft>
                <a:defRPr/>
              </a:pPr>
              <a:r>
                <a:rPr lang="es-ES_tradnl" sz="1000" kern="0" dirty="0">
                  <a:cs typeface="Arial" charset="0"/>
                </a:rPr>
                <a:t>Abiertos</a:t>
              </a:r>
            </a:p>
          </p:txBody>
        </p:sp>
        <p:sp>
          <p:nvSpPr>
            <p:cNvPr id="43" name="Text Box 18"/>
            <p:cNvSpPr txBox="1">
              <a:spLocks noChangeArrowheads="1"/>
            </p:cNvSpPr>
            <p:nvPr/>
          </p:nvSpPr>
          <p:spPr bwMode="auto">
            <a:xfrm>
              <a:off x="2997" y="3135"/>
              <a:ext cx="554" cy="155"/>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s-ES_tradnl" sz="1000" kern="0" dirty="0">
                  <a:cs typeface="Arial" charset="0"/>
                </a:rPr>
                <a:t>TIA/EIA-568</a:t>
              </a:r>
            </a:p>
          </p:txBody>
        </p:sp>
        <p:sp>
          <p:nvSpPr>
            <p:cNvPr id="44" name="Text Box 19"/>
            <p:cNvSpPr txBox="1">
              <a:spLocks noChangeArrowheads="1"/>
            </p:cNvSpPr>
            <p:nvPr/>
          </p:nvSpPr>
          <p:spPr bwMode="auto">
            <a:xfrm>
              <a:off x="4195" y="3141"/>
              <a:ext cx="607" cy="155"/>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s-ES_tradnl" sz="1000" kern="0" dirty="0">
                  <a:cs typeface="Arial" charset="0"/>
                </a:rPr>
                <a:t>TIA/EIA-568A</a:t>
              </a:r>
            </a:p>
          </p:txBody>
        </p:sp>
        <p:sp>
          <p:nvSpPr>
            <p:cNvPr id="45" name="Text Box 20"/>
            <p:cNvSpPr txBox="1">
              <a:spLocks noChangeArrowheads="1"/>
            </p:cNvSpPr>
            <p:nvPr/>
          </p:nvSpPr>
          <p:spPr bwMode="auto">
            <a:xfrm>
              <a:off x="2548" y="1793"/>
              <a:ext cx="330" cy="174"/>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s-ES_tradnl" sz="1200" b="1" i="1" u="sng" kern="0" dirty="0">
                  <a:effectLst>
                    <a:outerShdw blurRad="38100" dist="38100" dir="2700000" algn="tl">
                      <a:srgbClr val="000000">
                        <a:alpha val="43137"/>
                      </a:srgbClr>
                    </a:outerShdw>
                  </a:effectLst>
                  <a:cs typeface="Arial" charset="0"/>
                </a:rPr>
                <a:t>1991</a:t>
              </a:r>
            </a:p>
          </p:txBody>
        </p:sp>
        <p:sp>
          <p:nvSpPr>
            <p:cNvPr id="46" name="Text Box 21"/>
            <p:cNvSpPr txBox="1">
              <a:spLocks noChangeArrowheads="1"/>
            </p:cNvSpPr>
            <p:nvPr/>
          </p:nvSpPr>
          <p:spPr bwMode="auto">
            <a:xfrm>
              <a:off x="1352" y="1816"/>
              <a:ext cx="330" cy="174"/>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s-ES_tradnl" sz="1200" b="1" i="1" u="sng" kern="0" dirty="0">
                  <a:cs typeface="Arial" charset="0"/>
                </a:rPr>
                <a:t>1984</a:t>
              </a:r>
            </a:p>
          </p:txBody>
        </p:sp>
        <p:sp>
          <p:nvSpPr>
            <p:cNvPr id="47" name="Text Box 22"/>
            <p:cNvSpPr txBox="1">
              <a:spLocks noChangeArrowheads="1"/>
            </p:cNvSpPr>
            <p:nvPr/>
          </p:nvSpPr>
          <p:spPr bwMode="auto">
            <a:xfrm>
              <a:off x="3745" y="1791"/>
              <a:ext cx="330" cy="174"/>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s-ES_tradnl" sz="1200" b="1" i="1" u="sng" kern="0" dirty="0">
                  <a:cs typeface="Arial" charset="0"/>
                </a:rPr>
                <a:t>1995</a:t>
              </a:r>
            </a:p>
          </p:txBody>
        </p:sp>
        <p:sp>
          <p:nvSpPr>
            <p:cNvPr id="48" name="Freeform 23"/>
            <p:cNvSpPr>
              <a:spLocks/>
            </p:cNvSpPr>
            <p:nvPr/>
          </p:nvSpPr>
          <p:spPr bwMode="auto">
            <a:xfrm rot="16200000" flipH="1">
              <a:off x="2794" y="458"/>
              <a:ext cx="511" cy="4765"/>
            </a:xfrm>
            <a:custGeom>
              <a:avLst/>
              <a:gdLst/>
              <a:ahLst/>
              <a:cxnLst>
                <a:cxn ang="0">
                  <a:pos x="508" y="0"/>
                </a:cxn>
                <a:cxn ang="0">
                  <a:pos x="727" y="481"/>
                </a:cxn>
                <a:cxn ang="0">
                  <a:pos x="984" y="1023"/>
                </a:cxn>
                <a:cxn ang="0">
                  <a:pos x="1228" y="1548"/>
                </a:cxn>
                <a:cxn ang="0">
                  <a:pos x="1423" y="1993"/>
                </a:cxn>
                <a:cxn ang="0">
                  <a:pos x="1615" y="2476"/>
                </a:cxn>
                <a:cxn ang="0">
                  <a:pos x="1793" y="2997"/>
                </a:cxn>
                <a:cxn ang="0">
                  <a:pos x="1936" y="3515"/>
                </a:cxn>
                <a:cxn ang="0">
                  <a:pos x="2054" y="2989"/>
                </a:cxn>
                <a:cxn ang="0">
                  <a:pos x="2212" y="2376"/>
                </a:cxn>
                <a:cxn ang="0">
                  <a:pos x="2402" y="1786"/>
                </a:cxn>
                <a:cxn ang="0">
                  <a:pos x="2700" y="1093"/>
                </a:cxn>
                <a:cxn ang="0">
                  <a:pos x="2988" y="554"/>
                </a:cxn>
                <a:cxn ang="0">
                  <a:pos x="3410" y="0"/>
                </a:cxn>
                <a:cxn ang="0">
                  <a:pos x="3771" y="259"/>
                </a:cxn>
                <a:cxn ang="0">
                  <a:pos x="3397" y="866"/>
                </a:cxn>
                <a:cxn ang="0">
                  <a:pos x="3056" y="1502"/>
                </a:cxn>
                <a:cxn ang="0">
                  <a:pos x="2793" y="2095"/>
                </a:cxn>
                <a:cxn ang="0">
                  <a:pos x="2580" y="2715"/>
                </a:cxn>
                <a:cxn ang="0">
                  <a:pos x="2425" y="3268"/>
                </a:cxn>
                <a:cxn ang="0">
                  <a:pos x="2327" y="3681"/>
                </a:cxn>
                <a:cxn ang="0">
                  <a:pos x="2250" y="4090"/>
                </a:cxn>
                <a:cxn ang="0">
                  <a:pos x="2011" y="4926"/>
                </a:cxn>
                <a:cxn ang="0">
                  <a:pos x="1731" y="4090"/>
                </a:cxn>
                <a:cxn ang="0">
                  <a:pos x="1668" y="3773"/>
                </a:cxn>
                <a:cxn ang="0">
                  <a:pos x="1535" y="3372"/>
                </a:cxn>
                <a:cxn ang="0">
                  <a:pos x="1375" y="2953"/>
                </a:cxn>
                <a:cxn ang="0">
                  <a:pos x="1206" y="2540"/>
                </a:cxn>
                <a:cxn ang="0">
                  <a:pos x="1045" y="2147"/>
                </a:cxn>
                <a:cxn ang="0">
                  <a:pos x="748" y="1490"/>
                </a:cxn>
                <a:cxn ang="0">
                  <a:pos x="548" y="1075"/>
                </a:cxn>
                <a:cxn ang="0">
                  <a:pos x="276" y="531"/>
                </a:cxn>
                <a:cxn ang="0">
                  <a:pos x="0" y="0"/>
                </a:cxn>
              </a:cxnLst>
              <a:rect l="0" t="0" r="r" b="b"/>
              <a:pathLst>
                <a:path w="3967" h="4926">
                  <a:moveTo>
                    <a:pt x="0" y="0"/>
                  </a:moveTo>
                  <a:lnTo>
                    <a:pt x="508" y="0"/>
                  </a:lnTo>
                  <a:lnTo>
                    <a:pt x="619" y="245"/>
                  </a:lnTo>
                  <a:lnTo>
                    <a:pt x="727" y="481"/>
                  </a:lnTo>
                  <a:lnTo>
                    <a:pt x="846" y="736"/>
                  </a:lnTo>
                  <a:lnTo>
                    <a:pt x="984" y="1023"/>
                  </a:lnTo>
                  <a:lnTo>
                    <a:pt x="1111" y="1301"/>
                  </a:lnTo>
                  <a:lnTo>
                    <a:pt x="1228" y="1548"/>
                  </a:lnTo>
                  <a:lnTo>
                    <a:pt x="1329" y="1776"/>
                  </a:lnTo>
                  <a:lnTo>
                    <a:pt x="1423" y="1993"/>
                  </a:lnTo>
                  <a:lnTo>
                    <a:pt x="1530" y="2252"/>
                  </a:lnTo>
                  <a:lnTo>
                    <a:pt x="1615" y="2476"/>
                  </a:lnTo>
                  <a:lnTo>
                    <a:pt x="1703" y="2721"/>
                  </a:lnTo>
                  <a:lnTo>
                    <a:pt x="1793" y="2997"/>
                  </a:lnTo>
                  <a:lnTo>
                    <a:pt x="1869" y="3246"/>
                  </a:lnTo>
                  <a:lnTo>
                    <a:pt x="1936" y="3515"/>
                  </a:lnTo>
                  <a:lnTo>
                    <a:pt x="1993" y="3276"/>
                  </a:lnTo>
                  <a:lnTo>
                    <a:pt x="2054" y="2989"/>
                  </a:lnTo>
                  <a:lnTo>
                    <a:pt x="2131" y="2683"/>
                  </a:lnTo>
                  <a:lnTo>
                    <a:pt x="2212" y="2376"/>
                  </a:lnTo>
                  <a:lnTo>
                    <a:pt x="2301" y="2079"/>
                  </a:lnTo>
                  <a:lnTo>
                    <a:pt x="2402" y="1786"/>
                  </a:lnTo>
                  <a:lnTo>
                    <a:pt x="2524" y="1468"/>
                  </a:lnTo>
                  <a:lnTo>
                    <a:pt x="2700" y="1093"/>
                  </a:lnTo>
                  <a:lnTo>
                    <a:pt x="2838" y="816"/>
                  </a:lnTo>
                  <a:lnTo>
                    <a:pt x="2988" y="554"/>
                  </a:lnTo>
                  <a:lnTo>
                    <a:pt x="3143" y="333"/>
                  </a:lnTo>
                  <a:lnTo>
                    <a:pt x="3410" y="0"/>
                  </a:lnTo>
                  <a:lnTo>
                    <a:pt x="3967" y="0"/>
                  </a:lnTo>
                  <a:lnTo>
                    <a:pt x="3771" y="259"/>
                  </a:lnTo>
                  <a:lnTo>
                    <a:pt x="3570" y="576"/>
                  </a:lnTo>
                  <a:lnTo>
                    <a:pt x="3397" y="866"/>
                  </a:lnTo>
                  <a:lnTo>
                    <a:pt x="3233" y="1153"/>
                  </a:lnTo>
                  <a:lnTo>
                    <a:pt x="3056" y="1502"/>
                  </a:lnTo>
                  <a:lnTo>
                    <a:pt x="2900" y="1843"/>
                  </a:lnTo>
                  <a:lnTo>
                    <a:pt x="2793" y="2095"/>
                  </a:lnTo>
                  <a:lnTo>
                    <a:pt x="2679" y="2424"/>
                  </a:lnTo>
                  <a:lnTo>
                    <a:pt x="2580" y="2715"/>
                  </a:lnTo>
                  <a:lnTo>
                    <a:pt x="2509" y="2959"/>
                  </a:lnTo>
                  <a:lnTo>
                    <a:pt x="2425" y="3268"/>
                  </a:lnTo>
                  <a:lnTo>
                    <a:pt x="2366" y="3513"/>
                  </a:lnTo>
                  <a:lnTo>
                    <a:pt x="2327" y="3681"/>
                  </a:lnTo>
                  <a:lnTo>
                    <a:pt x="2283" y="3902"/>
                  </a:lnTo>
                  <a:lnTo>
                    <a:pt x="2250" y="4090"/>
                  </a:lnTo>
                  <a:lnTo>
                    <a:pt x="2531" y="4090"/>
                  </a:lnTo>
                  <a:lnTo>
                    <a:pt x="2011" y="4926"/>
                  </a:lnTo>
                  <a:lnTo>
                    <a:pt x="1451" y="4090"/>
                  </a:lnTo>
                  <a:lnTo>
                    <a:pt x="1731" y="4090"/>
                  </a:lnTo>
                  <a:lnTo>
                    <a:pt x="1707" y="3946"/>
                  </a:lnTo>
                  <a:lnTo>
                    <a:pt x="1668" y="3773"/>
                  </a:lnTo>
                  <a:lnTo>
                    <a:pt x="1610" y="3593"/>
                  </a:lnTo>
                  <a:lnTo>
                    <a:pt x="1535" y="3372"/>
                  </a:lnTo>
                  <a:lnTo>
                    <a:pt x="1450" y="3146"/>
                  </a:lnTo>
                  <a:lnTo>
                    <a:pt x="1375" y="2953"/>
                  </a:lnTo>
                  <a:lnTo>
                    <a:pt x="1296" y="2757"/>
                  </a:lnTo>
                  <a:lnTo>
                    <a:pt x="1206" y="2540"/>
                  </a:lnTo>
                  <a:lnTo>
                    <a:pt x="1131" y="2360"/>
                  </a:lnTo>
                  <a:lnTo>
                    <a:pt x="1045" y="2147"/>
                  </a:lnTo>
                  <a:lnTo>
                    <a:pt x="877" y="1772"/>
                  </a:lnTo>
                  <a:lnTo>
                    <a:pt x="748" y="1490"/>
                  </a:lnTo>
                  <a:lnTo>
                    <a:pt x="641" y="1265"/>
                  </a:lnTo>
                  <a:lnTo>
                    <a:pt x="548" y="1075"/>
                  </a:lnTo>
                  <a:lnTo>
                    <a:pt x="407" y="794"/>
                  </a:lnTo>
                  <a:lnTo>
                    <a:pt x="276" y="531"/>
                  </a:lnTo>
                  <a:lnTo>
                    <a:pt x="143" y="275"/>
                  </a:lnTo>
                  <a:lnTo>
                    <a:pt x="0" y="0"/>
                  </a:lnTo>
                  <a:close/>
                </a:path>
              </a:pathLst>
            </a:custGeom>
            <a:solidFill>
              <a:srgbClr val="00FF00"/>
            </a:solidFill>
            <a:ln w="9525">
              <a:noFill/>
              <a:round/>
              <a:headEnd/>
              <a:tailEnd/>
            </a:ln>
          </p:spPr>
          <p:txBody>
            <a:bodyPr/>
            <a:lstStyle/>
            <a:p>
              <a:pPr fontAlgn="auto">
                <a:spcBef>
                  <a:spcPts val="0"/>
                </a:spcBef>
                <a:spcAft>
                  <a:spcPts val="0"/>
                </a:spcAft>
                <a:defRPr/>
              </a:pPr>
              <a:endParaRPr lang="es-ES" sz="1000" kern="0">
                <a:latin typeface="Arial" charset="0"/>
                <a:cs typeface="Arial" charset="0"/>
              </a:endParaRPr>
            </a:p>
          </p:txBody>
        </p:sp>
        <p:sp>
          <p:nvSpPr>
            <p:cNvPr id="49" name="Text Box 24"/>
            <p:cNvSpPr txBox="1">
              <a:spLocks noChangeArrowheads="1"/>
            </p:cNvSpPr>
            <p:nvPr/>
          </p:nvSpPr>
          <p:spPr bwMode="auto">
            <a:xfrm>
              <a:off x="4952" y="1787"/>
              <a:ext cx="330" cy="174"/>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s-ES_tradnl" sz="1200" b="1" i="1" u="sng" kern="0" dirty="0">
                  <a:cs typeface="Arial" charset="0"/>
                </a:rPr>
                <a:t>2000</a:t>
              </a:r>
            </a:p>
          </p:txBody>
        </p:sp>
      </p:grpSp>
      <p:sp>
        <p:nvSpPr>
          <p:cNvPr id="7175" name="Text Box 25"/>
          <p:cNvSpPr txBox="1">
            <a:spLocks noChangeArrowheads="1"/>
          </p:cNvSpPr>
          <p:nvPr/>
        </p:nvSpPr>
        <p:spPr bwMode="auto">
          <a:xfrm>
            <a:off x="687388" y="1438275"/>
            <a:ext cx="7845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s-ES_tradnl" sz="2800"/>
              <a:t>Evolución de los Sistemas de Cableado</a:t>
            </a:r>
          </a:p>
        </p:txBody>
      </p:sp>
      <p:pic>
        <p:nvPicPr>
          <p:cNvPr id="31" name="30 Image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199" y="5829299"/>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lum bright="70000" contrast="-70000"/>
          </a:blip>
          <a:srcRect/>
          <a:stretch>
            <a:fillRect/>
          </a:stretch>
        </p:blipFill>
        <p:spPr bwMode="auto">
          <a:xfrm>
            <a:off x="5857875" y="3162300"/>
            <a:ext cx="2952750" cy="2686050"/>
          </a:xfrm>
          <a:prstGeom prst="ellipse">
            <a:avLst/>
          </a:prstGeom>
          <a:ln>
            <a:noFill/>
          </a:ln>
          <a:effectLst>
            <a:softEdge rad="112500"/>
          </a:effectLst>
        </p:spPr>
      </p:pic>
      <p:sp>
        <p:nvSpPr>
          <p:cNvPr id="8195"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7" name="Rectangle 8"/>
          <p:cNvSpPr txBox="1">
            <a:spLocks noChangeArrowheads="1"/>
          </p:cNvSpPr>
          <p:nvPr/>
        </p:nvSpPr>
        <p:spPr bwMode="gray">
          <a:xfrm>
            <a:off x="346075" y="450850"/>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Definición</a:t>
            </a:r>
          </a:p>
        </p:txBody>
      </p:sp>
      <p:cxnSp>
        <p:nvCxnSpPr>
          <p:cNvPr id="13" name="12 Conector recto"/>
          <p:cNvCxnSpPr>
            <a:stCxn id="8195"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Freeform 3"/>
          <p:cNvSpPr>
            <a:spLocks/>
          </p:cNvSpPr>
          <p:nvPr/>
        </p:nvSpPr>
        <p:spPr bwMode="gray">
          <a:xfrm>
            <a:off x="5073650" y="1219200"/>
            <a:ext cx="1466850" cy="11557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w="12700">
            <a:noFill/>
            <a:prstDash val="solid"/>
            <a:round/>
            <a:headEnd/>
            <a:tailEnd/>
          </a:ln>
        </p:spPr>
        <p:txBody>
          <a:bodyPr/>
          <a:lstStyle/>
          <a:p>
            <a:pPr>
              <a:defRPr/>
            </a:pPr>
            <a:endParaRPr lang="es-VE">
              <a:latin typeface="Arial" charset="0"/>
              <a:cs typeface="Arial" charset="0"/>
            </a:endParaRPr>
          </a:p>
        </p:txBody>
      </p:sp>
      <p:sp>
        <p:nvSpPr>
          <p:cNvPr id="8199" name="AutoShape 4"/>
          <p:cNvSpPr>
            <a:spLocks noChangeArrowheads="1"/>
          </p:cNvSpPr>
          <p:nvPr/>
        </p:nvSpPr>
        <p:spPr bwMode="auto">
          <a:xfrm>
            <a:off x="3424238" y="2652713"/>
            <a:ext cx="2295525" cy="3155950"/>
          </a:xfrm>
          <a:prstGeom prst="roundRect">
            <a:avLst>
              <a:gd name="adj" fmla="val 4690"/>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VE"/>
          </a:p>
        </p:txBody>
      </p:sp>
      <p:sp>
        <p:nvSpPr>
          <p:cNvPr id="11" name="AutoShape 5"/>
          <p:cNvSpPr>
            <a:spLocks noChangeArrowheads="1"/>
          </p:cNvSpPr>
          <p:nvPr/>
        </p:nvSpPr>
        <p:spPr bwMode="gray">
          <a:xfrm>
            <a:off x="3657600" y="2514600"/>
            <a:ext cx="1863725" cy="287338"/>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round/>
            <a:headEnd/>
            <a:tailEnd/>
          </a:ln>
          <a:effectLst/>
        </p:spPr>
        <p:txBody>
          <a:bodyPr wrap="none" anchor="ctr"/>
          <a:lstStyle/>
          <a:p>
            <a:pPr>
              <a:defRPr/>
            </a:pPr>
            <a:endParaRPr lang="es-VE">
              <a:latin typeface="Arial" charset="0"/>
              <a:cs typeface="Arial" charset="0"/>
            </a:endParaRPr>
          </a:p>
        </p:txBody>
      </p:sp>
      <p:sp>
        <p:nvSpPr>
          <p:cNvPr id="8201" name="AutoShape 6"/>
          <p:cNvSpPr>
            <a:spLocks noChangeArrowheads="1"/>
          </p:cNvSpPr>
          <p:nvPr/>
        </p:nvSpPr>
        <p:spPr bwMode="auto">
          <a:xfrm flipH="1">
            <a:off x="5334000" y="2590800"/>
            <a:ext cx="73025" cy="144463"/>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VE"/>
          </a:p>
        </p:txBody>
      </p:sp>
      <p:sp>
        <p:nvSpPr>
          <p:cNvPr id="8202" name="AutoShape 7"/>
          <p:cNvSpPr>
            <a:spLocks noChangeArrowheads="1"/>
          </p:cNvSpPr>
          <p:nvPr/>
        </p:nvSpPr>
        <p:spPr bwMode="auto">
          <a:xfrm flipH="1">
            <a:off x="3743325" y="2581275"/>
            <a:ext cx="71438" cy="144463"/>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VE"/>
          </a:p>
        </p:txBody>
      </p:sp>
      <p:sp>
        <p:nvSpPr>
          <p:cNvPr id="8203" name="AutoShape 8"/>
          <p:cNvSpPr>
            <a:spLocks noChangeArrowheads="1"/>
          </p:cNvSpPr>
          <p:nvPr/>
        </p:nvSpPr>
        <p:spPr bwMode="auto">
          <a:xfrm>
            <a:off x="5934075" y="2151063"/>
            <a:ext cx="2295525" cy="3155950"/>
          </a:xfrm>
          <a:prstGeom prst="roundRect">
            <a:avLst>
              <a:gd name="adj" fmla="val 4690"/>
            </a:avLst>
          </a:prstGeom>
          <a:noFill/>
          <a:ln w="571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VE"/>
          </a:p>
        </p:txBody>
      </p:sp>
      <p:sp>
        <p:nvSpPr>
          <p:cNvPr id="16" name="AutoShape 9"/>
          <p:cNvSpPr>
            <a:spLocks noChangeArrowheads="1"/>
          </p:cNvSpPr>
          <p:nvPr/>
        </p:nvSpPr>
        <p:spPr bwMode="gray">
          <a:xfrm>
            <a:off x="6149975" y="2008188"/>
            <a:ext cx="1863725" cy="287337"/>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9525">
            <a:noFill/>
            <a:round/>
            <a:headEnd/>
            <a:tailEnd/>
          </a:ln>
          <a:effectLst/>
        </p:spPr>
        <p:txBody>
          <a:bodyPr wrap="none" anchor="ctr"/>
          <a:lstStyle/>
          <a:p>
            <a:pPr>
              <a:defRPr/>
            </a:pPr>
            <a:endParaRPr lang="es-VE">
              <a:latin typeface="Arial" charset="0"/>
              <a:cs typeface="Arial" charset="0"/>
            </a:endParaRPr>
          </a:p>
        </p:txBody>
      </p:sp>
      <p:sp>
        <p:nvSpPr>
          <p:cNvPr id="8205" name="AutoShape 10"/>
          <p:cNvSpPr>
            <a:spLocks noChangeArrowheads="1"/>
          </p:cNvSpPr>
          <p:nvPr/>
        </p:nvSpPr>
        <p:spPr bwMode="auto">
          <a:xfrm flipH="1">
            <a:off x="7835900" y="2079625"/>
            <a:ext cx="71438" cy="142875"/>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VE"/>
          </a:p>
        </p:txBody>
      </p:sp>
      <p:sp>
        <p:nvSpPr>
          <p:cNvPr id="8206" name="AutoShape 11"/>
          <p:cNvSpPr>
            <a:spLocks noChangeArrowheads="1"/>
          </p:cNvSpPr>
          <p:nvPr/>
        </p:nvSpPr>
        <p:spPr bwMode="auto">
          <a:xfrm flipH="1">
            <a:off x="6253163" y="2079625"/>
            <a:ext cx="71437" cy="142875"/>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VE"/>
          </a:p>
        </p:txBody>
      </p:sp>
      <p:sp>
        <p:nvSpPr>
          <p:cNvPr id="19" name="Freeform 12"/>
          <p:cNvSpPr>
            <a:spLocks/>
          </p:cNvSpPr>
          <p:nvPr/>
        </p:nvSpPr>
        <p:spPr bwMode="gray">
          <a:xfrm>
            <a:off x="2492375" y="1720850"/>
            <a:ext cx="1466850" cy="115728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w="12700">
            <a:noFill/>
            <a:prstDash val="solid"/>
            <a:round/>
            <a:headEnd/>
            <a:tailEnd/>
          </a:ln>
        </p:spPr>
        <p:txBody>
          <a:bodyPr/>
          <a:lstStyle/>
          <a:p>
            <a:pPr>
              <a:defRPr/>
            </a:pPr>
            <a:endParaRPr lang="es-VE">
              <a:latin typeface="Arial" charset="0"/>
              <a:cs typeface="Arial" charset="0"/>
            </a:endParaRPr>
          </a:p>
        </p:txBody>
      </p:sp>
      <p:grpSp>
        <p:nvGrpSpPr>
          <p:cNvPr id="8208" name="Group 15"/>
          <p:cNvGrpSpPr>
            <a:grpSpLocks/>
          </p:cNvGrpSpPr>
          <p:nvPr/>
        </p:nvGrpSpPr>
        <p:grpSpPr bwMode="auto">
          <a:xfrm>
            <a:off x="914400" y="2914650"/>
            <a:ext cx="2295525" cy="3324225"/>
            <a:chOff x="576" y="1836"/>
            <a:chExt cx="1446" cy="2094"/>
          </a:xfrm>
        </p:grpSpPr>
        <p:sp>
          <p:nvSpPr>
            <p:cNvPr id="8211" name="AutoShape 16"/>
            <p:cNvSpPr>
              <a:spLocks noChangeArrowheads="1"/>
            </p:cNvSpPr>
            <p:nvPr/>
          </p:nvSpPr>
          <p:spPr bwMode="auto">
            <a:xfrm>
              <a:off x="576" y="1942"/>
              <a:ext cx="1446" cy="1988"/>
            </a:xfrm>
            <a:prstGeom prst="roundRect">
              <a:avLst>
                <a:gd name="adj" fmla="val 4690"/>
              </a:avLst>
            </a:prstGeom>
            <a:noFill/>
            <a:ln w="5715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VE"/>
            </a:p>
          </p:txBody>
        </p:sp>
        <p:sp>
          <p:nvSpPr>
            <p:cNvPr id="24" name="AutoShape 17"/>
            <p:cNvSpPr>
              <a:spLocks noChangeArrowheads="1"/>
            </p:cNvSpPr>
            <p:nvPr/>
          </p:nvSpPr>
          <p:spPr bwMode="gray">
            <a:xfrm>
              <a:off x="712" y="1852"/>
              <a:ext cx="1174" cy="18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w="9525">
              <a:noFill/>
              <a:round/>
              <a:headEnd/>
              <a:tailEnd/>
            </a:ln>
            <a:effectLst/>
          </p:spPr>
          <p:txBody>
            <a:bodyPr wrap="none" anchor="ctr"/>
            <a:lstStyle/>
            <a:p>
              <a:pPr>
                <a:defRPr/>
              </a:pPr>
              <a:endParaRPr lang="es-VE">
                <a:latin typeface="Arial" charset="0"/>
                <a:cs typeface="Arial" charset="0"/>
              </a:endParaRPr>
            </a:p>
          </p:txBody>
        </p:sp>
        <p:sp>
          <p:nvSpPr>
            <p:cNvPr id="8213" name="AutoShape 18"/>
            <p:cNvSpPr>
              <a:spLocks noChangeArrowheads="1"/>
            </p:cNvSpPr>
            <p:nvPr/>
          </p:nvSpPr>
          <p:spPr bwMode="auto">
            <a:xfrm flipH="1">
              <a:off x="1773" y="1897"/>
              <a:ext cx="45" cy="91"/>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VE"/>
            </a:p>
          </p:txBody>
        </p:sp>
        <p:sp>
          <p:nvSpPr>
            <p:cNvPr id="8214" name="AutoShape 19"/>
            <p:cNvSpPr>
              <a:spLocks noChangeArrowheads="1"/>
            </p:cNvSpPr>
            <p:nvPr/>
          </p:nvSpPr>
          <p:spPr bwMode="auto">
            <a:xfrm flipH="1">
              <a:off x="776" y="1897"/>
              <a:ext cx="46" cy="91"/>
            </a:xfrm>
            <a:prstGeom prst="octagon">
              <a:avLst>
                <a:gd name="adj" fmla="val 2928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VE"/>
            </a:p>
          </p:txBody>
        </p:sp>
        <p:sp>
          <p:nvSpPr>
            <p:cNvPr id="8215" name="Text Box 20"/>
            <p:cNvSpPr txBox="1">
              <a:spLocks noChangeArrowheads="1"/>
            </p:cNvSpPr>
            <p:nvPr/>
          </p:nvSpPr>
          <p:spPr bwMode="gray">
            <a:xfrm>
              <a:off x="882" y="1836"/>
              <a:ext cx="11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a:endParaRPr lang="es-PA" sz="1400">
                <a:solidFill>
                  <a:schemeClr val="bg1"/>
                </a:solidFill>
              </a:endParaRPr>
            </a:p>
          </p:txBody>
        </p:sp>
        <p:sp>
          <p:nvSpPr>
            <p:cNvPr id="8216" name="Text Box 21"/>
            <p:cNvSpPr txBox="1">
              <a:spLocks noChangeArrowheads="1"/>
            </p:cNvSpPr>
            <p:nvPr/>
          </p:nvSpPr>
          <p:spPr bwMode="auto">
            <a:xfrm>
              <a:off x="624" y="2094"/>
              <a:ext cx="1344" cy="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r>
                <a:rPr lang="es-VE" sz="1400">
                  <a:latin typeface="Arial Narrow" pitchFamily="34" charset="0"/>
                </a:rPr>
                <a:t>Un Sistema de Cableado Estructurado es una forma ordenada y planificada  de realizar cableados que permiten conectar teléfonos, equipo de procesamiento de datos, computadoras personales, redes de área local (LAN) y equipos de oficina entre sí. </a:t>
              </a:r>
            </a:p>
          </p:txBody>
        </p:sp>
      </p:grpSp>
      <p:sp>
        <p:nvSpPr>
          <p:cNvPr id="8209" name="Text Box 22"/>
          <p:cNvSpPr txBox="1">
            <a:spLocks noChangeArrowheads="1"/>
          </p:cNvSpPr>
          <p:nvPr/>
        </p:nvSpPr>
        <p:spPr bwMode="auto">
          <a:xfrm>
            <a:off x="3505200" y="2857500"/>
            <a:ext cx="2133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r>
              <a:rPr lang="es-VE" sz="1400">
                <a:latin typeface="Arial Narrow" pitchFamily="34" charset="0"/>
              </a:rPr>
              <a:t>Al mismo tiempo permite conducir señales de control como son: sistemas de seguridad y acceso, control de iluminación, control ambiental, etc. El objetivo primordial es proveer de un sistema total de transporte de información a través de un medio común. </a:t>
            </a:r>
          </a:p>
        </p:txBody>
      </p:sp>
      <p:sp>
        <p:nvSpPr>
          <p:cNvPr id="8210" name="Text Box 23"/>
          <p:cNvSpPr txBox="1">
            <a:spLocks noChangeArrowheads="1"/>
          </p:cNvSpPr>
          <p:nvPr/>
        </p:nvSpPr>
        <p:spPr bwMode="auto">
          <a:xfrm>
            <a:off x="6019800" y="2352675"/>
            <a:ext cx="21336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r>
              <a:rPr lang="es-VE" sz="1400">
                <a:latin typeface="Arial Narrow" pitchFamily="34" charset="0"/>
              </a:rPr>
              <a:t>Los Sistemas de Cableado Estructurado deben emplear una Arquitectura de Sistemas Abiertos (OSA por sus siglas en inglés) y soportar aplicaciones basadas en estándares como el EIA/TIA-568A, EIA/TIA-569, EIA/TIA-606, EIA/TIA-607 (de la Electronic Industries Association / Telecommunications Industry Association). </a:t>
            </a:r>
            <a:endParaRPr lang="es-ES" sz="1400">
              <a:latin typeface="Arial Narrow" pitchFamily="34" charset="0"/>
            </a:endParaRPr>
          </a:p>
        </p:txBody>
      </p:sp>
      <p:pic>
        <p:nvPicPr>
          <p:cNvPr id="25" name="24 Image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199" y="5829299"/>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lum bright="70000" contrast="-70000"/>
          </a:blip>
          <a:srcRect/>
          <a:stretch>
            <a:fillRect/>
          </a:stretch>
        </p:blipFill>
        <p:spPr bwMode="auto">
          <a:xfrm>
            <a:off x="5857875" y="3162300"/>
            <a:ext cx="2952750" cy="2686050"/>
          </a:xfrm>
          <a:prstGeom prst="ellipse">
            <a:avLst/>
          </a:prstGeom>
          <a:ln>
            <a:noFill/>
          </a:ln>
          <a:effectLst>
            <a:softEdge rad="112500"/>
          </a:effectLst>
        </p:spPr>
      </p:pic>
      <p:sp>
        <p:nvSpPr>
          <p:cNvPr id="9219"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7" name="Rectangle 8"/>
          <p:cNvSpPr txBox="1">
            <a:spLocks noChangeArrowheads="1"/>
          </p:cNvSpPr>
          <p:nvPr/>
        </p:nvSpPr>
        <p:spPr bwMode="gray">
          <a:xfrm>
            <a:off x="346075" y="450850"/>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Caracaterísticas</a:t>
            </a:r>
          </a:p>
        </p:txBody>
      </p:sp>
      <p:cxnSp>
        <p:nvCxnSpPr>
          <p:cNvPr id="13" name="12 Conector recto"/>
          <p:cNvCxnSpPr>
            <a:stCxn id="9219"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AutoShape 22"/>
          <p:cNvSpPr>
            <a:spLocks noChangeArrowheads="1"/>
          </p:cNvSpPr>
          <p:nvPr/>
        </p:nvSpPr>
        <p:spPr bwMode="gray">
          <a:xfrm>
            <a:off x="1143000" y="1981200"/>
            <a:ext cx="3833813" cy="38338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2">
                  <a:gamma/>
                  <a:shade val="66667"/>
                  <a:invGamma/>
                  <a:alpha val="12000"/>
                </a:schemeClr>
              </a:gs>
              <a:gs pos="50000">
                <a:schemeClr val="accent2"/>
              </a:gs>
              <a:gs pos="100000">
                <a:schemeClr val="accent2">
                  <a:gamma/>
                  <a:shade val="66667"/>
                  <a:invGamma/>
                  <a:alpha val="12000"/>
                </a:schemeClr>
              </a:gs>
            </a:gsLst>
            <a:lin ang="0" scaled="1"/>
          </a:gradFill>
          <a:ln w="9525">
            <a:noFill/>
            <a:round/>
            <a:headEnd/>
            <a:tailEnd/>
          </a:ln>
          <a:effectLst/>
        </p:spPr>
        <p:txBody>
          <a:bodyPr wrap="none" anchor="ctr"/>
          <a:lstStyle/>
          <a:p>
            <a:pPr>
              <a:defRPr/>
            </a:pPr>
            <a:endParaRPr lang="es-VE">
              <a:latin typeface="Arial" charset="0"/>
              <a:cs typeface="Arial" charset="0"/>
            </a:endParaRPr>
          </a:p>
        </p:txBody>
      </p:sp>
      <p:sp>
        <p:nvSpPr>
          <p:cNvPr id="10" name="Oval 23"/>
          <p:cNvSpPr>
            <a:spLocks noChangeArrowheads="1"/>
          </p:cNvSpPr>
          <p:nvPr/>
        </p:nvSpPr>
        <p:spPr bwMode="gray">
          <a:xfrm>
            <a:off x="1447800" y="2286000"/>
            <a:ext cx="3200400" cy="3200400"/>
          </a:xfrm>
          <a:prstGeom prst="ellipse">
            <a:avLst/>
          </a:prstGeom>
          <a:gradFill rotWithShape="1">
            <a:gsLst>
              <a:gs pos="0">
                <a:schemeClr val="hlink"/>
              </a:gs>
              <a:gs pos="100000">
                <a:schemeClr val="hlink">
                  <a:gamma/>
                  <a:shade val="63529"/>
                  <a:invGamma/>
                </a:schemeClr>
              </a:gs>
            </a:gsLst>
            <a:path path="shape">
              <a:fillToRect l="50000" t="50000" r="50000" b="50000"/>
            </a:path>
          </a:gradFill>
          <a:ln w="28575" algn="ctr">
            <a:solidFill>
              <a:srgbClr val="FFFFFF"/>
            </a:solidFill>
            <a:round/>
            <a:headEnd/>
            <a:tailEnd/>
          </a:ln>
          <a:effectLst/>
        </p:spPr>
        <p:txBody>
          <a:bodyPr wrap="none" anchor="ctr"/>
          <a:lstStyle/>
          <a:p>
            <a:pPr>
              <a:defRPr/>
            </a:pPr>
            <a:endParaRPr lang="es-VE">
              <a:latin typeface="Arial" charset="0"/>
              <a:cs typeface="Arial" charset="0"/>
            </a:endParaRPr>
          </a:p>
        </p:txBody>
      </p:sp>
      <p:sp>
        <p:nvSpPr>
          <p:cNvPr id="9224" name="AutoShape 24"/>
          <p:cNvSpPr>
            <a:spLocks noChangeArrowheads="1"/>
          </p:cNvSpPr>
          <p:nvPr/>
        </p:nvSpPr>
        <p:spPr bwMode="gray">
          <a:xfrm>
            <a:off x="3852863" y="2311400"/>
            <a:ext cx="4506912" cy="752475"/>
          </a:xfrm>
          <a:prstGeom prst="roundRect">
            <a:avLst>
              <a:gd name="adj" fmla="val 50000"/>
            </a:avLst>
          </a:prstGeom>
          <a:gradFill rotWithShape="1">
            <a:gsLst>
              <a:gs pos="0">
                <a:srgbClr val="CCFFFF"/>
              </a:gs>
              <a:gs pos="100000">
                <a:srgbClr val="FCFFFF"/>
              </a:gs>
            </a:gsLst>
            <a:lin ang="0" scaled="1"/>
          </a:gradFill>
          <a:ln w="38100" algn="ctr">
            <a:solidFill>
              <a:schemeClr val="accent2"/>
            </a:solidFill>
            <a:round/>
            <a:headEnd/>
            <a:tailEnd/>
          </a:ln>
        </p:spPr>
        <p:txBody>
          <a:bodyPr wrap="none" anchor="ctr"/>
          <a:lstStyle/>
          <a:p>
            <a:pPr algn="ctr" eaLnBrk="0" hangingPunct="0"/>
            <a:r>
              <a:rPr lang="es-VE" sz="1200"/>
              <a:t>Sistemático: deben existir  puntos de conexión en </a:t>
            </a:r>
          </a:p>
          <a:p>
            <a:pPr algn="ctr" eaLnBrk="0" hangingPunct="0"/>
            <a:r>
              <a:rPr lang="es-VE" sz="1200"/>
              <a:t>todas las áreas de una edificación,  a fin de que sea </a:t>
            </a:r>
          </a:p>
          <a:p>
            <a:pPr algn="ctr" eaLnBrk="0" hangingPunct="0"/>
            <a:r>
              <a:rPr lang="es-VE" sz="1200"/>
              <a:t>posible la reubicación de puestos de trabajo sin necesidad de </a:t>
            </a:r>
          </a:p>
          <a:p>
            <a:pPr algn="ctr" eaLnBrk="0" hangingPunct="0"/>
            <a:r>
              <a:rPr lang="es-VE" sz="1200"/>
              <a:t>tener que colocar cableado adicional.</a:t>
            </a:r>
            <a:endParaRPr lang="en-US" sz="1200">
              <a:solidFill>
                <a:srgbClr val="000000"/>
              </a:solidFill>
            </a:endParaRPr>
          </a:p>
        </p:txBody>
      </p:sp>
      <p:sp>
        <p:nvSpPr>
          <p:cNvPr id="9225" name="AutoShape 25"/>
          <p:cNvSpPr>
            <a:spLocks noChangeArrowheads="1"/>
          </p:cNvSpPr>
          <p:nvPr/>
        </p:nvSpPr>
        <p:spPr bwMode="gray">
          <a:xfrm>
            <a:off x="4175125" y="3384550"/>
            <a:ext cx="3986213" cy="784225"/>
          </a:xfrm>
          <a:prstGeom prst="roundRect">
            <a:avLst>
              <a:gd name="adj" fmla="val 50000"/>
            </a:avLst>
          </a:prstGeom>
          <a:gradFill rotWithShape="1">
            <a:gsLst>
              <a:gs pos="0">
                <a:srgbClr val="CBFEAE"/>
              </a:gs>
              <a:gs pos="100000">
                <a:srgbClr val="FCFFFA"/>
              </a:gs>
            </a:gsLst>
            <a:lin ang="0" scaled="1"/>
          </a:gradFill>
          <a:ln w="38100" algn="ctr">
            <a:solidFill>
              <a:schemeClr val="accent2"/>
            </a:solidFill>
            <a:round/>
            <a:headEnd/>
            <a:tailEnd/>
          </a:ln>
        </p:spPr>
        <p:txBody>
          <a:bodyPr wrap="none" anchor="ctr"/>
          <a:lstStyle/>
          <a:p>
            <a:pPr algn="ctr"/>
            <a:r>
              <a:rPr lang="es-VE" sz="1200"/>
              <a:t>Reconfigurable: debe ser posible reconfigurar </a:t>
            </a:r>
          </a:p>
          <a:p>
            <a:pPr algn="ctr"/>
            <a:r>
              <a:rPr lang="es-VE" sz="1200"/>
              <a:t>la topología de la red sin realizar cambios estructurales</a:t>
            </a:r>
          </a:p>
          <a:p>
            <a:pPr algn="ctr"/>
            <a:r>
              <a:rPr lang="es-VE" sz="1200"/>
              <a:t> en el cableado</a:t>
            </a:r>
            <a:endParaRPr lang="en-US" sz="1200">
              <a:solidFill>
                <a:srgbClr val="000000"/>
              </a:solidFill>
            </a:endParaRPr>
          </a:p>
        </p:txBody>
      </p:sp>
      <p:sp>
        <p:nvSpPr>
          <p:cNvPr id="9226" name="AutoShape 26"/>
          <p:cNvSpPr>
            <a:spLocks noChangeArrowheads="1"/>
          </p:cNvSpPr>
          <p:nvPr/>
        </p:nvSpPr>
        <p:spPr bwMode="gray">
          <a:xfrm>
            <a:off x="3962400" y="4549775"/>
            <a:ext cx="4365625" cy="838200"/>
          </a:xfrm>
          <a:prstGeom prst="roundRect">
            <a:avLst>
              <a:gd name="adj" fmla="val 50000"/>
            </a:avLst>
          </a:prstGeom>
          <a:gradFill rotWithShape="1">
            <a:gsLst>
              <a:gs pos="0">
                <a:srgbClr val="CCFFFF"/>
              </a:gs>
              <a:gs pos="100000">
                <a:srgbClr val="FCFFFF"/>
              </a:gs>
            </a:gsLst>
            <a:lin ang="0" scaled="1"/>
          </a:gradFill>
          <a:ln w="38100" algn="ctr">
            <a:solidFill>
              <a:schemeClr val="accent2"/>
            </a:solidFill>
            <a:round/>
            <a:headEnd/>
            <a:tailEnd/>
          </a:ln>
        </p:spPr>
        <p:txBody>
          <a:bodyPr wrap="none" anchor="ctr"/>
          <a:lstStyle/>
          <a:p>
            <a:pPr algn="ctr"/>
            <a:r>
              <a:rPr lang="es-VE" sz="1200" dirty="0"/>
              <a:t>Homogéneo: las tomas y cables de distribución que las</a:t>
            </a:r>
          </a:p>
          <a:p>
            <a:pPr algn="ctr"/>
            <a:r>
              <a:rPr lang="es-VE" sz="1200" dirty="0"/>
              <a:t>alimentan deben ser las mismas en todo el edificio </a:t>
            </a:r>
          </a:p>
          <a:p>
            <a:pPr algn="ctr"/>
            <a:r>
              <a:rPr lang="es-VE" sz="1200" dirty="0"/>
              <a:t>para </a:t>
            </a:r>
            <a:r>
              <a:rPr lang="es-VE" sz="1200" dirty="0" smtClean="0"/>
              <a:t>poder recibir </a:t>
            </a:r>
            <a:r>
              <a:rPr lang="es-VE" sz="1200" dirty="0"/>
              <a:t>todo tipo de redes y terminales.</a:t>
            </a:r>
            <a:endParaRPr lang="en-US" sz="1200" dirty="0">
              <a:solidFill>
                <a:srgbClr val="000000"/>
              </a:solidFill>
            </a:endParaRPr>
          </a:p>
        </p:txBody>
      </p:sp>
      <p:sp>
        <p:nvSpPr>
          <p:cNvPr id="17" name="Text Box 29"/>
          <p:cNvSpPr txBox="1">
            <a:spLocks noChangeArrowheads="1"/>
          </p:cNvSpPr>
          <p:nvPr/>
        </p:nvSpPr>
        <p:spPr bwMode="gray">
          <a:xfrm>
            <a:off x="1666875" y="3486150"/>
            <a:ext cx="2533650" cy="646113"/>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ctr" eaLnBrk="0" hangingPunct="0">
              <a:defRPr/>
            </a:pPr>
            <a:r>
              <a:rPr lang="es-VE" sz="1800" b="1" noProof="1">
                <a:solidFill>
                  <a:schemeClr val="bg1"/>
                </a:solidFill>
                <a:effectLst>
                  <a:outerShdw blurRad="38100" dist="38100" dir="2700000" algn="tl">
                    <a:srgbClr val="000000">
                      <a:alpha val="43137"/>
                    </a:srgbClr>
                  </a:outerShdw>
                </a:effectLst>
                <a:latin typeface="Arial Narrow" pitchFamily="34" charset="0"/>
                <a:cs typeface="Arial" charset="0"/>
              </a:rPr>
              <a:t>Cableado Estructurado</a:t>
            </a:r>
          </a:p>
          <a:p>
            <a:pPr algn="ctr" eaLnBrk="0" hangingPunct="0">
              <a:defRPr/>
            </a:pPr>
            <a:r>
              <a:rPr lang="es-VE" sz="1800" b="1" noProof="1">
                <a:solidFill>
                  <a:schemeClr val="bg1"/>
                </a:solidFill>
                <a:effectLst>
                  <a:outerShdw blurRad="38100" dist="38100" dir="2700000" algn="tl">
                    <a:srgbClr val="000000">
                      <a:alpha val="43137"/>
                    </a:srgbClr>
                  </a:outerShdw>
                </a:effectLst>
                <a:latin typeface="Arial Narrow" pitchFamily="34" charset="0"/>
                <a:cs typeface="Arial" charset="0"/>
              </a:rPr>
              <a:t>Caraterísticas</a:t>
            </a:r>
            <a:endParaRPr lang="en-US" sz="1800" b="1" dirty="0">
              <a:solidFill>
                <a:schemeClr val="bg1"/>
              </a:solidFill>
              <a:effectLst>
                <a:outerShdw blurRad="38100" dist="38100" dir="2700000" algn="tl">
                  <a:srgbClr val="000000">
                    <a:alpha val="43137"/>
                  </a:srgbClr>
                </a:outerShdw>
              </a:effectLst>
              <a:latin typeface="Arial Narrow" pitchFamily="34" charset="0"/>
              <a:cs typeface="Arial" charset="0"/>
            </a:endParaRPr>
          </a:p>
        </p:txBody>
      </p:sp>
      <p:pic>
        <p:nvPicPr>
          <p:cNvPr id="12" name="11 Image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199" y="5829299"/>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lum bright="70000" contrast="-70000"/>
          </a:blip>
          <a:srcRect/>
          <a:stretch>
            <a:fillRect/>
          </a:stretch>
        </p:blipFill>
        <p:spPr bwMode="auto">
          <a:xfrm>
            <a:off x="6010275" y="3238500"/>
            <a:ext cx="2952750" cy="2686050"/>
          </a:xfrm>
          <a:prstGeom prst="ellipse">
            <a:avLst/>
          </a:prstGeom>
          <a:ln>
            <a:noFill/>
          </a:ln>
          <a:effectLst>
            <a:softEdge rad="112500"/>
          </a:effectLst>
        </p:spPr>
      </p:pic>
      <p:sp>
        <p:nvSpPr>
          <p:cNvPr id="10243"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7" name="Rectangle 8"/>
          <p:cNvSpPr txBox="1">
            <a:spLocks noChangeArrowheads="1"/>
          </p:cNvSpPr>
          <p:nvPr/>
        </p:nvSpPr>
        <p:spPr bwMode="gray">
          <a:xfrm>
            <a:off x="346075" y="450850"/>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Ventajas y Desventajas</a:t>
            </a:r>
          </a:p>
        </p:txBody>
      </p:sp>
      <p:cxnSp>
        <p:nvCxnSpPr>
          <p:cNvPr id="13" name="12 Conector recto"/>
          <p:cNvCxnSpPr>
            <a:stCxn id="10243"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246" name="AutoShape 5"/>
          <p:cNvSpPr>
            <a:spLocks noChangeArrowheads="1"/>
          </p:cNvSpPr>
          <p:nvPr/>
        </p:nvSpPr>
        <p:spPr bwMode="auto">
          <a:xfrm>
            <a:off x="457200" y="2616200"/>
            <a:ext cx="2844800" cy="3975100"/>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s-VE">
              <a:latin typeface="Verdana" pitchFamily="34" charset="0"/>
            </a:endParaRPr>
          </a:p>
        </p:txBody>
      </p:sp>
      <p:sp>
        <p:nvSpPr>
          <p:cNvPr id="10247" name="Text Box 6"/>
          <p:cNvSpPr txBox="1">
            <a:spLocks noChangeArrowheads="1"/>
          </p:cNvSpPr>
          <p:nvPr/>
        </p:nvSpPr>
        <p:spPr bwMode="auto">
          <a:xfrm>
            <a:off x="457200" y="2663825"/>
            <a:ext cx="28448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a:r>
              <a:rPr lang="en-US" sz="1600" b="1" dirty="0" err="1">
                <a:solidFill>
                  <a:srgbClr val="000000"/>
                </a:solidFill>
                <a:latin typeface="Arial Narrow" pitchFamily="34" charset="0"/>
              </a:rPr>
              <a:t>Ventajas</a:t>
            </a:r>
            <a:endParaRPr lang="en-US" sz="1600" b="1" dirty="0">
              <a:solidFill>
                <a:srgbClr val="000000"/>
              </a:solidFill>
              <a:latin typeface="Arial Narrow" pitchFamily="34" charset="0"/>
            </a:endParaRPr>
          </a:p>
          <a:p>
            <a:pPr algn="just" eaLnBrk="1" hangingPunct="1">
              <a:buFont typeface="Arial" pitchFamily="34" charset="0"/>
              <a:buChar char="•"/>
            </a:pPr>
            <a:r>
              <a:rPr lang="es-VE" sz="1350" dirty="0">
                <a:latin typeface="Arial Narrow" pitchFamily="34" charset="0"/>
              </a:rPr>
              <a:t>Permite realizar el  cableado sin conocer de antemano los equipos de comunicación de datos que lo utilizarán.</a:t>
            </a:r>
          </a:p>
          <a:p>
            <a:pPr algn="just" eaLnBrk="1" hangingPunct="1"/>
            <a:r>
              <a:rPr lang="es-VE" sz="1350" dirty="0">
                <a:latin typeface="Arial Narrow" pitchFamily="34" charset="0"/>
              </a:rPr>
              <a:t>• El tendido de los cables es sencillo de administrar.</a:t>
            </a:r>
          </a:p>
          <a:p>
            <a:pPr algn="just" eaLnBrk="1" hangingPunct="1"/>
            <a:r>
              <a:rPr lang="es-VE" sz="1350" dirty="0">
                <a:latin typeface="Arial Narrow" pitchFamily="34" charset="0"/>
              </a:rPr>
              <a:t>• Los fallos son menores y más fáciles de detectar, menor </a:t>
            </a:r>
            <a:r>
              <a:rPr lang="es-VE" sz="1350" dirty="0" smtClean="0">
                <a:latin typeface="Arial Narrow" pitchFamily="34" charset="0"/>
              </a:rPr>
              <a:t>coste de </a:t>
            </a:r>
            <a:r>
              <a:rPr lang="es-VE" sz="1350" dirty="0">
                <a:latin typeface="Arial Narrow" pitchFamily="34" charset="0"/>
              </a:rPr>
              <a:t>mantenimiento.</a:t>
            </a:r>
          </a:p>
          <a:p>
            <a:pPr algn="just" eaLnBrk="1" hangingPunct="1"/>
            <a:r>
              <a:rPr lang="es-VE" sz="1350" dirty="0">
                <a:latin typeface="Arial Narrow" pitchFamily="34" charset="0"/>
              </a:rPr>
              <a:t>• Soporta distintas aplicaciones (Voz, datos e imagen).</a:t>
            </a:r>
          </a:p>
          <a:p>
            <a:pPr algn="just" eaLnBrk="1" hangingPunct="1"/>
            <a:r>
              <a:rPr lang="es-VE" sz="1350" dirty="0">
                <a:latin typeface="Arial Narrow" pitchFamily="34" charset="0"/>
              </a:rPr>
              <a:t>• Unificación de todos los servicios de telecomunicaciones en un solo tipo de toma.</a:t>
            </a:r>
          </a:p>
          <a:p>
            <a:pPr algn="just" eaLnBrk="1" hangingPunct="1">
              <a:buFont typeface="Arial" pitchFamily="34" charset="0"/>
              <a:buChar char="•"/>
            </a:pPr>
            <a:r>
              <a:rPr lang="es-VE" sz="1350" dirty="0">
                <a:latin typeface="Arial Narrow" pitchFamily="34" charset="0"/>
              </a:rPr>
              <a:t>Independencia de los fabricantes.</a:t>
            </a:r>
          </a:p>
          <a:p>
            <a:pPr eaLnBrk="1" hangingPunct="1"/>
            <a:r>
              <a:rPr lang="es-VE" sz="1350" dirty="0">
                <a:latin typeface="Arial Narrow" pitchFamily="34" charset="0"/>
              </a:rPr>
              <a:t>• Facilidad en la reubicación de puestos de trabajo.</a:t>
            </a:r>
          </a:p>
          <a:p>
            <a:pPr eaLnBrk="1" hangingPunct="1"/>
            <a:r>
              <a:rPr lang="es-VE" sz="1350" dirty="0">
                <a:latin typeface="Arial Narrow" pitchFamily="34" charset="0"/>
              </a:rPr>
              <a:t>• Mejora de la estética dentro del edificio.</a:t>
            </a:r>
            <a:endParaRPr lang="en-US" sz="1350" dirty="0">
              <a:latin typeface="Arial Narrow" pitchFamily="34" charset="0"/>
            </a:endParaRPr>
          </a:p>
        </p:txBody>
      </p:sp>
      <p:sp>
        <p:nvSpPr>
          <p:cNvPr id="19" name="Freeform 7"/>
          <p:cNvSpPr>
            <a:spLocks/>
          </p:cNvSpPr>
          <p:nvPr/>
        </p:nvSpPr>
        <p:spPr bwMode="gray">
          <a:xfrm>
            <a:off x="3222625" y="2735263"/>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es-VE">
              <a:latin typeface="Arial" charset="0"/>
              <a:cs typeface="Arial" charset="0"/>
            </a:endParaRPr>
          </a:p>
        </p:txBody>
      </p:sp>
      <p:sp>
        <p:nvSpPr>
          <p:cNvPr id="10249" name="AutoShape 8"/>
          <p:cNvSpPr>
            <a:spLocks noChangeAspect="1" noChangeArrowheads="1" noTextEdit="1"/>
          </p:cNvSpPr>
          <p:nvPr/>
        </p:nvSpPr>
        <p:spPr bwMode="gray">
          <a:xfrm flipH="1">
            <a:off x="4868863" y="27320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A"/>
          </a:p>
        </p:txBody>
      </p:sp>
      <p:grpSp>
        <p:nvGrpSpPr>
          <p:cNvPr id="10250" name="Group 10"/>
          <p:cNvGrpSpPr>
            <a:grpSpLocks/>
          </p:cNvGrpSpPr>
          <p:nvPr/>
        </p:nvGrpSpPr>
        <p:grpSpPr bwMode="auto">
          <a:xfrm>
            <a:off x="3048000" y="1108075"/>
            <a:ext cx="2998788" cy="1601788"/>
            <a:chOff x="1997" y="1314"/>
            <a:chExt cx="1889" cy="1009"/>
          </a:xfrm>
        </p:grpSpPr>
        <p:grpSp>
          <p:nvGrpSpPr>
            <p:cNvPr id="10255" name="Group 11"/>
            <p:cNvGrpSpPr>
              <a:grpSpLocks/>
            </p:cNvGrpSpPr>
            <p:nvPr/>
          </p:nvGrpSpPr>
          <p:grpSpPr bwMode="auto">
            <a:xfrm>
              <a:off x="1997" y="1404"/>
              <a:ext cx="1889" cy="919"/>
              <a:chOff x="1973" y="1027"/>
              <a:chExt cx="1926" cy="937"/>
            </a:xfrm>
          </p:grpSpPr>
          <p:sp>
            <p:nvSpPr>
              <p:cNvPr id="28"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es-VE">
                  <a:latin typeface="Arial" charset="0"/>
                  <a:cs typeface="Arial" charset="0"/>
                </a:endParaRPr>
              </a:p>
            </p:txBody>
          </p:sp>
          <p:sp>
            <p:nvSpPr>
              <p:cNvPr id="29"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es-VE">
                  <a:latin typeface="Arial" charset="0"/>
                  <a:cs typeface="Arial" charset="0"/>
                </a:endParaRPr>
              </a:p>
            </p:txBody>
          </p:sp>
        </p:grpSp>
        <p:sp>
          <p:nvSpPr>
            <p:cNvPr id="24"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es-VE">
                <a:latin typeface="Arial" charset="0"/>
                <a:cs typeface="Arial" charset="0"/>
              </a:endParaRPr>
            </a:p>
          </p:txBody>
        </p:sp>
        <p:sp>
          <p:nvSpPr>
            <p:cNvPr id="25"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es-VE">
                <a:latin typeface="Arial" charset="0"/>
                <a:cs typeface="Arial" charset="0"/>
              </a:endParaRPr>
            </a:p>
          </p:txBody>
        </p:sp>
        <p:sp>
          <p:nvSpPr>
            <p:cNvPr id="26"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es-VE">
                <a:latin typeface="Arial" charset="0"/>
                <a:cs typeface="Arial" charset="0"/>
              </a:endParaRPr>
            </a:p>
          </p:txBody>
        </p:sp>
        <p:sp>
          <p:nvSpPr>
            <p:cNvPr id="27"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es-VE">
                <a:latin typeface="Arial" charset="0"/>
                <a:cs typeface="Arial" charset="0"/>
              </a:endParaRPr>
            </a:p>
          </p:txBody>
        </p:sp>
      </p:grpSp>
      <p:sp>
        <p:nvSpPr>
          <p:cNvPr id="10251" name="Text Box 18"/>
          <p:cNvSpPr txBox="1">
            <a:spLocks noChangeArrowheads="1"/>
          </p:cNvSpPr>
          <p:nvPr/>
        </p:nvSpPr>
        <p:spPr bwMode="auto">
          <a:xfrm>
            <a:off x="3046413" y="1282700"/>
            <a:ext cx="30749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a:r>
              <a:rPr lang="es-PA" sz="2800" noProof="1">
                <a:latin typeface="Arial Narrow" pitchFamily="34" charset="0"/>
              </a:rPr>
              <a:t>Cableado Estructurado</a:t>
            </a:r>
            <a:endParaRPr lang="en-US" sz="1600">
              <a:solidFill>
                <a:srgbClr val="000000"/>
              </a:solidFill>
              <a:latin typeface="Arial Narrow" pitchFamily="34" charset="0"/>
            </a:endParaRPr>
          </a:p>
        </p:txBody>
      </p:sp>
      <p:sp>
        <p:nvSpPr>
          <p:cNvPr id="10252" name="Text Box 19"/>
          <p:cNvSpPr txBox="1">
            <a:spLocks noChangeArrowheads="1"/>
          </p:cNvSpPr>
          <p:nvPr/>
        </p:nvSpPr>
        <p:spPr bwMode="auto">
          <a:xfrm>
            <a:off x="5743575" y="2794000"/>
            <a:ext cx="294322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r>
              <a:rPr lang="en-US" sz="1600" b="1" dirty="0" err="1">
                <a:solidFill>
                  <a:srgbClr val="000000"/>
                </a:solidFill>
                <a:latin typeface="Arial Narrow" pitchFamily="34" charset="0"/>
              </a:rPr>
              <a:t>Desventajas</a:t>
            </a:r>
            <a:endParaRPr lang="en-US" sz="1600" b="1" dirty="0">
              <a:solidFill>
                <a:srgbClr val="000000"/>
              </a:solidFill>
              <a:latin typeface="Arial Narrow" pitchFamily="34" charset="0"/>
            </a:endParaRPr>
          </a:p>
          <a:p>
            <a:pPr algn="ctr" eaLnBrk="1" hangingPunct="1"/>
            <a:endParaRPr lang="en-US" sz="1600" b="1" dirty="0">
              <a:solidFill>
                <a:srgbClr val="000000"/>
              </a:solidFill>
              <a:latin typeface="Arial Narrow" pitchFamily="34" charset="0"/>
            </a:endParaRPr>
          </a:p>
          <a:p>
            <a:pPr algn="just" eaLnBrk="1" hangingPunct="1">
              <a:buFont typeface="Arial" pitchFamily="34" charset="0"/>
              <a:buChar char="•"/>
            </a:pPr>
            <a:r>
              <a:rPr lang="es-VE" sz="1400" dirty="0">
                <a:latin typeface="Arial Narrow" pitchFamily="34" charset="0"/>
              </a:rPr>
              <a:t>Inversión Inicial elevada.</a:t>
            </a:r>
          </a:p>
          <a:p>
            <a:pPr algn="just" eaLnBrk="1" hangingPunct="1"/>
            <a:r>
              <a:rPr lang="es-VE" sz="1400" dirty="0">
                <a:latin typeface="Arial Narrow" pitchFamily="34" charset="0"/>
              </a:rPr>
              <a:t>• Amortización de la inversión a medio-largo plazo.</a:t>
            </a:r>
          </a:p>
          <a:p>
            <a:pPr algn="just" eaLnBrk="1" hangingPunct="1"/>
            <a:r>
              <a:rPr lang="es-VE" sz="1400" dirty="0">
                <a:latin typeface="Arial Narrow" pitchFamily="34" charset="0"/>
              </a:rPr>
              <a:t>• Diseño e instalación para el 100 %.</a:t>
            </a:r>
          </a:p>
          <a:p>
            <a:pPr algn="just" eaLnBrk="1" hangingPunct="1"/>
            <a:r>
              <a:rPr lang="es-VE" sz="1400" dirty="0">
                <a:latin typeface="Arial Narrow" pitchFamily="34" charset="0"/>
              </a:rPr>
              <a:t>• Necesidad de un estudio previo</a:t>
            </a:r>
            <a:endParaRPr lang="en-US" sz="1400" dirty="0">
              <a:latin typeface="Arial Narrow" pitchFamily="34" charset="0"/>
            </a:endParaRPr>
          </a:p>
        </p:txBody>
      </p:sp>
      <p:sp>
        <p:nvSpPr>
          <p:cNvPr id="10253" name="AutoShape 5"/>
          <p:cNvSpPr>
            <a:spLocks noChangeArrowheads="1"/>
          </p:cNvSpPr>
          <p:nvPr/>
        </p:nvSpPr>
        <p:spPr bwMode="auto">
          <a:xfrm>
            <a:off x="5702300" y="2641600"/>
            <a:ext cx="2984500" cy="3975100"/>
          </a:xfrm>
          <a:prstGeom prst="roundRect">
            <a:avLst>
              <a:gd name="adj" fmla="val 16667"/>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s-VE">
              <a:latin typeface="Verdana" pitchFamily="34" charset="0"/>
            </a:endParaRPr>
          </a:p>
        </p:txBody>
      </p:sp>
      <p:sp>
        <p:nvSpPr>
          <p:cNvPr id="21" name="Freeform 9"/>
          <p:cNvSpPr>
            <a:spLocks/>
          </p:cNvSpPr>
          <p:nvPr/>
        </p:nvSpPr>
        <p:spPr bwMode="gray">
          <a:xfrm flipH="1">
            <a:off x="4875213" y="2735263"/>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es-VE">
              <a:latin typeface="Arial" charset="0"/>
              <a:cs typeface="Arial" charset="0"/>
            </a:endParaRPr>
          </a:p>
        </p:txBody>
      </p:sp>
      <p:pic>
        <p:nvPicPr>
          <p:cNvPr id="22" name="21 Image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199" y="5829299"/>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lum bright="70000" contrast="-70000"/>
          </a:blip>
          <a:srcRect/>
          <a:stretch>
            <a:fillRect/>
          </a:stretch>
        </p:blipFill>
        <p:spPr bwMode="auto">
          <a:xfrm>
            <a:off x="6010275" y="3238500"/>
            <a:ext cx="2952750" cy="2686050"/>
          </a:xfrm>
          <a:prstGeom prst="ellipse">
            <a:avLst/>
          </a:prstGeom>
          <a:ln>
            <a:noFill/>
          </a:ln>
          <a:effectLst>
            <a:softEdge rad="112500"/>
          </a:effectLst>
        </p:spPr>
      </p:pic>
      <p:sp>
        <p:nvSpPr>
          <p:cNvPr id="11267" name="Rectangle 8"/>
          <p:cNvSpPr>
            <a:spLocks noGrp="1" noChangeArrowheads="1"/>
          </p:cNvSpPr>
          <p:nvPr>
            <p:ph type="title"/>
          </p:nvPr>
        </p:nvSpPr>
        <p:spPr>
          <a:xfrm>
            <a:off x="207963" y="173038"/>
            <a:ext cx="8520112" cy="647700"/>
          </a:xfrm>
        </p:spPr>
        <p:txBody>
          <a:bodyPr/>
          <a:lstStyle/>
          <a:p>
            <a:pPr eaLnBrk="1" hangingPunct="1"/>
            <a:r>
              <a:rPr lang="es-PA" sz="2000" noProof="1" smtClean="0">
                <a:latin typeface="Australian Sunrise"/>
              </a:rPr>
              <a:t>Cableado Estructurado</a:t>
            </a:r>
          </a:p>
        </p:txBody>
      </p:sp>
      <p:sp>
        <p:nvSpPr>
          <p:cNvPr id="7" name="Rectangle 8"/>
          <p:cNvSpPr txBox="1">
            <a:spLocks noChangeArrowheads="1"/>
          </p:cNvSpPr>
          <p:nvPr/>
        </p:nvSpPr>
        <p:spPr bwMode="gray">
          <a:xfrm>
            <a:off x="346075" y="450850"/>
            <a:ext cx="8520113" cy="647700"/>
          </a:xfrm>
          <a:prstGeom prst="rect">
            <a:avLst/>
          </a:prstGeom>
          <a:noFill/>
          <a:ln w="9525">
            <a:noFill/>
            <a:miter lim="800000"/>
            <a:headEnd/>
            <a:tailEnd/>
          </a:ln>
        </p:spPr>
        <p:txBody>
          <a:bodyPr lIns="0" rIns="0"/>
          <a:lstStyle/>
          <a:p>
            <a:pPr algn="r">
              <a:lnSpc>
                <a:spcPct val="90000"/>
              </a:lnSpc>
              <a:defRPr/>
            </a:pPr>
            <a:r>
              <a:rPr lang="es-VE" b="1" i="1" kern="0" noProof="1">
                <a:solidFill>
                  <a:schemeClr val="bg1"/>
                </a:solidFill>
                <a:latin typeface="Australian Sunrise" pitchFamily="2" charset="0"/>
                <a:ea typeface="+mj-ea"/>
                <a:cs typeface="+mj-cs"/>
              </a:rPr>
              <a:t>Subsistemas Básicos</a:t>
            </a:r>
          </a:p>
        </p:txBody>
      </p:sp>
      <p:cxnSp>
        <p:nvCxnSpPr>
          <p:cNvPr id="13" name="12 Conector recto"/>
          <p:cNvCxnSpPr>
            <a:stCxn id="11267" idx="1"/>
          </p:cNvCxnSpPr>
          <p:nvPr/>
        </p:nvCxnSpPr>
        <p:spPr bwMode="auto">
          <a:xfrm rot="10800000" flipH="1">
            <a:off x="207963" y="495300"/>
            <a:ext cx="8682037" cy="158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270" name="Rectangle 36"/>
          <p:cNvSpPr>
            <a:spLocks noChangeArrowheads="1"/>
          </p:cNvSpPr>
          <p:nvPr/>
        </p:nvSpPr>
        <p:spPr bwMode="invGray">
          <a:xfrm>
            <a:off x="0" y="1325563"/>
            <a:ext cx="4222750" cy="719137"/>
          </a:xfrm>
          <a:prstGeom prst="rect">
            <a:avLst/>
          </a:prstGeom>
          <a:gradFill rotWithShape="1">
            <a:gsLst>
              <a:gs pos="0">
                <a:schemeClr val="bg1"/>
              </a:gs>
              <a:gs pos="100000">
                <a:srgbClr val="E98931"/>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VE"/>
          </a:p>
        </p:txBody>
      </p:sp>
      <p:grpSp>
        <p:nvGrpSpPr>
          <p:cNvPr id="11271" name="Group 37"/>
          <p:cNvGrpSpPr>
            <a:grpSpLocks/>
          </p:cNvGrpSpPr>
          <p:nvPr/>
        </p:nvGrpSpPr>
        <p:grpSpPr bwMode="auto">
          <a:xfrm>
            <a:off x="3668713" y="1050925"/>
            <a:ext cx="1098550" cy="1001713"/>
            <a:chOff x="1488" y="1968"/>
            <a:chExt cx="432" cy="432"/>
          </a:xfrm>
        </p:grpSpPr>
        <p:grpSp>
          <p:nvGrpSpPr>
            <p:cNvPr id="11308" name="Group 38"/>
            <p:cNvGrpSpPr>
              <a:grpSpLocks/>
            </p:cNvGrpSpPr>
            <p:nvPr/>
          </p:nvGrpSpPr>
          <p:grpSpPr bwMode="auto">
            <a:xfrm>
              <a:off x="1488" y="1968"/>
              <a:ext cx="432" cy="432"/>
              <a:chOff x="2016" y="1920"/>
              <a:chExt cx="1680" cy="1680"/>
            </a:xfrm>
          </p:grpSpPr>
          <p:sp>
            <p:nvSpPr>
              <p:cNvPr id="11310" name="Oval 39"/>
              <p:cNvSpPr>
                <a:spLocks noChangeArrowheads="1"/>
              </p:cNvSpPr>
              <p:nvPr/>
            </p:nvSpPr>
            <p:spPr bwMode="gray">
              <a:xfrm>
                <a:off x="2016" y="1920"/>
                <a:ext cx="1680" cy="1680"/>
              </a:xfrm>
              <a:prstGeom prst="ellipse">
                <a:avLst/>
              </a:prstGeom>
              <a:gradFill rotWithShape="1">
                <a:gsLst>
                  <a:gs pos="0">
                    <a:srgbClr val="FF9900"/>
                  </a:gs>
                  <a:gs pos="100000">
                    <a:srgbClr val="643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11311" name="Freeform 40"/>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VE"/>
              </a:p>
            </p:txBody>
          </p:sp>
        </p:grpSp>
        <p:sp>
          <p:nvSpPr>
            <p:cNvPr id="34" name="Text Box 41"/>
            <p:cNvSpPr txBox="1">
              <a:spLocks noChangeArrowheads="1"/>
            </p:cNvSpPr>
            <p:nvPr/>
          </p:nvSpPr>
          <p:spPr bwMode="gray">
            <a:xfrm>
              <a:off x="1631" y="2016"/>
              <a:ext cx="165" cy="197"/>
            </a:xfrm>
            <a:prstGeom prst="rect">
              <a:avLst/>
            </a:prstGeom>
            <a:noFill/>
            <a:ln w="9525" algn="ctr">
              <a:noFill/>
              <a:miter lim="800000"/>
              <a:headEnd/>
              <a:tailEnd/>
            </a:ln>
            <a:effectLst/>
          </p:spPr>
          <p:txBody>
            <a:bodyPr wrap="none">
              <a:spAutoFit/>
            </a:bodyPr>
            <a:lstStyle/>
            <a:p>
              <a:pPr eaLnBrk="0" hangingPunct="0">
                <a:defRPr/>
              </a:pPr>
              <a:r>
                <a:rPr lang="en-US" sz="2400" b="1">
                  <a:solidFill>
                    <a:srgbClr val="000000"/>
                  </a:solidFill>
                  <a:effectLst>
                    <a:outerShdw blurRad="38100" dist="38100" dir="2700000" algn="tl">
                      <a:srgbClr val="FFFFFF"/>
                    </a:outerShdw>
                  </a:effectLst>
                  <a:latin typeface="Verdana" pitchFamily="34" charset="0"/>
                  <a:cs typeface="Arial" charset="0"/>
                </a:rPr>
                <a:t>A</a:t>
              </a:r>
            </a:p>
          </p:txBody>
        </p:sp>
      </p:grpSp>
      <p:sp>
        <p:nvSpPr>
          <p:cNvPr id="11272" name="Text Box 42"/>
          <p:cNvSpPr txBox="1">
            <a:spLocks noChangeArrowheads="1"/>
          </p:cNvSpPr>
          <p:nvPr/>
        </p:nvSpPr>
        <p:spPr bwMode="black">
          <a:xfrm>
            <a:off x="431800" y="1406525"/>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itchFamily="34" charset="0"/>
                <a:cs typeface="Arial" pitchFamily="34" charset="0"/>
              </a:defRPr>
            </a:lvl1pPr>
            <a:lvl2pPr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lvl="1" algn="ctr" eaLnBrk="1" hangingPunct="1">
              <a:lnSpc>
                <a:spcPct val="90000"/>
              </a:lnSpc>
            </a:pPr>
            <a:r>
              <a:rPr lang="es-ES_tradnl">
                <a:latin typeface="Arial Narrow" pitchFamily="34" charset="0"/>
              </a:rPr>
              <a:t>Cuarto de Entrada de Servicio</a:t>
            </a:r>
          </a:p>
        </p:txBody>
      </p:sp>
      <p:sp>
        <p:nvSpPr>
          <p:cNvPr id="11273" name="Rectangle 43"/>
          <p:cNvSpPr>
            <a:spLocks noChangeArrowheads="1"/>
          </p:cNvSpPr>
          <p:nvPr/>
        </p:nvSpPr>
        <p:spPr bwMode="invGray">
          <a:xfrm>
            <a:off x="0" y="2190750"/>
            <a:ext cx="4665663" cy="719138"/>
          </a:xfrm>
          <a:prstGeom prst="rect">
            <a:avLst/>
          </a:prstGeom>
          <a:gradFill rotWithShape="1">
            <a:gsLst>
              <a:gs pos="0">
                <a:schemeClr val="bg1"/>
              </a:gs>
              <a:gs pos="100000">
                <a:srgbClr val="418AE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VE"/>
          </a:p>
        </p:txBody>
      </p:sp>
      <p:grpSp>
        <p:nvGrpSpPr>
          <p:cNvPr id="11274" name="Group 44"/>
          <p:cNvGrpSpPr>
            <a:grpSpLocks/>
          </p:cNvGrpSpPr>
          <p:nvPr/>
        </p:nvGrpSpPr>
        <p:grpSpPr bwMode="auto">
          <a:xfrm>
            <a:off x="4316413" y="1938338"/>
            <a:ext cx="1087437" cy="1006475"/>
            <a:chOff x="3938" y="1968"/>
            <a:chExt cx="430" cy="437"/>
          </a:xfrm>
        </p:grpSpPr>
        <p:grpSp>
          <p:nvGrpSpPr>
            <p:cNvPr id="11304" name="Group 45"/>
            <p:cNvGrpSpPr>
              <a:grpSpLocks/>
            </p:cNvGrpSpPr>
            <p:nvPr/>
          </p:nvGrpSpPr>
          <p:grpSpPr bwMode="auto">
            <a:xfrm>
              <a:off x="3938" y="1968"/>
              <a:ext cx="430" cy="437"/>
              <a:chOff x="2016" y="1920"/>
              <a:chExt cx="1680" cy="1680"/>
            </a:xfrm>
          </p:grpSpPr>
          <p:sp>
            <p:nvSpPr>
              <p:cNvPr id="11306" name="Oval 46"/>
              <p:cNvSpPr>
                <a:spLocks noChangeArrowheads="1"/>
              </p:cNvSpPr>
              <p:nvPr/>
            </p:nvSpPr>
            <p:spPr bwMode="gray">
              <a:xfrm>
                <a:off x="2016" y="1920"/>
                <a:ext cx="1680" cy="1680"/>
              </a:xfrm>
              <a:prstGeom prst="ellipse">
                <a:avLst/>
              </a:prstGeom>
              <a:gradFill rotWithShape="1">
                <a:gsLst>
                  <a:gs pos="0">
                    <a:srgbClr val="4996E3"/>
                  </a:gs>
                  <a:gs pos="100000">
                    <a:srgbClr val="162D4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11307" name="Freeform 47"/>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VE"/>
              </a:p>
            </p:txBody>
          </p:sp>
        </p:grpSp>
        <p:sp>
          <p:nvSpPr>
            <p:cNvPr id="41" name="Text Box 48"/>
            <p:cNvSpPr txBox="1">
              <a:spLocks noChangeArrowheads="1"/>
            </p:cNvSpPr>
            <p:nvPr/>
          </p:nvSpPr>
          <p:spPr bwMode="gray">
            <a:xfrm>
              <a:off x="4067" y="2028"/>
              <a:ext cx="164" cy="198"/>
            </a:xfrm>
            <a:prstGeom prst="rect">
              <a:avLst/>
            </a:prstGeom>
            <a:noFill/>
            <a:ln w="9525" algn="ctr">
              <a:noFill/>
              <a:miter lim="800000"/>
              <a:headEnd/>
              <a:tailEnd/>
            </a:ln>
            <a:effectLst/>
          </p:spPr>
          <p:txBody>
            <a:bodyPr wrap="none">
              <a:spAutoFit/>
            </a:bodyPr>
            <a:lstStyle/>
            <a:p>
              <a:pPr eaLnBrk="0" hangingPunct="0">
                <a:defRPr/>
              </a:pPr>
              <a:r>
                <a:rPr lang="en-US" sz="2400" b="1">
                  <a:solidFill>
                    <a:srgbClr val="000000"/>
                  </a:solidFill>
                  <a:effectLst>
                    <a:outerShdw blurRad="38100" dist="38100" dir="2700000" algn="tl">
                      <a:srgbClr val="FFFFFF"/>
                    </a:outerShdw>
                  </a:effectLst>
                  <a:latin typeface="Verdana" pitchFamily="34" charset="0"/>
                  <a:cs typeface="Arial" charset="0"/>
                </a:rPr>
                <a:t>B</a:t>
              </a:r>
            </a:p>
          </p:txBody>
        </p:sp>
      </p:grpSp>
      <p:sp>
        <p:nvSpPr>
          <p:cNvPr id="11275" name="Text Box 49"/>
          <p:cNvSpPr txBox="1">
            <a:spLocks noChangeArrowheads="1"/>
          </p:cNvSpPr>
          <p:nvPr/>
        </p:nvSpPr>
        <p:spPr bwMode="black">
          <a:xfrm>
            <a:off x="1066800" y="2395538"/>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r"/>
            <a:r>
              <a:rPr lang="es-ES_tradnl">
                <a:latin typeface="Arial Narrow" pitchFamily="34" charset="0"/>
              </a:rPr>
              <a:t>Cuarto de equipos</a:t>
            </a:r>
            <a:endParaRPr lang="en-US" b="1">
              <a:solidFill>
                <a:srgbClr val="FFFFFF"/>
              </a:solidFill>
              <a:latin typeface="Arial Narrow" pitchFamily="34" charset="0"/>
            </a:endParaRPr>
          </a:p>
        </p:txBody>
      </p:sp>
      <p:sp>
        <p:nvSpPr>
          <p:cNvPr id="11276" name="Rectangle 50"/>
          <p:cNvSpPr>
            <a:spLocks noChangeArrowheads="1"/>
          </p:cNvSpPr>
          <p:nvPr/>
        </p:nvSpPr>
        <p:spPr bwMode="invGray">
          <a:xfrm>
            <a:off x="0" y="3073400"/>
            <a:ext cx="5686425" cy="720725"/>
          </a:xfrm>
          <a:prstGeom prst="rect">
            <a:avLst/>
          </a:prstGeom>
          <a:gradFill rotWithShape="1">
            <a:gsLst>
              <a:gs pos="0">
                <a:schemeClr val="bg1"/>
              </a:gs>
              <a:gs pos="100000">
                <a:srgbClr val="9942E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VE"/>
          </a:p>
        </p:txBody>
      </p:sp>
      <p:grpSp>
        <p:nvGrpSpPr>
          <p:cNvPr id="11277" name="Group 51"/>
          <p:cNvGrpSpPr>
            <a:grpSpLocks/>
          </p:cNvGrpSpPr>
          <p:nvPr/>
        </p:nvGrpSpPr>
        <p:grpSpPr bwMode="auto">
          <a:xfrm>
            <a:off x="5021263" y="2792413"/>
            <a:ext cx="1098550" cy="1012825"/>
            <a:chOff x="3552" y="3339"/>
            <a:chExt cx="412" cy="392"/>
          </a:xfrm>
        </p:grpSpPr>
        <p:grpSp>
          <p:nvGrpSpPr>
            <p:cNvPr id="11300" name="Group 52"/>
            <p:cNvGrpSpPr>
              <a:grpSpLocks/>
            </p:cNvGrpSpPr>
            <p:nvPr/>
          </p:nvGrpSpPr>
          <p:grpSpPr bwMode="auto">
            <a:xfrm>
              <a:off x="3552" y="3339"/>
              <a:ext cx="412" cy="392"/>
              <a:chOff x="2016" y="1920"/>
              <a:chExt cx="1680" cy="1680"/>
            </a:xfrm>
          </p:grpSpPr>
          <p:sp>
            <p:nvSpPr>
              <p:cNvPr id="11302" name="Oval 53"/>
              <p:cNvSpPr>
                <a:spLocks noChangeArrowheads="1"/>
              </p:cNvSpPr>
              <p:nvPr/>
            </p:nvSpPr>
            <p:spPr bwMode="gray">
              <a:xfrm>
                <a:off x="2016" y="1920"/>
                <a:ext cx="1680" cy="1680"/>
              </a:xfrm>
              <a:prstGeom prst="ellipse">
                <a:avLst/>
              </a:prstGeom>
              <a:gradFill rotWithShape="1">
                <a:gsLst>
                  <a:gs pos="0">
                    <a:srgbClr val="9966FF"/>
                  </a:gs>
                  <a:gs pos="100000">
                    <a:srgbClr val="25193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11303" name="Freeform 54"/>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VE"/>
              </a:p>
            </p:txBody>
          </p:sp>
        </p:grpSp>
        <p:sp>
          <p:nvSpPr>
            <p:cNvPr id="48" name="Text Box 55"/>
            <p:cNvSpPr txBox="1">
              <a:spLocks noChangeArrowheads="1"/>
            </p:cNvSpPr>
            <p:nvPr/>
          </p:nvSpPr>
          <p:spPr bwMode="gray">
            <a:xfrm>
              <a:off x="3704" y="3360"/>
              <a:ext cx="152" cy="177"/>
            </a:xfrm>
            <a:prstGeom prst="rect">
              <a:avLst/>
            </a:prstGeom>
            <a:noFill/>
            <a:ln w="9525" algn="ctr">
              <a:noFill/>
              <a:miter lim="800000"/>
              <a:headEnd/>
              <a:tailEnd/>
            </a:ln>
            <a:effectLst/>
          </p:spPr>
          <p:txBody>
            <a:bodyPr wrap="none">
              <a:spAutoFit/>
            </a:bodyPr>
            <a:lstStyle/>
            <a:p>
              <a:pPr eaLnBrk="0" hangingPunct="0">
                <a:defRPr/>
              </a:pPr>
              <a:r>
                <a:rPr lang="en-US" sz="2400" b="1">
                  <a:solidFill>
                    <a:srgbClr val="000000"/>
                  </a:solidFill>
                  <a:effectLst>
                    <a:outerShdw blurRad="38100" dist="38100" dir="2700000" algn="tl">
                      <a:srgbClr val="FFFFFF"/>
                    </a:outerShdw>
                  </a:effectLst>
                  <a:latin typeface="Verdana" pitchFamily="34" charset="0"/>
                  <a:cs typeface="Arial" charset="0"/>
                </a:rPr>
                <a:t>C</a:t>
              </a:r>
            </a:p>
          </p:txBody>
        </p:sp>
      </p:grpSp>
      <p:sp>
        <p:nvSpPr>
          <p:cNvPr id="11278" name="Text Box 56"/>
          <p:cNvSpPr txBox="1">
            <a:spLocks noChangeArrowheads="1"/>
          </p:cNvSpPr>
          <p:nvPr/>
        </p:nvSpPr>
        <p:spPr bwMode="black">
          <a:xfrm>
            <a:off x="1828800" y="3148013"/>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a:r>
              <a:rPr lang="es-ES_tradnl">
                <a:latin typeface="Arial Narrow" pitchFamily="34" charset="0"/>
              </a:rPr>
              <a:t>Cuarto de telecomunicaciones</a:t>
            </a:r>
            <a:endParaRPr lang="en-US" b="1">
              <a:solidFill>
                <a:srgbClr val="FFFFFF"/>
              </a:solidFill>
              <a:latin typeface="Arial Narrow" pitchFamily="34" charset="0"/>
            </a:endParaRPr>
          </a:p>
        </p:txBody>
      </p:sp>
      <p:sp>
        <p:nvSpPr>
          <p:cNvPr id="11279" name="Rectangle 57"/>
          <p:cNvSpPr>
            <a:spLocks noChangeArrowheads="1"/>
          </p:cNvSpPr>
          <p:nvPr/>
        </p:nvSpPr>
        <p:spPr bwMode="invGray">
          <a:xfrm>
            <a:off x="0" y="3968750"/>
            <a:ext cx="6392863" cy="719138"/>
          </a:xfrm>
          <a:prstGeom prst="rect">
            <a:avLst/>
          </a:prstGeom>
          <a:gradFill rotWithShape="1">
            <a:gsLst>
              <a:gs pos="0">
                <a:schemeClr val="bg1"/>
              </a:gs>
              <a:gs pos="100000">
                <a:srgbClr val="33AD8A"/>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VE"/>
          </a:p>
        </p:txBody>
      </p:sp>
      <p:grpSp>
        <p:nvGrpSpPr>
          <p:cNvPr id="11280" name="Group 58"/>
          <p:cNvGrpSpPr>
            <a:grpSpLocks/>
          </p:cNvGrpSpPr>
          <p:nvPr/>
        </p:nvGrpSpPr>
        <p:grpSpPr bwMode="auto">
          <a:xfrm>
            <a:off x="5678488" y="3706813"/>
            <a:ext cx="1103312" cy="1019175"/>
            <a:chOff x="2016" y="1920"/>
            <a:chExt cx="1680" cy="1680"/>
          </a:xfrm>
        </p:grpSpPr>
        <p:sp>
          <p:nvSpPr>
            <p:cNvPr id="11298" name="Oval 59"/>
            <p:cNvSpPr>
              <a:spLocks noChangeArrowheads="1"/>
            </p:cNvSpPr>
            <p:nvPr/>
          </p:nvSpPr>
          <p:spPr bwMode="gray">
            <a:xfrm>
              <a:off x="2016" y="1920"/>
              <a:ext cx="1680" cy="1680"/>
            </a:xfrm>
            <a:prstGeom prst="ellipse">
              <a:avLst/>
            </a:prstGeom>
            <a:gradFill rotWithShape="1">
              <a:gsLst>
                <a:gs pos="0">
                  <a:srgbClr val="33CCCC"/>
                </a:gs>
                <a:gs pos="100000">
                  <a:srgbClr val="0C323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11299" name="Freeform 60"/>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VE"/>
            </a:p>
          </p:txBody>
        </p:sp>
      </p:grpSp>
      <p:sp>
        <p:nvSpPr>
          <p:cNvPr id="56" name="Text Box 61"/>
          <p:cNvSpPr txBox="1">
            <a:spLocks noChangeArrowheads="1"/>
          </p:cNvSpPr>
          <p:nvPr/>
        </p:nvSpPr>
        <p:spPr bwMode="gray">
          <a:xfrm>
            <a:off x="6113463" y="3773488"/>
            <a:ext cx="436562" cy="457200"/>
          </a:xfrm>
          <a:prstGeom prst="rect">
            <a:avLst/>
          </a:prstGeom>
          <a:noFill/>
          <a:ln w="9525" algn="ctr">
            <a:noFill/>
            <a:miter lim="800000"/>
            <a:headEnd/>
            <a:tailEnd/>
          </a:ln>
          <a:effectLst/>
        </p:spPr>
        <p:txBody>
          <a:bodyPr wrap="none">
            <a:spAutoFit/>
          </a:bodyPr>
          <a:lstStyle/>
          <a:p>
            <a:pPr eaLnBrk="0" hangingPunct="0">
              <a:defRPr/>
            </a:pPr>
            <a:r>
              <a:rPr lang="en-US" sz="2400" b="1">
                <a:solidFill>
                  <a:srgbClr val="000000"/>
                </a:solidFill>
                <a:effectLst>
                  <a:outerShdw blurRad="38100" dist="38100" dir="2700000" algn="tl">
                    <a:srgbClr val="FFFFFF"/>
                  </a:outerShdw>
                </a:effectLst>
                <a:latin typeface="Verdana" pitchFamily="34" charset="0"/>
                <a:cs typeface="Arial" charset="0"/>
              </a:rPr>
              <a:t>D</a:t>
            </a:r>
          </a:p>
        </p:txBody>
      </p:sp>
      <p:sp>
        <p:nvSpPr>
          <p:cNvPr id="11282" name="Text Box 62"/>
          <p:cNvSpPr txBox="1">
            <a:spLocks noChangeArrowheads="1"/>
          </p:cNvSpPr>
          <p:nvPr/>
        </p:nvSpPr>
        <p:spPr bwMode="black">
          <a:xfrm>
            <a:off x="2033588" y="4159250"/>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a:r>
              <a:rPr lang="es-ES_tradnl">
                <a:latin typeface="Arial Narrow" pitchFamily="34" charset="0"/>
              </a:rPr>
              <a:t>Cableado vertical</a:t>
            </a:r>
            <a:endParaRPr lang="en-US" b="1">
              <a:solidFill>
                <a:srgbClr val="FFFFFF"/>
              </a:solidFill>
              <a:latin typeface="Arial Narrow" pitchFamily="34" charset="0"/>
            </a:endParaRPr>
          </a:p>
        </p:txBody>
      </p:sp>
      <p:sp>
        <p:nvSpPr>
          <p:cNvPr id="58" name="AutoShape 63"/>
          <p:cNvSpPr>
            <a:spLocks noChangeArrowheads="1"/>
          </p:cNvSpPr>
          <p:nvPr/>
        </p:nvSpPr>
        <p:spPr bwMode="auto">
          <a:xfrm>
            <a:off x="6591300" y="1938338"/>
            <a:ext cx="2298700" cy="647700"/>
          </a:xfrm>
          <a:prstGeom prst="wedgeRoundRectCallout">
            <a:avLst>
              <a:gd name="adj1" fmla="val -44759"/>
              <a:gd name="adj2" fmla="val 84694"/>
              <a:gd name="adj3" fmla="val 16667"/>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eaLnBrk="0" hangingPunct="0">
              <a:defRPr/>
            </a:pPr>
            <a:r>
              <a:rPr lang="en-US" sz="2400" b="1" dirty="0" err="1">
                <a:solidFill>
                  <a:srgbClr val="000000"/>
                </a:solidFill>
              </a:rPr>
              <a:t>Componentes</a:t>
            </a:r>
            <a:endParaRPr lang="en-US" sz="2400" b="1" dirty="0">
              <a:solidFill>
                <a:srgbClr val="000000"/>
              </a:solidFill>
            </a:endParaRPr>
          </a:p>
        </p:txBody>
      </p:sp>
      <p:sp>
        <p:nvSpPr>
          <p:cNvPr id="11284" name="Rectangle 36"/>
          <p:cNvSpPr>
            <a:spLocks noChangeArrowheads="1"/>
          </p:cNvSpPr>
          <p:nvPr/>
        </p:nvSpPr>
        <p:spPr bwMode="invGray">
          <a:xfrm>
            <a:off x="0" y="4940300"/>
            <a:ext cx="6878638" cy="719138"/>
          </a:xfrm>
          <a:prstGeom prst="rect">
            <a:avLst/>
          </a:prstGeom>
          <a:gradFill rotWithShape="1">
            <a:gsLst>
              <a:gs pos="0">
                <a:schemeClr val="bg1"/>
              </a:gs>
              <a:gs pos="100000">
                <a:srgbClr val="E98931"/>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VE"/>
          </a:p>
        </p:txBody>
      </p:sp>
      <p:sp>
        <p:nvSpPr>
          <p:cNvPr id="11285" name="Text Box 42"/>
          <p:cNvSpPr txBox="1">
            <a:spLocks noChangeArrowheads="1"/>
          </p:cNvSpPr>
          <p:nvPr/>
        </p:nvSpPr>
        <p:spPr bwMode="black">
          <a:xfrm>
            <a:off x="2770188" y="5051425"/>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itchFamily="34" charset="0"/>
                <a:cs typeface="Arial" pitchFamily="34" charset="0"/>
              </a:defRPr>
            </a:lvl1pPr>
            <a:lvl2pPr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lvl="1" algn="ctr" eaLnBrk="1" hangingPunct="1">
              <a:lnSpc>
                <a:spcPct val="90000"/>
              </a:lnSpc>
            </a:pPr>
            <a:r>
              <a:rPr lang="es-ES_tradnl">
                <a:latin typeface="Arial Narrow" pitchFamily="34" charset="0"/>
              </a:rPr>
              <a:t>Cableado horizontal</a:t>
            </a:r>
          </a:p>
        </p:txBody>
      </p:sp>
      <p:sp>
        <p:nvSpPr>
          <p:cNvPr id="11286" name="Rectangle 43"/>
          <p:cNvSpPr>
            <a:spLocks noChangeArrowheads="1"/>
          </p:cNvSpPr>
          <p:nvPr/>
        </p:nvSpPr>
        <p:spPr bwMode="invGray">
          <a:xfrm>
            <a:off x="0" y="5805488"/>
            <a:ext cx="7599363" cy="719137"/>
          </a:xfrm>
          <a:prstGeom prst="rect">
            <a:avLst/>
          </a:prstGeom>
          <a:gradFill rotWithShape="1">
            <a:gsLst>
              <a:gs pos="0">
                <a:schemeClr val="bg1"/>
              </a:gs>
              <a:gs pos="100000">
                <a:srgbClr val="418AE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VE"/>
          </a:p>
        </p:txBody>
      </p:sp>
      <p:grpSp>
        <p:nvGrpSpPr>
          <p:cNvPr id="11287" name="Group 44"/>
          <p:cNvGrpSpPr>
            <a:grpSpLocks/>
          </p:cNvGrpSpPr>
          <p:nvPr/>
        </p:nvGrpSpPr>
        <p:grpSpPr bwMode="auto">
          <a:xfrm>
            <a:off x="7073900" y="5568950"/>
            <a:ext cx="1087438" cy="1006475"/>
            <a:chOff x="3938" y="1968"/>
            <a:chExt cx="430" cy="437"/>
          </a:xfrm>
        </p:grpSpPr>
        <p:grpSp>
          <p:nvGrpSpPr>
            <p:cNvPr id="11294" name="Group 45"/>
            <p:cNvGrpSpPr>
              <a:grpSpLocks/>
            </p:cNvGrpSpPr>
            <p:nvPr/>
          </p:nvGrpSpPr>
          <p:grpSpPr bwMode="auto">
            <a:xfrm>
              <a:off x="3938" y="1968"/>
              <a:ext cx="430" cy="437"/>
              <a:chOff x="2016" y="1920"/>
              <a:chExt cx="1680" cy="1680"/>
            </a:xfrm>
          </p:grpSpPr>
          <p:sp>
            <p:nvSpPr>
              <p:cNvPr id="11296" name="Oval 46"/>
              <p:cNvSpPr>
                <a:spLocks noChangeArrowheads="1"/>
              </p:cNvSpPr>
              <p:nvPr/>
            </p:nvSpPr>
            <p:spPr bwMode="gray">
              <a:xfrm>
                <a:off x="2016" y="1920"/>
                <a:ext cx="1680" cy="1680"/>
              </a:xfrm>
              <a:prstGeom prst="ellipse">
                <a:avLst/>
              </a:prstGeom>
              <a:gradFill rotWithShape="1">
                <a:gsLst>
                  <a:gs pos="0">
                    <a:srgbClr val="4996E3"/>
                  </a:gs>
                  <a:gs pos="100000">
                    <a:srgbClr val="162D4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11297" name="Freeform 47"/>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VE"/>
              </a:p>
            </p:txBody>
          </p:sp>
        </p:grpSp>
        <p:sp>
          <p:nvSpPr>
            <p:cNvPr id="69" name="Text Box 48"/>
            <p:cNvSpPr txBox="1">
              <a:spLocks noChangeArrowheads="1"/>
            </p:cNvSpPr>
            <p:nvPr/>
          </p:nvSpPr>
          <p:spPr bwMode="gray">
            <a:xfrm>
              <a:off x="4067" y="2028"/>
              <a:ext cx="152" cy="200"/>
            </a:xfrm>
            <a:prstGeom prst="rect">
              <a:avLst/>
            </a:prstGeom>
            <a:noFill/>
            <a:ln w="9525" algn="ctr">
              <a:noFill/>
              <a:miter lim="800000"/>
              <a:headEnd/>
              <a:tailEnd/>
            </a:ln>
            <a:effectLst/>
          </p:spPr>
          <p:txBody>
            <a:bodyPr wrap="none">
              <a:spAutoFit/>
            </a:bodyPr>
            <a:lstStyle/>
            <a:p>
              <a:pPr eaLnBrk="0" hangingPunct="0">
                <a:defRPr/>
              </a:pPr>
              <a:r>
                <a:rPr lang="en-US" sz="2400" b="1" dirty="0">
                  <a:solidFill>
                    <a:srgbClr val="000000"/>
                  </a:solidFill>
                  <a:effectLst>
                    <a:outerShdw blurRad="38100" dist="38100" dir="2700000" algn="tl">
                      <a:srgbClr val="FFFFFF"/>
                    </a:outerShdw>
                  </a:effectLst>
                  <a:latin typeface="Verdana" pitchFamily="34" charset="0"/>
                  <a:cs typeface="Arial" charset="0"/>
                </a:rPr>
                <a:t>F</a:t>
              </a:r>
            </a:p>
          </p:txBody>
        </p:sp>
      </p:grpSp>
      <p:sp>
        <p:nvSpPr>
          <p:cNvPr id="11288" name="Text Box 49"/>
          <p:cNvSpPr txBox="1">
            <a:spLocks noChangeArrowheads="1"/>
          </p:cNvSpPr>
          <p:nvPr/>
        </p:nvSpPr>
        <p:spPr bwMode="black">
          <a:xfrm>
            <a:off x="3630613" y="5995988"/>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pitchFamily="34" charset="0"/>
                <a:cs typeface="Arial" pitchFamily="34" charset="0"/>
              </a:defRPr>
            </a:lvl1pPr>
            <a:lvl2pPr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lvl="1" algn="ctr" eaLnBrk="1" hangingPunct="1">
              <a:lnSpc>
                <a:spcPct val="90000"/>
              </a:lnSpc>
            </a:pPr>
            <a:r>
              <a:rPr lang="es-ES_tradnl">
                <a:latin typeface="Arial Narrow" pitchFamily="34" charset="0"/>
              </a:rPr>
              <a:t>Área de trabajo</a:t>
            </a:r>
          </a:p>
        </p:txBody>
      </p:sp>
      <p:grpSp>
        <p:nvGrpSpPr>
          <p:cNvPr id="11289" name="Group 37"/>
          <p:cNvGrpSpPr>
            <a:grpSpLocks/>
          </p:cNvGrpSpPr>
          <p:nvPr/>
        </p:nvGrpSpPr>
        <p:grpSpPr bwMode="auto">
          <a:xfrm>
            <a:off x="6426200" y="4681538"/>
            <a:ext cx="1098550" cy="1001712"/>
            <a:chOff x="1488" y="1968"/>
            <a:chExt cx="432" cy="432"/>
          </a:xfrm>
        </p:grpSpPr>
        <p:grpSp>
          <p:nvGrpSpPr>
            <p:cNvPr id="11290" name="Group 38"/>
            <p:cNvGrpSpPr>
              <a:grpSpLocks/>
            </p:cNvGrpSpPr>
            <p:nvPr/>
          </p:nvGrpSpPr>
          <p:grpSpPr bwMode="auto">
            <a:xfrm>
              <a:off x="1488" y="1968"/>
              <a:ext cx="432" cy="432"/>
              <a:chOff x="2016" y="1920"/>
              <a:chExt cx="1680" cy="1680"/>
            </a:xfrm>
          </p:grpSpPr>
          <p:sp>
            <p:nvSpPr>
              <p:cNvPr id="11292" name="Oval 39"/>
              <p:cNvSpPr>
                <a:spLocks noChangeArrowheads="1"/>
              </p:cNvSpPr>
              <p:nvPr/>
            </p:nvSpPr>
            <p:spPr bwMode="gray">
              <a:xfrm>
                <a:off x="2016" y="1920"/>
                <a:ext cx="1680" cy="1680"/>
              </a:xfrm>
              <a:prstGeom prst="ellipse">
                <a:avLst/>
              </a:prstGeom>
              <a:gradFill rotWithShape="1">
                <a:gsLst>
                  <a:gs pos="0">
                    <a:srgbClr val="FF9900"/>
                  </a:gs>
                  <a:gs pos="100000">
                    <a:srgbClr val="643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VE"/>
              </a:p>
            </p:txBody>
          </p:sp>
          <p:sp>
            <p:nvSpPr>
              <p:cNvPr id="11293" name="Freeform 40"/>
              <p:cNvSpPr>
                <a:spLocks/>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s-VE"/>
              </a:p>
            </p:txBody>
          </p:sp>
        </p:grpSp>
        <p:sp>
          <p:nvSpPr>
            <p:cNvPr id="62" name="Text Box 41"/>
            <p:cNvSpPr txBox="1">
              <a:spLocks noChangeArrowheads="1"/>
            </p:cNvSpPr>
            <p:nvPr/>
          </p:nvSpPr>
          <p:spPr bwMode="gray">
            <a:xfrm>
              <a:off x="1631" y="2016"/>
              <a:ext cx="155" cy="199"/>
            </a:xfrm>
            <a:prstGeom prst="rect">
              <a:avLst/>
            </a:prstGeom>
            <a:noFill/>
            <a:ln w="9525" algn="ctr">
              <a:noFill/>
              <a:miter lim="800000"/>
              <a:headEnd/>
              <a:tailEnd/>
            </a:ln>
            <a:effectLst/>
          </p:spPr>
          <p:txBody>
            <a:bodyPr wrap="none">
              <a:spAutoFit/>
            </a:bodyPr>
            <a:lstStyle/>
            <a:p>
              <a:pPr eaLnBrk="0" hangingPunct="0">
                <a:defRPr/>
              </a:pPr>
              <a:r>
                <a:rPr lang="en-US" sz="2400" b="1" dirty="0">
                  <a:solidFill>
                    <a:srgbClr val="000000"/>
                  </a:solidFill>
                  <a:effectLst>
                    <a:outerShdw blurRad="38100" dist="38100" dir="2700000" algn="tl">
                      <a:srgbClr val="FFFFFF"/>
                    </a:outerShdw>
                  </a:effectLst>
                  <a:latin typeface="Verdana" pitchFamily="34" charset="0"/>
                  <a:cs typeface="Arial" charset="0"/>
                </a:rPr>
                <a:t>E</a:t>
              </a:r>
            </a:p>
          </p:txBody>
        </p:sp>
      </p:grpSp>
      <p:sp>
        <p:nvSpPr>
          <p:cNvPr id="2" name="1 Cerrar llave"/>
          <p:cNvSpPr/>
          <p:nvPr/>
        </p:nvSpPr>
        <p:spPr bwMode="auto">
          <a:xfrm rot="19449837">
            <a:off x="5922914" y="-2784"/>
            <a:ext cx="1056788" cy="7010182"/>
          </a:xfrm>
          <a:prstGeom prst="rightBrace">
            <a:avLst>
              <a:gd name="adj1" fmla="val 8333"/>
              <a:gd name="adj2" fmla="val 44628"/>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PA" sz="2000" b="0" i="0" u="none" strike="noStrike" cap="none" normalizeH="0" baseline="0" smtClean="0">
              <a:ln>
                <a:noFill/>
              </a:ln>
              <a:solidFill>
                <a:schemeClr val="tx1"/>
              </a:solidFill>
              <a:effectLst/>
              <a:latin typeface="Arial" charset="0"/>
            </a:endParaRPr>
          </a:p>
        </p:txBody>
      </p:sp>
      <p:pic>
        <p:nvPicPr>
          <p:cNvPr id="49" name="48 Image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7199" y="5829299"/>
            <a:ext cx="1028497" cy="10284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tandarddesign">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1681</TotalTime>
  <Words>1429</Words>
  <Application>Microsoft Office PowerPoint</Application>
  <PresentationFormat>Presentación en pantalla (4:3)</PresentationFormat>
  <Paragraphs>248</Paragraphs>
  <Slides>21</Slides>
  <Notes>20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Standarddesign</vt:lpstr>
      <vt:lpstr>Cableado Estructurado</vt:lpstr>
      <vt:lpstr>NOSOTROS PODREMOS DECIR: “DAME UNA CONEXIÓN DE RED Y CONTROLARE EL MUNDO”</vt:lpstr>
      <vt:lpstr>Cableado Estructurado</vt:lpstr>
      <vt:lpstr>Cableado Estructurado</vt:lpstr>
      <vt:lpstr>Cableado Estructurado</vt:lpstr>
      <vt:lpstr>Cableado Estructurado</vt:lpstr>
      <vt:lpstr>Cableado Estructurado</vt:lpstr>
      <vt:lpstr>Cableado Estructurado</vt:lpstr>
      <vt:lpstr>Cableado Estructurado</vt:lpstr>
      <vt:lpstr>Cableado Estructurado</vt:lpstr>
      <vt:lpstr>Cableado Estructurado</vt:lpstr>
      <vt:lpstr>Cableado Estructurado</vt:lpstr>
      <vt:lpstr>Cableado Estructurado</vt:lpstr>
      <vt:lpstr>Cableado Estructurado</vt:lpstr>
      <vt:lpstr>Cableado Estructurado</vt:lpstr>
      <vt:lpstr>Cableado Estructurado</vt:lpstr>
      <vt:lpstr>Cableado Estructurado</vt:lpstr>
      <vt:lpstr>Cableado Estructurado</vt:lpstr>
      <vt:lpstr>Cableado Estructurado</vt:lpstr>
      <vt:lpstr>Cableado Estructurado</vt:lpstr>
      <vt:lpstr>Cableado Estructurado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Distintas Normas</dc:title>
  <dc:subject>Cableado Estructurado</dc:subject>
  <dc:creator>Lic. Jean Carlos Castillo</dc:creator>
  <cp:keywords>Cableado; Estructurado</cp:keywords>
  <cp:lastModifiedBy>Jean Carlos</cp:lastModifiedBy>
  <cp:revision>194</cp:revision>
  <dcterms:created xsi:type="dcterms:W3CDTF">2007-11-27T23:54:21Z</dcterms:created>
  <dcterms:modified xsi:type="dcterms:W3CDTF">2012-06-24T16:14:25Z</dcterms:modified>
  <cp:category>Inforamtica</cp:category>
</cp:coreProperties>
</file>