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ctiveX/activeX1.xml" ContentType="application/vnd.ms-office.activeX+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1" r:id="rId6"/>
    <p:sldId id="262" r:id="rId7"/>
    <p:sldId id="264" r:id="rId8"/>
    <p:sldId id="265" r:id="rId9"/>
    <p:sldId id="266" r:id="rId10"/>
    <p:sldId id="267" r:id="rId11"/>
    <p:sldId id="268" r:id="rId12"/>
    <p:sldId id="275" r:id="rId13"/>
    <p:sldId id="276" r:id="rId14"/>
    <p:sldId id="272" r:id="rId15"/>
    <p:sldId id="273" r:id="rId16"/>
    <p:sldId id="274" r:id="rId17"/>
    <p:sldId id="279" r:id="rId18"/>
    <p:sldId id="278" r:id="rId19"/>
    <p:sldId id="285" r:id="rId20"/>
    <p:sldId id="283" r:id="rId21"/>
    <p:sldId id="284" r:id="rId2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9" autoAdjust="0"/>
    <p:restoredTop sz="90256" autoAdjust="0"/>
  </p:normalViewPr>
  <p:slideViewPr>
    <p:cSldViewPr>
      <p:cViewPr>
        <p:scale>
          <a:sx n="33" d="100"/>
          <a:sy n="33" d="100"/>
        </p:scale>
        <p:origin x="-2388" y="-804"/>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03E0C-3D76-4D1F-9268-D270AFFC7691}" type="datetimeFigureOut">
              <a:rPr lang="es-CO" smtClean="0"/>
              <a:pPr/>
              <a:t>29/06/2012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8F0C40-7AB8-490F-A4DF-FC313BEE8ED8}" type="slidenum">
              <a:rPr lang="es-CO" smtClean="0"/>
              <a:pPr/>
              <a:t>‹Nº›</a:t>
            </a:fld>
            <a:endParaRPr lang="es-CO"/>
          </a:p>
        </p:txBody>
      </p:sp>
    </p:spTree>
    <p:extLst>
      <p:ext uri="{BB962C8B-B14F-4D97-AF65-F5344CB8AC3E}">
        <p14:creationId xmlns:p14="http://schemas.microsoft.com/office/powerpoint/2010/main" val="1587578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smtClean="0"/>
          </a:p>
          <a:p>
            <a:endParaRPr lang="es-CO" dirty="0"/>
          </a:p>
        </p:txBody>
      </p:sp>
      <p:sp>
        <p:nvSpPr>
          <p:cNvPr id="4" name="3 Marcador de número de diapositiva"/>
          <p:cNvSpPr>
            <a:spLocks noGrp="1"/>
          </p:cNvSpPr>
          <p:nvPr>
            <p:ph type="sldNum" sz="quarter" idx="10"/>
          </p:nvPr>
        </p:nvSpPr>
        <p:spPr/>
        <p:txBody>
          <a:bodyPr/>
          <a:lstStyle/>
          <a:p>
            <a:fld id="{E38F0C40-7AB8-490F-A4DF-FC313BEE8ED8}" type="slidenum">
              <a:rPr lang="es-CO" smtClean="0"/>
              <a:pPr/>
              <a:t>1</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E38F0C40-7AB8-490F-A4DF-FC313BEE8ED8}" type="slidenum">
              <a:rPr lang="es-CO" smtClean="0"/>
              <a:pPr/>
              <a:t>18</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&lt;</a:t>
            </a:r>
            <a:r>
              <a:rPr lang="es-CO" dirty="0" err="1" smtClean="0"/>
              <a:t>object</a:t>
            </a:r>
            <a:r>
              <a:rPr lang="es-CO" dirty="0" smtClean="0"/>
              <a:t> </a:t>
            </a:r>
            <a:r>
              <a:rPr lang="es-CO" dirty="0" err="1" smtClean="0"/>
              <a:t>width</a:t>
            </a:r>
            <a:r>
              <a:rPr lang="es-CO" dirty="0" smtClean="0"/>
              <a:t>="420" </a:t>
            </a:r>
            <a:r>
              <a:rPr lang="es-CO" dirty="0" err="1" smtClean="0"/>
              <a:t>height</a:t>
            </a:r>
            <a:r>
              <a:rPr lang="es-CO" dirty="0" smtClean="0"/>
              <a:t>="315"&gt;&lt;</a:t>
            </a:r>
            <a:r>
              <a:rPr lang="es-CO" dirty="0" err="1" smtClean="0"/>
              <a:t>param</a:t>
            </a:r>
            <a:r>
              <a:rPr lang="es-CO" dirty="0" smtClean="0"/>
              <a:t> </a:t>
            </a:r>
            <a:r>
              <a:rPr lang="es-CO" dirty="0" err="1" smtClean="0"/>
              <a:t>name</a:t>
            </a:r>
            <a:r>
              <a:rPr lang="es-CO" dirty="0" smtClean="0"/>
              <a:t>="</a:t>
            </a:r>
            <a:r>
              <a:rPr lang="es-CO" dirty="0" err="1" smtClean="0"/>
              <a:t>movie</a:t>
            </a:r>
            <a:r>
              <a:rPr lang="es-CO" dirty="0" smtClean="0"/>
              <a:t>" </a:t>
            </a:r>
            <a:r>
              <a:rPr lang="es-CO" dirty="0" err="1" smtClean="0"/>
              <a:t>value</a:t>
            </a:r>
            <a:r>
              <a:rPr lang="es-CO" dirty="0" smtClean="0"/>
              <a:t>="http://www.youtube.com/v/FCD_fW-eaZc?version=3&amp;amp;hl=es_ES&amp;amp;rel=0"&gt;&lt;/param&gt;&lt;param </a:t>
            </a:r>
            <a:r>
              <a:rPr lang="es-CO" dirty="0" err="1" smtClean="0"/>
              <a:t>name</a:t>
            </a:r>
            <a:r>
              <a:rPr lang="es-CO" dirty="0" smtClean="0"/>
              <a:t>="</a:t>
            </a:r>
            <a:r>
              <a:rPr lang="es-CO" dirty="0" err="1" smtClean="0"/>
              <a:t>allowFullScreen</a:t>
            </a:r>
            <a:r>
              <a:rPr lang="es-CO" dirty="0" smtClean="0"/>
              <a:t>" </a:t>
            </a:r>
            <a:r>
              <a:rPr lang="es-CO" dirty="0" err="1" smtClean="0"/>
              <a:t>value</a:t>
            </a:r>
            <a:r>
              <a:rPr lang="es-CO" dirty="0" smtClean="0"/>
              <a:t>="true”</a:t>
            </a:r>
          </a:p>
          <a:p>
            <a:endParaRPr lang="es-CO" dirty="0"/>
          </a:p>
        </p:txBody>
      </p:sp>
      <p:sp>
        <p:nvSpPr>
          <p:cNvPr id="4" name="3 Marcador de número de diapositiva"/>
          <p:cNvSpPr>
            <a:spLocks noGrp="1"/>
          </p:cNvSpPr>
          <p:nvPr>
            <p:ph type="sldNum" sz="quarter" idx="10"/>
          </p:nvPr>
        </p:nvSpPr>
        <p:spPr/>
        <p:txBody>
          <a:bodyPr/>
          <a:lstStyle/>
          <a:p>
            <a:fld id="{E38F0C40-7AB8-490F-A4DF-FC313BEE8ED8}" type="slidenum">
              <a:rPr lang="es-CO" smtClean="0"/>
              <a:pPr/>
              <a:t>19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537D626B-F1D9-4F55-90A9-44BC7E9DAF28}" type="datetime9">
              <a:rPr lang="es-CO" smtClean="0"/>
              <a:pPr/>
              <a:t>29/06/2012 10:38:44 a.m.</a:t>
            </a:fld>
            <a:endParaRPr lang="es-CO"/>
          </a:p>
        </p:txBody>
      </p:sp>
      <p:sp>
        <p:nvSpPr>
          <p:cNvPr id="19" name="18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27" name="26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A3E785-B9D6-43F7-934E-32559B8B4ADB}" type="datetime9">
              <a:rPr lang="es-CO" smtClean="0"/>
              <a:pPr/>
              <a:t>29/06/2012 10:38:44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2DDC2C1-360E-4500-951B-67B00625A3A4}" type="datetime9">
              <a:rPr lang="es-CO" smtClean="0"/>
              <a:pPr/>
              <a:t>29/06/2012 10:38:44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AA069B-276C-4346-AD96-88BCB3BD7D08}" type="datetime9">
              <a:rPr lang="es-CO" smtClean="0"/>
              <a:pPr/>
              <a:t>29/06/2012 10:38:44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1CE32A9-FCF9-465D-806A-D88A475DD879}" type="datetime9">
              <a:rPr lang="es-CO" smtClean="0"/>
              <a:pPr/>
              <a:t>29/06/2012 10:38:44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E1FC164-EB4C-4E47-B77B-CEB27FA29510}" type="datetime9">
              <a:rPr lang="es-CO" smtClean="0"/>
              <a:pPr/>
              <a:t>29/06/2012 10:38:44 a.m.</a:t>
            </a:fld>
            <a:endParaRPr lang="es-CO"/>
          </a:p>
        </p:txBody>
      </p:sp>
      <p:sp>
        <p:nvSpPr>
          <p:cNvPr id="6" name="5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6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EFDA8C0-66C3-4FFF-B786-9CDA609A44BA}" type="datetime9">
              <a:rPr lang="es-CO" smtClean="0"/>
              <a:pPr/>
              <a:t>29/06/2012 10:38:44 a.m.</a:t>
            </a:fld>
            <a:endParaRPr lang="es-CO"/>
          </a:p>
        </p:txBody>
      </p:sp>
      <p:sp>
        <p:nvSpPr>
          <p:cNvPr id="8" name="7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9" name="8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77DAFED-723C-4236-A54E-53C4335647B2}" type="datetime9">
              <a:rPr lang="es-CO" smtClean="0"/>
              <a:pPr/>
              <a:t>29/06/2012 10:38:44 a.m.</a:t>
            </a:fld>
            <a:endParaRPr lang="es-CO"/>
          </a:p>
        </p:txBody>
      </p:sp>
      <p:sp>
        <p:nvSpPr>
          <p:cNvPr id="4" name="3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5" name="4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9D7DFB-ED75-4AF4-95BA-5FD5D37A30DA}" type="datetime9">
              <a:rPr lang="es-CO" smtClean="0"/>
              <a:pPr/>
              <a:t>29/06/2012 10:38:44 a.m.</a:t>
            </a:fld>
            <a:endParaRPr lang="es-CO"/>
          </a:p>
        </p:txBody>
      </p:sp>
      <p:sp>
        <p:nvSpPr>
          <p:cNvPr id="3" name="2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B9A4194-4D42-467A-949A-A04CE1E80443}" type="datetime9">
              <a:rPr lang="es-CO" smtClean="0"/>
              <a:pPr/>
              <a:t>29/06/2012 10:38:44 a.m.</a:t>
            </a:fld>
            <a:endParaRPr lang="es-CO"/>
          </a:p>
        </p:txBody>
      </p:sp>
      <p:sp>
        <p:nvSpPr>
          <p:cNvPr id="6" name="5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6 Marcador de número de diapositiva"/>
          <p:cNvSpPr>
            <a:spLocks noGrp="1"/>
          </p:cNvSpPr>
          <p:nvPr>
            <p:ph type="sldNum" sz="quarter" idx="12"/>
          </p:nvPr>
        </p:nvSpPr>
        <p:spPr/>
        <p:txBody>
          <a:bodyPr/>
          <a:lstStyle/>
          <a:p>
            <a:fld id="{CD947E9D-7D49-47A8-A4B8-4F9CDED059B4}"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5236DCD-1224-4A2C-97B5-C9E51B671786}" type="datetime9">
              <a:rPr lang="es-CO" smtClean="0"/>
              <a:pPr/>
              <a:t>29/06/2012 10:38:44 a.m.</a:t>
            </a:fld>
            <a:endParaRPr lang="es-CO"/>
          </a:p>
        </p:txBody>
      </p:sp>
      <p:sp>
        <p:nvSpPr>
          <p:cNvPr id="6" name="5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6 Marcador de número de diapositiva"/>
          <p:cNvSpPr>
            <a:spLocks noGrp="1"/>
          </p:cNvSpPr>
          <p:nvPr>
            <p:ph type="sldNum" sz="quarter" idx="12"/>
          </p:nvPr>
        </p:nvSpPr>
        <p:spPr>
          <a:xfrm>
            <a:off x="8077200" y="6356350"/>
            <a:ext cx="609600" cy="365125"/>
          </a:xfrm>
        </p:spPr>
        <p:txBody>
          <a:bodyPr/>
          <a:lstStyle/>
          <a:p>
            <a:fld id="{CD947E9D-7D49-47A8-A4B8-4F9CDED059B4}" type="slidenum">
              <a:rPr lang="es-CO" smtClean="0"/>
              <a:pPr/>
              <a:t>‹Nº›</a:t>
            </a:fld>
            <a:endParaRPr lang="es-CO"/>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FE3E82-E8D6-48A1-8CCD-5707736320B9}" type="datetime9">
              <a:rPr lang="es-CO" smtClean="0"/>
              <a:pPr/>
              <a:t>29/06/2012 10:38:44 a.m.</a:t>
            </a:fld>
            <a:endParaRPr lang="es-CO"/>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s-CO" smtClean="0"/>
              <a:t>OSCAR ELIAS MARTINEZ , LIC: MATEMATICAS Y FISICA.</a:t>
            </a:r>
            <a:endParaRPr lang="es-CO"/>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947E9D-7D49-47A8-A4B8-4F9CDED059B4}" type="slidenum">
              <a:rPr lang="es-CO" smtClean="0"/>
              <a:pPr/>
              <a:t>‹Nº›</a:t>
            </a:fld>
            <a:endParaRPr lang="es-CO"/>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slide" Target="slide2.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3.xml"/><Relationship Id="rId7" Type="http://schemas.openxmlformats.org/officeDocument/2006/relationships/slide" Target="slide12.xml"/><Relationship Id="rId12" Type="http://schemas.openxmlformats.org/officeDocument/2006/relationships/slide" Target="slide20.xml"/><Relationship Id="rId2" Type="http://schemas.openxmlformats.org/officeDocument/2006/relationships/image" Target="../media/image5.gif"/><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9.xml"/><Relationship Id="rId5" Type="http://schemas.openxmlformats.org/officeDocument/2006/relationships/slide" Target="slide5.xml"/><Relationship Id="rId10" Type="http://schemas.openxmlformats.org/officeDocument/2006/relationships/slide" Target="slide18.xml"/><Relationship Id="rId4" Type="http://schemas.openxmlformats.org/officeDocument/2006/relationships/slide" Target="slide9.xml"/><Relationship Id="rId9" Type="http://schemas.openxmlformats.org/officeDocument/2006/relationships/slide" Target="slide17.xml"/></Relationships>
</file>

<file path=ppt/slides/_rels/slide2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7.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4" cstate="print"/>
          <a:srcRect/>
          <a:stretch>
            <a:fillRect/>
          </a:stretch>
        </p:blipFill>
        <p:spPr bwMode="auto">
          <a:xfrm>
            <a:off x="214282" y="1142984"/>
            <a:ext cx="1264689" cy="857256"/>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7572396" y="1071547"/>
            <a:ext cx="1357322" cy="966048"/>
          </a:xfrm>
          <a:prstGeom prst="rect">
            <a:avLst/>
          </a:prstGeom>
          <a:noFill/>
          <a:ln w="9525">
            <a:noFill/>
            <a:miter lim="800000"/>
            <a:headEnd/>
            <a:tailEnd/>
          </a:ln>
        </p:spPr>
      </p:pic>
      <p:sp>
        <p:nvSpPr>
          <p:cNvPr id="7" name="1 Título"/>
          <p:cNvSpPr>
            <a:spLocks noGrp="1"/>
          </p:cNvSpPr>
          <p:nvPr/>
        </p:nvSpPr>
        <p:spPr>
          <a:xfrm>
            <a:off x="714348" y="1071546"/>
            <a:ext cx="7572428" cy="5000660"/>
          </a:xfrm>
          <a:prstGeom prst="rect">
            <a:avLst/>
          </a:prstGeom>
        </p:spPr>
        <p:txBody>
          <a:bodyPr vert="horz" anchor="b">
            <a:normAutofit fontScale="25000" lnSpcReduction="20000"/>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s-CO" dirty="0" smtClean="0">
              <a:solidFill>
                <a:srgbClr val="002060"/>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a:solidFill>
                <a:schemeClr val="tx1"/>
              </a:solidFill>
              <a:latin typeface="Andalus" pitchFamily="18" charset="-78"/>
              <a:cs typeface="Andalus" pitchFamily="18" charset="-78"/>
            </a:endParaRPr>
          </a:p>
          <a:p>
            <a:pPr algn="ctr"/>
            <a:r>
              <a:rPr lang="es-CO" sz="5300" dirty="0" smtClean="0">
                <a:solidFill>
                  <a:schemeClr val="tx1"/>
                </a:solidFill>
                <a:latin typeface="Andalus" pitchFamily="18" charset="-78"/>
                <a:cs typeface="Andalus" pitchFamily="18" charset="-78"/>
              </a:rPr>
              <a:t>UNIVERSIDAD DE SANTANDER EN CONVENIO CON LA ENGLISH ASI WAY</a:t>
            </a:r>
          </a:p>
          <a:p>
            <a:pPr algn="ctr"/>
            <a:endParaRPr lang="es-CO" dirty="0" smtClean="0">
              <a:solidFill>
                <a:schemeClr val="tx1"/>
              </a:solidFill>
              <a:latin typeface="Andalus" pitchFamily="18" charset="-78"/>
              <a:cs typeface="Andalus" pitchFamily="18" charset="-78"/>
            </a:endParaRPr>
          </a:p>
          <a:p>
            <a:pPr algn="ctr"/>
            <a:endParaRPr lang="es-CO" dirty="0" smtClean="0">
              <a:solidFill>
                <a:schemeClr val="tx1"/>
              </a:solidFill>
              <a:latin typeface="Andalus" pitchFamily="18" charset="-78"/>
              <a:cs typeface="Andalus" pitchFamily="18" charset="-78"/>
            </a:endParaRPr>
          </a:p>
          <a:p>
            <a:pPr algn="ctr"/>
            <a:endParaRPr lang="es-CO" dirty="0" smtClean="0">
              <a:solidFill>
                <a:srgbClr val="002060"/>
              </a:solidFill>
              <a:latin typeface="Andalus" pitchFamily="18" charset="-78"/>
              <a:cs typeface="Andalus" pitchFamily="18" charset="-78"/>
            </a:endParaRPr>
          </a:p>
          <a:p>
            <a:pPr algn="ctr"/>
            <a:endParaRPr lang="es-CO" dirty="0" smtClean="0">
              <a:solidFill>
                <a:srgbClr val="002060"/>
              </a:solidFill>
              <a:latin typeface="Andalus" pitchFamily="18" charset="-78"/>
              <a:cs typeface="Andalus" pitchFamily="18" charset="-78"/>
            </a:endParaRPr>
          </a:p>
          <a:p>
            <a:pPr algn="ctr"/>
            <a:r>
              <a:rPr lang="es-CO" sz="8000" dirty="0" smtClean="0">
                <a:solidFill>
                  <a:srgbClr val="FF0000"/>
                </a:solidFill>
              </a:rPr>
              <a:t>Tics en el diseño la educación</a:t>
            </a:r>
          </a:p>
          <a:p>
            <a:pPr algn="ctr"/>
            <a:r>
              <a:rPr lang="es-CO" sz="6000" dirty="0" smtClean="0"/>
              <a:t>Integración Curricular Tics</a:t>
            </a:r>
            <a:endParaRPr lang="es-CO" sz="6000" dirty="0" smtClean="0">
              <a:solidFill>
                <a:srgbClr val="FF0000"/>
              </a:solidFill>
            </a:endParaRPr>
          </a:p>
          <a:p>
            <a:pPr algn="ctr"/>
            <a:endParaRPr lang="es-CO" sz="8000" b="0" dirty="0" smtClean="0">
              <a:solidFill>
                <a:srgbClr val="00B0F0"/>
              </a:solidFill>
              <a:latin typeface="Andalus" pitchFamily="18" charset="-78"/>
              <a:cs typeface="Andalus" pitchFamily="18" charset="-78"/>
            </a:endParaRPr>
          </a:p>
          <a:p>
            <a:pPr algn="ctr"/>
            <a:endParaRPr lang="es-CO" dirty="0" smtClean="0">
              <a:solidFill>
                <a:srgbClr val="002060"/>
              </a:solidFill>
              <a:cs typeface="Andalus" pitchFamily="18" charset="-78"/>
            </a:endParaRPr>
          </a:p>
          <a:p>
            <a:pPr algn="ctr"/>
            <a:r>
              <a:rPr lang="es-CO" dirty="0" smtClean="0">
                <a:solidFill>
                  <a:schemeClr val="tx1"/>
                </a:solidFill>
                <a:cs typeface="Andalus" pitchFamily="18" charset="-78"/>
              </a:rPr>
              <a:t>OSCAR ELIAS MARTINEZ MANJARRES</a:t>
            </a:r>
          </a:p>
          <a:p>
            <a:pPr algn="ctr"/>
            <a:endParaRPr lang="es-CO" dirty="0" smtClean="0">
              <a:solidFill>
                <a:schemeClr val="tx1"/>
              </a:solidFill>
              <a:cs typeface="Andalus" pitchFamily="18" charset="-78"/>
            </a:endParaRPr>
          </a:p>
          <a:p>
            <a:pPr algn="ctr"/>
            <a:endParaRPr lang="es-CO" dirty="0" smtClean="0">
              <a:solidFill>
                <a:schemeClr val="tx1"/>
              </a:solidFill>
              <a:cs typeface="Andalus" pitchFamily="18" charset="-78"/>
            </a:endParaRPr>
          </a:p>
          <a:p>
            <a:pPr algn="ctr"/>
            <a:r>
              <a:rPr lang="es-CO" dirty="0" smtClean="0">
                <a:solidFill>
                  <a:schemeClr val="tx1"/>
                </a:solidFill>
                <a:cs typeface="Andalus" pitchFamily="18" charset="-78"/>
              </a:rPr>
              <a:t>BECERRIL-CESAR</a:t>
            </a:r>
          </a:p>
          <a:p>
            <a:pPr algn="ctr"/>
            <a:endParaRPr lang="es-CO" dirty="0" smtClean="0">
              <a:solidFill>
                <a:schemeClr val="tx1"/>
              </a:solidFill>
              <a:cs typeface="Andalus" pitchFamily="18" charset="-78"/>
            </a:endParaRPr>
          </a:p>
          <a:p>
            <a:pPr algn="ctr"/>
            <a:r>
              <a:rPr lang="es-CO" dirty="0" smtClean="0">
                <a:solidFill>
                  <a:schemeClr val="tx1"/>
                </a:solidFill>
                <a:cs typeface="Andalus" pitchFamily="18" charset="-78"/>
              </a:rPr>
              <a:t>SERRANIA DEL PERIJA RESGUARDO YUKPA</a:t>
            </a:r>
          </a:p>
          <a:p>
            <a:pPr algn="ctr"/>
            <a:r>
              <a:rPr lang="es-CO" dirty="0" smtClean="0">
                <a:solidFill>
                  <a:schemeClr val="tx1"/>
                </a:solidFill>
                <a:cs typeface="Andalus" pitchFamily="18" charset="-78"/>
              </a:rPr>
              <a:t>(SOKORPA)</a:t>
            </a:r>
          </a:p>
          <a:p>
            <a:pPr algn="ctr"/>
            <a:r>
              <a:rPr lang="es-CO" dirty="0" smtClean="0">
                <a:solidFill>
                  <a:schemeClr val="tx1"/>
                </a:solidFill>
                <a:cs typeface="Andalus" pitchFamily="18" charset="-78"/>
              </a:rPr>
              <a:t>2012</a:t>
            </a:r>
          </a:p>
          <a:p>
            <a:pPr algn="ctr"/>
            <a:endParaRPr lang="es-CO" dirty="0">
              <a:solidFill>
                <a:srgbClr val="002060"/>
              </a:solidFill>
              <a:latin typeface="Andalus" pitchFamily="18" charset="-78"/>
              <a:cs typeface="Andalus" pitchFamily="18" charset="-78"/>
            </a:endParaRPr>
          </a:p>
        </p:txBody>
      </p:sp>
      <p:sp>
        <p:nvSpPr>
          <p:cNvPr id="3074" name="Homepage">
            <a:hlinkClick r:id="rId6" action="ppaction://hlinksldjump"/>
          </p:cNvPr>
          <p:cNvSpPr>
            <a:spLocks noEditPoints="1" noChangeArrowheads="1"/>
          </p:cNvSpPr>
          <p:nvPr/>
        </p:nvSpPr>
        <p:spPr bwMode="auto">
          <a:xfrm>
            <a:off x="7358082" y="5643578"/>
            <a:ext cx="857256" cy="857256"/>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
        <p:nvSpPr>
          <p:cNvPr id="6" name="5 Marcador de fecha"/>
          <p:cNvSpPr>
            <a:spLocks noGrp="1"/>
          </p:cNvSpPr>
          <p:nvPr>
            <p:ph type="dt" sz="half" idx="10"/>
          </p:nvPr>
        </p:nvSpPr>
        <p:spPr/>
        <p:txBody>
          <a:bodyPr/>
          <a:lstStyle/>
          <a:p>
            <a:fld id="{41CA45B9-227B-4CF4-B8D8-442CF72A4109}" type="datetime9">
              <a:rPr lang="es-CO" smtClean="0"/>
              <a:pPr/>
              <a:t>29/06/2012 10:38:44 a.m.</a:t>
            </a:fld>
            <a:endParaRPr lang="es-CO"/>
          </a:p>
        </p:txBody>
      </p:sp>
      <p:sp>
        <p:nvSpPr>
          <p:cNvPr id="9" name="8 Marcador de pie de página"/>
          <p:cNvSpPr>
            <a:spLocks noGrp="1"/>
          </p:cNvSpPr>
          <p:nvPr>
            <p:ph type="ftr" sz="quarter" idx="11"/>
          </p:nvPr>
        </p:nvSpPr>
        <p:spPr/>
        <p:txBody>
          <a:bodyPr/>
          <a:lstStyle/>
          <a:p>
            <a:r>
              <a:rPr lang="es-CO" dirty="0" smtClean="0"/>
              <a:t>OSCAR ELIAS MARTINEZ , LIC: MATEMATICAS Y FISICA.</a:t>
            </a:r>
            <a:endParaRPr lang="es-CO" dirty="0"/>
          </a:p>
        </p:txBody>
      </p:sp>
      <p:sp>
        <p:nvSpPr>
          <p:cNvPr id="10" name="1 Título"/>
          <p:cNvSpPr>
            <a:spLocks noGrp="1"/>
          </p:cNvSpPr>
          <p:nvPr/>
        </p:nvSpPr>
        <p:spPr>
          <a:xfrm>
            <a:off x="685800" y="642918"/>
            <a:ext cx="7772400" cy="1829761"/>
          </a:xfrm>
          <a:prstGeom prst="rect">
            <a:avLst/>
          </a:prstGeom>
        </p:spPr>
        <p:txBody>
          <a:bodyPr vert="horz" anchor="b">
            <a:normAutofit fontScale="90000" lnSpcReduction="20000"/>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s-CO" dirty="0" smtClean="0">
                <a:solidFill>
                  <a:schemeClr val="accent1">
                    <a:lumMod val="50000"/>
                  </a:schemeClr>
                </a:solidFill>
              </a:rPr>
              <a:t>ESPECIALIZACION EN ADMINISTRACION DE LA INFORMATICA EDUCATIVA</a:t>
            </a:r>
            <a:endParaRPr lang="es-CO" dirty="0">
              <a:solidFill>
                <a:schemeClr val="accent1">
                  <a:lumMod val="50000"/>
                </a:schemeClr>
              </a:solidFill>
            </a:endParaRPr>
          </a:p>
        </p:txBody>
      </p:sp>
    </p:spTree>
  </p:cSld>
  <p:clrMapOvr>
    <a:masterClrMapping/>
  </p:clrMapOvr>
  <p:transition>
    <p:dissolve/>
    <p:sndAc>
      <p:stSnd>
        <p:snd r:embed="rId3"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785794"/>
            <a:ext cx="8072494" cy="5355312"/>
          </a:xfrm>
          <a:prstGeom prst="rect">
            <a:avLst/>
          </a:prstGeom>
        </p:spPr>
        <p:txBody>
          <a:bodyPr wrap="square">
            <a:spAutoFit/>
          </a:bodyPr>
          <a:lstStyle/>
          <a:p>
            <a:r>
              <a:rPr lang="es-CO" dirty="0" smtClean="0"/>
              <a:t>• Utilizar transparentemente las tecnologías</a:t>
            </a:r>
          </a:p>
          <a:p>
            <a:r>
              <a:rPr lang="es-CO" dirty="0" smtClean="0"/>
              <a:t>• Usar las tecnologías para planificar estrategias   para facilitar la construcción del aprender</a:t>
            </a:r>
          </a:p>
          <a:p>
            <a:r>
              <a:rPr lang="es-CO" dirty="0" smtClean="0"/>
              <a:t>• Usar las tecnologías en el aula</a:t>
            </a:r>
          </a:p>
          <a:p>
            <a:r>
              <a:rPr lang="es-CO" dirty="0" smtClean="0"/>
              <a:t>• Usar las tecnologías para apoyar las clases</a:t>
            </a:r>
          </a:p>
          <a:p>
            <a:r>
              <a:rPr lang="es-CO" dirty="0" smtClean="0"/>
              <a:t>• Usar las tecnologías como parte del currículum</a:t>
            </a:r>
          </a:p>
          <a:p>
            <a:r>
              <a:rPr lang="es-CO" dirty="0" smtClean="0"/>
              <a:t>• Usar las tecnologías para aprender el contenido de una disciplina</a:t>
            </a:r>
          </a:p>
          <a:p>
            <a:r>
              <a:rPr lang="es-CO" dirty="0" smtClean="0"/>
              <a:t>• Usar software educativo de una disciplina</a:t>
            </a:r>
          </a:p>
          <a:p>
            <a:endParaRPr lang="es-CO" dirty="0" smtClean="0"/>
          </a:p>
          <a:p>
            <a:pPr algn="just"/>
            <a:r>
              <a:rPr lang="es-CO" dirty="0" smtClean="0"/>
              <a:t>integración de las Tics se logra cuando los alumnos son capaces de seleccionar herramientas tecnológicas para obtener</a:t>
            </a:r>
          </a:p>
          <a:p>
            <a:pPr algn="just"/>
            <a:r>
              <a:rPr lang="es-CO" dirty="0" smtClean="0"/>
              <a:t>información en forma actualizada, analizarla, sintetizarla y presentarla profesionalmente. La tecnología debería llegar a ser parte integral de cómo funciona la clase y tan asequible como otras herramientas utilizadas en la clase” (www.iste.org).</a:t>
            </a:r>
            <a:endParaRPr lang="es-CO" dirty="0"/>
          </a:p>
        </p:txBody>
      </p:sp>
      <p:sp>
        <p:nvSpPr>
          <p:cNvPr id="3" name="2 Marcador de fecha"/>
          <p:cNvSpPr>
            <a:spLocks noGrp="1"/>
          </p:cNvSpPr>
          <p:nvPr>
            <p:ph type="dt" sz="half" idx="10"/>
          </p:nvPr>
        </p:nvSpPr>
        <p:spPr/>
        <p:txBody>
          <a:bodyPr/>
          <a:lstStyle/>
          <a:p>
            <a:fld id="{595C580D-D7EA-47D3-98E0-69F8281A7171}" type="datetime9">
              <a:rPr lang="es-CO" smtClean="0"/>
              <a:pPr/>
              <a:t>29/06/2012 10:38:45 a.m.</a:t>
            </a:fld>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10</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Homepage">
            <a:hlinkClick r:id="" action="ppaction://hlinkshowjump?jump=nextslide"/>
          </p:cNvPr>
          <p:cNvSpPr>
            <a:spLocks noEditPoints="1" noChangeArrowheads="1"/>
          </p:cNvSpPr>
          <p:nvPr/>
        </p:nvSpPr>
        <p:spPr bwMode="auto">
          <a:xfrm>
            <a:off x="7496205" y="5857892"/>
            <a:ext cx="719133" cy="857256"/>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794258"/>
            <a:ext cx="8143932" cy="5632311"/>
          </a:xfrm>
          <a:prstGeom prst="rect">
            <a:avLst/>
          </a:prstGeom>
        </p:spPr>
        <p:txBody>
          <a:bodyPr wrap="square">
            <a:spAutoFit/>
          </a:bodyPr>
          <a:lstStyle/>
          <a:p>
            <a:r>
              <a:rPr lang="es-CO" i="1" dirty="0" smtClean="0"/>
              <a:t>B. ¿Qué NO es integración curricular de las Tics?</a:t>
            </a:r>
          </a:p>
          <a:p>
            <a:r>
              <a:rPr lang="es-CO" dirty="0" smtClean="0"/>
              <a:t>Es importante clarificar qué no es ICT prácticas , tales como:</a:t>
            </a:r>
          </a:p>
          <a:p>
            <a:pPr algn="just"/>
            <a:r>
              <a:rPr lang="es-CO" dirty="0" smtClean="0"/>
              <a:t>• Poner computadores en la clase sin capacitar a los profesores en el uso y la integración curricular de las Tics</a:t>
            </a:r>
          </a:p>
          <a:p>
            <a:pPr algn="just"/>
            <a:endParaRPr lang="es-CO" dirty="0" smtClean="0"/>
          </a:p>
          <a:p>
            <a:pPr algn="just"/>
            <a:r>
              <a:rPr lang="es-CO" dirty="0" smtClean="0"/>
              <a:t>• Llevar a los alumnos al laboratorio sin un propósito curricular claro.</a:t>
            </a:r>
          </a:p>
          <a:p>
            <a:pPr algn="just"/>
            <a:r>
              <a:rPr lang="es-CO" dirty="0" smtClean="0"/>
              <a:t>• Substituir 30 minutos de lectura por 30 minutos de trabajo</a:t>
            </a:r>
          </a:p>
          <a:p>
            <a:pPr algn="just"/>
            <a:r>
              <a:rPr lang="es-CO" dirty="0" smtClean="0"/>
              <a:t>con el computador en temas de lectura</a:t>
            </a:r>
          </a:p>
          <a:p>
            <a:pPr algn="just"/>
            <a:r>
              <a:rPr lang="es-CO" dirty="0" smtClean="0"/>
              <a:t>• Proveer software de aplicación como enciclopedias electrónicas, hoja de cálculo, base de datos, etc., sin propósito curricular alguno</a:t>
            </a:r>
          </a:p>
          <a:p>
            <a:pPr algn="just"/>
            <a:r>
              <a:rPr lang="es-CO" dirty="0" smtClean="0"/>
              <a:t>• Usar programas que cubren áreas de interés especial o </a:t>
            </a:r>
            <a:r>
              <a:rPr lang="es-CO" i="1" dirty="0" smtClean="0"/>
              <a:t>expertise técnico, pero que no ensamblan con un área </a:t>
            </a:r>
            <a:r>
              <a:rPr lang="es-CO" dirty="0" smtClean="0"/>
              <a:t>temática del curriculum. Ninguna de las anteriores implican una real integración curricular de estas tecnologías.</a:t>
            </a:r>
            <a:endParaRPr lang="es-CO" dirty="0"/>
          </a:p>
        </p:txBody>
      </p:sp>
      <p:sp>
        <p:nvSpPr>
          <p:cNvPr id="3" name="2 Marcador de fecha"/>
          <p:cNvSpPr>
            <a:spLocks noGrp="1"/>
          </p:cNvSpPr>
          <p:nvPr>
            <p:ph type="dt" sz="half" idx="10"/>
          </p:nvPr>
        </p:nvSpPr>
        <p:spPr/>
        <p:txBody>
          <a:bodyPr/>
          <a:lstStyle/>
          <a:p>
            <a:fld id="{AF24F2E9-3EA7-4031-B189-746DF470BA79}" type="datetime9">
              <a:rPr lang="es-CO" smtClean="0"/>
              <a:pPr/>
              <a:t>29/06/2012 10:38:45 a.m.</a:t>
            </a:fld>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11</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Homepage">
            <a:hlinkClick r:id="rId2" action="ppaction://hlinksldjump"/>
          </p:cNvPr>
          <p:cNvSpPr>
            <a:spLocks noEditPoints="1" noChangeArrowheads="1"/>
          </p:cNvSpPr>
          <p:nvPr/>
        </p:nvSpPr>
        <p:spPr bwMode="auto">
          <a:xfrm>
            <a:off x="7281891" y="4929198"/>
            <a:ext cx="1004885" cy="1304921"/>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dirty="0" smtClean="0">
                <a:solidFill>
                  <a:srgbClr val="FF0000"/>
                </a:solidFill>
              </a:rPr>
              <a:t>V. NIVELES PARA LA INTEGRACIÓN CURRICULAR   DE LAS TICS</a:t>
            </a:r>
            <a:endParaRPr lang="es-CO" sz="2800" dirty="0">
              <a:solidFill>
                <a:srgbClr val="FF0000"/>
              </a:solidFill>
            </a:endParaRPr>
          </a:p>
        </p:txBody>
      </p:sp>
      <p:sp>
        <p:nvSpPr>
          <p:cNvPr id="4" name="3 Marcador de fecha"/>
          <p:cNvSpPr>
            <a:spLocks noGrp="1"/>
          </p:cNvSpPr>
          <p:nvPr>
            <p:ph type="dt" sz="half" idx="10"/>
          </p:nvPr>
        </p:nvSpPr>
        <p:spPr/>
        <p:txBody>
          <a:bodyPr/>
          <a:lstStyle/>
          <a:p>
            <a:fld id="{1EAA069B-276C-4346-AD96-88BCB3BD7D08}" type="datetime9">
              <a:rPr lang="es-CO" smtClean="0"/>
              <a:pPr/>
              <a:t>29/06/2012 10:38:45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12</a:t>
            </a:fld>
            <a:endParaRPr lang="es-CO"/>
          </a:p>
        </p:txBody>
      </p:sp>
      <p:sp>
        <p:nvSpPr>
          <p:cNvPr id="7" name="6 Rectángulo"/>
          <p:cNvSpPr/>
          <p:nvPr/>
        </p:nvSpPr>
        <p:spPr>
          <a:xfrm>
            <a:off x="642910" y="2000240"/>
            <a:ext cx="8072494" cy="3970318"/>
          </a:xfrm>
          <a:prstGeom prst="rect">
            <a:avLst/>
          </a:prstGeom>
        </p:spPr>
        <p:txBody>
          <a:bodyPr wrap="square">
            <a:spAutoFit/>
          </a:bodyPr>
          <a:lstStyle/>
          <a:p>
            <a:r>
              <a:rPr lang="es-CO" dirty="0" smtClean="0"/>
              <a:t>En general, podemos distinguir tres niveles para llegar a la integración de las Tics: Apresto, Uso e Integración.</a:t>
            </a:r>
          </a:p>
          <a:p>
            <a:endParaRPr lang="es-CO" dirty="0" smtClean="0"/>
          </a:p>
          <a:p>
            <a:endParaRPr lang="es-CO" dirty="0" smtClean="0"/>
          </a:p>
          <a:p>
            <a:endParaRPr lang="es-CO" dirty="0" smtClean="0"/>
          </a:p>
          <a:p>
            <a:endParaRPr lang="es-CO" dirty="0" smtClean="0"/>
          </a:p>
          <a:p>
            <a:endParaRPr lang="es-CO" dirty="0" smtClean="0"/>
          </a:p>
          <a:p>
            <a:endParaRPr lang="es-CO" dirty="0" smtClean="0"/>
          </a:p>
          <a:p>
            <a:pPr algn="just"/>
            <a:r>
              <a:rPr lang="es-CO" b="1" dirty="0" smtClean="0"/>
              <a:t>1. Apresto de las Tics es dar los primeros pasos en su </a:t>
            </a:r>
            <a:r>
              <a:rPr lang="es-CO" dirty="0" smtClean="0"/>
              <a:t>conocimiento y uso, tal vez realizar algunas aplicaciones, el centro está en vencer el miedo y descubrir las potencialidades de las Tics.</a:t>
            </a:r>
            <a:endParaRPr lang="es-CO" dirty="0"/>
          </a:p>
        </p:txBody>
      </p:sp>
      <p:pic>
        <p:nvPicPr>
          <p:cNvPr id="3074" name="Picture 2"/>
          <p:cNvPicPr>
            <a:picLocks noChangeAspect="1" noChangeArrowheads="1"/>
          </p:cNvPicPr>
          <p:nvPr/>
        </p:nvPicPr>
        <p:blipFill>
          <a:blip r:embed="rId2" cstate="print"/>
          <a:srcRect/>
          <a:stretch>
            <a:fillRect/>
          </a:stretch>
        </p:blipFill>
        <p:spPr bwMode="auto">
          <a:xfrm>
            <a:off x="3143240" y="2857496"/>
            <a:ext cx="2714644" cy="1500198"/>
          </a:xfrm>
          <a:prstGeom prst="rect">
            <a:avLst/>
          </a:prstGeom>
          <a:noFill/>
          <a:ln w="9525">
            <a:noFill/>
            <a:miter lim="800000"/>
            <a:headEnd/>
            <a:tailEnd/>
          </a:ln>
        </p:spPr>
      </p:pic>
      <p:sp>
        <p:nvSpPr>
          <p:cNvPr id="9" name="Homepage">
            <a:hlinkClick r:id="" action="ppaction://hlinkshowjump?jump=nextslide"/>
          </p:cNvPr>
          <p:cNvSpPr>
            <a:spLocks noEditPoints="1" noChangeArrowheads="1"/>
          </p:cNvSpPr>
          <p:nvPr/>
        </p:nvSpPr>
        <p:spPr bwMode="auto">
          <a:xfrm>
            <a:off x="7639081" y="5857892"/>
            <a:ext cx="576257" cy="78581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714357"/>
            <a:ext cx="8429684" cy="5632311"/>
          </a:xfrm>
          <a:prstGeom prst="rect">
            <a:avLst/>
          </a:prstGeom>
        </p:spPr>
        <p:txBody>
          <a:bodyPr wrap="square">
            <a:spAutoFit/>
          </a:bodyPr>
          <a:lstStyle/>
          <a:p>
            <a:pPr algn="just"/>
            <a:r>
              <a:rPr lang="es-CO" b="1" dirty="0" smtClean="0"/>
              <a:t>2.Uso de las Tics implica conocerlas y usarlas para diversas </a:t>
            </a:r>
            <a:r>
              <a:rPr lang="es-CO" dirty="0" smtClean="0"/>
              <a:t>tareas, pero sin un propósito curricular claro. Implica que los profesores y aprendices posean una cultura informática, usen</a:t>
            </a:r>
          </a:p>
          <a:p>
            <a:pPr algn="just"/>
            <a:r>
              <a:rPr lang="es-CO" dirty="0" smtClean="0"/>
              <a:t>las tecnologías para preparar clases, apoyar tareas</a:t>
            </a:r>
          </a:p>
          <a:p>
            <a:pPr algn="just"/>
            <a:r>
              <a:rPr lang="es-CO" dirty="0" smtClean="0"/>
              <a:t>administrativas, revisar software educativo, etc. Las</a:t>
            </a:r>
          </a:p>
          <a:p>
            <a:pPr algn="just"/>
            <a:r>
              <a:rPr lang="es-CO" dirty="0" smtClean="0"/>
              <a:t>tecnologías se usan, pero el propósito para qué se usan no está claro, no penetran la construcción del aprender, tienen más bien un papel periférico en el aprendizaje y la cognición. En otras palabras, parte importante de este nivel corresponde a un enfoque más tecno céntrico del uso de la tecnología para apoyar el aprender (Sánchez, 1998)</a:t>
            </a:r>
          </a:p>
          <a:p>
            <a:pPr algn="just"/>
            <a:r>
              <a:rPr lang="es-CO" b="1" dirty="0" smtClean="0"/>
              <a:t>3.Integración curricular de las TICs es embeberlas en el </a:t>
            </a:r>
            <a:r>
              <a:rPr lang="es-CO" dirty="0" smtClean="0"/>
              <a:t>currículum para un fin educativo específico, con un propósito explícito en el aprender. Es aprender X con el apoyo de la</a:t>
            </a:r>
          </a:p>
          <a:p>
            <a:pPr algn="just"/>
            <a:r>
              <a:rPr lang="es-CO" dirty="0" smtClean="0"/>
              <a:t>tecnología Y. </a:t>
            </a:r>
            <a:endParaRPr lang="es-CO" dirty="0"/>
          </a:p>
        </p:txBody>
      </p:sp>
      <p:sp>
        <p:nvSpPr>
          <p:cNvPr id="3" name="2 Marcador de fecha"/>
          <p:cNvSpPr>
            <a:spLocks noGrp="1"/>
          </p:cNvSpPr>
          <p:nvPr>
            <p:ph type="dt" sz="half" idx="10"/>
          </p:nvPr>
        </p:nvSpPr>
        <p:spPr/>
        <p:txBody>
          <a:bodyPr/>
          <a:lstStyle/>
          <a:p>
            <a:fld id="{14047F36-3D0F-408A-8DCA-B9FC274507AC}" type="datetime9">
              <a:rPr lang="es-CO" smtClean="0"/>
              <a:pPr/>
              <a:t>29/06/2012 10:38:45 a.m.</a:t>
            </a:fld>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13</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Homepage">
            <a:hlinkClick r:id="rId2" action="ppaction://hlinksldjump"/>
          </p:cNvPr>
          <p:cNvSpPr>
            <a:spLocks noEditPoints="1" noChangeArrowheads="1"/>
          </p:cNvSpPr>
          <p:nvPr/>
        </p:nvSpPr>
        <p:spPr bwMode="auto">
          <a:xfrm>
            <a:off x="7639081" y="6000768"/>
            <a:ext cx="576257" cy="78581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0"/>
            <a:ext cx="8229600" cy="918418"/>
          </a:xfrm>
        </p:spPr>
        <p:txBody>
          <a:bodyPr>
            <a:noAutofit/>
          </a:bodyPr>
          <a:lstStyle/>
          <a:p>
            <a:pPr algn="ctr"/>
            <a:r>
              <a:rPr lang="es-CO" sz="3200" dirty="0" smtClean="0">
                <a:solidFill>
                  <a:srgbClr val="FF0000"/>
                </a:solidFill>
              </a:rPr>
              <a:t>VI. MODELOS DE INTEGRACION CURRICULAR DE LAS TICS</a:t>
            </a:r>
            <a:endParaRPr lang="es-CO" sz="3200" dirty="0">
              <a:solidFill>
                <a:srgbClr val="FF0000"/>
              </a:solidFill>
            </a:endParaRPr>
          </a:p>
        </p:txBody>
      </p:sp>
      <p:sp>
        <p:nvSpPr>
          <p:cNvPr id="4" name="3 Marcador de fecha"/>
          <p:cNvSpPr>
            <a:spLocks noGrp="1"/>
          </p:cNvSpPr>
          <p:nvPr>
            <p:ph type="dt" sz="half" idx="10"/>
          </p:nvPr>
        </p:nvSpPr>
        <p:spPr/>
        <p:txBody>
          <a:bodyPr/>
          <a:lstStyle/>
          <a:p>
            <a:fld id="{BEB9BC27-7B4E-4B63-AA04-A7760519C2ED}" type="datetime9">
              <a:rPr lang="es-CO" smtClean="0"/>
              <a:pPr/>
              <a:t>29/06/2012 10:38:45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14</a:t>
            </a:fld>
            <a:endParaRPr lang="es-CO"/>
          </a:p>
        </p:txBody>
      </p:sp>
      <p:sp>
        <p:nvSpPr>
          <p:cNvPr id="8" name="7 Rectángulo"/>
          <p:cNvSpPr/>
          <p:nvPr/>
        </p:nvSpPr>
        <p:spPr>
          <a:xfrm>
            <a:off x="428596" y="1857364"/>
            <a:ext cx="8215370" cy="3693319"/>
          </a:xfrm>
          <a:prstGeom prst="rect">
            <a:avLst/>
          </a:prstGeom>
        </p:spPr>
        <p:txBody>
          <a:bodyPr wrap="square">
            <a:spAutoFit/>
          </a:bodyPr>
          <a:lstStyle/>
          <a:p>
            <a:pPr algn="just"/>
            <a:r>
              <a:rPr lang="es-CO" dirty="0" smtClean="0"/>
              <a:t>los teóricos e implementadores de la Informática Educativa no suelen aplicar conceptos de diseño</a:t>
            </a:r>
          </a:p>
          <a:p>
            <a:pPr algn="just"/>
            <a:r>
              <a:rPr lang="es-CO" dirty="0" smtClean="0"/>
              <a:t>y desarrollo curricular a sus prácticas con Tics. Tal vez, los trabajos que más sintonía tienen con el ámbito de las Tics, sean aquellos de Jacobs (1990, 1991) y Fogarty (1991, 1993).</a:t>
            </a:r>
          </a:p>
          <a:p>
            <a:pPr algn="just"/>
            <a:endParaRPr lang="es-CO" dirty="0" smtClean="0"/>
          </a:p>
          <a:p>
            <a:pPr algn="just"/>
            <a:r>
              <a:rPr lang="es-CO" dirty="0" smtClean="0"/>
              <a:t>Jacobs propone un continuo de cinco opciones para la integración curricular, comenzando con diseños basados en una disciplina y diseños paralelos, para proseguir con aquellos</a:t>
            </a:r>
          </a:p>
          <a:p>
            <a:pPr algn="just"/>
            <a:r>
              <a:rPr lang="es-CO" dirty="0" smtClean="0"/>
              <a:t>multidisciplinarios, interdisciplinarios e integrados.</a:t>
            </a:r>
            <a:endParaRPr lang="es-CO" dirty="0"/>
          </a:p>
        </p:txBody>
      </p:sp>
      <p:sp>
        <p:nvSpPr>
          <p:cNvPr id="9" name="Homepage">
            <a:hlinkClick r:id="" action="ppaction://hlinkshowjump?jump=nextslide"/>
          </p:cNvPr>
          <p:cNvSpPr>
            <a:spLocks noEditPoints="1" noChangeArrowheads="1"/>
          </p:cNvSpPr>
          <p:nvPr/>
        </p:nvSpPr>
        <p:spPr bwMode="auto">
          <a:xfrm>
            <a:off x="7281891" y="5429264"/>
            <a:ext cx="862009" cy="114300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F9AE5B-BB12-490A-ADBD-CA022A2338D3}" type="datetime9">
              <a:rPr lang="es-CO" smtClean="0"/>
              <a:pPr/>
              <a:t>29/06/2012 10:38:45 a.m.</a:t>
            </a:fld>
            <a:endParaRPr lang="es-CO"/>
          </a:p>
        </p:txBody>
      </p:sp>
      <p:sp>
        <p:nvSpPr>
          <p:cNvPr id="3" name="2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15</a:t>
            </a:fld>
            <a:endParaRPr lang="es-CO"/>
          </a:p>
        </p:txBody>
      </p:sp>
      <p:sp>
        <p:nvSpPr>
          <p:cNvPr id="5" name="4 Rectángulo"/>
          <p:cNvSpPr/>
          <p:nvPr/>
        </p:nvSpPr>
        <p:spPr>
          <a:xfrm>
            <a:off x="714348" y="857232"/>
            <a:ext cx="8001056" cy="4524315"/>
          </a:xfrm>
          <a:prstGeom prst="rect">
            <a:avLst/>
          </a:prstGeom>
        </p:spPr>
        <p:txBody>
          <a:bodyPr wrap="square">
            <a:spAutoFit/>
          </a:bodyPr>
          <a:lstStyle/>
          <a:p>
            <a:pPr algn="just"/>
            <a:r>
              <a:rPr lang="es-CO" dirty="0" smtClean="0"/>
              <a:t>Fogarty parte del modelo propuesto por Jacobs y propone un modelo conformado por tres áreas de integración curricular: Integración dentro de una disciplina, integración a través de las  disciplinas, e integración dentro de la mente del aprendiz. Todas son necesarias para integrar completamente el curriculum.</a:t>
            </a:r>
          </a:p>
          <a:p>
            <a:endParaRPr lang="es-CO" dirty="0" smtClean="0"/>
          </a:p>
          <a:p>
            <a:pPr algn="just"/>
            <a:r>
              <a:rPr lang="es-CO" dirty="0" smtClean="0"/>
              <a:t>Un análisis más detenido de este modelo y su aplicación en la integración de las Tics nos lleva a proponer seis formas de utilización de las tecnologías en el ámbito curricular: Anidada,</a:t>
            </a:r>
          </a:p>
          <a:p>
            <a:pPr algn="just"/>
            <a:r>
              <a:rPr lang="es-CO" dirty="0" smtClean="0"/>
              <a:t>tejida, enroscada, integrada, inmersa y en red.</a:t>
            </a:r>
          </a:p>
          <a:p>
            <a:endParaRPr lang="es-CO" dirty="0" smtClean="0"/>
          </a:p>
          <a:p>
            <a:endParaRPr lang="es-CO" dirty="0" smtClean="0"/>
          </a:p>
          <a:p>
            <a:endParaRPr lang="es-CO" dirty="0"/>
          </a:p>
        </p:txBody>
      </p:sp>
      <p:pic>
        <p:nvPicPr>
          <p:cNvPr id="1026" name="Picture 2"/>
          <p:cNvPicPr>
            <a:picLocks noChangeAspect="1" noChangeArrowheads="1"/>
          </p:cNvPicPr>
          <p:nvPr/>
        </p:nvPicPr>
        <p:blipFill>
          <a:blip r:embed="rId2" cstate="print"/>
          <a:srcRect/>
          <a:stretch>
            <a:fillRect/>
          </a:stretch>
        </p:blipFill>
        <p:spPr bwMode="auto">
          <a:xfrm>
            <a:off x="1142976" y="4635508"/>
            <a:ext cx="1214446" cy="1079508"/>
          </a:xfrm>
          <a:prstGeom prst="rect">
            <a:avLst/>
          </a:prstGeom>
          <a:noFill/>
          <a:ln w="9525">
            <a:noFill/>
            <a:miter lim="800000"/>
            <a:headEnd/>
            <a:tailEnd/>
          </a:ln>
        </p:spPr>
      </p:pic>
      <p:sp>
        <p:nvSpPr>
          <p:cNvPr id="7" name="6 Rectángulo"/>
          <p:cNvSpPr/>
          <p:nvPr/>
        </p:nvSpPr>
        <p:spPr>
          <a:xfrm>
            <a:off x="705738" y="5715016"/>
            <a:ext cx="2651816" cy="369332"/>
          </a:xfrm>
          <a:prstGeom prst="rect">
            <a:avLst/>
          </a:prstGeom>
        </p:spPr>
        <p:txBody>
          <a:bodyPr wrap="none">
            <a:spAutoFit/>
          </a:bodyPr>
          <a:lstStyle/>
          <a:p>
            <a:r>
              <a:rPr lang="es-CO" dirty="0" smtClean="0"/>
              <a:t>Forma anidada</a:t>
            </a:r>
            <a:endParaRPr lang="es-CO" dirty="0"/>
          </a:p>
        </p:txBody>
      </p:sp>
      <p:sp>
        <p:nvSpPr>
          <p:cNvPr id="10" name="Homepage">
            <a:hlinkClick r:id="" action="ppaction://hlinkshowjump?jump=nextslide"/>
          </p:cNvPr>
          <p:cNvSpPr>
            <a:spLocks noEditPoints="1" noChangeArrowheads="1"/>
          </p:cNvSpPr>
          <p:nvPr/>
        </p:nvSpPr>
        <p:spPr bwMode="auto">
          <a:xfrm>
            <a:off x="7281891" y="4857760"/>
            <a:ext cx="862009" cy="116204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4444E9-E76A-4700-8437-BF11E4C51BCA}" type="datetime9">
              <a:rPr lang="es-CO" smtClean="0"/>
              <a:pPr/>
              <a:t>29/06/2012 10:38:45 a.m.</a:t>
            </a:fld>
            <a:endParaRPr lang="es-CO"/>
          </a:p>
        </p:txBody>
      </p:sp>
      <p:sp>
        <p:nvSpPr>
          <p:cNvPr id="3" name="2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16</a:t>
            </a:fld>
            <a:endParaRPr lang="es-CO"/>
          </a:p>
        </p:txBody>
      </p:sp>
      <p:pic>
        <p:nvPicPr>
          <p:cNvPr id="2050" name="Picture 2"/>
          <p:cNvPicPr>
            <a:picLocks noChangeAspect="1" noChangeArrowheads="1"/>
          </p:cNvPicPr>
          <p:nvPr/>
        </p:nvPicPr>
        <p:blipFill>
          <a:blip r:embed="rId2" cstate="print"/>
          <a:srcRect/>
          <a:stretch>
            <a:fillRect/>
          </a:stretch>
        </p:blipFill>
        <p:spPr bwMode="auto">
          <a:xfrm>
            <a:off x="4000496" y="1340822"/>
            <a:ext cx="1162044" cy="1088046"/>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7000892" y="1330274"/>
            <a:ext cx="1143008" cy="1165256"/>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500298" y="4214818"/>
            <a:ext cx="1071570" cy="1089776"/>
          </a:xfrm>
          <a:prstGeom prst="rect">
            <a:avLst/>
          </a:prstGeom>
          <a:noFill/>
          <a:ln w="9525">
            <a:noFill/>
            <a:miter lim="800000"/>
            <a:headEnd/>
            <a:tailEnd/>
          </a:ln>
        </p:spPr>
      </p:pic>
      <p:pic>
        <p:nvPicPr>
          <p:cNvPr id="2053" name="Picture 5"/>
          <p:cNvPicPr>
            <a:picLocks noChangeAspect="1" noChangeArrowheads="1"/>
          </p:cNvPicPr>
          <p:nvPr/>
        </p:nvPicPr>
        <p:blipFill>
          <a:blip r:embed="rId5" cstate="print"/>
          <a:srcRect/>
          <a:stretch>
            <a:fillRect/>
          </a:stretch>
        </p:blipFill>
        <p:spPr bwMode="auto">
          <a:xfrm>
            <a:off x="5782812" y="4214818"/>
            <a:ext cx="1146641" cy="1104894"/>
          </a:xfrm>
          <a:prstGeom prst="rect">
            <a:avLst/>
          </a:prstGeom>
          <a:noFill/>
          <a:ln w="9525">
            <a:noFill/>
            <a:miter lim="800000"/>
            <a:headEnd/>
            <a:tailEnd/>
          </a:ln>
        </p:spPr>
      </p:pic>
      <p:pic>
        <p:nvPicPr>
          <p:cNvPr id="9" name="Picture 3"/>
          <p:cNvPicPr>
            <a:picLocks noChangeAspect="1" noChangeArrowheads="1"/>
          </p:cNvPicPr>
          <p:nvPr/>
        </p:nvPicPr>
        <p:blipFill>
          <a:blip r:embed="rId6" cstate="print"/>
          <a:srcRect/>
          <a:stretch>
            <a:fillRect/>
          </a:stretch>
        </p:blipFill>
        <p:spPr bwMode="auto">
          <a:xfrm>
            <a:off x="1071538" y="1357298"/>
            <a:ext cx="1084480" cy="1074225"/>
          </a:xfrm>
          <a:prstGeom prst="rect">
            <a:avLst/>
          </a:prstGeom>
          <a:noFill/>
          <a:ln w="9525">
            <a:noFill/>
            <a:miter lim="800000"/>
            <a:headEnd/>
            <a:tailEnd/>
          </a:ln>
        </p:spPr>
      </p:pic>
      <p:sp>
        <p:nvSpPr>
          <p:cNvPr id="10" name="9 Rectángulo"/>
          <p:cNvSpPr/>
          <p:nvPr/>
        </p:nvSpPr>
        <p:spPr>
          <a:xfrm>
            <a:off x="500034" y="857232"/>
            <a:ext cx="2263889" cy="369332"/>
          </a:xfrm>
          <a:prstGeom prst="rect">
            <a:avLst/>
          </a:prstGeom>
        </p:spPr>
        <p:txBody>
          <a:bodyPr wrap="none">
            <a:spAutoFit/>
          </a:bodyPr>
          <a:lstStyle/>
          <a:p>
            <a:r>
              <a:rPr lang="es-CO" dirty="0" smtClean="0"/>
              <a:t>Forma tejida</a:t>
            </a:r>
            <a:endParaRPr lang="es-CO" dirty="0"/>
          </a:p>
        </p:txBody>
      </p:sp>
      <p:sp>
        <p:nvSpPr>
          <p:cNvPr id="11" name="10 Rectángulo"/>
          <p:cNvSpPr/>
          <p:nvPr/>
        </p:nvSpPr>
        <p:spPr>
          <a:xfrm>
            <a:off x="3143240" y="916528"/>
            <a:ext cx="3000396" cy="369332"/>
          </a:xfrm>
          <a:prstGeom prst="rect">
            <a:avLst/>
          </a:prstGeom>
        </p:spPr>
        <p:txBody>
          <a:bodyPr wrap="square">
            <a:spAutoFit/>
          </a:bodyPr>
          <a:lstStyle/>
          <a:p>
            <a:r>
              <a:rPr lang="es-CO" dirty="0" smtClean="0"/>
              <a:t>Forma enroscada</a:t>
            </a:r>
            <a:endParaRPr lang="es-CO" dirty="0"/>
          </a:p>
        </p:txBody>
      </p:sp>
      <p:sp>
        <p:nvSpPr>
          <p:cNvPr id="12" name="11 Rectángulo"/>
          <p:cNvSpPr/>
          <p:nvPr/>
        </p:nvSpPr>
        <p:spPr>
          <a:xfrm>
            <a:off x="6215074" y="916528"/>
            <a:ext cx="2910284" cy="369332"/>
          </a:xfrm>
          <a:prstGeom prst="rect">
            <a:avLst/>
          </a:prstGeom>
        </p:spPr>
        <p:txBody>
          <a:bodyPr wrap="none">
            <a:spAutoFit/>
          </a:bodyPr>
          <a:lstStyle/>
          <a:p>
            <a:r>
              <a:rPr lang="es-CO" dirty="0" smtClean="0"/>
              <a:t>Forma integrada</a:t>
            </a:r>
            <a:endParaRPr lang="es-CO" dirty="0"/>
          </a:p>
        </p:txBody>
      </p:sp>
      <p:sp>
        <p:nvSpPr>
          <p:cNvPr id="13" name="12 Rectángulo"/>
          <p:cNvSpPr/>
          <p:nvPr/>
        </p:nvSpPr>
        <p:spPr>
          <a:xfrm>
            <a:off x="5143504" y="3702610"/>
            <a:ext cx="2367186" cy="369332"/>
          </a:xfrm>
          <a:prstGeom prst="rect">
            <a:avLst/>
          </a:prstGeom>
        </p:spPr>
        <p:txBody>
          <a:bodyPr wrap="none">
            <a:spAutoFit/>
          </a:bodyPr>
          <a:lstStyle/>
          <a:p>
            <a:r>
              <a:rPr lang="es-CO" dirty="0" smtClean="0"/>
              <a:t>Forma en red</a:t>
            </a:r>
            <a:endParaRPr lang="es-CO" dirty="0"/>
          </a:p>
        </p:txBody>
      </p:sp>
      <p:sp>
        <p:nvSpPr>
          <p:cNvPr id="14" name="13 Rectángulo"/>
          <p:cNvSpPr/>
          <p:nvPr/>
        </p:nvSpPr>
        <p:spPr>
          <a:xfrm>
            <a:off x="1785918" y="3774048"/>
            <a:ext cx="2677208" cy="369332"/>
          </a:xfrm>
          <a:prstGeom prst="rect">
            <a:avLst/>
          </a:prstGeom>
        </p:spPr>
        <p:txBody>
          <a:bodyPr wrap="none">
            <a:spAutoFit/>
          </a:bodyPr>
          <a:lstStyle/>
          <a:p>
            <a:r>
              <a:rPr lang="es-CO" dirty="0" smtClean="0"/>
              <a:t>Forma inmersa</a:t>
            </a:r>
            <a:endParaRPr lang="es-CO" dirty="0"/>
          </a:p>
        </p:txBody>
      </p:sp>
      <p:sp>
        <p:nvSpPr>
          <p:cNvPr id="15" name="Homepage">
            <a:hlinkClick r:id="rId7" action="ppaction://hlinksldjump"/>
          </p:cNvPr>
          <p:cNvSpPr>
            <a:spLocks noEditPoints="1" noChangeArrowheads="1"/>
          </p:cNvSpPr>
          <p:nvPr/>
        </p:nvSpPr>
        <p:spPr bwMode="auto">
          <a:xfrm>
            <a:off x="7281891" y="5143512"/>
            <a:ext cx="790571" cy="109060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3200" dirty="0" smtClean="0">
                <a:solidFill>
                  <a:srgbClr val="FF0000"/>
                </a:solidFill>
              </a:rPr>
              <a:t>VII. INTEGRACIÓN CURRICULAR Y APROPIACIÓN DE LAS TICS</a:t>
            </a:r>
            <a:endParaRPr lang="es-CO" sz="3200" dirty="0">
              <a:solidFill>
                <a:srgbClr val="FF0000"/>
              </a:solidFill>
            </a:endParaRPr>
          </a:p>
        </p:txBody>
      </p:sp>
      <p:sp>
        <p:nvSpPr>
          <p:cNvPr id="4" name="3 Marcador de fecha"/>
          <p:cNvSpPr>
            <a:spLocks noGrp="1"/>
          </p:cNvSpPr>
          <p:nvPr>
            <p:ph type="dt" sz="half" idx="10"/>
          </p:nvPr>
        </p:nvSpPr>
        <p:spPr/>
        <p:txBody>
          <a:bodyPr/>
          <a:lstStyle/>
          <a:p>
            <a:fld id="{1EAA069B-276C-4346-AD96-88BCB3BD7D08}" type="datetime9">
              <a:rPr lang="es-CO" smtClean="0"/>
              <a:pPr/>
              <a:t>29/06/2012 10:38:45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17</a:t>
            </a:fld>
            <a:endParaRPr lang="es-CO"/>
          </a:p>
        </p:txBody>
      </p:sp>
      <p:sp>
        <p:nvSpPr>
          <p:cNvPr id="7" name="6 Rectángulo"/>
          <p:cNvSpPr/>
          <p:nvPr/>
        </p:nvSpPr>
        <p:spPr>
          <a:xfrm>
            <a:off x="714348" y="1959012"/>
            <a:ext cx="7715304" cy="3970318"/>
          </a:xfrm>
          <a:prstGeom prst="rect">
            <a:avLst/>
          </a:prstGeom>
        </p:spPr>
        <p:txBody>
          <a:bodyPr wrap="square">
            <a:spAutoFit/>
          </a:bodyPr>
          <a:lstStyle/>
          <a:p>
            <a:pPr algn="just"/>
            <a:r>
              <a:rPr lang="es-CO" dirty="0" smtClean="0"/>
              <a:t>La integración curricular de Tics implica un cierto grado apropiación de estas tecnologías. Parafraseando a Vygotsky (1989) la  apropiación de las Tics como herramientas de nuestra sociedad implica una inmersión en actividades culturalmente organizadas y produce representaciones cognitivas que son asimiladas y acomodadas en la estructura</a:t>
            </a:r>
          </a:p>
          <a:p>
            <a:pPr algn="just"/>
            <a:r>
              <a:rPr lang="es-CO" dirty="0" smtClean="0"/>
              <a:t>mental del aprendiz.</a:t>
            </a:r>
          </a:p>
          <a:p>
            <a:pPr algn="just"/>
            <a:r>
              <a:rPr lang="es-CO" dirty="0" smtClean="0"/>
              <a:t>En este contexto, la función de las Tics en el aprender es la de conducir la influencia humana en el objeto de la acción, que es orientada externamente y genera</a:t>
            </a:r>
          </a:p>
          <a:p>
            <a:pPr algn="just"/>
            <a:r>
              <a:rPr lang="es-CO" dirty="0" smtClean="0"/>
              <a:t>cambios en los objetos.</a:t>
            </a:r>
            <a:endParaRPr lang="es-CO" dirty="0"/>
          </a:p>
        </p:txBody>
      </p:sp>
      <p:sp>
        <p:nvSpPr>
          <p:cNvPr id="8" name="Homepage">
            <a:hlinkClick r:id="rId2" action="ppaction://hlinksldjump"/>
          </p:cNvPr>
          <p:cNvSpPr>
            <a:spLocks noEditPoints="1" noChangeArrowheads="1"/>
          </p:cNvSpPr>
          <p:nvPr/>
        </p:nvSpPr>
        <p:spPr bwMode="auto">
          <a:xfrm>
            <a:off x="7429520" y="4857760"/>
            <a:ext cx="790571" cy="109060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143000"/>
          </a:xfrm>
        </p:spPr>
        <p:txBody>
          <a:bodyPr/>
          <a:lstStyle/>
          <a:p>
            <a:pPr algn="ctr"/>
            <a:r>
              <a:rPr lang="es-CO" dirty="0" smtClean="0">
                <a:solidFill>
                  <a:srgbClr val="FF0000"/>
                </a:solidFill>
              </a:rPr>
              <a:t>VIII. CODA</a:t>
            </a:r>
            <a:endParaRPr lang="es-CO" dirty="0">
              <a:solidFill>
                <a:srgbClr val="FF0000"/>
              </a:solidFill>
            </a:endParaRPr>
          </a:p>
        </p:txBody>
      </p:sp>
      <p:sp>
        <p:nvSpPr>
          <p:cNvPr id="4" name="3 Marcador de fecha"/>
          <p:cNvSpPr>
            <a:spLocks noGrp="1"/>
          </p:cNvSpPr>
          <p:nvPr>
            <p:ph type="dt" sz="half" idx="10"/>
          </p:nvPr>
        </p:nvSpPr>
        <p:spPr/>
        <p:txBody>
          <a:bodyPr/>
          <a:lstStyle/>
          <a:p>
            <a:fld id="{1EAA069B-276C-4346-AD96-88BCB3BD7D08}" type="datetime9">
              <a:rPr lang="es-CO" smtClean="0"/>
              <a:pPr/>
              <a:t>29/06/2012 10:38:45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18</a:t>
            </a:fld>
            <a:endParaRPr lang="es-CO"/>
          </a:p>
        </p:txBody>
      </p:sp>
      <p:sp>
        <p:nvSpPr>
          <p:cNvPr id="7" name="6 Rectángulo"/>
          <p:cNvSpPr/>
          <p:nvPr/>
        </p:nvSpPr>
        <p:spPr>
          <a:xfrm>
            <a:off x="714348" y="1357299"/>
            <a:ext cx="8001056" cy="4524315"/>
          </a:xfrm>
          <a:prstGeom prst="rect">
            <a:avLst/>
          </a:prstGeom>
        </p:spPr>
        <p:txBody>
          <a:bodyPr wrap="square">
            <a:spAutoFit/>
          </a:bodyPr>
          <a:lstStyle/>
          <a:p>
            <a:pPr algn="just"/>
            <a:r>
              <a:rPr lang="es-CO" dirty="0" smtClean="0"/>
              <a:t>El estudio y la preocupación por la integración curricular de las tecnologías no es un tema nuevo. Ya en 1987 Riding &amp; Buckle (1987) señalan que la integración del aprendizaje</a:t>
            </a:r>
          </a:p>
          <a:p>
            <a:pPr algn="just"/>
            <a:r>
              <a:rPr lang="es-CO" dirty="0" smtClean="0"/>
              <a:t>basado en computadores en el curriculum contemporáneo era la primera de las cuatro áreas principales de preocupación educativa. Quince años más tarde, con otras tecnologías</a:t>
            </a:r>
          </a:p>
          <a:p>
            <a:r>
              <a:rPr lang="es-CO" dirty="0" smtClean="0"/>
              <a:t>además del computador, el tema de integración curricular constituye aún una prioridad en Informática Educativa. Finalmente, la integración curricular de las TICs implica tener una filosofía subyacente, un proyecto de integración curricular de las TICs en el marco del proyecto educativo de la escuela, un proceso de cambio e innovación educativa.</a:t>
            </a:r>
            <a:endParaRPr lang="es-CO" dirty="0"/>
          </a:p>
        </p:txBody>
      </p:sp>
      <p:sp>
        <p:nvSpPr>
          <p:cNvPr id="8" name="Homepage">
            <a:hlinkClick r:id="rId3" action="ppaction://hlinksldjump"/>
          </p:cNvPr>
          <p:cNvSpPr>
            <a:spLocks noEditPoints="1" noChangeArrowheads="1"/>
          </p:cNvSpPr>
          <p:nvPr/>
        </p:nvSpPr>
        <p:spPr bwMode="auto">
          <a:xfrm>
            <a:off x="7281891" y="5624541"/>
            <a:ext cx="790571" cy="109060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9D7DFB-ED75-4AF4-95BA-5FD5D37A30DA}" type="datetime9">
              <a:rPr lang="es-CO" smtClean="0"/>
              <a:pPr/>
              <a:t>29/06/2012 10:38:45 a.m.</a:t>
            </a:fld>
            <a:endParaRPr lang="es-CO"/>
          </a:p>
        </p:txBody>
      </p:sp>
      <p:sp>
        <p:nvSpPr>
          <p:cNvPr id="3" name="2 Marcador de pie de página"/>
          <p:cNvSpPr>
            <a:spLocks noGrp="1"/>
          </p:cNvSpPr>
          <p:nvPr>
            <p:ph type="ftr" sz="quarter" idx="11"/>
          </p:nvPr>
        </p:nvSpPr>
        <p:spPr/>
        <p:txBody>
          <a:bodyPr/>
          <a:lstStyle/>
          <a:p>
            <a:r>
              <a:rPr lang="es-CO" dirty="0" smtClean="0"/>
              <a:t>OSCAR ELIAS MARTINEZ , LIC: MATEMATICAS Y FISICA.</a:t>
            </a:r>
            <a:endParaRPr lang="es-CO" dirty="0"/>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19</a:t>
            </a:fld>
            <a:endParaRPr lang="es-CO"/>
          </a:p>
        </p:txBody>
      </p:sp>
      <p:sp>
        <p:nvSpPr>
          <p:cNvPr id="5" name="Homepage">
            <a:hlinkClick r:id="rId5" action="ppaction://hlinksldjump"/>
          </p:cNvPr>
          <p:cNvSpPr>
            <a:spLocks noEditPoints="1" noChangeArrowheads="1"/>
          </p:cNvSpPr>
          <p:nvPr/>
        </p:nvSpPr>
        <p:spPr bwMode="auto">
          <a:xfrm>
            <a:off x="7429520" y="5929330"/>
            <a:ext cx="428628" cy="57150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
        <p:nvSpPr>
          <p:cNvPr id="6" name="5 Rectángulo"/>
          <p:cNvSpPr/>
          <p:nvPr/>
        </p:nvSpPr>
        <p:spPr>
          <a:xfrm>
            <a:off x="1835696" y="764704"/>
            <a:ext cx="4462000" cy="369332"/>
          </a:xfrm>
          <a:prstGeom prst="rect">
            <a:avLst/>
          </a:prstGeom>
        </p:spPr>
        <p:txBody>
          <a:bodyPr wrap="square">
            <a:spAutoFit/>
          </a:bodyPr>
          <a:lstStyle/>
          <a:p>
            <a:r>
              <a:rPr lang="es-CO" dirty="0" smtClean="0">
                <a:solidFill>
                  <a:srgbClr val="FF0000"/>
                </a:solidFill>
              </a:rPr>
              <a:t>           VIDEO DESDE YOU TUBE</a:t>
            </a:r>
            <a:endParaRPr lang="es-CO" dirty="0"/>
          </a:p>
        </p:txBody>
      </p:sp>
      <p:sp>
        <p:nvSpPr>
          <p:cNvPr id="7" name="6 Rectángulo"/>
          <p:cNvSpPr/>
          <p:nvPr/>
        </p:nvSpPr>
        <p:spPr>
          <a:xfrm>
            <a:off x="539552" y="4964975"/>
            <a:ext cx="7920880" cy="1200329"/>
          </a:xfrm>
          <a:prstGeom prst="rect">
            <a:avLst/>
          </a:prstGeom>
        </p:spPr>
        <p:txBody>
          <a:bodyPr wrap="square">
            <a:spAutoFit/>
          </a:bodyPr>
          <a:lstStyle/>
          <a:p>
            <a:r>
              <a:rPr lang="es-CO" dirty="0"/>
              <a:t>&lt;</a:t>
            </a:r>
            <a:r>
              <a:rPr lang="es-CO" dirty="0" err="1"/>
              <a:t>object</a:t>
            </a:r>
            <a:r>
              <a:rPr lang="es-CO" dirty="0"/>
              <a:t> </a:t>
            </a:r>
            <a:r>
              <a:rPr lang="es-CO" dirty="0" err="1"/>
              <a:t>width</a:t>
            </a:r>
            <a:r>
              <a:rPr lang="es-CO" dirty="0"/>
              <a:t>="420" </a:t>
            </a:r>
            <a:r>
              <a:rPr lang="es-CO" dirty="0" err="1"/>
              <a:t>height</a:t>
            </a:r>
            <a:r>
              <a:rPr lang="es-CO" dirty="0"/>
              <a:t>="315"&gt;&lt;</a:t>
            </a:r>
            <a:r>
              <a:rPr lang="es-CO" dirty="0" err="1"/>
              <a:t>param</a:t>
            </a:r>
            <a:r>
              <a:rPr lang="es-CO" dirty="0"/>
              <a:t> </a:t>
            </a:r>
            <a:r>
              <a:rPr lang="es-CO" dirty="0" err="1"/>
              <a:t>name</a:t>
            </a:r>
            <a:r>
              <a:rPr lang="es-CO" dirty="0"/>
              <a:t>="</a:t>
            </a:r>
            <a:r>
              <a:rPr lang="es-CO" dirty="0" err="1"/>
              <a:t>movie</a:t>
            </a:r>
            <a:r>
              <a:rPr lang="es-CO" dirty="0"/>
              <a:t>" </a:t>
            </a:r>
            <a:r>
              <a:rPr lang="es-CO" dirty="0" err="1"/>
              <a:t>value</a:t>
            </a:r>
            <a:r>
              <a:rPr lang="es-CO" dirty="0"/>
              <a:t>="http://www.youtube.com/v/FCD_fW-eaZc?version=3&amp;amp;hl=es_ES&amp;amp;rel=0"&gt;&lt;/param&gt;&lt;param </a:t>
            </a:r>
            <a:r>
              <a:rPr lang="es-CO" dirty="0" err="1"/>
              <a:t>name</a:t>
            </a:r>
            <a:r>
              <a:rPr lang="es-CO" dirty="0"/>
              <a:t>="</a:t>
            </a:r>
            <a:r>
              <a:rPr lang="es-CO" dirty="0" err="1"/>
              <a:t>allowFullScreen</a:t>
            </a:r>
            <a:r>
              <a:rPr lang="es-CO" dirty="0"/>
              <a:t>" </a:t>
            </a:r>
            <a:r>
              <a:rPr lang="es-CO" dirty="0" err="1"/>
              <a:t>value</a:t>
            </a:r>
            <a:r>
              <a:rPr lang="es-CO" dirty="0"/>
              <a:t>="true”</a:t>
            </a:r>
          </a:p>
        </p:txBody>
      </p:sp>
    </p:spTree>
    <p:controls>
      <mc:AlternateContent xmlns:mc="http://schemas.openxmlformats.org/markup-compatibility/2006">
        <mc:Choice xmlns:v="urn:schemas-microsoft-com:vml" Requires="v">
          <p:control spid="1030" name="ShockwaveFlash1" r:id="rId2" imgW="6696000" imgH="3745080"/>
        </mc:Choice>
        <mc:Fallback>
          <p:control name="ShockwaveFlash1" r:id="rId2" imgW="6696000" imgH="3745080">
            <p:pic>
              <p:nvPicPr>
                <p:cNvPr id="0" name="ShockwaveFlash1"/>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755650" y="1196975"/>
                  <a:ext cx="7488238" cy="374491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descr="G:\Trabajos de Tics\Gifs Animados Ciencia (13).gif"/>
          <p:cNvPicPr>
            <a:picLocks noChangeAspect="1" noChangeArrowheads="1" noCrop="1"/>
          </p:cNvPicPr>
          <p:nvPr/>
        </p:nvPicPr>
        <p:blipFill>
          <a:blip r:embed="rId2"/>
          <a:srcRect/>
          <a:stretch>
            <a:fillRect/>
          </a:stretch>
        </p:blipFill>
        <p:spPr bwMode="auto">
          <a:xfrm>
            <a:off x="857224" y="1890706"/>
            <a:ext cx="7429552" cy="4252938"/>
          </a:xfrm>
          <a:prstGeom prst="rect">
            <a:avLst/>
          </a:prstGeom>
          <a:noFill/>
        </p:spPr>
      </p:pic>
      <p:sp>
        <p:nvSpPr>
          <p:cNvPr id="2" name="1 Título"/>
          <p:cNvSpPr>
            <a:spLocks noGrp="1"/>
          </p:cNvSpPr>
          <p:nvPr>
            <p:ph type="title"/>
          </p:nvPr>
        </p:nvSpPr>
        <p:spPr>
          <a:xfrm>
            <a:off x="457200" y="704088"/>
            <a:ext cx="8401080" cy="1143000"/>
          </a:xfrm>
        </p:spPr>
        <p:txBody>
          <a:bodyPr>
            <a:normAutofit/>
          </a:bodyPr>
          <a:lstStyle/>
          <a:p>
            <a:pPr algn="ctr"/>
            <a:r>
              <a:rPr lang="es-CO" sz="3200" dirty="0" smtClean="0">
                <a:solidFill>
                  <a:srgbClr val="FF0000"/>
                </a:solidFill>
              </a:rPr>
              <a:t> </a:t>
            </a:r>
            <a:r>
              <a:rPr lang="es-CO" sz="3200" dirty="0" smtClean="0">
                <a:solidFill>
                  <a:srgbClr val="00B0F0"/>
                </a:solidFill>
              </a:rPr>
              <a:t>TICS EN EL DISEÑO DE LA    EDUCACION</a:t>
            </a:r>
            <a:endParaRPr lang="es-CO" sz="3200" kern="1000" dirty="0">
              <a:solidFill>
                <a:srgbClr val="00B0F0"/>
              </a:solidFill>
            </a:endParaRPr>
          </a:p>
        </p:txBody>
      </p:sp>
      <p:sp>
        <p:nvSpPr>
          <p:cNvPr id="3" name="2 Marcador de contenido"/>
          <p:cNvSpPr>
            <a:spLocks noGrp="1"/>
          </p:cNvSpPr>
          <p:nvPr>
            <p:ph idx="1"/>
          </p:nvPr>
        </p:nvSpPr>
        <p:spPr>
          <a:xfrm>
            <a:off x="457200" y="1928802"/>
            <a:ext cx="8229600" cy="4389120"/>
          </a:xfrm>
        </p:spPr>
        <p:txBody>
          <a:bodyPr>
            <a:normAutofit/>
          </a:bodyPr>
          <a:lstStyle/>
          <a:p>
            <a:r>
              <a:rPr lang="es-CO" sz="1800" dirty="0" smtClean="0">
                <a:solidFill>
                  <a:srgbClr val="FF0000"/>
                </a:solidFill>
              </a:rPr>
              <a:t>INTRODUCCION.</a:t>
            </a:r>
          </a:p>
          <a:p>
            <a:r>
              <a:rPr lang="es-CO" sz="1800" dirty="0" smtClean="0">
                <a:solidFill>
                  <a:srgbClr val="FF0000"/>
                </a:solidFill>
              </a:rPr>
              <a:t>EL CONCEPTO INTEGRAR.</a:t>
            </a:r>
          </a:p>
          <a:p>
            <a:r>
              <a:rPr lang="es-CO" sz="1800" dirty="0" smtClean="0">
                <a:solidFill>
                  <a:srgbClr val="FF0000"/>
                </a:solidFill>
              </a:rPr>
              <a:t>CURRICULUM.</a:t>
            </a:r>
          </a:p>
          <a:p>
            <a:r>
              <a:rPr lang="es-CO" sz="1800" dirty="0" smtClean="0">
                <a:solidFill>
                  <a:srgbClr val="FF0000"/>
                </a:solidFill>
              </a:rPr>
              <a:t>INTEGRACCION CURRICULAR DE LAS TICS.</a:t>
            </a:r>
          </a:p>
          <a:p>
            <a:r>
              <a:rPr lang="es-CO" sz="1800" dirty="0" smtClean="0">
                <a:solidFill>
                  <a:srgbClr val="FF0000"/>
                </a:solidFill>
              </a:rPr>
              <a:t>NIVELES PARA LA INTEGRACION CURRICULAR DE LAS TICS.</a:t>
            </a:r>
          </a:p>
          <a:p>
            <a:r>
              <a:rPr lang="es-CO" sz="1800" dirty="0" smtClean="0">
                <a:solidFill>
                  <a:srgbClr val="FF0000"/>
                </a:solidFill>
              </a:rPr>
              <a:t>MODELOS DE INTEGRACION CURRICULAR DE LAS TICS.</a:t>
            </a:r>
          </a:p>
          <a:p>
            <a:r>
              <a:rPr lang="es-CO" sz="1800" dirty="0" smtClean="0">
                <a:solidFill>
                  <a:srgbClr val="FF0000"/>
                </a:solidFill>
              </a:rPr>
              <a:t>INTEGRACION CURRICULAR Y APROPIACION DE LAS TICS.</a:t>
            </a:r>
          </a:p>
          <a:p>
            <a:r>
              <a:rPr lang="es-CO" sz="1800" dirty="0" smtClean="0">
                <a:solidFill>
                  <a:srgbClr val="FF0000"/>
                </a:solidFill>
              </a:rPr>
              <a:t>CODA.</a:t>
            </a:r>
          </a:p>
          <a:p>
            <a:r>
              <a:rPr lang="es-CO" sz="1800" dirty="0" smtClean="0">
                <a:solidFill>
                  <a:srgbClr val="FF0000"/>
                </a:solidFill>
              </a:rPr>
              <a:t>VIDEOS.</a:t>
            </a:r>
          </a:p>
          <a:p>
            <a:r>
              <a:rPr lang="es-CO" sz="1800" dirty="0" smtClean="0">
                <a:solidFill>
                  <a:srgbClr val="FF0000"/>
                </a:solidFill>
              </a:rPr>
              <a:t>CONCLUSIONES.</a:t>
            </a:r>
            <a:endParaRPr lang="es-CO" sz="1800" dirty="0">
              <a:solidFill>
                <a:srgbClr val="FF0000"/>
              </a:solidFill>
            </a:endParaRPr>
          </a:p>
        </p:txBody>
      </p:sp>
      <p:sp>
        <p:nvSpPr>
          <p:cNvPr id="4" name="3 Marcador de fecha"/>
          <p:cNvSpPr>
            <a:spLocks noGrp="1"/>
          </p:cNvSpPr>
          <p:nvPr>
            <p:ph type="dt" sz="half" idx="10"/>
          </p:nvPr>
        </p:nvSpPr>
        <p:spPr/>
        <p:txBody>
          <a:bodyPr/>
          <a:lstStyle/>
          <a:p>
            <a:fld id="{457C0013-A002-403D-84A0-F1D8D93FBD90}" type="datetime9">
              <a:rPr lang="es-CO" smtClean="0"/>
              <a:pPr/>
              <a:t>29/06/2012 10:38:45 a.m.</a:t>
            </a:fld>
            <a:endParaRPr lang="es-CO"/>
          </a:p>
        </p:txBody>
      </p:sp>
      <p:sp>
        <p:nvSpPr>
          <p:cNvPr id="5" name="4 Marcador de número de diapositiva"/>
          <p:cNvSpPr>
            <a:spLocks noGrp="1"/>
          </p:cNvSpPr>
          <p:nvPr>
            <p:ph type="sldNum" sz="quarter" idx="12"/>
          </p:nvPr>
        </p:nvSpPr>
        <p:spPr/>
        <p:txBody>
          <a:bodyPr/>
          <a:lstStyle/>
          <a:p>
            <a:fld id="{CD947E9D-7D49-47A8-A4B8-4F9CDED059B4}" type="slidenum">
              <a:rPr lang="es-CO" smtClean="0"/>
              <a:pPr/>
              <a:t>2</a:t>
            </a:fld>
            <a:endParaRPr lang="es-CO" dirty="0"/>
          </a:p>
        </p:txBody>
      </p:sp>
      <p:sp>
        <p:nvSpPr>
          <p:cNvPr id="6" name="5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10" name="9 Elipse">
            <a:hlinkClick r:id="rId3" action="ppaction://hlinksldjump"/>
          </p:cNvPr>
          <p:cNvSpPr/>
          <p:nvPr/>
        </p:nvSpPr>
        <p:spPr>
          <a:xfrm>
            <a:off x="285720" y="2000240"/>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Elipse">
            <a:hlinkClick r:id="rId4" action="ppaction://hlinksldjump"/>
          </p:cNvPr>
          <p:cNvSpPr/>
          <p:nvPr/>
        </p:nvSpPr>
        <p:spPr>
          <a:xfrm>
            <a:off x="285720" y="3071810"/>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Elipse">
            <a:hlinkClick r:id="rId5" action="ppaction://hlinksldjump"/>
          </p:cNvPr>
          <p:cNvSpPr/>
          <p:nvPr/>
        </p:nvSpPr>
        <p:spPr>
          <a:xfrm>
            <a:off x="285720" y="2357430"/>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Elipse">
            <a:hlinkClick r:id="rId6" action="ppaction://hlinksldjump"/>
          </p:cNvPr>
          <p:cNvSpPr/>
          <p:nvPr/>
        </p:nvSpPr>
        <p:spPr>
          <a:xfrm>
            <a:off x="285720" y="2714620"/>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Elipse">
            <a:hlinkClick r:id="rId7" action="ppaction://hlinksldjump"/>
          </p:cNvPr>
          <p:cNvSpPr/>
          <p:nvPr/>
        </p:nvSpPr>
        <p:spPr>
          <a:xfrm>
            <a:off x="285720" y="3357562"/>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14 Elipse">
            <a:hlinkClick r:id="rId8" action="ppaction://hlinksldjump"/>
          </p:cNvPr>
          <p:cNvSpPr/>
          <p:nvPr/>
        </p:nvSpPr>
        <p:spPr>
          <a:xfrm>
            <a:off x="285720" y="3645024"/>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15 Elipse">
            <a:hlinkClick r:id="rId9" action="ppaction://hlinksldjump"/>
          </p:cNvPr>
          <p:cNvSpPr/>
          <p:nvPr/>
        </p:nvSpPr>
        <p:spPr>
          <a:xfrm>
            <a:off x="251520" y="4005064"/>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16 Elipse">
            <a:hlinkClick r:id="rId10" action="ppaction://hlinksldjump"/>
          </p:cNvPr>
          <p:cNvSpPr/>
          <p:nvPr/>
        </p:nvSpPr>
        <p:spPr>
          <a:xfrm>
            <a:off x="285720" y="4365104"/>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17 Elipse">
            <a:hlinkClick r:id="rId11" action="ppaction://hlinksldjump"/>
          </p:cNvPr>
          <p:cNvSpPr/>
          <p:nvPr/>
        </p:nvSpPr>
        <p:spPr>
          <a:xfrm>
            <a:off x="285720" y="4653136"/>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18 Elipse">
            <a:hlinkClick r:id="rId12" action="ppaction://hlinksldjump"/>
          </p:cNvPr>
          <p:cNvSpPr/>
          <p:nvPr/>
        </p:nvSpPr>
        <p:spPr>
          <a:xfrm>
            <a:off x="285720" y="5013176"/>
            <a:ext cx="428628"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descr="G:\Trabajos de Tics\OSMARANIMA (12).gif"/>
          <p:cNvPicPr>
            <a:picLocks noChangeAspect="1" noChangeArrowheads="1" noCrop="1"/>
          </p:cNvPicPr>
          <p:nvPr/>
        </p:nvPicPr>
        <p:blipFill>
          <a:blip r:embed="rId2"/>
          <a:srcRect/>
          <a:stretch>
            <a:fillRect/>
          </a:stretch>
        </p:blipFill>
        <p:spPr bwMode="auto">
          <a:xfrm>
            <a:off x="2714612" y="1428736"/>
            <a:ext cx="3929088" cy="4643470"/>
          </a:xfrm>
          <a:prstGeom prst="rect">
            <a:avLst/>
          </a:prstGeom>
          <a:noFill/>
        </p:spPr>
      </p:pic>
      <p:sp>
        <p:nvSpPr>
          <p:cNvPr id="2" name="1 Título"/>
          <p:cNvSpPr>
            <a:spLocks noGrp="1"/>
          </p:cNvSpPr>
          <p:nvPr>
            <p:ph type="title"/>
          </p:nvPr>
        </p:nvSpPr>
        <p:spPr>
          <a:xfrm>
            <a:off x="457200" y="642918"/>
            <a:ext cx="8229600" cy="642934"/>
          </a:xfrm>
        </p:spPr>
        <p:txBody>
          <a:bodyPr>
            <a:normAutofit fontScale="90000"/>
          </a:bodyPr>
          <a:lstStyle/>
          <a:p>
            <a:pPr algn="ctr"/>
            <a:r>
              <a:rPr lang="es-CO" dirty="0" smtClean="0">
                <a:solidFill>
                  <a:srgbClr val="FF0000"/>
                </a:solidFill>
              </a:rPr>
              <a:t>CONCLUSIONES</a:t>
            </a:r>
            <a:endParaRPr lang="es-CO" dirty="0">
              <a:solidFill>
                <a:srgbClr val="FF0000"/>
              </a:solidFill>
            </a:endParaRPr>
          </a:p>
        </p:txBody>
      </p:sp>
      <p:sp>
        <p:nvSpPr>
          <p:cNvPr id="3" name="2 Marcador de contenido"/>
          <p:cNvSpPr>
            <a:spLocks noGrp="1"/>
          </p:cNvSpPr>
          <p:nvPr>
            <p:ph idx="1"/>
          </p:nvPr>
        </p:nvSpPr>
        <p:spPr>
          <a:xfrm>
            <a:off x="457200" y="1500174"/>
            <a:ext cx="8229600" cy="4389120"/>
          </a:xfrm>
        </p:spPr>
        <p:txBody>
          <a:bodyPr/>
          <a:lstStyle/>
          <a:p>
            <a:pPr marL="0" indent="0">
              <a:buNone/>
            </a:pPr>
            <a:endParaRPr lang="es-CO" dirty="0"/>
          </a:p>
          <a:p>
            <a:pPr marL="0" indent="0">
              <a:buNone/>
            </a:pPr>
            <a:r>
              <a:rPr lang="es-CO" dirty="0" smtClean="0"/>
              <a:t> </a:t>
            </a:r>
            <a:endParaRPr lang="es-CO" dirty="0"/>
          </a:p>
          <a:p>
            <a:pPr marL="0" indent="0">
              <a:buNone/>
            </a:pPr>
            <a:r>
              <a:rPr lang="es-CO" dirty="0"/>
              <a:t>	</a:t>
            </a:r>
          </a:p>
          <a:p>
            <a:pPr marL="0" indent="0">
              <a:buNone/>
            </a:pPr>
            <a:r>
              <a:rPr lang="es-CO" b="1" dirty="0" smtClean="0"/>
              <a:t>Las tecnologías de la Información  y comunicación  nos ofrece a los docentes la posibilidad de replantear , las actividades tradicionales de enseñanza para aplicarlas, ampliarlas y complementarlas con nuevas actividades y recursos de aprendizaje. </a:t>
            </a:r>
            <a:endParaRPr lang="es-CO" b="1" dirty="0"/>
          </a:p>
        </p:txBody>
      </p:sp>
      <p:sp>
        <p:nvSpPr>
          <p:cNvPr id="4" name="3 Marcador de fecha"/>
          <p:cNvSpPr>
            <a:spLocks noGrp="1"/>
          </p:cNvSpPr>
          <p:nvPr>
            <p:ph type="dt" sz="half" idx="10"/>
          </p:nvPr>
        </p:nvSpPr>
        <p:spPr/>
        <p:txBody>
          <a:bodyPr/>
          <a:lstStyle/>
          <a:p>
            <a:fld id="{1EAA069B-276C-4346-AD96-88BCB3BD7D08}" type="datetime9">
              <a:rPr lang="es-CO" smtClean="0"/>
              <a:pPr/>
              <a:t>29/06/2012 10:38:46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20</a:t>
            </a:fld>
            <a:endParaRPr lang="es-CO"/>
          </a:p>
        </p:txBody>
      </p:sp>
      <p:sp>
        <p:nvSpPr>
          <p:cNvPr id="7" name="Homepage">
            <a:hlinkClick r:id="" action="ppaction://hlinkshowjump?jump=nextslide"/>
          </p:cNvPr>
          <p:cNvSpPr>
            <a:spLocks noEditPoints="1" noChangeArrowheads="1"/>
          </p:cNvSpPr>
          <p:nvPr/>
        </p:nvSpPr>
        <p:spPr bwMode="auto">
          <a:xfrm>
            <a:off x="7429520" y="6072206"/>
            <a:ext cx="500066" cy="42862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solidFill>
                  <a:srgbClr val="FF0000"/>
                </a:solidFill>
              </a:rPr>
              <a:t>GRACIAS</a:t>
            </a:r>
            <a:r>
              <a:rPr lang="es-CO" dirty="0" smtClean="0"/>
              <a:t> </a:t>
            </a:r>
            <a:endParaRPr lang="es-CO" dirty="0"/>
          </a:p>
        </p:txBody>
      </p:sp>
      <p:sp>
        <p:nvSpPr>
          <p:cNvPr id="3" name="2 Marcador de contenido"/>
          <p:cNvSpPr>
            <a:spLocks noGrp="1"/>
          </p:cNvSpPr>
          <p:nvPr>
            <p:ph idx="1"/>
          </p:nvPr>
        </p:nvSpPr>
        <p:spPr>
          <a:xfrm>
            <a:off x="457200" y="1935480"/>
            <a:ext cx="8229600" cy="3993850"/>
          </a:xfrm>
        </p:spPr>
        <p:txBody>
          <a:bodyPr/>
          <a:lstStyle/>
          <a:p>
            <a:pPr algn="ctr">
              <a:buNone/>
            </a:pPr>
            <a:r>
              <a:rPr lang="es-CO" dirty="0" smtClean="0">
                <a:solidFill>
                  <a:schemeClr val="accent6">
                    <a:lumMod val="50000"/>
                  </a:schemeClr>
                </a:solidFill>
              </a:rPr>
              <a:t>FELICIDADES</a:t>
            </a:r>
          </a:p>
          <a:p>
            <a:pPr algn="ctr"/>
            <a:endParaRPr lang="es-CO" dirty="0" smtClean="0">
              <a:solidFill>
                <a:schemeClr val="accent6">
                  <a:lumMod val="50000"/>
                </a:schemeClr>
              </a:solidFill>
            </a:endParaRPr>
          </a:p>
          <a:p>
            <a:pPr algn="ctr"/>
            <a:endParaRPr lang="es-CO" dirty="0" smtClean="0">
              <a:solidFill>
                <a:schemeClr val="accent6">
                  <a:lumMod val="50000"/>
                </a:schemeClr>
              </a:solidFill>
            </a:endParaRPr>
          </a:p>
          <a:p>
            <a:pPr algn="ctr">
              <a:buNone/>
            </a:pPr>
            <a:r>
              <a:rPr lang="es-CO" dirty="0" smtClean="0">
                <a:solidFill>
                  <a:schemeClr val="accent6">
                    <a:lumMod val="50000"/>
                  </a:schemeClr>
                </a:solidFill>
              </a:rPr>
              <a:t>MUCHOS EXITOS</a:t>
            </a:r>
          </a:p>
          <a:p>
            <a:pPr algn="ctr"/>
            <a:endParaRPr lang="es-CO" dirty="0" smtClean="0">
              <a:solidFill>
                <a:schemeClr val="accent6">
                  <a:lumMod val="50000"/>
                </a:schemeClr>
              </a:solidFill>
            </a:endParaRPr>
          </a:p>
          <a:p>
            <a:pPr algn="ctr"/>
            <a:endParaRPr lang="es-CO" dirty="0" smtClean="0">
              <a:solidFill>
                <a:schemeClr val="accent6">
                  <a:lumMod val="50000"/>
                </a:schemeClr>
              </a:solidFill>
            </a:endParaRPr>
          </a:p>
          <a:p>
            <a:pPr algn="ctr">
              <a:buNone/>
            </a:pPr>
            <a:r>
              <a:rPr lang="es-CO" dirty="0" smtClean="0">
                <a:solidFill>
                  <a:schemeClr val="accent6">
                    <a:lumMod val="50000"/>
                  </a:schemeClr>
                </a:solidFill>
              </a:rPr>
              <a:t>DIOS LOS BENDIGA</a:t>
            </a:r>
            <a:endParaRPr lang="es-CO" dirty="0">
              <a:solidFill>
                <a:schemeClr val="accent6">
                  <a:lumMod val="50000"/>
                </a:schemeClr>
              </a:solidFill>
            </a:endParaRPr>
          </a:p>
        </p:txBody>
      </p:sp>
      <p:sp>
        <p:nvSpPr>
          <p:cNvPr id="4" name="3 Marcador de fecha"/>
          <p:cNvSpPr>
            <a:spLocks noGrp="1"/>
          </p:cNvSpPr>
          <p:nvPr>
            <p:ph type="dt" sz="half" idx="10"/>
          </p:nvPr>
        </p:nvSpPr>
        <p:spPr/>
        <p:txBody>
          <a:bodyPr/>
          <a:lstStyle/>
          <a:p>
            <a:fld id="{1EAA069B-276C-4346-AD96-88BCB3BD7D08}" type="datetime9">
              <a:rPr lang="es-CO" smtClean="0"/>
              <a:pPr/>
              <a:t>29/06/2012 10:38:46 a.m.</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21</a:t>
            </a:fld>
            <a:endParaRPr lang="es-CO"/>
          </a:p>
        </p:txBody>
      </p:sp>
      <p:pic>
        <p:nvPicPr>
          <p:cNvPr id="37890" name="Picture 2" descr="G:\Trabajos de Tics\Gifs Animados Camara de fotos (13).GIF"/>
          <p:cNvPicPr>
            <a:picLocks noChangeAspect="1" noChangeArrowheads="1" noCrop="1"/>
          </p:cNvPicPr>
          <p:nvPr/>
        </p:nvPicPr>
        <p:blipFill>
          <a:blip r:embed="rId3"/>
          <a:srcRect/>
          <a:stretch>
            <a:fillRect/>
          </a:stretch>
        </p:blipFill>
        <p:spPr bwMode="auto">
          <a:xfrm>
            <a:off x="7105672" y="1857364"/>
            <a:ext cx="1466856" cy="1785950"/>
          </a:xfrm>
          <a:prstGeom prst="rect">
            <a:avLst/>
          </a:prstGeom>
          <a:noFill/>
        </p:spPr>
      </p:pic>
      <p:pic>
        <p:nvPicPr>
          <p:cNvPr id="8" name="Picture 2" descr="G:\Trabajos de Tics\ANIMA OSMAR.gif"/>
          <p:cNvPicPr>
            <a:picLocks noChangeAspect="1" noChangeArrowheads="1" noCrop="1"/>
          </p:cNvPicPr>
          <p:nvPr/>
        </p:nvPicPr>
        <p:blipFill>
          <a:blip r:embed="rId4"/>
          <a:srcRect/>
          <a:stretch>
            <a:fillRect/>
          </a:stretch>
        </p:blipFill>
        <p:spPr bwMode="auto">
          <a:xfrm>
            <a:off x="357158" y="2214554"/>
            <a:ext cx="2000264" cy="1428760"/>
          </a:xfrm>
          <a:prstGeom prst="rect">
            <a:avLst/>
          </a:prstGeom>
          <a:noFill/>
        </p:spPr>
      </p:pic>
    </p:spTree>
  </p:cSld>
  <p:clrMapOvr>
    <a:masterClrMapping/>
  </p:clrMapOvr>
  <p:transition advClick="0" advTm="3000">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ipe(down)">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a:t>
            </a:r>
            <a:r>
              <a:rPr lang="es-CO" dirty="0" smtClean="0">
                <a:solidFill>
                  <a:srgbClr val="FF0000"/>
                </a:solidFill>
              </a:rPr>
              <a:t>I. INTRODUCCIÓN</a:t>
            </a:r>
            <a:endParaRPr lang="es-CO" dirty="0">
              <a:solidFill>
                <a:srgbClr val="FF0000"/>
              </a:solidFill>
            </a:endParaRPr>
          </a:p>
        </p:txBody>
      </p:sp>
      <p:sp>
        <p:nvSpPr>
          <p:cNvPr id="5" name="4 Rectángulo"/>
          <p:cNvSpPr/>
          <p:nvPr/>
        </p:nvSpPr>
        <p:spPr>
          <a:xfrm>
            <a:off x="428596" y="2071678"/>
            <a:ext cx="8358246" cy="3970318"/>
          </a:xfrm>
          <a:prstGeom prst="rect">
            <a:avLst/>
          </a:prstGeom>
        </p:spPr>
        <p:txBody>
          <a:bodyPr wrap="square">
            <a:spAutoFit/>
          </a:bodyPr>
          <a:lstStyle/>
          <a:p>
            <a:pPr algn="just"/>
            <a:r>
              <a:rPr lang="es-CO" dirty="0" smtClean="0"/>
              <a:t>Uno de los factores fundamentales que ha permeado la utilización educacional delas tecnologías de información y comunicación (TICS) es la poca claridad existente entre usar las tecnologías y su integración curricular. La diferencia marca un hecho significativo. Usar curricularmente las tecnologías puede implicar utilizarlas para los más diversos fines, sin un propósito claro de apoyar un aprender de un contenido. Por el contrario, la integración curricular de las tecnologías de la información implica el uso de estas tecnologías para lograr un propósito en el aprender de un concepto, un proceso, en una disciplina curricular específica.</a:t>
            </a:r>
            <a:endParaRPr lang="es-CO" dirty="0"/>
          </a:p>
        </p:txBody>
      </p:sp>
      <p:sp>
        <p:nvSpPr>
          <p:cNvPr id="6" name="5 Marcador de fecha"/>
          <p:cNvSpPr>
            <a:spLocks noGrp="1"/>
          </p:cNvSpPr>
          <p:nvPr>
            <p:ph type="dt" sz="half" idx="10"/>
          </p:nvPr>
        </p:nvSpPr>
        <p:spPr/>
        <p:txBody>
          <a:bodyPr/>
          <a:lstStyle/>
          <a:p>
            <a:fld id="{2E434BEF-5612-4220-99DA-AA48C5C8C7E1}" type="datetime9">
              <a:rPr lang="es-CO" smtClean="0"/>
              <a:pPr/>
              <a:t>29/06/2012 10:38:45 a.m.</a:t>
            </a:fld>
            <a:endParaRPr lang="es-CO"/>
          </a:p>
        </p:txBody>
      </p:sp>
      <p:sp>
        <p:nvSpPr>
          <p:cNvPr id="7" name="6 Marcador de número de diapositiva"/>
          <p:cNvSpPr>
            <a:spLocks noGrp="1"/>
          </p:cNvSpPr>
          <p:nvPr>
            <p:ph type="sldNum" sz="quarter" idx="12"/>
          </p:nvPr>
        </p:nvSpPr>
        <p:spPr/>
        <p:txBody>
          <a:bodyPr/>
          <a:lstStyle/>
          <a:p>
            <a:fld id="{CD947E9D-7D49-47A8-A4B8-4F9CDED059B4}" type="slidenum">
              <a:rPr lang="es-CO" smtClean="0"/>
              <a:pPr/>
              <a:t>3</a:t>
            </a:fld>
            <a:endParaRPr lang="es-CO"/>
          </a:p>
        </p:txBody>
      </p:sp>
      <p:sp>
        <p:nvSpPr>
          <p:cNvPr id="8" name="7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10" name="Homepage">
            <a:hlinkClick r:id="" action="ppaction://hlinkshowjump?jump=nextslide"/>
          </p:cNvPr>
          <p:cNvSpPr>
            <a:spLocks noEditPoints="1" noChangeArrowheads="1"/>
          </p:cNvSpPr>
          <p:nvPr/>
        </p:nvSpPr>
        <p:spPr bwMode="auto">
          <a:xfrm>
            <a:off x="7858148" y="6000768"/>
            <a:ext cx="571504" cy="78579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1357298"/>
            <a:ext cx="8072494" cy="4524315"/>
          </a:xfrm>
          <a:prstGeom prst="rect">
            <a:avLst/>
          </a:prstGeom>
        </p:spPr>
        <p:txBody>
          <a:bodyPr wrap="square">
            <a:spAutoFit/>
          </a:bodyPr>
          <a:lstStyle/>
          <a:p>
            <a:pPr algn="just"/>
            <a:r>
              <a:rPr lang="es-CO" dirty="0" smtClean="0"/>
              <a:t>Se trata de valorar las posibilidades didácticas de las Tics en relación con objetivos y fines educativos. Al integrar curricularmente las Tics</a:t>
            </a:r>
          </a:p>
          <a:p>
            <a:pPr algn="just"/>
            <a:r>
              <a:rPr lang="es-CO" dirty="0" smtClean="0"/>
              <a:t>ponemos énfasis en el aprender y cómo las Tics pueden apoyar aquello, sin perder de vista que el centro es el aprender y no las Tics. Esta integración implica e incluye necesariamente el uso curricular de las Tics.</a:t>
            </a:r>
          </a:p>
          <a:p>
            <a:pPr algn="just"/>
            <a:endParaRPr lang="es-CO" dirty="0" smtClean="0"/>
          </a:p>
          <a:p>
            <a:pPr algn="just"/>
            <a:r>
              <a:rPr lang="es-CO" dirty="0" smtClean="0"/>
              <a:t>Este análisis realiza una revisión del concepto de</a:t>
            </a:r>
          </a:p>
          <a:p>
            <a:pPr algn="just"/>
            <a:r>
              <a:rPr lang="es-CO" dirty="0" smtClean="0"/>
              <a:t>Integración Curricular de las Tics, proponiendo una</a:t>
            </a:r>
          </a:p>
          <a:p>
            <a:pPr algn="just"/>
            <a:r>
              <a:rPr lang="es-CO" dirty="0" smtClean="0"/>
              <a:t>conceptualización que oriente cualquier proyecto de</a:t>
            </a:r>
          </a:p>
          <a:p>
            <a:pPr algn="just"/>
            <a:r>
              <a:rPr lang="es-CO" dirty="0" smtClean="0"/>
              <a:t>Informática Educativa a nivel escolar.</a:t>
            </a:r>
          </a:p>
          <a:p>
            <a:endParaRPr lang="es-CO" dirty="0"/>
          </a:p>
        </p:txBody>
      </p:sp>
      <p:sp>
        <p:nvSpPr>
          <p:cNvPr id="5" name="4 Marcador de fecha"/>
          <p:cNvSpPr>
            <a:spLocks noGrp="1"/>
          </p:cNvSpPr>
          <p:nvPr>
            <p:ph type="dt" sz="half" idx="10"/>
          </p:nvPr>
        </p:nvSpPr>
        <p:spPr/>
        <p:txBody>
          <a:bodyPr/>
          <a:lstStyle/>
          <a:p>
            <a:fld id="{9636B006-DFAB-4C7A-8CB5-A3896981D4E9}" type="datetime9">
              <a:rPr lang="es-CO" smtClean="0"/>
              <a:pPr/>
              <a:t>29/06/2012 10:38:45 a.m.</a:t>
            </a:fld>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4</a:t>
            </a:fld>
            <a:endParaRPr lang="es-CO"/>
          </a:p>
        </p:txBody>
      </p:sp>
      <p:sp>
        <p:nvSpPr>
          <p:cNvPr id="7" name="6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9" name="Homepage">
            <a:hlinkClick r:id="rId2" action="ppaction://hlinksldjump"/>
          </p:cNvPr>
          <p:cNvSpPr>
            <a:spLocks noEditPoints="1" noChangeArrowheads="1"/>
          </p:cNvSpPr>
          <p:nvPr/>
        </p:nvSpPr>
        <p:spPr bwMode="auto">
          <a:xfrm>
            <a:off x="7429520" y="5500702"/>
            <a:ext cx="857256" cy="1071570"/>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sz="3200" dirty="0" smtClean="0">
                <a:solidFill>
                  <a:srgbClr val="FF0000"/>
                </a:solidFill>
              </a:rPr>
              <a:t>II. DEFINIENDO EL CONCEPTO “INTEGRAR” </a:t>
            </a:r>
            <a:endParaRPr lang="es-CO" sz="3200" dirty="0">
              <a:solidFill>
                <a:srgbClr val="FF0000"/>
              </a:solidFill>
            </a:endParaRPr>
          </a:p>
        </p:txBody>
      </p:sp>
      <p:sp>
        <p:nvSpPr>
          <p:cNvPr id="5" name="4 Rectángulo"/>
          <p:cNvSpPr/>
          <p:nvPr/>
        </p:nvSpPr>
        <p:spPr>
          <a:xfrm>
            <a:off x="285720" y="2000240"/>
            <a:ext cx="8501122" cy="3970318"/>
          </a:xfrm>
          <a:prstGeom prst="rect">
            <a:avLst/>
          </a:prstGeom>
        </p:spPr>
        <p:txBody>
          <a:bodyPr wrap="square">
            <a:spAutoFit/>
          </a:bodyPr>
          <a:lstStyle/>
          <a:p>
            <a:pPr algn="just"/>
            <a:r>
              <a:rPr lang="es-CO" dirty="0" smtClean="0"/>
              <a:t>Intentando llegar a una definición propia del concepto Integración Curricular de las Tics, parece importante revisar la definición del concepto Integrar. De acuerdo al </a:t>
            </a:r>
            <a:r>
              <a:rPr lang="es-CO" dirty="0" err="1" smtClean="0"/>
              <a:t>Webster´s</a:t>
            </a:r>
            <a:r>
              <a:rPr lang="es-CO" dirty="0" smtClean="0"/>
              <a:t> New </a:t>
            </a:r>
            <a:r>
              <a:rPr lang="es-CO" dirty="0" err="1" smtClean="0"/>
              <a:t>World</a:t>
            </a:r>
            <a:r>
              <a:rPr lang="es-CO" dirty="0" smtClean="0"/>
              <a:t> Dictionary, integrar es “ser o llegar a ser completo”, “unir partes a un todo”. Por otro lado, </a:t>
            </a:r>
            <a:r>
              <a:rPr lang="es-CO" dirty="0" err="1" smtClean="0"/>
              <a:t>The</a:t>
            </a:r>
            <a:r>
              <a:rPr lang="es-CO" dirty="0" smtClean="0"/>
              <a:t> </a:t>
            </a:r>
            <a:r>
              <a:rPr lang="es-CO" dirty="0" err="1" smtClean="0"/>
              <a:t>Merriam-Webster</a:t>
            </a:r>
            <a:r>
              <a:rPr lang="es-CO" dirty="0" smtClean="0"/>
              <a:t> Dictionary define integrar como “unir, combinar, condensar a un todo funcional”. El Diccionario de la Lengua Española define integrar como “constituir las partes un todo”, “completar un todo con las partes que faltaban”, “componer, constituir, hacer un todo o conjunto con partes diversas, integrar esfuerzos dispersos en una acción conjunta”.</a:t>
            </a:r>
          </a:p>
        </p:txBody>
      </p:sp>
      <p:sp>
        <p:nvSpPr>
          <p:cNvPr id="4" name="3 Marcador de fecha"/>
          <p:cNvSpPr>
            <a:spLocks noGrp="1"/>
          </p:cNvSpPr>
          <p:nvPr>
            <p:ph type="dt" sz="half" idx="10"/>
          </p:nvPr>
        </p:nvSpPr>
        <p:spPr/>
        <p:txBody>
          <a:bodyPr/>
          <a:lstStyle/>
          <a:p>
            <a:fld id="{7C648DCB-B208-4206-AB51-DFF1B2A1F8A2}" type="datetime9">
              <a:rPr lang="es-CO" smtClean="0"/>
              <a:pPr/>
              <a:t>29/06/2012 10:38:45 a.m.</a:t>
            </a:fld>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5</a:t>
            </a:fld>
            <a:endParaRPr lang="es-CO"/>
          </a:p>
        </p:txBody>
      </p:sp>
      <p:sp>
        <p:nvSpPr>
          <p:cNvPr id="7" name="6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9" name="Homepage">
            <a:hlinkClick r:id="" action="ppaction://hlinkshowjump?jump=nextslide" highlightClick="1">
              <a:snd r:embed="rId2" name="applause.wav"/>
            </a:hlinkClick>
          </p:cNvPr>
          <p:cNvSpPr>
            <a:spLocks noEditPoints="1" noChangeArrowheads="1"/>
          </p:cNvSpPr>
          <p:nvPr/>
        </p:nvSpPr>
        <p:spPr bwMode="auto">
          <a:xfrm>
            <a:off x="7281891" y="5857892"/>
            <a:ext cx="719133" cy="80485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1084250"/>
            <a:ext cx="8072494" cy="4247317"/>
          </a:xfrm>
          <a:prstGeom prst="rect">
            <a:avLst/>
          </a:prstGeom>
        </p:spPr>
        <p:txBody>
          <a:bodyPr wrap="square">
            <a:spAutoFit/>
          </a:bodyPr>
          <a:lstStyle/>
          <a:p>
            <a:pPr algn="just"/>
            <a:r>
              <a:rPr lang="es-CO" dirty="0" smtClean="0"/>
              <a:t>De todas estas definiciones podemos extraer las siguientes ideas:</a:t>
            </a:r>
          </a:p>
          <a:p>
            <a:pPr algn="just"/>
            <a:endParaRPr lang="es-CO" dirty="0" smtClean="0"/>
          </a:p>
          <a:p>
            <a:pPr algn="just"/>
            <a:r>
              <a:rPr lang="es-CO" dirty="0" smtClean="0"/>
              <a:t>1. Integrar es completar algo, un todo</a:t>
            </a:r>
          </a:p>
          <a:p>
            <a:pPr algn="just"/>
            <a:r>
              <a:rPr lang="es-CO" dirty="0" smtClean="0"/>
              <a:t>2. Integrar es articular partes para conformar un todo</a:t>
            </a:r>
          </a:p>
          <a:p>
            <a:pPr algn="just"/>
            <a:r>
              <a:rPr lang="es-CO" dirty="0" smtClean="0"/>
              <a:t>Con ello, podemos concordar que integrar las Tics es</a:t>
            </a:r>
          </a:p>
          <a:p>
            <a:pPr algn="just"/>
            <a:r>
              <a:rPr lang="es-CO" dirty="0" smtClean="0"/>
              <a:t>hacerlas parte del curriculum, enlazarlas armónicamente con</a:t>
            </a:r>
          </a:p>
          <a:p>
            <a:pPr algn="just"/>
            <a:r>
              <a:rPr lang="es-CO" dirty="0" smtClean="0"/>
              <a:t>los demás componentes del curriculum. Es utilizarlas como</a:t>
            </a:r>
          </a:p>
          <a:p>
            <a:pPr algn="just"/>
            <a:r>
              <a:rPr lang="es-CO" dirty="0" smtClean="0"/>
              <a:t>parte integral del curriculum y no como un apéndice, no como</a:t>
            </a:r>
          </a:p>
          <a:p>
            <a:pPr algn="just"/>
            <a:r>
              <a:rPr lang="es-CO" dirty="0" smtClean="0"/>
              <a:t>un recurso periférico.</a:t>
            </a:r>
            <a:endParaRPr lang="es-CO" dirty="0"/>
          </a:p>
        </p:txBody>
      </p:sp>
      <p:sp>
        <p:nvSpPr>
          <p:cNvPr id="3" name="2 Marcador de fecha"/>
          <p:cNvSpPr>
            <a:spLocks noGrp="1"/>
          </p:cNvSpPr>
          <p:nvPr>
            <p:ph type="dt" sz="half" idx="10"/>
          </p:nvPr>
        </p:nvSpPr>
        <p:spPr/>
        <p:txBody>
          <a:bodyPr/>
          <a:lstStyle/>
          <a:p>
            <a:fld id="{1CEF7ECA-B634-4E4A-B428-DF4D0C5207AB}" type="datetime9">
              <a:rPr lang="es-CO" smtClean="0"/>
              <a:pPr/>
              <a:t>29/06/2012 10:38:45 a.m.</a:t>
            </a:fld>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6</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Homepage">
            <a:hlinkClick r:id="rId2" action="ppaction://hlinksldjump"/>
          </p:cNvPr>
          <p:cNvSpPr>
            <a:spLocks noEditPoints="1" noChangeArrowheads="1"/>
          </p:cNvSpPr>
          <p:nvPr/>
        </p:nvSpPr>
        <p:spPr bwMode="auto">
          <a:xfrm>
            <a:off x="7281891" y="4929198"/>
            <a:ext cx="1004885" cy="1304921"/>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ransition>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857248"/>
          </a:xfrm>
        </p:spPr>
        <p:txBody>
          <a:bodyPr>
            <a:normAutofit/>
          </a:bodyPr>
          <a:lstStyle/>
          <a:p>
            <a:pPr algn="ctr"/>
            <a:r>
              <a:rPr lang="es-CO" sz="4800" dirty="0" smtClean="0">
                <a:solidFill>
                  <a:srgbClr val="FF0000"/>
                </a:solidFill>
              </a:rPr>
              <a:t>III. CURRICULUM</a:t>
            </a:r>
            <a:endParaRPr lang="es-CO" sz="4800" dirty="0">
              <a:solidFill>
                <a:srgbClr val="FF0000"/>
              </a:solidFill>
            </a:endParaRPr>
          </a:p>
        </p:txBody>
      </p:sp>
      <p:sp>
        <p:nvSpPr>
          <p:cNvPr id="5" name="4 Rectángulo"/>
          <p:cNvSpPr/>
          <p:nvPr/>
        </p:nvSpPr>
        <p:spPr>
          <a:xfrm>
            <a:off x="285720" y="1342330"/>
            <a:ext cx="8501122" cy="4944190"/>
          </a:xfrm>
          <a:prstGeom prst="rect">
            <a:avLst/>
          </a:prstGeom>
        </p:spPr>
        <p:txBody>
          <a:bodyPr wrap="square">
            <a:spAutoFit/>
          </a:bodyPr>
          <a:lstStyle/>
          <a:p>
            <a:pPr algn="just"/>
            <a:r>
              <a:rPr lang="es-CO" dirty="0" smtClean="0"/>
              <a:t>Existen diversas definiciones de currículum que provee la literatura. Quizás para estos efectos es importante considerar aquella definición de Johnson (1987), quién piensa que el currículum es una serie estructurada de resultados buscados en</a:t>
            </a:r>
          </a:p>
          <a:p>
            <a:pPr algn="just"/>
            <a:r>
              <a:rPr lang="es-CO" dirty="0" smtClean="0"/>
              <a:t>el aprendizaje. Para Lawton (1973) es el engranaje de todos los aspectos de la situación de enseñanza y aprendizaje. </a:t>
            </a:r>
            <a:r>
              <a:rPr lang="es-CO" dirty="0" err="1" smtClean="0"/>
              <a:t>Stenhouse</a:t>
            </a:r>
            <a:r>
              <a:rPr lang="es-CO" dirty="0" smtClean="0"/>
              <a:t> (1987) define curriculum como un intento de comunicar los principios esenciales de una propuesta educativa, de tal forma que quede abierta al escrutinio crítico y</a:t>
            </a:r>
          </a:p>
          <a:p>
            <a:pPr algn="just"/>
            <a:r>
              <a:rPr lang="es-CO" dirty="0" smtClean="0"/>
              <a:t>puede ser traducida efectivamente a la práctica. Asimismo, </a:t>
            </a:r>
            <a:r>
              <a:rPr lang="es-CO" dirty="0" err="1" smtClean="0"/>
              <a:t>Porlan</a:t>
            </a:r>
            <a:r>
              <a:rPr lang="es-CO" dirty="0" smtClean="0"/>
              <a:t> (1992) piensa que curriculum es aquello que, desde determinadas concepciones didácticas, se considera conveniente desarrollar en la práctica educativa.</a:t>
            </a:r>
          </a:p>
          <a:p>
            <a:pPr algn="just"/>
            <a:endParaRPr lang="es-CO" dirty="0" smtClean="0"/>
          </a:p>
        </p:txBody>
      </p:sp>
      <p:sp>
        <p:nvSpPr>
          <p:cNvPr id="4" name="3 Marcador de fecha"/>
          <p:cNvSpPr>
            <a:spLocks noGrp="1"/>
          </p:cNvSpPr>
          <p:nvPr>
            <p:ph type="dt" sz="half" idx="10"/>
          </p:nvPr>
        </p:nvSpPr>
        <p:spPr/>
        <p:txBody>
          <a:bodyPr/>
          <a:lstStyle/>
          <a:p>
            <a:fld id="{5E7527AA-F1AD-4164-A472-206673EDD121}" type="datetime9">
              <a:rPr lang="es-CO" smtClean="0"/>
              <a:pPr/>
              <a:t>29/06/2012 10:38:45 a.m.</a:t>
            </a:fld>
            <a:endParaRPr lang="es-CO"/>
          </a:p>
        </p:txBody>
      </p:sp>
      <p:sp>
        <p:nvSpPr>
          <p:cNvPr id="6" name="5 Marcador de número de diapositiva"/>
          <p:cNvSpPr>
            <a:spLocks noGrp="1"/>
          </p:cNvSpPr>
          <p:nvPr>
            <p:ph type="sldNum" sz="quarter" idx="12"/>
          </p:nvPr>
        </p:nvSpPr>
        <p:spPr/>
        <p:txBody>
          <a:bodyPr/>
          <a:lstStyle/>
          <a:p>
            <a:fld id="{CD947E9D-7D49-47A8-A4B8-4F9CDED059B4}" type="slidenum">
              <a:rPr lang="es-CO" smtClean="0"/>
              <a:pPr/>
              <a:t>7</a:t>
            </a:fld>
            <a:endParaRPr lang="es-CO"/>
          </a:p>
        </p:txBody>
      </p:sp>
      <p:sp>
        <p:nvSpPr>
          <p:cNvPr id="7" name="6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9" name="Homepage">
            <a:hlinkClick r:id="rId2" action="ppaction://hlinksldjump"/>
          </p:cNvPr>
          <p:cNvSpPr>
            <a:spLocks noEditPoints="1" noChangeArrowheads="1"/>
          </p:cNvSpPr>
          <p:nvPr/>
        </p:nvSpPr>
        <p:spPr bwMode="auto">
          <a:xfrm>
            <a:off x="7072330" y="5715016"/>
            <a:ext cx="862009" cy="92869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1305342"/>
            <a:ext cx="8143932" cy="3693319"/>
          </a:xfrm>
          <a:prstGeom prst="rect">
            <a:avLst/>
          </a:prstGeom>
        </p:spPr>
        <p:txBody>
          <a:bodyPr wrap="square">
            <a:spAutoFit/>
          </a:bodyPr>
          <a:lstStyle/>
          <a:p>
            <a:pPr algn="just"/>
            <a:r>
              <a:rPr lang="es-CO" dirty="0" smtClean="0"/>
              <a:t>A partir de todas estas definiciones podríamos establecer que currículum implica:</a:t>
            </a:r>
          </a:p>
          <a:p>
            <a:pPr algn="just"/>
            <a:endParaRPr lang="es-CO" dirty="0" smtClean="0"/>
          </a:p>
          <a:p>
            <a:pPr algn="just"/>
            <a:r>
              <a:rPr lang="es-CO" dirty="0" smtClean="0"/>
              <a:t>• Un conjunto de resultados de aprendizaje.</a:t>
            </a:r>
          </a:p>
          <a:p>
            <a:pPr algn="just"/>
            <a:r>
              <a:rPr lang="es-CO" dirty="0" smtClean="0"/>
              <a:t>• Un engranaje, un todo.</a:t>
            </a:r>
          </a:p>
          <a:p>
            <a:pPr algn="just"/>
            <a:r>
              <a:rPr lang="es-CO" dirty="0" smtClean="0"/>
              <a:t>• Todos los aspectos de enseñanza y aprendizaje.</a:t>
            </a:r>
          </a:p>
          <a:p>
            <a:pPr algn="just"/>
            <a:r>
              <a:rPr lang="es-CO" dirty="0" smtClean="0"/>
              <a:t>• Principios y concepciones didácticas que se implementan en la práctica.</a:t>
            </a:r>
          </a:p>
          <a:p>
            <a:pPr algn="just"/>
            <a:endParaRPr lang="es-CO" dirty="0" smtClean="0"/>
          </a:p>
          <a:p>
            <a:pPr algn="just"/>
            <a:r>
              <a:rPr lang="es-CO" dirty="0" smtClean="0"/>
              <a:t>Con todo, integrar las Tics al currículum implica integrarlas a los principios educativos y la didáctica que conforman el engranaje del aprender.</a:t>
            </a:r>
          </a:p>
        </p:txBody>
      </p:sp>
      <p:sp>
        <p:nvSpPr>
          <p:cNvPr id="3" name="2 Marcador de fecha"/>
          <p:cNvSpPr>
            <a:spLocks noGrp="1"/>
          </p:cNvSpPr>
          <p:nvPr>
            <p:ph type="dt" sz="half" idx="10"/>
          </p:nvPr>
        </p:nvSpPr>
        <p:spPr/>
        <p:txBody>
          <a:bodyPr/>
          <a:lstStyle/>
          <a:p>
            <a:fld id="{DD498528-D6DD-4871-8C0B-4F4D3BDBCF37}" type="datetime9">
              <a:rPr lang="es-CO" smtClean="0"/>
              <a:pPr/>
              <a:t>29/06/2012 10:38:45 a.m.</a:t>
            </a:fld>
            <a:endParaRPr lang="es-CO"/>
          </a:p>
        </p:txBody>
      </p:sp>
      <p:sp>
        <p:nvSpPr>
          <p:cNvPr id="4" name="3 Marcador de número de diapositiva"/>
          <p:cNvSpPr>
            <a:spLocks noGrp="1"/>
          </p:cNvSpPr>
          <p:nvPr>
            <p:ph type="sldNum" sz="quarter" idx="12"/>
          </p:nvPr>
        </p:nvSpPr>
        <p:spPr/>
        <p:txBody>
          <a:bodyPr/>
          <a:lstStyle/>
          <a:p>
            <a:fld id="{CD947E9D-7D49-47A8-A4B8-4F9CDED059B4}" type="slidenum">
              <a:rPr lang="es-CO" smtClean="0"/>
              <a:pPr/>
              <a:t>8</a:t>
            </a:fld>
            <a:endParaRPr lang="es-CO"/>
          </a:p>
        </p:txBody>
      </p:sp>
      <p:sp>
        <p:nvSpPr>
          <p:cNvPr id="5" name="4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7" name="Homepage">
            <a:hlinkClick r:id="rId2" action="ppaction://hlinksldjump"/>
          </p:cNvPr>
          <p:cNvSpPr>
            <a:spLocks noEditPoints="1" noChangeArrowheads="1"/>
          </p:cNvSpPr>
          <p:nvPr/>
        </p:nvSpPr>
        <p:spPr bwMode="auto">
          <a:xfrm>
            <a:off x="7500958" y="5143512"/>
            <a:ext cx="785818" cy="109060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143000"/>
          </a:xfrm>
        </p:spPr>
        <p:txBody>
          <a:bodyPr>
            <a:normAutofit/>
          </a:bodyPr>
          <a:lstStyle/>
          <a:p>
            <a:pPr algn="ctr"/>
            <a:r>
              <a:rPr lang="es-CO" sz="3200" dirty="0" smtClean="0">
                <a:solidFill>
                  <a:srgbClr val="FF0000"/>
                </a:solidFill>
              </a:rPr>
              <a:t>IV. INTEGRACIÓN CURRICULAR DE LAS TICS</a:t>
            </a:r>
            <a:endParaRPr lang="es-CO" sz="3200" dirty="0">
              <a:solidFill>
                <a:srgbClr val="FF0000"/>
              </a:solidFill>
            </a:endParaRPr>
          </a:p>
        </p:txBody>
      </p:sp>
      <p:sp>
        <p:nvSpPr>
          <p:cNvPr id="4" name="3 Rectángulo"/>
          <p:cNvSpPr/>
          <p:nvPr/>
        </p:nvSpPr>
        <p:spPr>
          <a:xfrm>
            <a:off x="857224" y="1857364"/>
            <a:ext cx="7358114" cy="4801314"/>
          </a:xfrm>
          <a:prstGeom prst="rect">
            <a:avLst/>
          </a:prstGeom>
        </p:spPr>
        <p:txBody>
          <a:bodyPr wrap="square">
            <a:spAutoFit/>
          </a:bodyPr>
          <a:lstStyle/>
          <a:p>
            <a:pPr algn="just"/>
            <a:r>
              <a:rPr lang="es-CO" dirty="0" smtClean="0"/>
              <a:t>Es fundamental definir qué es y qué no es integración curricular de las Tics, es el primer paso para decidir cómo y cuándo integrarlas al curriculum.</a:t>
            </a:r>
          </a:p>
          <a:p>
            <a:pPr algn="just"/>
            <a:endParaRPr lang="es-CO" dirty="0" smtClean="0"/>
          </a:p>
          <a:p>
            <a:pPr algn="just"/>
            <a:r>
              <a:rPr lang="es-CO" i="1" dirty="0" smtClean="0"/>
              <a:t>A. ¿Qué es integración curricular de las  Tics?</a:t>
            </a:r>
          </a:p>
          <a:p>
            <a:pPr algn="just"/>
            <a:r>
              <a:rPr lang="es-CO" dirty="0" smtClean="0"/>
              <a:t>Integración curricular de Tics es el proceso de hacerlas enteramente parte del curriculum, como parte de un todo,</a:t>
            </a:r>
          </a:p>
          <a:p>
            <a:pPr algn="just"/>
            <a:r>
              <a:rPr lang="es-CO" dirty="0" smtClean="0"/>
              <a:t>permeándolas con los principios educativos y la didáctica que conforman el engranaje del aprender. Ello fundamentalmente</a:t>
            </a:r>
          </a:p>
          <a:p>
            <a:pPr algn="just"/>
            <a:r>
              <a:rPr lang="es-CO" dirty="0" smtClean="0"/>
              <a:t>implica un uso armónico y funcional para un propósito del aprender específico en un dominio o una disciplina curricular, que </a:t>
            </a:r>
          </a:p>
          <a:p>
            <a:pPr algn="just"/>
            <a:r>
              <a:rPr lang="es-CO" dirty="0" smtClean="0"/>
              <a:t> implica:</a:t>
            </a:r>
          </a:p>
        </p:txBody>
      </p:sp>
      <p:sp>
        <p:nvSpPr>
          <p:cNvPr id="6" name="5 Marcador de fecha"/>
          <p:cNvSpPr>
            <a:spLocks noGrp="1"/>
          </p:cNvSpPr>
          <p:nvPr>
            <p:ph type="dt" sz="half" idx="10"/>
          </p:nvPr>
        </p:nvSpPr>
        <p:spPr/>
        <p:txBody>
          <a:bodyPr/>
          <a:lstStyle/>
          <a:p>
            <a:fld id="{546DEB9F-A862-4DE5-AF68-11C4B04AD83E}" type="datetime9">
              <a:rPr lang="es-CO" smtClean="0"/>
              <a:pPr/>
              <a:t>29/06/2012 10:38:45 a.m.</a:t>
            </a:fld>
            <a:endParaRPr lang="es-CO"/>
          </a:p>
        </p:txBody>
      </p:sp>
      <p:sp>
        <p:nvSpPr>
          <p:cNvPr id="7" name="6 Marcador de número de diapositiva"/>
          <p:cNvSpPr>
            <a:spLocks noGrp="1"/>
          </p:cNvSpPr>
          <p:nvPr>
            <p:ph type="sldNum" sz="quarter" idx="12"/>
          </p:nvPr>
        </p:nvSpPr>
        <p:spPr/>
        <p:txBody>
          <a:bodyPr/>
          <a:lstStyle/>
          <a:p>
            <a:fld id="{CD947E9D-7D49-47A8-A4B8-4F9CDED059B4}" type="slidenum">
              <a:rPr lang="es-CO" smtClean="0"/>
              <a:pPr/>
              <a:t>9</a:t>
            </a:fld>
            <a:endParaRPr lang="es-CO"/>
          </a:p>
        </p:txBody>
      </p:sp>
      <p:sp>
        <p:nvSpPr>
          <p:cNvPr id="8" name="7 Marcador de pie de página"/>
          <p:cNvSpPr>
            <a:spLocks noGrp="1"/>
          </p:cNvSpPr>
          <p:nvPr>
            <p:ph type="ftr" sz="quarter" idx="11"/>
          </p:nvPr>
        </p:nvSpPr>
        <p:spPr/>
        <p:txBody>
          <a:bodyPr/>
          <a:lstStyle/>
          <a:p>
            <a:r>
              <a:rPr lang="es-CO" smtClean="0"/>
              <a:t>OSCAR ELIAS MARTINEZ , LIC: MATEMATICAS Y FISICA.</a:t>
            </a:r>
            <a:endParaRPr lang="es-CO"/>
          </a:p>
        </p:txBody>
      </p:sp>
      <p:sp>
        <p:nvSpPr>
          <p:cNvPr id="10" name="Homepage">
            <a:hlinkClick r:id="" action="ppaction://hlinkshowjump?jump=nextslide"/>
          </p:cNvPr>
          <p:cNvSpPr>
            <a:spLocks noEditPoints="1" noChangeArrowheads="1"/>
          </p:cNvSpPr>
          <p:nvPr/>
        </p:nvSpPr>
        <p:spPr bwMode="auto">
          <a:xfrm>
            <a:off x="8215338" y="5357826"/>
            <a:ext cx="714380" cy="92869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999 w 21600"/>
              <a:gd name="T15" fmla="*/ 12174 h 21600"/>
              <a:gd name="T16" fmla="*/ 20813 w 21600"/>
              <a:gd name="T17" fmla="*/ 17149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5251" y="7101"/>
                </a:moveTo>
                <a:lnTo>
                  <a:pt x="5251" y="11160"/>
                </a:lnTo>
                <a:lnTo>
                  <a:pt x="16306" y="11160"/>
                </a:lnTo>
                <a:lnTo>
                  <a:pt x="16306" y="7052"/>
                </a:lnTo>
                <a:lnTo>
                  <a:pt x="16901" y="6561"/>
                </a:lnTo>
                <a:lnTo>
                  <a:pt x="15264" y="5236"/>
                </a:lnTo>
                <a:lnTo>
                  <a:pt x="15264" y="1636"/>
                </a:lnTo>
                <a:lnTo>
                  <a:pt x="13478" y="1636"/>
                </a:lnTo>
                <a:lnTo>
                  <a:pt x="13478" y="3698"/>
                </a:lnTo>
                <a:lnTo>
                  <a:pt x="11182" y="1669"/>
                </a:lnTo>
                <a:lnTo>
                  <a:pt x="4847" y="6561"/>
                </a:lnTo>
                <a:lnTo>
                  <a:pt x="5251" y="7101"/>
                </a:lnTo>
                <a:close/>
              </a:path>
              <a:path w="21600" h="21600" extrusionOk="0">
                <a:moveTo>
                  <a:pt x="9396" y="11160"/>
                </a:moveTo>
                <a:lnTo>
                  <a:pt x="9396" y="7772"/>
                </a:lnTo>
                <a:lnTo>
                  <a:pt x="11820" y="7772"/>
                </a:lnTo>
                <a:lnTo>
                  <a:pt x="11820" y="11160"/>
                </a:lnTo>
                <a:lnTo>
                  <a:pt x="9396" y="1116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s-CO"/>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717</TotalTime>
  <Words>2022</Words>
  <Application>Microsoft Office PowerPoint</Application>
  <PresentationFormat>Presentación en pantalla (4:3)</PresentationFormat>
  <Paragraphs>221</Paragraphs>
  <Slides>21</Slides>
  <Notes>3</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Flujo</vt:lpstr>
      <vt:lpstr>Presentación de PowerPoint</vt:lpstr>
      <vt:lpstr> TICS EN EL DISEÑO DE LA    EDUCACION</vt:lpstr>
      <vt:lpstr> I. INTRODUCCIÓN</vt:lpstr>
      <vt:lpstr>Presentación de PowerPoint</vt:lpstr>
      <vt:lpstr>II. DEFINIENDO EL CONCEPTO “INTEGRAR” </vt:lpstr>
      <vt:lpstr>Presentación de PowerPoint</vt:lpstr>
      <vt:lpstr>III. CURRICULUM</vt:lpstr>
      <vt:lpstr>Presentación de PowerPoint</vt:lpstr>
      <vt:lpstr>IV. INTEGRACIÓN CURRICULAR DE LAS TICS</vt:lpstr>
      <vt:lpstr>Presentación de PowerPoint</vt:lpstr>
      <vt:lpstr>Presentación de PowerPoint</vt:lpstr>
      <vt:lpstr>V. NIVELES PARA LA INTEGRACIÓN CURRICULAR   DE LAS TICS</vt:lpstr>
      <vt:lpstr>Presentación de PowerPoint</vt:lpstr>
      <vt:lpstr>VI. MODELOS DE INTEGRACION CURRICULAR DE LAS TICS</vt:lpstr>
      <vt:lpstr>Presentación de PowerPoint</vt:lpstr>
      <vt:lpstr>Presentación de PowerPoint</vt:lpstr>
      <vt:lpstr>VII. INTEGRACIÓN CURRICULAR Y APROPIACIÓN DE LAS TICS</vt:lpstr>
      <vt:lpstr>VIII. CODA</vt:lpstr>
      <vt:lpstr>Presentación de PowerPoint</vt:lpstr>
      <vt:lpstr>CONCLUSIONES</vt:lpstr>
      <vt:lpstr>GRACIAS </vt:lpstr>
    </vt:vector>
  </TitlesOfParts>
  <Company>MINISTERIO DE EDUCACIÓN NACIONAL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ESTUDIANTE</dc:creator>
  <cp:lastModifiedBy>CELSO</cp:lastModifiedBy>
  <cp:revision>84</cp:revision>
  <dcterms:created xsi:type="dcterms:W3CDTF">2012-05-22T14:58:08Z</dcterms:created>
  <dcterms:modified xsi:type="dcterms:W3CDTF">2012-06-29T15:39:22Z</dcterms:modified>
</cp:coreProperties>
</file>