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5" r:id="rId9"/>
    <p:sldId id="262" r:id="rId10"/>
    <p:sldId id="266" r:id="rId11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BCB68"/>
    <a:srgbClr val="2C77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07D0DD-AF48-401A-8C49-18E60CD176C5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FD1435-B7C8-4A5E-ABF4-8B1DFFFE29CA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1435-B7C8-4A5E-ABF4-8B1DFFFE29CA}" type="slidenum">
              <a:rPr lang="es-PA" smtClean="0"/>
              <a:pPr/>
              <a:t>1</a:t>
            </a:fld>
            <a:endParaRPr lang="es-P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1435-B7C8-4A5E-ABF4-8B1DFFFE29CA}" type="slidenum">
              <a:rPr lang="es-PA" smtClean="0"/>
              <a:pPr/>
              <a:t>2</a:t>
            </a:fld>
            <a:endParaRPr lang="es-P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1435-B7C8-4A5E-ABF4-8B1DFFFE29CA}" type="slidenum">
              <a:rPr lang="es-PA" smtClean="0"/>
              <a:pPr/>
              <a:t>3</a:t>
            </a:fld>
            <a:endParaRPr lang="es-P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1435-B7C8-4A5E-ABF4-8B1DFFFE29CA}" type="slidenum">
              <a:rPr lang="es-PA" smtClean="0"/>
              <a:pPr/>
              <a:t>4</a:t>
            </a:fld>
            <a:endParaRPr lang="es-P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1435-B7C8-4A5E-ABF4-8B1DFFFE29CA}" type="slidenum">
              <a:rPr lang="es-PA" smtClean="0"/>
              <a:pPr/>
              <a:t>5</a:t>
            </a:fld>
            <a:endParaRPr lang="es-P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1435-B7C8-4A5E-ABF4-8B1DFFFE29CA}" type="slidenum">
              <a:rPr lang="es-PA" smtClean="0"/>
              <a:pPr/>
              <a:t>6</a:t>
            </a:fld>
            <a:endParaRPr lang="es-P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1435-B7C8-4A5E-ABF4-8B1DFFFE29CA}" type="slidenum">
              <a:rPr lang="es-PA" smtClean="0"/>
              <a:pPr/>
              <a:t>7</a:t>
            </a:fld>
            <a:endParaRPr lang="es-PA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1435-B7C8-4A5E-ABF4-8B1DFFFE29CA}" type="slidenum">
              <a:rPr lang="es-PA" smtClean="0"/>
              <a:pPr/>
              <a:t>8</a:t>
            </a:fld>
            <a:endParaRPr lang="es-P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D1435-B7C8-4A5E-ABF4-8B1DFFFE29CA}" type="slidenum">
              <a:rPr lang="es-PA" smtClean="0"/>
              <a:pPr/>
              <a:t>9</a:t>
            </a:fld>
            <a:endParaRPr lang="es-P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F062A-DE37-43FF-A76F-247F7EC6F5A3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D0B7C-0357-497A-BCD3-E9A83D7E8657}" type="slidenum">
              <a:rPr lang="es-PA" smtClean="0"/>
              <a:pPr/>
              <a:t>‹Nº›</a:t>
            </a:fld>
            <a:endParaRPr lang="es-PA" dirty="0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F062A-DE37-43FF-A76F-247F7EC6F5A3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D0B7C-0357-497A-BCD3-E9A83D7E865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F062A-DE37-43FF-A76F-247F7EC6F5A3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D0B7C-0357-497A-BCD3-E9A83D7E865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F062A-DE37-43FF-A76F-247F7EC6F5A3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D0B7C-0357-497A-BCD3-E9A83D7E865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F062A-DE37-43FF-A76F-247F7EC6F5A3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D0B7C-0357-497A-BCD3-E9A83D7E8657}" type="slidenum">
              <a:rPr lang="es-PA" smtClean="0"/>
              <a:pPr/>
              <a:t>‹Nº›</a:t>
            </a:fld>
            <a:endParaRPr lang="es-PA" dirty="0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F062A-DE37-43FF-A76F-247F7EC6F5A3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D0B7C-0357-497A-BCD3-E9A83D7E865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F062A-DE37-43FF-A76F-247F7EC6F5A3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D0B7C-0357-497A-BCD3-E9A83D7E8657}" type="slidenum">
              <a:rPr lang="es-PA" smtClean="0"/>
              <a:pPr/>
              <a:t>‹Nº›</a:t>
            </a:fld>
            <a:endParaRPr lang="es-PA" dirty="0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F062A-DE37-43FF-A76F-247F7EC6F5A3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D0B7C-0357-497A-BCD3-E9A83D7E865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F062A-DE37-43FF-A76F-247F7EC6F5A3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D0B7C-0357-497A-BCD3-E9A83D7E865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84F062A-DE37-43FF-A76F-247F7EC6F5A3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BD0B7C-0357-497A-BCD3-E9A83D7E865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84F062A-DE37-43FF-A76F-247F7EC6F5A3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PA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FBD0B7C-0357-497A-BCD3-E9A83D7E865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84F062A-DE37-43FF-A76F-247F7EC6F5A3}" type="datetimeFigureOut">
              <a:rPr lang="es-PA" smtClean="0"/>
              <a:pPr/>
              <a:t>09/06/2012</a:t>
            </a:fld>
            <a:endParaRPr lang="es-PA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PA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FBD0B7C-0357-497A-BCD3-E9A83D7E8657}" type="slidenum">
              <a:rPr lang="es-PA" smtClean="0"/>
              <a:pPr/>
              <a:t>‹Nº›</a:t>
            </a:fld>
            <a:endParaRPr lang="es-P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6517853"/>
            <a:ext cx="2895600" cy="340147"/>
          </a:xfrm>
        </p:spPr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  <a:latin typeface="Script MT Bold" pitchFamily="66" charset="0"/>
              </a:rPr>
              <a:t>6 de septiembre de 2012 </a:t>
            </a:r>
            <a:endParaRPr lang="es-PA" sz="2000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/>
            </a:r>
            <a:br>
              <a:rPr lang="es-PA" dirty="0" smtClean="0"/>
            </a:br>
            <a:r>
              <a:rPr lang="es-PA" sz="4000" dirty="0" smtClean="0">
                <a:latin typeface="Script MT Bold" pitchFamily="66" charset="0"/>
              </a:rPr>
              <a:t>República de Panamá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2276872"/>
            <a:ext cx="6840760" cy="1440160"/>
          </a:xfrm>
        </p:spPr>
        <p:txBody>
          <a:bodyPr>
            <a:normAutofit/>
          </a:bodyPr>
          <a:lstStyle/>
          <a:p>
            <a:endParaRPr lang="es-PA" dirty="0" smtClean="0">
              <a:solidFill>
                <a:schemeClr val="tx1"/>
              </a:solidFill>
            </a:endParaRPr>
          </a:p>
          <a:p>
            <a:endParaRPr lang="es-PA" dirty="0">
              <a:solidFill>
                <a:schemeClr val="tx1"/>
              </a:solidFill>
            </a:endParaRPr>
          </a:p>
          <a:p>
            <a:r>
              <a:rPr lang="es-PA" sz="3800" dirty="0" smtClean="0">
                <a:solidFill>
                  <a:schemeClr val="tx1"/>
                </a:solidFill>
                <a:latin typeface="Script MT Bold" pitchFamily="66" charset="0"/>
              </a:rPr>
              <a:t>Ashley</a:t>
            </a:r>
            <a:r>
              <a:rPr lang="es-PA" sz="3800" dirty="0" smtClean="0">
                <a:latin typeface="Script MT Bold" pitchFamily="66" charset="0"/>
              </a:rPr>
              <a:t> </a:t>
            </a:r>
            <a:r>
              <a:rPr lang="es-PA" sz="3800" dirty="0" smtClean="0">
                <a:solidFill>
                  <a:schemeClr val="tx1"/>
                </a:solidFill>
                <a:latin typeface="Script MT Bold" pitchFamily="66" charset="0"/>
              </a:rPr>
              <a:t>Bernal</a:t>
            </a:r>
            <a:endParaRPr lang="es-PA" sz="3800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260648"/>
            <a:ext cx="7468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dirty="0" smtClean="0"/>
              <a:t>        </a:t>
            </a:r>
            <a:r>
              <a:rPr lang="es-PA" sz="4000" dirty="0" smtClean="0">
                <a:latin typeface="Script MT Bold" pitchFamily="66" charset="0"/>
              </a:rPr>
              <a:t>Escuela  República de Francia </a:t>
            </a:r>
            <a:endParaRPr lang="es-PA" sz="4000" dirty="0">
              <a:latin typeface="Script MT Bold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352839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strella de 5 puntas"/>
          <p:cNvSpPr/>
          <p:nvPr/>
        </p:nvSpPr>
        <p:spPr>
          <a:xfrm>
            <a:off x="7740352" y="548680"/>
            <a:ext cx="914400" cy="914400"/>
          </a:xfrm>
          <a:prstGeom prst="star5">
            <a:avLst/>
          </a:prstGeom>
          <a:solidFill>
            <a:srgbClr val="2BCB68"/>
          </a:solidFill>
          <a:ln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9" name="8 Corazón"/>
          <p:cNvSpPr/>
          <p:nvPr/>
        </p:nvSpPr>
        <p:spPr>
          <a:xfrm>
            <a:off x="2627784" y="4797152"/>
            <a:ext cx="914400" cy="914400"/>
          </a:xfrm>
          <a:prstGeom prst="heart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10" name="9 Arco de bloque"/>
          <p:cNvSpPr/>
          <p:nvPr/>
        </p:nvSpPr>
        <p:spPr>
          <a:xfrm>
            <a:off x="3419872" y="980728"/>
            <a:ext cx="914400" cy="914400"/>
          </a:xfrm>
          <a:prstGeom prst="blockArc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0070C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0553910">
            <a:off x="1605520" y="1808358"/>
            <a:ext cx="620058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¡MUCHAS GRACIAS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26003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37112"/>
            <a:ext cx="2590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Estrella de 5 puntas"/>
          <p:cNvSpPr/>
          <p:nvPr/>
        </p:nvSpPr>
        <p:spPr>
          <a:xfrm>
            <a:off x="8229600" y="2132856"/>
            <a:ext cx="914400" cy="914400"/>
          </a:xfrm>
          <a:prstGeom prst="star5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2" name="11 Estrella de 6 puntas"/>
          <p:cNvSpPr/>
          <p:nvPr/>
        </p:nvSpPr>
        <p:spPr>
          <a:xfrm>
            <a:off x="3347864" y="5589240"/>
            <a:ext cx="914400" cy="914400"/>
          </a:xfrm>
          <a:prstGeom prst="star6">
            <a:avLst/>
          </a:prstGeom>
          <a:solidFill>
            <a:srgbClr val="7030A0"/>
          </a:solidFill>
          <a:ln>
            <a:solidFill>
              <a:srgbClr val="FF000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3" name="12 Estrella de 4 puntas"/>
          <p:cNvSpPr/>
          <p:nvPr/>
        </p:nvSpPr>
        <p:spPr>
          <a:xfrm>
            <a:off x="611560" y="3861048"/>
            <a:ext cx="914400" cy="914400"/>
          </a:xfrm>
          <a:prstGeom prst="star4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14" name="13 Cara sonriente"/>
          <p:cNvSpPr/>
          <p:nvPr/>
        </p:nvSpPr>
        <p:spPr>
          <a:xfrm>
            <a:off x="3779912" y="260648"/>
            <a:ext cx="914400" cy="914400"/>
          </a:xfrm>
          <a:prstGeom prst="smileyFace">
            <a:avLst/>
          </a:prstGeom>
          <a:solidFill>
            <a:srgbClr val="FFC000"/>
          </a:solidFill>
          <a:ln>
            <a:solidFill>
              <a:srgbClr val="92D05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dirty="0"/>
          </a:p>
        </p:txBody>
      </p:sp>
      <p:sp>
        <p:nvSpPr>
          <p:cNvPr id="9" name="8 Estrella de 7 puntas"/>
          <p:cNvSpPr/>
          <p:nvPr/>
        </p:nvSpPr>
        <p:spPr>
          <a:xfrm>
            <a:off x="6948264" y="548680"/>
            <a:ext cx="914400" cy="914400"/>
          </a:xfrm>
          <a:prstGeom prst="star7">
            <a:avLst/>
          </a:prstGeom>
          <a:solidFill>
            <a:srgbClr val="2C77CA"/>
          </a:solidFill>
          <a:ln>
            <a:solidFill>
              <a:srgbClr val="7030A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</p:cSld>
  <p:clrMapOvr>
    <a:masterClrMapping/>
  </p:clrMapOvr>
  <p:transition spd="slow" advTm="2000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6517853"/>
            <a:ext cx="2895600" cy="340147"/>
          </a:xfrm>
        </p:spPr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  <a:latin typeface="Script MT Bold" pitchFamily="66" charset="0"/>
              </a:rPr>
              <a:t>6 de septiembre de 2012 </a:t>
            </a:r>
            <a:endParaRPr lang="es-PA" sz="2000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PA" dirty="0" smtClean="0"/>
              <a:t/>
            </a:r>
            <a:br>
              <a:rPr lang="es-PA" dirty="0" smtClean="0"/>
            </a:br>
            <a:r>
              <a:rPr lang="es-PA" dirty="0"/>
              <a:t/>
            </a:r>
            <a:br>
              <a:rPr lang="es-PA" dirty="0"/>
            </a:br>
            <a:r>
              <a:rPr lang="es-PA" dirty="0" smtClean="0">
                <a:latin typeface="Script MT Bold" pitchFamily="66" charset="0"/>
              </a:rPr>
              <a:t>Contenido</a:t>
            </a:r>
            <a:br>
              <a:rPr lang="es-PA" dirty="0" smtClean="0">
                <a:latin typeface="Script MT Bold" pitchFamily="66" charset="0"/>
              </a:rPr>
            </a:br>
            <a:endParaRPr lang="es-PA" sz="4000" dirty="0"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76864" cy="4536504"/>
          </a:xfrm>
        </p:spPr>
        <p:txBody>
          <a:bodyPr>
            <a:normAutofit/>
          </a:bodyPr>
          <a:lstStyle/>
          <a:p>
            <a:pPr algn="just"/>
            <a:endParaRPr lang="es-PA" dirty="0" smtClean="0">
              <a:solidFill>
                <a:schemeClr val="tx1"/>
              </a:solidFill>
            </a:endParaRPr>
          </a:p>
          <a:p>
            <a:pPr algn="just"/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260648"/>
            <a:ext cx="7468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dirty="0" smtClean="0"/>
              <a:t>        </a:t>
            </a:r>
            <a:r>
              <a:rPr lang="es-PA" sz="4000" dirty="0" smtClean="0">
                <a:latin typeface="Script MT Bold" pitchFamily="66" charset="0"/>
              </a:rPr>
              <a:t>Escuela  República de Francia 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2060848"/>
            <a:ext cx="77048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PA" sz="3200" dirty="0" smtClean="0">
                <a:latin typeface="Script MT Bold" pitchFamily="66" charset="0"/>
              </a:rPr>
              <a:t>Introducción</a:t>
            </a:r>
          </a:p>
          <a:p>
            <a:pPr marL="342900" indent="-342900" algn="just">
              <a:buAutoNum type="arabicPeriod"/>
            </a:pPr>
            <a:r>
              <a:rPr lang="es-PA" sz="3200" dirty="0" smtClean="0">
                <a:latin typeface="Script MT Bold" pitchFamily="66" charset="0"/>
              </a:rPr>
              <a:t>Independencia de la República de Panamá de España</a:t>
            </a:r>
          </a:p>
          <a:p>
            <a:pPr marL="342900" indent="-342900" algn="just">
              <a:buAutoNum type="arabicPeriod"/>
            </a:pPr>
            <a:r>
              <a:rPr lang="es-PA" sz="3200" dirty="0" smtClean="0">
                <a:latin typeface="Script MT Bold" pitchFamily="66" charset="0"/>
              </a:rPr>
              <a:t>Separación de la República de Panamá de la República de Colombia </a:t>
            </a:r>
          </a:p>
          <a:p>
            <a:pPr marL="342900" indent="-342900" algn="just">
              <a:buAutoNum type="arabicPeriod"/>
            </a:pPr>
            <a:r>
              <a:rPr lang="es-PA" sz="3200" dirty="0" smtClean="0">
                <a:latin typeface="Script MT Bold" pitchFamily="66" charset="0"/>
              </a:rPr>
              <a:t>Festividades Patrias</a:t>
            </a:r>
          </a:p>
          <a:p>
            <a:pPr marL="342900" indent="-342900" algn="just">
              <a:buAutoNum type="arabicPeriod"/>
            </a:pPr>
            <a:r>
              <a:rPr lang="es-PA" sz="3200" dirty="0" smtClean="0">
                <a:latin typeface="Script MT Bold" pitchFamily="66" charset="0"/>
              </a:rPr>
              <a:t>Sitios Turísticos</a:t>
            </a:r>
          </a:p>
          <a:p>
            <a:pPr marL="342900" indent="-342900" algn="just">
              <a:buAutoNum type="arabicPeriod"/>
            </a:pPr>
            <a:r>
              <a:rPr lang="es-PA" sz="3200" dirty="0" smtClean="0">
                <a:latin typeface="Script MT Bold" pitchFamily="66" charset="0"/>
              </a:rPr>
              <a:t>Costumbres y tradiciones</a:t>
            </a:r>
          </a:p>
          <a:p>
            <a:pPr marL="342900" indent="-342900" algn="just">
              <a:buAutoNum type="arabicPeriod"/>
            </a:pPr>
            <a:r>
              <a:rPr lang="es-PA" sz="3200" dirty="0" smtClean="0">
                <a:latin typeface="Script MT Bold" pitchFamily="66" charset="0"/>
              </a:rPr>
              <a:t>Conclusiones</a:t>
            </a:r>
          </a:p>
          <a:p>
            <a:pPr marL="342900" indent="-342900" algn="just">
              <a:buAutoNum type="arabicPeriod"/>
            </a:pPr>
            <a:endParaRPr lang="es-PA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908720"/>
            <a:ext cx="1728192" cy="1605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ara sonriente"/>
          <p:cNvSpPr/>
          <p:nvPr/>
        </p:nvSpPr>
        <p:spPr>
          <a:xfrm>
            <a:off x="6372200" y="5445224"/>
            <a:ext cx="914400" cy="914400"/>
          </a:xfrm>
          <a:prstGeom prst="smileyFace">
            <a:avLst/>
          </a:prstGeom>
          <a:solidFill>
            <a:srgbClr val="FF0066"/>
          </a:solidFill>
          <a:ln>
            <a:solidFill>
              <a:srgbClr val="0070C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6517853"/>
            <a:ext cx="2895600" cy="340147"/>
          </a:xfrm>
        </p:spPr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  <a:latin typeface="Script MT Bold" pitchFamily="66" charset="0"/>
              </a:rPr>
              <a:t>6 de septiembre de 2012 </a:t>
            </a:r>
            <a:endParaRPr lang="es-PA" sz="2000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es-PA" dirty="0"/>
              <a:t/>
            </a:r>
            <a:br>
              <a:rPr lang="es-PA" dirty="0"/>
            </a:br>
            <a:r>
              <a:rPr lang="es-PA" dirty="0" smtClean="0">
                <a:latin typeface="Script MT Bold" pitchFamily="66" charset="0"/>
              </a:rPr>
              <a:t>Introducción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76864" cy="4536504"/>
          </a:xfrm>
        </p:spPr>
        <p:txBody>
          <a:bodyPr>
            <a:normAutofit/>
          </a:bodyPr>
          <a:lstStyle/>
          <a:p>
            <a:pPr algn="just"/>
            <a:endParaRPr lang="es-PA" dirty="0" smtClean="0">
              <a:solidFill>
                <a:schemeClr val="tx1"/>
              </a:solidFill>
            </a:endParaRPr>
          </a:p>
          <a:p>
            <a:pPr algn="just"/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260648"/>
            <a:ext cx="7468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dirty="0" smtClean="0"/>
              <a:t>        </a:t>
            </a:r>
            <a:r>
              <a:rPr lang="es-PA" sz="4000" dirty="0" smtClean="0">
                <a:latin typeface="Script MT Bold" pitchFamily="66" charset="0"/>
              </a:rPr>
              <a:t>Escuela  República de Francia 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67544" y="1700808"/>
            <a:ext cx="799288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Historia de la República de Panamá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Celebraciones Nacionales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Riquezas Turísticas 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s-PA" sz="2000" dirty="0">
              <a:latin typeface="Script MT Bold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56992"/>
            <a:ext cx="4788024" cy="29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6517853"/>
            <a:ext cx="2895600" cy="340147"/>
          </a:xfrm>
        </p:spPr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  <a:latin typeface="Script MT Bold" pitchFamily="66" charset="0"/>
              </a:rPr>
              <a:t>6 de septiembre de 2012 </a:t>
            </a:r>
            <a:endParaRPr lang="es-PA" sz="2000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PA" dirty="0"/>
              <a:t/>
            </a:r>
            <a:br>
              <a:rPr lang="es-PA" dirty="0"/>
            </a:br>
            <a:r>
              <a:rPr lang="es-PA" dirty="0" smtClean="0">
                <a:latin typeface="Script MT Bold" pitchFamily="66" charset="0"/>
              </a:rPr>
              <a:t>Independencia de la República de Panamá de  España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76864" cy="4536504"/>
          </a:xfrm>
        </p:spPr>
        <p:txBody>
          <a:bodyPr>
            <a:normAutofit/>
          </a:bodyPr>
          <a:lstStyle/>
          <a:p>
            <a:pPr algn="just"/>
            <a:endParaRPr lang="es-PA" dirty="0" smtClean="0">
              <a:solidFill>
                <a:schemeClr val="tx1"/>
              </a:solidFill>
            </a:endParaRPr>
          </a:p>
          <a:p>
            <a:pPr algn="just"/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260648"/>
            <a:ext cx="7468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dirty="0" smtClean="0"/>
              <a:t>        </a:t>
            </a:r>
            <a:r>
              <a:rPr lang="es-PA" sz="4000" dirty="0" smtClean="0">
                <a:latin typeface="Script MT Bold" pitchFamily="66" charset="0"/>
              </a:rPr>
              <a:t>Escuela  República de Francia 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95536" y="2060848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Proceso emancipador del 10 al 28de noviembre de 1821.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10 de noviembre 1 grito de independencia 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28 de noviembre de 1821 </a:t>
            </a:r>
            <a:endParaRPr lang="es-PA" sz="3200" dirty="0">
              <a:latin typeface="Script MT Bold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221088"/>
            <a:ext cx="281987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6517853"/>
            <a:ext cx="2895600" cy="340147"/>
          </a:xfrm>
        </p:spPr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  <a:latin typeface="Script MT Bold" pitchFamily="66" charset="0"/>
              </a:rPr>
              <a:t>6 de septiembre de 2012 </a:t>
            </a:r>
            <a:endParaRPr lang="es-PA" sz="2000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es-PA" dirty="0"/>
              <a:t/>
            </a:r>
            <a:br>
              <a:rPr lang="es-PA" dirty="0"/>
            </a:br>
            <a:endParaRPr lang="es-PA" sz="4000" dirty="0"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76864" cy="4536504"/>
          </a:xfrm>
        </p:spPr>
        <p:txBody>
          <a:bodyPr>
            <a:normAutofit/>
          </a:bodyPr>
          <a:lstStyle/>
          <a:p>
            <a:pPr algn="just"/>
            <a:endParaRPr lang="es-PA" dirty="0" smtClean="0">
              <a:solidFill>
                <a:schemeClr val="tx1"/>
              </a:solidFill>
            </a:endParaRPr>
          </a:p>
          <a:p>
            <a:pPr algn="just"/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67544" y="188640"/>
            <a:ext cx="7468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A" sz="4000" dirty="0" smtClean="0"/>
              <a:t>       </a:t>
            </a:r>
            <a:r>
              <a:rPr lang="es-PA" sz="4000" dirty="0" smtClean="0">
                <a:latin typeface="Script MT Bold" pitchFamily="66" charset="0"/>
              </a:rPr>
              <a:t>Escuela  República de Francia</a:t>
            </a:r>
          </a:p>
          <a:p>
            <a:r>
              <a:rPr lang="es-PA" sz="4000" dirty="0" smtClean="0">
                <a:latin typeface="Script MT Bold" pitchFamily="66" charset="0"/>
              </a:rPr>
              <a:t>     Separación de la República de               Panamá de Colombia 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2132856"/>
            <a:ext cx="7848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sz="2000" dirty="0">
                <a:latin typeface="Script MT Bold" pitchFamily="66" charset="0"/>
              </a:rPr>
              <a:t> </a:t>
            </a:r>
            <a:r>
              <a:rPr lang="es-PA" sz="3200" dirty="0" smtClean="0">
                <a:latin typeface="Script MT Bold" pitchFamily="66" charset="0"/>
              </a:rPr>
              <a:t>3 De noviembre de 1903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José Agustín Arango preparó el movimiento separatista.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Manuel Amador Guerrero ,1 Presidente de República de  Panam</a:t>
            </a:r>
            <a:r>
              <a:rPr lang="es-PA" sz="2000" dirty="0" smtClean="0">
                <a:latin typeface="Script MT Bold" pitchFamily="66" charset="0"/>
              </a:rPr>
              <a:t>á</a:t>
            </a:r>
            <a:endParaRPr lang="es-PA" sz="2000" dirty="0">
              <a:latin typeface="Script MT Bold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653136"/>
            <a:ext cx="25922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6517853"/>
            <a:ext cx="2895600" cy="340147"/>
          </a:xfrm>
        </p:spPr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  <a:latin typeface="Script MT Bold" pitchFamily="66" charset="0"/>
              </a:rPr>
              <a:t>6 de septiembre de 2012 </a:t>
            </a:r>
            <a:endParaRPr lang="es-PA" sz="2000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es-PA" dirty="0"/>
              <a:t/>
            </a:r>
            <a:br>
              <a:rPr lang="es-PA" dirty="0"/>
            </a:br>
            <a:r>
              <a:rPr lang="es-PA" dirty="0" smtClean="0">
                <a:latin typeface="Script MT Bold" pitchFamily="66" charset="0"/>
              </a:rPr>
              <a:t>Festividades Patrias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76864" cy="4536504"/>
          </a:xfrm>
        </p:spPr>
        <p:txBody>
          <a:bodyPr>
            <a:normAutofit/>
          </a:bodyPr>
          <a:lstStyle/>
          <a:p>
            <a:pPr algn="just"/>
            <a:endParaRPr lang="es-PA" dirty="0" smtClean="0">
              <a:solidFill>
                <a:schemeClr val="tx1"/>
              </a:solidFill>
            </a:endParaRPr>
          </a:p>
          <a:p>
            <a:pPr algn="just"/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260648"/>
            <a:ext cx="7468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dirty="0" smtClean="0"/>
              <a:t>        </a:t>
            </a:r>
            <a:r>
              <a:rPr lang="es-PA" sz="4000" dirty="0" smtClean="0">
                <a:latin typeface="Script MT Bold" pitchFamily="66" charset="0"/>
              </a:rPr>
              <a:t>Escuela  República de Francia 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2060848"/>
            <a:ext cx="74168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3 de noviembre , separación de Panamá de Colombia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4 de noviembre , día de la bandera 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5 de noviembre ,Provincia de Colón 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10 de noviembre , 1 grito de Independencia , en la Villa de Los Santos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28 de noviembre , Independencia de Panamá de España</a:t>
            </a:r>
            <a:r>
              <a:rPr lang="es-PA" sz="2000" dirty="0" smtClean="0">
                <a:latin typeface="Script MT Bold" pitchFamily="66" charset="0"/>
              </a:rPr>
              <a:t>. </a:t>
            </a:r>
            <a:endParaRPr lang="es-PA" sz="2000" dirty="0">
              <a:latin typeface="Script MT Bold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25144"/>
            <a:ext cx="1944216" cy="171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6517853"/>
            <a:ext cx="2895600" cy="340147"/>
          </a:xfrm>
        </p:spPr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  <a:latin typeface="Script MT Bold" pitchFamily="66" charset="0"/>
              </a:rPr>
              <a:t>6 de septiembre de 2012 </a:t>
            </a:r>
            <a:endParaRPr lang="es-PA" sz="2000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es-PA" dirty="0"/>
              <a:t/>
            </a:r>
            <a:br>
              <a:rPr lang="es-PA" dirty="0"/>
            </a:br>
            <a:r>
              <a:rPr lang="es-PA" dirty="0" smtClean="0"/>
              <a:t>Costumbres y Tradiciones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76864" cy="4536504"/>
          </a:xfrm>
        </p:spPr>
        <p:txBody>
          <a:bodyPr>
            <a:normAutofit/>
          </a:bodyPr>
          <a:lstStyle/>
          <a:p>
            <a:pPr algn="just"/>
            <a:endParaRPr lang="es-PA" dirty="0" smtClean="0">
              <a:solidFill>
                <a:schemeClr val="tx1"/>
              </a:solidFill>
            </a:endParaRPr>
          </a:p>
          <a:p>
            <a:pPr algn="just"/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260648"/>
            <a:ext cx="7468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dirty="0" smtClean="0"/>
              <a:t>        </a:t>
            </a:r>
            <a:r>
              <a:rPr lang="es-PA" sz="4000" dirty="0" smtClean="0">
                <a:latin typeface="Script MT Bold" pitchFamily="66" charset="0"/>
              </a:rPr>
              <a:t>Escuela  República de Francia 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83568" y="1772816"/>
            <a:ext cx="7344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Día de los mártires , 9 de enero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Carnavales  , febrero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Feria  de San José de David , 19 de marzo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Semana Santa 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Día del Trabajo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Semana del Campesino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Celebración del Manito Ocueño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Desfile de las Mil </a:t>
            </a:r>
            <a:r>
              <a:rPr lang="es-PA" sz="3200" dirty="0">
                <a:latin typeface="Script MT Bold" pitchFamily="66" charset="0"/>
              </a:rPr>
              <a:t>P</a:t>
            </a:r>
            <a:r>
              <a:rPr lang="es-PA" sz="3200" dirty="0" smtClean="0">
                <a:latin typeface="Script MT Bold" pitchFamily="66" charset="0"/>
              </a:rPr>
              <a:t>olleras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Desfile de Navidad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73016"/>
            <a:ext cx="246851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6517853"/>
            <a:ext cx="2895600" cy="340147"/>
          </a:xfrm>
        </p:spPr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  <a:latin typeface="Script MT Bold" pitchFamily="66" charset="0"/>
              </a:rPr>
              <a:t>6 de septiembre de 2012 </a:t>
            </a:r>
            <a:endParaRPr lang="es-PA" sz="2000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es-PA" dirty="0"/>
              <a:t/>
            </a:r>
            <a:br>
              <a:rPr lang="es-PA" dirty="0"/>
            </a:br>
            <a:r>
              <a:rPr lang="es-PA" dirty="0" smtClean="0">
                <a:latin typeface="Script MT Bold" pitchFamily="66" charset="0"/>
              </a:rPr>
              <a:t>Sitios Turísticos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208912" cy="4536504"/>
          </a:xfrm>
        </p:spPr>
        <p:txBody>
          <a:bodyPr>
            <a:normAutofit/>
          </a:bodyPr>
          <a:lstStyle/>
          <a:p>
            <a:pPr algn="just"/>
            <a:endParaRPr lang="es-PA" dirty="0" smtClean="0">
              <a:solidFill>
                <a:schemeClr val="tx1"/>
              </a:solidFill>
            </a:endParaRPr>
          </a:p>
          <a:p>
            <a:pPr algn="just"/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260648"/>
            <a:ext cx="7468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dirty="0" smtClean="0"/>
              <a:t>        </a:t>
            </a:r>
            <a:r>
              <a:rPr lang="es-PA" sz="4000" dirty="0" smtClean="0">
                <a:latin typeface="Script MT Bold" pitchFamily="66" charset="0"/>
              </a:rPr>
              <a:t>Escuela  República de Francia 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1916832"/>
            <a:ext cx="777686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Isla Colón  en Bocas del Toro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El Valle de Antón en Coclé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Portobelo , en Colón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Valle Escondido en Boquete , Chiriquí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San Blas , en Darién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Parque Nacional Sarigua , en Herrera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Paya Venado en Los Santos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Ruinas de Panamá La Vieja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Parque Nacional Coiba  en Veraguas </a:t>
            </a:r>
          </a:p>
          <a:p>
            <a:pPr>
              <a:buFont typeface="Arial" pitchFamily="34" charset="0"/>
              <a:buChar char="•"/>
            </a:pPr>
            <a:endParaRPr lang="es-PA" sz="2000" dirty="0" smtClean="0">
              <a:latin typeface="Script MT Bold" pitchFamily="66" charset="0"/>
            </a:endParaRPr>
          </a:p>
          <a:p>
            <a:pPr>
              <a:buFont typeface="Arial" pitchFamily="34" charset="0"/>
              <a:buChar char="•"/>
            </a:pPr>
            <a:endParaRPr lang="es-PA" sz="2000" dirty="0">
              <a:latin typeface="Script MT Bold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196752"/>
            <a:ext cx="2353444" cy="221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00" y="6517853"/>
            <a:ext cx="2895600" cy="340147"/>
          </a:xfrm>
        </p:spPr>
        <p:txBody>
          <a:bodyPr/>
          <a:lstStyle/>
          <a:p>
            <a:r>
              <a:rPr lang="es-PA" sz="2000" dirty="0" smtClean="0">
                <a:solidFill>
                  <a:schemeClr val="tx1"/>
                </a:solidFill>
                <a:latin typeface="Script MT Bold" pitchFamily="66" charset="0"/>
              </a:rPr>
              <a:t>6 de septiembre de 2012 </a:t>
            </a:r>
            <a:endParaRPr lang="es-PA" sz="2000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es-PA" dirty="0"/>
              <a:t/>
            </a:r>
            <a:br>
              <a:rPr lang="es-PA" dirty="0"/>
            </a:br>
            <a:r>
              <a:rPr lang="es-PA" dirty="0" smtClean="0">
                <a:latin typeface="Script MT Bold" pitchFamily="66" charset="0"/>
              </a:rPr>
              <a:t>Conclusiones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76864" cy="4536504"/>
          </a:xfrm>
        </p:spPr>
        <p:txBody>
          <a:bodyPr>
            <a:normAutofit/>
          </a:bodyPr>
          <a:lstStyle/>
          <a:p>
            <a:pPr algn="just"/>
            <a:endParaRPr lang="es-PA" dirty="0" smtClean="0">
              <a:solidFill>
                <a:schemeClr val="tx1"/>
              </a:solidFill>
            </a:endParaRPr>
          </a:p>
          <a:p>
            <a:pPr algn="just"/>
            <a:endParaRPr lang="es-PA" dirty="0">
              <a:solidFill>
                <a:schemeClr val="tx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79512" y="260648"/>
            <a:ext cx="7468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4000" dirty="0" smtClean="0"/>
              <a:t>        </a:t>
            </a:r>
            <a:r>
              <a:rPr lang="es-PA" sz="4000" dirty="0" smtClean="0">
                <a:latin typeface="Script MT Bold" pitchFamily="66" charset="0"/>
              </a:rPr>
              <a:t>Escuela  República de Francia </a:t>
            </a:r>
            <a:endParaRPr lang="es-PA" sz="4000" dirty="0">
              <a:latin typeface="Script MT Bold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1844824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Panamá , centro de atracción turístico y comercial.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País , bañado por dos mares </a:t>
            </a:r>
          </a:p>
          <a:p>
            <a:pPr>
              <a:buFont typeface="Arial" pitchFamily="34" charset="0"/>
              <a:buChar char="•"/>
            </a:pPr>
            <a:r>
              <a:rPr lang="es-PA" sz="3200" dirty="0" smtClean="0">
                <a:latin typeface="Script MT Bold" pitchFamily="66" charset="0"/>
              </a:rPr>
              <a:t>País rico en tradiciones y costumbres 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861048"/>
            <a:ext cx="3571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358</Words>
  <Application>Microsoft Office PowerPoint</Application>
  <PresentationFormat>Presentación en pantalla (4:3)</PresentationFormat>
  <Paragraphs>83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Metro</vt:lpstr>
      <vt:lpstr>   República de Panamá</vt:lpstr>
      <vt:lpstr>  Contenido </vt:lpstr>
      <vt:lpstr> Introducción</vt:lpstr>
      <vt:lpstr> Independencia de la República de Panamá de  España</vt:lpstr>
      <vt:lpstr> </vt:lpstr>
      <vt:lpstr> Festividades Patrias</vt:lpstr>
      <vt:lpstr> Costumbres y Tradiciones</vt:lpstr>
      <vt:lpstr> Sitios Turísticos</vt:lpstr>
      <vt:lpstr> Conclusiones</vt:lpstr>
      <vt:lpstr>Diapositiva 10</vt:lpstr>
    </vt:vector>
  </TitlesOfParts>
  <Company>MEDUCA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Estudiante</dc:creator>
  <cp:lastModifiedBy>Estudiante</cp:lastModifiedBy>
  <cp:revision>17</cp:revision>
  <dcterms:created xsi:type="dcterms:W3CDTF">2012-09-06T17:31:08Z</dcterms:created>
  <dcterms:modified xsi:type="dcterms:W3CDTF">2012-09-06T20:07:11Z</dcterms:modified>
</cp:coreProperties>
</file>