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6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5196CC8C-59CE-47CF-92D1-0E89A6663606}" type="datetimeFigureOut">
              <a:rPr lang="es-CO" smtClean="0"/>
              <a:t>20/09/2012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C3A253C-CF76-4AB9-9D0C-8FDE199CB425}" type="slidenum">
              <a:rPr lang="es-CO" smtClean="0"/>
              <a:t>‹Nº›</a:t>
            </a:fld>
            <a:endParaRPr lang="es-CO"/>
          </a:p>
        </p:txBody>
      </p:sp>
    </p:spTree>
    <p:extLst>
      <p:ext uri="{BB962C8B-B14F-4D97-AF65-F5344CB8AC3E}">
        <p14:creationId xmlns:p14="http://schemas.microsoft.com/office/powerpoint/2010/main" val="248136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5196CC8C-59CE-47CF-92D1-0E89A6663606}" type="datetimeFigureOut">
              <a:rPr lang="es-CO" smtClean="0"/>
              <a:t>20/09/2012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C3A253C-CF76-4AB9-9D0C-8FDE199CB425}" type="slidenum">
              <a:rPr lang="es-CO" smtClean="0"/>
              <a:t>‹Nº›</a:t>
            </a:fld>
            <a:endParaRPr lang="es-CO"/>
          </a:p>
        </p:txBody>
      </p:sp>
    </p:spTree>
    <p:extLst>
      <p:ext uri="{BB962C8B-B14F-4D97-AF65-F5344CB8AC3E}">
        <p14:creationId xmlns:p14="http://schemas.microsoft.com/office/powerpoint/2010/main" val="2886470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5196CC8C-59CE-47CF-92D1-0E89A6663606}" type="datetimeFigureOut">
              <a:rPr lang="es-CO" smtClean="0"/>
              <a:t>20/09/2012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C3A253C-CF76-4AB9-9D0C-8FDE199CB425}" type="slidenum">
              <a:rPr lang="es-CO" smtClean="0"/>
              <a:t>‹Nº›</a:t>
            </a:fld>
            <a:endParaRPr lang="es-CO"/>
          </a:p>
        </p:txBody>
      </p:sp>
    </p:spTree>
    <p:extLst>
      <p:ext uri="{BB962C8B-B14F-4D97-AF65-F5344CB8AC3E}">
        <p14:creationId xmlns:p14="http://schemas.microsoft.com/office/powerpoint/2010/main" val="3889849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5196CC8C-59CE-47CF-92D1-0E89A6663606}" type="datetimeFigureOut">
              <a:rPr lang="es-CO" smtClean="0"/>
              <a:t>20/09/2012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C3A253C-CF76-4AB9-9D0C-8FDE199CB425}" type="slidenum">
              <a:rPr lang="es-CO" smtClean="0"/>
              <a:t>‹Nº›</a:t>
            </a:fld>
            <a:endParaRPr lang="es-CO"/>
          </a:p>
        </p:txBody>
      </p:sp>
    </p:spTree>
    <p:extLst>
      <p:ext uri="{BB962C8B-B14F-4D97-AF65-F5344CB8AC3E}">
        <p14:creationId xmlns:p14="http://schemas.microsoft.com/office/powerpoint/2010/main" val="2076617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196CC8C-59CE-47CF-92D1-0E89A6663606}" type="datetimeFigureOut">
              <a:rPr lang="es-CO" smtClean="0"/>
              <a:t>20/09/2012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C3A253C-CF76-4AB9-9D0C-8FDE199CB425}" type="slidenum">
              <a:rPr lang="es-CO" smtClean="0"/>
              <a:t>‹Nº›</a:t>
            </a:fld>
            <a:endParaRPr lang="es-CO"/>
          </a:p>
        </p:txBody>
      </p:sp>
    </p:spTree>
    <p:extLst>
      <p:ext uri="{BB962C8B-B14F-4D97-AF65-F5344CB8AC3E}">
        <p14:creationId xmlns:p14="http://schemas.microsoft.com/office/powerpoint/2010/main" val="3378131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5196CC8C-59CE-47CF-92D1-0E89A6663606}" type="datetimeFigureOut">
              <a:rPr lang="es-CO" smtClean="0"/>
              <a:t>20/09/2012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7C3A253C-CF76-4AB9-9D0C-8FDE199CB425}" type="slidenum">
              <a:rPr lang="es-CO" smtClean="0"/>
              <a:t>‹Nº›</a:t>
            </a:fld>
            <a:endParaRPr lang="es-CO"/>
          </a:p>
        </p:txBody>
      </p:sp>
    </p:spTree>
    <p:extLst>
      <p:ext uri="{BB962C8B-B14F-4D97-AF65-F5344CB8AC3E}">
        <p14:creationId xmlns:p14="http://schemas.microsoft.com/office/powerpoint/2010/main" val="1498230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5196CC8C-59CE-47CF-92D1-0E89A6663606}" type="datetimeFigureOut">
              <a:rPr lang="es-CO" smtClean="0"/>
              <a:t>20/09/2012</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7C3A253C-CF76-4AB9-9D0C-8FDE199CB425}" type="slidenum">
              <a:rPr lang="es-CO" smtClean="0"/>
              <a:t>‹Nº›</a:t>
            </a:fld>
            <a:endParaRPr lang="es-CO"/>
          </a:p>
        </p:txBody>
      </p:sp>
    </p:spTree>
    <p:extLst>
      <p:ext uri="{BB962C8B-B14F-4D97-AF65-F5344CB8AC3E}">
        <p14:creationId xmlns:p14="http://schemas.microsoft.com/office/powerpoint/2010/main" val="2382142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5196CC8C-59CE-47CF-92D1-0E89A6663606}" type="datetimeFigureOut">
              <a:rPr lang="es-CO" smtClean="0"/>
              <a:t>20/09/2012</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7C3A253C-CF76-4AB9-9D0C-8FDE199CB425}" type="slidenum">
              <a:rPr lang="es-CO" smtClean="0"/>
              <a:t>‹Nº›</a:t>
            </a:fld>
            <a:endParaRPr lang="es-CO"/>
          </a:p>
        </p:txBody>
      </p:sp>
    </p:spTree>
    <p:extLst>
      <p:ext uri="{BB962C8B-B14F-4D97-AF65-F5344CB8AC3E}">
        <p14:creationId xmlns:p14="http://schemas.microsoft.com/office/powerpoint/2010/main" val="2789670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196CC8C-59CE-47CF-92D1-0E89A6663606}" type="datetimeFigureOut">
              <a:rPr lang="es-CO" smtClean="0"/>
              <a:t>20/09/2012</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7C3A253C-CF76-4AB9-9D0C-8FDE199CB425}" type="slidenum">
              <a:rPr lang="es-CO" smtClean="0"/>
              <a:t>‹Nº›</a:t>
            </a:fld>
            <a:endParaRPr lang="es-CO"/>
          </a:p>
        </p:txBody>
      </p:sp>
    </p:spTree>
    <p:extLst>
      <p:ext uri="{BB962C8B-B14F-4D97-AF65-F5344CB8AC3E}">
        <p14:creationId xmlns:p14="http://schemas.microsoft.com/office/powerpoint/2010/main" val="3021098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96CC8C-59CE-47CF-92D1-0E89A6663606}" type="datetimeFigureOut">
              <a:rPr lang="es-CO" smtClean="0"/>
              <a:t>20/09/2012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7C3A253C-CF76-4AB9-9D0C-8FDE199CB425}" type="slidenum">
              <a:rPr lang="es-CO" smtClean="0"/>
              <a:t>‹Nº›</a:t>
            </a:fld>
            <a:endParaRPr lang="es-CO"/>
          </a:p>
        </p:txBody>
      </p:sp>
    </p:spTree>
    <p:extLst>
      <p:ext uri="{BB962C8B-B14F-4D97-AF65-F5344CB8AC3E}">
        <p14:creationId xmlns:p14="http://schemas.microsoft.com/office/powerpoint/2010/main" val="4172974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96CC8C-59CE-47CF-92D1-0E89A6663606}" type="datetimeFigureOut">
              <a:rPr lang="es-CO" smtClean="0"/>
              <a:t>20/09/2012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7C3A253C-CF76-4AB9-9D0C-8FDE199CB425}" type="slidenum">
              <a:rPr lang="es-CO" smtClean="0"/>
              <a:t>‹Nº›</a:t>
            </a:fld>
            <a:endParaRPr lang="es-CO"/>
          </a:p>
        </p:txBody>
      </p:sp>
    </p:spTree>
    <p:extLst>
      <p:ext uri="{BB962C8B-B14F-4D97-AF65-F5344CB8AC3E}">
        <p14:creationId xmlns:p14="http://schemas.microsoft.com/office/powerpoint/2010/main" val="2244790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96CC8C-59CE-47CF-92D1-0E89A6663606}" type="datetimeFigureOut">
              <a:rPr lang="es-CO" smtClean="0"/>
              <a:t>20/09/2012</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3A253C-CF76-4AB9-9D0C-8FDE199CB425}" type="slidenum">
              <a:rPr lang="es-CO" smtClean="0"/>
              <a:t>‹Nº›</a:t>
            </a:fld>
            <a:endParaRPr lang="es-CO"/>
          </a:p>
        </p:txBody>
      </p:sp>
    </p:spTree>
    <p:extLst>
      <p:ext uri="{BB962C8B-B14F-4D97-AF65-F5344CB8AC3E}">
        <p14:creationId xmlns:p14="http://schemas.microsoft.com/office/powerpoint/2010/main" val="2112956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755576" y="1340768"/>
            <a:ext cx="7776864" cy="4968552"/>
          </a:xfrm>
        </p:spPr>
        <p:txBody>
          <a:bodyPr>
            <a:normAutofit fontScale="70000" lnSpcReduction="20000"/>
          </a:bodyPr>
          <a:lstStyle/>
          <a:p>
            <a:pPr algn="l"/>
            <a:r>
              <a:rPr lang="es-CO" dirty="0">
                <a:solidFill>
                  <a:schemeClr val="tx1"/>
                </a:solidFill>
              </a:rPr>
              <a:t>Un </a:t>
            </a:r>
            <a:r>
              <a:rPr lang="es-CO" b="1" dirty="0">
                <a:solidFill>
                  <a:schemeClr val="tx1"/>
                </a:solidFill>
              </a:rPr>
              <a:t>ecosistema</a:t>
            </a:r>
            <a:r>
              <a:rPr lang="es-CO" dirty="0">
                <a:solidFill>
                  <a:schemeClr val="tx1"/>
                </a:solidFill>
              </a:rPr>
              <a:t> es un sistema natural que está formado por un conjunto de organismos vivos (biocenosis) y el medio físico donde se relacionan (biotopo). Un ecosistema es una unidad compuesta de organismos interdependientes que comparten el mismo hábitat. Los ecosistemas suelen formar una serie de cadenas que muestran la interdependencia de los organismos dentro del sistema</a:t>
            </a:r>
            <a:r>
              <a:rPr lang="es-CO" dirty="0" smtClean="0">
                <a:solidFill>
                  <a:schemeClr val="tx1"/>
                </a:solidFill>
              </a:rPr>
              <a:t>.</a:t>
            </a:r>
            <a:r>
              <a:rPr lang="es-CO" dirty="0">
                <a:solidFill>
                  <a:schemeClr val="tx1"/>
                </a:solidFill>
              </a:rPr>
              <a:t> También se puede definir así: «Un ecosistema consiste de la comunidad biológica de un lugar y de los factores físicos y químicos que constituyen el ambiente abiótico</a:t>
            </a:r>
            <a:r>
              <a:rPr lang="es-CO" dirty="0" smtClean="0">
                <a:solidFill>
                  <a:schemeClr val="tx1"/>
                </a:solidFill>
              </a:rPr>
              <a:t>».</a:t>
            </a:r>
            <a:endParaRPr lang="es-CO" dirty="0">
              <a:solidFill>
                <a:schemeClr val="tx1"/>
              </a:solidFill>
            </a:endParaRPr>
          </a:p>
          <a:p>
            <a:pPr algn="l"/>
            <a:r>
              <a:rPr lang="es-CO" dirty="0">
                <a:solidFill>
                  <a:schemeClr val="tx1"/>
                </a:solidFill>
              </a:rPr>
              <a:t>Este concepto, que comenzó a desarrollarse entre 1920 y 1930, tiene en cuenta las complejas interacciones entre los organismos (por </a:t>
            </a:r>
            <a:r>
              <a:rPr lang="es-CO" dirty="0" smtClean="0">
                <a:solidFill>
                  <a:schemeClr val="tx1"/>
                </a:solidFill>
              </a:rPr>
              <a:t>ejemplo plantas</a:t>
            </a:r>
            <a:r>
              <a:rPr lang="es-CO" dirty="0">
                <a:solidFill>
                  <a:schemeClr val="tx1"/>
                </a:solidFill>
              </a:rPr>
              <a:t>, animales, bacterias, protistas y hongos) que forman la comunidad (biocenosis) y los flujos de </a:t>
            </a:r>
            <a:r>
              <a:rPr lang="es-CO" dirty="0" smtClean="0">
                <a:solidFill>
                  <a:schemeClr val="tx1"/>
                </a:solidFill>
              </a:rPr>
              <a:t>energía</a:t>
            </a:r>
            <a:r>
              <a:rPr lang="es-CO" dirty="0">
                <a:solidFill>
                  <a:schemeClr val="tx1"/>
                </a:solidFill>
              </a:rPr>
              <a:t> y materiales que la atraviesan.</a:t>
            </a:r>
          </a:p>
          <a:p>
            <a:endParaRPr lang="es-CO" dirty="0"/>
          </a:p>
        </p:txBody>
      </p:sp>
      <p:sp>
        <p:nvSpPr>
          <p:cNvPr id="5" name="4 Rectángulo"/>
          <p:cNvSpPr/>
          <p:nvPr/>
        </p:nvSpPr>
        <p:spPr>
          <a:xfrm>
            <a:off x="1187624" y="315885"/>
            <a:ext cx="7200800" cy="923330"/>
          </a:xfrm>
          <a:prstGeom prst="rect">
            <a:avLst/>
          </a:prstGeom>
        </p:spPr>
        <p:txBody>
          <a:bodyPr wrap="square">
            <a:spAutoFit/>
          </a:bodyPr>
          <a:lstStyle/>
          <a:p>
            <a:pPr lvl="0" algn="ctr"/>
            <a:r>
              <a:rPr lang="es-ES" sz="5400" b="1" dirty="0" smtClean="0">
                <a:ln w="24500" cmpd="dbl">
                  <a:solidFill>
                    <a:srgbClr val="C0504D">
                      <a:shade val="85000"/>
                      <a:satMod val="155000"/>
                    </a:srgbClr>
                  </a:solidFill>
                  <a:prstDash val="solid"/>
                  <a:miter lim="800000"/>
                </a:ln>
                <a:gradFill>
                  <a:gsLst>
                    <a:gs pos="10000">
                      <a:srgbClr val="C0504D">
                        <a:tint val="10000"/>
                        <a:satMod val="155000"/>
                      </a:srgbClr>
                    </a:gs>
                    <a:gs pos="60000">
                      <a:srgbClr val="C0504D">
                        <a:tint val="30000"/>
                        <a:satMod val="155000"/>
                      </a:srgbClr>
                    </a:gs>
                    <a:gs pos="100000">
                      <a:srgbClr val="C0504D">
                        <a:tint val="73000"/>
                        <a:satMod val="155000"/>
                      </a:srgbClr>
                    </a:gs>
                  </a:gsLst>
                  <a:lin ang="5400000"/>
                </a:gradFill>
                <a:effectLst>
                  <a:outerShdw blurRad="38100" dist="38100" dir="7020000" algn="tl">
                    <a:srgbClr val="000000">
                      <a:alpha val="35000"/>
                    </a:srgbClr>
                  </a:outerShdw>
                </a:effectLst>
                <a:latin typeface="Harrington" pitchFamily="82" charset="0"/>
              </a:rPr>
              <a:t>ecosistema</a:t>
            </a:r>
            <a:endParaRPr lang="es-ES" sz="5400" b="1" dirty="0">
              <a:ln w="24500" cmpd="dbl">
                <a:solidFill>
                  <a:srgbClr val="C0504D">
                    <a:shade val="85000"/>
                    <a:satMod val="155000"/>
                  </a:srgbClr>
                </a:solidFill>
                <a:prstDash val="solid"/>
                <a:miter lim="800000"/>
              </a:ln>
              <a:gradFill>
                <a:gsLst>
                  <a:gs pos="10000">
                    <a:srgbClr val="C0504D">
                      <a:tint val="10000"/>
                      <a:satMod val="155000"/>
                    </a:srgbClr>
                  </a:gs>
                  <a:gs pos="60000">
                    <a:srgbClr val="C0504D">
                      <a:tint val="30000"/>
                      <a:satMod val="155000"/>
                    </a:srgbClr>
                  </a:gs>
                  <a:gs pos="100000">
                    <a:srgbClr val="C0504D">
                      <a:tint val="73000"/>
                      <a:satMod val="155000"/>
                    </a:srgbClr>
                  </a:gs>
                </a:gsLst>
                <a:lin ang="5400000"/>
              </a:gradFill>
              <a:effectLst>
                <a:outerShdw blurRad="38100" dist="38100" dir="7020000" algn="tl">
                  <a:srgbClr val="000000">
                    <a:alpha val="35000"/>
                  </a:srgbClr>
                </a:outerShdw>
              </a:effectLst>
              <a:latin typeface="Harrington" pitchFamily="82" charset="0"/>
            </a:endParaRPr>
          </a:p>
        </p:txBody>
      </p:sp>
    </p:spTree>
    <p:extLst>
      <p:ext uri="{BB962C8B-B14F-4D97-AF65-F5344CB8AC3E}">
        <p14:creationId xmlns:p14="http://schemas.microsoft.com/office/powerpoint/2010/main" val="341587893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2</Words>
  <Application>Microsoft Office PowerPoint</Application>
  <PresentationFormat>Presentación en pantalla (4:3)</PresentationFormat>
  <Paragraphs>3</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LINA MARCELA</dc:creator>
  <cp:lastModifiedBy>LINA MARCELA</cp:lastModifiedBy>
  <cp:revision>1</cp:revision>
  <dcterms:created xsi:type="dcterms:W3CDTF">2012-09-20T20:16:08Z</dcterms:created>
  <dcterms:modified xsi:type="dcterms:W3CDTF">2012-09-20T20:21:09Z</dcterms:modified>
</cp:coreProperties>
</file>