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2" r:id="rId2"/>
    <p:sldId id="257" r:id="rId3"/>
    <p:sldId id="258" r:id="rId4"/>
    <p:sldId id="259" r:id="rId5"/>
    <p:sldId id="267" r:id="rId6"/>
    <p:sldId id="262" r:id="rId7"/>
    <p:sldId id="263" r:id="rId8"/>
    <p:sldId id="264" r:id="rId9"/>
    <p:sldId id="265" r:id="rId10"/>
    <p:sldId id="256" r:id="rId11"/>
    <p:sldId id="268" r:id="rId12"/>
    <p:sldId id="269" r:id="rId13"/>
    <p:sldId id="270" r:id="rId14"/>
    <p:sldId id="271" r:id="rId15"/>
    <p:sldId id="272" r:id="rId16"/>
    <p:sldId id="273" r:id="rId17"/>
    <p:sldId id="274" r:id="rId18"/>
    <p:sldId id="275" r:id="rId19"/>
    <p:sldId id="277" r:id="rId20"/>
    <p:sldId id="279" r:id="rId21"/>
    <p:sldId id="281"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F68ABA2-C696-4F1E-9553-588B39D63202}" type="datetimeFigureOut">
              <a:rPr lang="es-MX" smtClean="0"/>
              <a:t>01/12/2012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1608A9-A79F-4A4C-AF20-43EC6665F101}"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F68ABA2-C696-4F1E-9553-588B39D63202}" type="datetimeFigureOut">
              <a:rPr lang="es-MX" smtClean="0"/>
              <a:t>01/12/2012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1608A9-A79F-4A4C-AF20-43EC6665F101}"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68ABA2-C696-4F1E-9553-588B39D63202}" type="datetimeFigureOut">
              <a:rPr lang="es-MX" smtClean="0"/>
              <a:t>01/12/2012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1608A9-A79F-4A4C-AF20-43EC6665F101}" type="slidenum">
              <a:rPr lang="es-MX" smtClean="0"/>
              <a:t>‹Nº›</a:t>
            </a:fld>
            <a:endParaRPr lang="es-MX"/>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F68ABA2-C696-4F1E-9553-588B39D63202}" type="datetimeFigureOut">
              <a:rPr lang="es-MX" smtClean="0"/>
              <a:t>01/12/2012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1608A9-A79F-4A4C-AF20-43EC6665F101}" type="slidenum">
              <a:rPr lang="es-MX" smtClean="0"/>
              <a:t>‹Nº›</a:t>
            </a:fld>
            <a:endParaRPr lang="es-MX"/>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F68ABA2-C696-4F1E-9553-588B39D63202}" type="datetimeFigureOut">
              <a:rPr lang="es-MX" smtClean="0"/>
              <a:t>01/12/2012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1608A9-A79F-4A4C-AF20-43EC6665F101}"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F68ABA2-C696-4F1E-9553-588B39D63202}" type="datetimeFigureOut">
              <a:rPr lang="es-MX" smtClean="0"/>
              <a:t>01/12/2012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91608A9-A79F-4A4C-AF20-43EC6665F101}" type="slidenum">
              <a:rPr lang="es-MX" smtClean="0"/>
              <a:t>‹Nº›</a:t>
            </a:fld>
            <a:endParaRPr lang="es-MX"/>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F68ABA2-C696-4F1E-9553-588B39D63202}" type="datetimeFigureOut">
              <a:rPr lang="es-MX" smtClean="0"/>
              <a:t>01/12/2012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91608A9-A79F-4A4C-AF20-43EC6665F101}"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F68ABA2-C696-4F1E-9553-588B39D63202}" type="datetimeFigureOut">
              <a:rPr lang="es-MX" smtClean="0"/>
              <a:t>01/12/2012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91608A9-A79F-4A4C-AF20-43EC6665F101}"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68ABA2-C696-4F1E-9553-588B39D63202}" type="datetimeFigureOut">
              <a:rPr lang="es-MX" smtClean="0"/>
              <a:t>01/12/2012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91608A9-A79F-4A4C-AF20-43EC6665F101}"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68ABA2-C696-4F1E-9553-588B39D63202}" type="datetimeFigureOut">
              <a:rPr lang="es-MX" smtClean="0"/>
              <a:t>01/12/2012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91608A9-A79F-4A4C-AF20-43EC6665F101}" type="slidenum">
              <a:rPr lang="es-MX" smtClean="0"/>
              <a:t>‹Nº›</a:t>
            </a:fld>
            <a:endParaRPr lang="es-MX"/>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F68ABA2-C696-4F1E-9553-588B39D63202}" type="datetimeFigureOut">
              <a:rPr lang="es-MX" smtClean="0"/>
              <a:t>01/12/2012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91608A9-A79F-4A4C-AF20-43EC6665F101}" type="slidenum">
              <a:rPr lang="es-MX" smtClean="0"/>
              <a:t>‹Nº›</a:t>
            </a:fld>
            <a:endParaRPr lang="es-MX"/>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68ABA2-C696-4F1E-9553-588B39D63202}" type="datetimeFigureOut">
              <a:rPr lang="es-MX" smtClean="0"/>
              <a:t>01/12/2012</a:t>
            </a:fld>
            <a:endParaRPr lang="es-MX"/>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MX"/>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91608A9-A79F-4A4C-AF20-43EC6665F101}" type="slidenum">
              <a:rPr lang="es-MX" smtClean="0"/>
              <a:t>‹Nº›</a:t>
            </a:fld>
            <a:endParaRPr lang="es-MX"/>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53600"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1475656" y="2060848"/>
            <a:ext cx="7344816" cy="3477875"/>
          </a:xfrm>
          <a:prstGeom prst="rect">
            <a:avLst/>
          </a:prstGeom>
        </p:spPr>
        <p:txBody>
          <a:bodyPr wrap="square">
            <a:spAutoFit/>
          </a:bodyPr>
          <a:lstStyle/>
          <a:p>
            <a:pPr lvl="0" algn="ctr">
              <a:spcBef>
                <a:spcPct val="20000"/>
              </a:spcBef>
              <a:buClr>
                <a:srgbClr val="873624"/>
              </a:buClr>
            </a:pPr>
            <a:r>
              <a:rPr lang="es-MX" sz="4400" dirty="0">
                <a:solidFill>
                  <a:prstClr val="black">
                    <a:lumMod val="85000"/>
                    <a:lumOff val="15000"/>
                  </a:prstClr>
                </a:solidFill>
                <a:latin typeface="Book Antiqua"/>
              </a:rPr>
              <a:t>Dios no te hubiera dado la capacidad de soñar sin darte también la posibilidad de convertir tus sueños en realidad.</a:t>
            </a:r>
          </a:p>
        </p:txBody>
      </p:sp>
    </p:spTree>
    <p:extLst>
      <p:ext uri="{BB962C8B-B14F-4D97-AF65-F5344CB8AC3E}">
        <p14:creationId xmlns:p14="http://schemas.microsoft.com/office/powerpoint/2010/main" val="2086062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24744"/>
            <a:ext cx="7772400" cy="1008112"/>
          </a:xfrm>
        </p:spPr>
        <p:txBody>
          <a:bodyPr>
            <a:normAutofit fontScale="90000"/>
          </a:bodyPr>
          <a:lstStyle/>
          <a:p>
            <a:r>
              <a:rPr lang="es-MX" sz="6600" dirty="0" smtClean="0"/>
              <a:t>JUSTIFICACIÓN</a:t>
            </a:r>
            <a:endParaRPr lang="es-MX" sz="6600" dirty="0"/>
          </a:p>
        </p:txBody>
      </p:sp>
      <p:sp>
        <p:nvSpPr>
          <p:cNvPr id="3" name="2 Subtítulo"/>
          <p:cNvSpPr>
            <a:spLocks noGrp="1"/>
          </p:cNvSpPr>
          <p:nvPr>
            <p:ph type="subTitle" idx="1"/>
          </p:nvPr>
        </p:nvSpPr>
        <p:spPr>
          <a:xfrm>
            <a:off x="1475656" y="2852936"/>
            <a:ext cx="6400800" cy="2160240"/>
          </a:xfrm>
        </p:spPr>
        <p:txBody>
          <a:bodyPr>
            <a:normAutofit fontScale="55000" lnSpcReduction="20000"/>
          </a:bodyPr>
          <a:lstStyle/>
          <a:p>
            <a:pPr algn="just"/>
            <a:r>
              <a:rPr lang="es-MX" dirty="0">
                <a:solidFill>
                  <a:srgbClr val="002060"/>
                </a:solidFill>
              </a:rPr>
              <a:t> </a:t>
            </a:r>
            <a:r>
              <a:rPr lang="es-MX" sz="5900" dirty="0">
                <a:solidFill>
                  <a:srgbClr val="002060"/>
                </a:solidFill>
              </a:rPr>
              <a:t>El tema de investigación se basa en la importancia y el Emprendedurismo de los egresados de la Facultad de Administración de Empresas y Contabilidad </a:t>
            </a:r>
            <a:endParaRPr lang="es-MX" dirty="0">
              <a:solidFill>
                <a:srgbClr val="002060"/>
              </a:solidFill>
            </a:endParaRPr>
          </a:p>
        </p:txBody>
      </p:sp>
    </p:spTree>
    <p:extLst>
      <p:ext uri="{BB962C8B-B14F-4D97-AF65-F5344CB8AC3E}">
        <p14:creationId xmlns:p14="http://schemas.microsoft.com/office/powerpoint/2010/main" val="31011459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348880"/>
            <a:ext cx="8229600" cy="1252728"/>
          </a:xfrm>
        </p:spPr>
        <p:txBody>
          <a:bodyPr>
            <a:normAutofit/>
          </a:bodyPr>
          <a:lstStyle/>
          <a:p>
            <a:r>
              <a:rPr lang="es-MX" sz="6000" dirty="0" smtClean="0">
                <a:solidFill>
                  <a:srgbClr val="00B050"/>
                </a:solidFill>
              </a:rPr>
              <a:t>MARCO TEORICO</a:t>
            </a:r>
            <a:endParaRPr lang="es-MX" sz="6000" dirty="0">
              <a:solidFill>
                <a:srgbClr val="00B050"/>
              </a:solidFill>
            </a:endParaRPr>
          </a:p>
        </p:txBody>
      </p:sp>
    </p:spTree>
    <p:extLst>
      <p:ext uri="{BB962C8B-B14F-4D97-AF65-F5344CB8AC3E}">
        <p14:creationId xmlns:p14="http://schemas.microsoft.com/office/powerpoint/2010/main" val="231888653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s-MX" sz="3200" dirty="0"/>
              <a:t>Consiste en la configuración que ha adquirido la personalidad de un individuo, como producto de los aprendizajes significativos, que ha logrado a lo largo de su vida.</a:t>
            </a:r>
          </a:p>
        </p:txBody>
      </p:sp>
      <p:sp>
        <p:nvSpPr>
          <p:cNvPr id="3" name="2 Título"/>
          <p:cNvSpPr>
            <a:spLocks noGrp="1"/>
          </p:cNvSpPr>
          <p:nvPr>
            <p:ph type="title"/>
          </p:nvPr>
        </p:nvSpPr>
        <p:spPr/>
        <p:txBody>
          <a:bodyPr/>
          <a:lstStyle/>
          <a:p>
            <a:r>
              <a:rPr lang="es-MX" dirty="0"/>
              <a:t>Formación A</a:t>
            </a:r>
            <a:r>
              <a:rPr lang="es-MX" dirty="0" smtClean="0"/>
              <a:t>dquirida</a:t>
            </a:r>
            <a:endParaRPr lang="es-MX" dirty="0"/>
          </a:p>
        </p:txBody>
      </p:sp>
    </p:spTree>
    <p:extLst>
      <p:ext uri="{BB962C8B-B14F-4D97-AF65-F5344CB8AC3E}">
        <p14:creationId xmlns:p14="http://schemas.microsoft.com/office/powerpoint/2010/main" val="284218818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MX" dirty="0" smtClean="0"/>
              <a:t>Capacidad </a:t>
            </a:r>
            <a:r>
              <a:rPr lang="es-MX" dirty="0"/>
              <a:t>emprendedora es la creación de negocios y empresas lucrativas. También se puede entender al emprendedor como aquella persona capaz de utilizar recursos escasos y de uso alternativo en la materialización de ideas o proyectos que contengan elementos únicos e innovadores, manteniendo el negocio rentable, a lo largo del </a:t>
            </a:r>
            <a:r>
              <a:rPr lang="es-MX" dirty="0" smtClean="0"/>
              <a:t>tiempo.</a:t>
            </a:r>
            <a:endParaRPr lang="es-MX" dirty="0"/>
          </a:p>
        </p:txBody>
      </p:sp>
      <p:sp>
        <p:nvSpPr>
          <p:cNvPr id="3" name="2 Título"/>
          <p:cNvSpPr>
            <a:spLocks noGrp="1"/>
          </p:cNvSpPr>
          <p:nvPr>
            <p:ph type="title"/>
          </p:nvPr>
        </p:nvSpPr>
        <p:spPr/>
        <p:txBody>
          <a:bodyPr/>
          <a:lstStyle/>
          <a:p>
            <a:r>
              <a:rPr lang="es-MX" dirty="0"/>
              <a:t>Capacidad emprendedora:</a:t>
            </a:r>
          </a:p>
        </p:txBody>
      </p:sp>
    </p:spTree>
    <p:extLst>
      <p:ext uri="{BB962C8B-B14F-4D97-AF65-F5344CB8AC3E}">
        <p14:creationId xmlns:p14="http://schemas.microsoft.com/office/powerpoint/2010/main" val="303344979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smtClean="0"/>
              <a:t>Tipo de investigación:</a:t>
            </a:r>
          </a:p>
          <a:p>
            <a:endParaRPr lang="es-MX" dirty="0"/>
          </a:p>
          <a:p>
            <a:r>
              <a:rPr lang="es-MX" dirty="0" smtClean="0"/>
              <a:t>Alcance descriptiva</a:t>
            </a:r>
          </a:p>
          <a:p>
            <a:endParaRPr lang="es-MX" dirty="0"/>
          </a:p>
          <a:p>
            <a:r>
              <a:rPr lang="es-MX" dirty="0" smtClean="0"/>
              <a:t>Enfoque mixto</a:t>
            </a:r>
          </a:p>
          <a:p>
            <a:endParaRPr lang="es-MX" dirty="0"/>
          </a:p>
          <a:p>
            <a:r>
              <a:rPr lang="es-MX" dirty="0" smtClean="0"/>
              <a:t>Diseño no experimental</a:t>
            </a:r>
            <a:endParaRPr lang="es-MX" dirty="0"/>
          </a:p>
        </p:txBody>
      </p:sp>
      <p:sp>
        <p:nvSpPr>
          <p:cNvPr id="3" name="2 Título"/>
          <p:cNvSpPr>
            <a:spLocks noGrp="1"/>
          </p:cNvSpPr>
          <p:nvPr>
            <p:ph type="title"/>
          </p:nvPr>
        </p:nvSpPr>
        <p:spPr/>
        <p:txBody>
          <a:bodyPr/>
          <a:lstStyle/>
          <a:p>
            <a:r>
              <a:rPr lang="es-MX" dirty="0" smtClean="0"/>
              <a:t>Metodología</a:t>
            </a:r>
            <a:endParaRPr lang="es-MX" dirty="0"/>
          </a:p>
        </p:txBody>
      </p:sp>
    </p:spTree>
    <p:extLst>
      <p:ext uri="{BB962C8B-B14F-4D97-AF65-F5344CB8AC3E}">
        <p14:creationId xmlns:p14="http://schemas.microsoft.com/office/powerpoint/2010/main" val="113473833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a:t>La población de los egresados de la Facultad de Administración De Empresa y Contabilidad de la Universidad Autónoma de Chiriquí es de </a:t>
            </a:r>
            <a:r>
              <a:rPr lang="es-MX" dirty="0" smtClean="0"/>
              <a:t>370 aproximadamente </a:t>
            </a:r>
            <a:r>
              <a:rPr lang="es-MX" dirty="0"/>
              <a:t>en el periodo de </a:t>
            </a:r>
            <a:r>
              <a:rPr lang="es-MX" dirty="0" smtClean="0"/>
              <a:t>2009-2011.</a:t>
            </a:r>
            <a:endParaRPr lang="es-MX" dirty="0"/>
          </a:p>
        </p:txBody>
      </p:sp>
      <p:sp>
        <p:nvSpPr>
          <p:cNvPr id="3" name="2 Título"/>
          <p:cNvSpPr>
            <a:spLocks noGrp="1"/>
          </p:cNvSpPr>
          <p:nvPr>
            <p:ph type="title"/>
          </p:nvPr>
        </p:nvSpPr>
        <p:spPr/>
        <p:txBody>
          <a:bodyPr/>
          <a:lstStyle/>
          <a:p>
            <a:r>
              <a:rPr lang="es-MX" dirty="0" smtClean="0"/>
              <a:t> </a:t>
            </a:r>
            <a:r>
              <a:rPr lang="es-MX" dirty="0"/>
              <a:t>Población y Muestra</a:t>
            </a:r>
          </a:p>
        </p:txBody>
      </p:sp>
    </p:spTree>
    <p:extLst>
      <p:ext uri="{BB962C8B-B14F-4D97-AF65-F5344CB8AC3E}">
        <p14:creationId xmlns:p14="http://schemas.microsoft.com/office/powerpoint/2010/main" val="154652069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2564904"/>
            <a:ext cx="8229600" cy="1252728"/>
          </a:xfrm>
        </p:spPr>
        <p:txBody>
          <a:bodyPr/>
          <a:lstStyle/>
          <a:p>
            <a:r>
              <a:rPr lang="es-MX" dirty="0" smtClean="0">
                <a:solidFill>
                  <a:srgbClr val="00B0F0"/>
                </a:solidFill>
              </a:rPr>
              <a:t>DEFINICIONES DE VARIABLES</a:t>
            </a:r>
            <a:endParaRPr lang="es-MX" dirty="0">
              <a:solidFill>
                <a:srgbClr val="00B0F0"/>
              </a:solidFill>
            </a:endParaRPr>
          </a:p>
        </p:txBody>
      </p:sp>
    </p:spTree>
    <p:extLst>
      <p:ext uri="{BB962C8B-B14F-4D97-AF65-F5344CB8AC3E}">
        <p14:creationId xmlns:p14="http://schemas.microsoft.com/office/powerpoint/2010/main" val="423959050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Formación adquirida</a:t>
            </a:r>
          </a:p>
        </p:txBody>
      </p:sp>
      <p:sp>
        <p:nvSpPr>
          <p:cNvPr id="3" name="2 Marcador de texto"/>
          <p:cNvSpPr>
            <a:spLocks noGrp="1"/>
          </p:cNvSpPr>
          <p:nvPr>
            <p:ph type="body" idx="1"/>
          </p:nvPr>
        </p:nvSpPr>
        <p:spPr>
          <a:xfrm>
            <a:off x="464660" y="1412776"/>
            <a:ext cx="3822192" cy="639762"/>
          </a:xfrm>
        </p:spPr>
        <p:txBody>
          <a:bodyPr/>
          <a:lstStyle/>
          <a:p>
            <a:r>
              <a:rPr lang="es-MX" b="1" dirty="0" smtClean="0">
                <a:solidFill>
                  <a:srgbClr val="FF0000"/>
                </a:solidFill>
              </a:rPr>
              <a:t>DEFINICIÓN CONCEPTUAL</a:t>
            </a:r>
            <a:endParaRPr lang="es-MX" b="1" dirty="0">
              <a:solidFill>
                <a:srgbClr val="FF0000"/>
              </a:solidFill>
            </a:endParaRPr>
          </a:p>
        </p:txBody>
      </p:sp>
      <p:sp>
        <p:nvSpPr>
          <p:cNvPr id="4" name="3 Marcador de contenido"/>
          <p:cNvSpPr>
            <a:spLocks noGrp="1"/>
          </p:cNvSpPr>
          <p:nvPr>
            <p:ph sz="half" idx="2"/>
          </p:nvPr>
        </p:nvSpPr>
        <p:spPr>
          <a:xfrm>
            <a:off x="683568" y="1988840"/>
            <a:ext cx="3820055" cy="2304255"/>
          </a:xfrm>
          <a:ln w="28575">
            <a:solidFill>
              <a:schemeClr val="accent6">
                <a:lumMod val="75000"/>
              </a:schemeClr>
            </a:solidFill>
          </a:ln>
        </p:spPr>
        <p:txBody>
          <a:bodyPr/>
          <a:lstStyle/>
          <a:p>
            <a:r>
              <a:rPr lang="es-MX" dirty="0"/>
              <a:t>Consiste en la configuración que ha adquirido la personalidad de un individuo, como producto de los aprendizajes significativos, que ha logrado a lo largo de su vida.</a:t>
            </a:r>
          </a:p>
        </p:txBody>
      </p:sp>
      <p:sp>
        <p:nvSpPr>
          <p:cNvPr id="5" name="4 Marcador de texto"/>
          <p:cNvSpPr>
            <a:spLocks noGrp="1"/>
          </p:cNvSpPr>
          <p:nvPr>
            <p:ph type="body" sz="quarter" idx="3"/>
          </p:nvPr>
        </p:nvSpPr>
        <p:spPr>
          <a:xfrm>
            <a:off x="4860032" y="1340768"/>
            <a:ext cx="3822192" cy="639762"/>
          </a:xfrm>
        </p:spPr>
        <p:txBody>
          <a:bodyPr/>
          <a:lstStyle/>
          <a:p>
            <a:r>
              <a:rPr lang="es-MX" b="1" dirty="0" smtClean="0">
                <a:solidFill>
                  <a:srgbClr val="FF0000"/>
                </a:solidFill>
              </a:rPr>
              <a:t>DEFINICIÓN OPERACIONAL</a:t>
            </a:r>
            <a:endParaRPr lang="es-MX" b="1" dirty="0">
              <a:solidFill>
                <a:srgbClr val="FF0000"/>
              </a:solidFill>
            </a:endParaRPr>
          </a:p>
        </p:txBody>
      </p:sp>
      <p:sp>
        <p:nvSpPr>
          <p:cNvPr id="6" name="5 Marcador de contenido"/>
          <p:cNvSpPr>
            <a:spLocks noGrp="1"/>
          </p:cNvSpPr>
          <p:nvPr>
            <p:ph sz="quarter" idx="4"/>
          </p:nvPr>
        </p:nvSpPr>
        <p:spPr>
          <a:xfrm>
            <a:off x="4860032" y="1916832"/>
            <a:ext cx="3822192" cy="3322564"/>
          </a:xfrm>
          <a:ln w="28575">
            <a:solidFill>
              <a:schemeClr val="accent6">
                <a:lumMod val="75000"/>
              </a:schemeClr>
            </a:solidFill>
          </a:ln>
        </p:spPr>
        <p:txBody>
          <a:bodyPr>
            <a:normAutofit fontScale="70000" lnSpcReduction="20000"/>
          </a:bodyPr>
          <a:lstStyle/>
          <a:p>
            <a:r>
              <a:rPr lang="es-MX" dirty="0"/>
              <a:t>Conocimientos</a:t>
            </a:r>
          </a:p>
          <a:p>
            <a:r>
              <a:rPr lang="es-MX" dirty="0"/>
              <a:t>	Evaluación de riesgos</a:t>
            </a:r>
          </a:p>
          <a:p>
            <a:r>
              <a:rPr lang="es-MX" dirty="0"/>
              <a:t>	Elaboración  de planes de negocio.</a:t>
            </a:r>
          </a:p>
          <a:p>
            <a:r>
              <a:rPr lang="es-MX" dirty="0"/>
              <a:t>	Operaciones financieras</a:t>
            </a:r>
          </a:p>
          <a:p>
            <a:r>
              <a:rPr lang="es-MX" dirty="0"/>
              <a:t>	Ciclo completo de contabilidad</a:t>
            </a:r>
          </a:p>
          <a:p>
            <a:r>
              <a:rPr lang="es-MX" dirty="0"/>
              <a:t>	Legislación</a:t>
            </a:r>
          </a:p>
          <a:p>
            <a:r>
              <a:rPr lang="es-MX" dirty="0"/>
              <a:t>	Capacidad gerencial Habilidades y Destrezas</a:t>
            </a:r>
          </a:p>
          <a:p>
            <a:r>
              <a:rPr lang="es-MX" dirty="0"/>
              <a:t>	Toma de decisiones</a:t>
            </a:r>
          </a:p>
          <a:p>
            <a:r>
              <a:rPr lang="es-MX" dirty="0"/>
              <a:t>	Espíritu emprendedor</a:t>
            </a:r>
          </a:p>
          <a:p>
            <a:r>
              <a:rPr lang="es-MX" dirty="0"/>
              <a:t>	Innovador</a:t>
            </a:r>
          </a:p>
          <a:p>
            <a:r>
              <a:rPr lang="es-MX" dirty="0"/>
              <a:t>	Creatividad</a:t>
            </a:r>
          </a:p>
          <a:p>
            <a:endParaRPr lang="es-MX" dirty="0"/>
          </a:p>
          <a:p>
            <a:r>
              <a:rPr lang="es-MX" dirty="0"/>
              <a:t>Valores y Actitudes</a:t>
            </a:r>
          </a:p>
          <a:p>
            <a:r>
              <a:rPr lang="es-MX" dirty="0"/>
              <a:t>	Éticas </a:t>
            </a:r>
          </a:p>
          <a:p>
            <a:endParaRPr lang="es-MX" dirty="0"/>
          </a:p>
        </p:txBody>
      </p:sp>
      <p:sp>
        <p:nvSpPr>
          <p:cNvPr id="7" name="6 CuadroTexto"/>
          <p:cNvSpPr txBox="1"/>
          <p:nvPr/>
        </p:nvSpPr>
        <p:spPr>
          <a:xfrm>
            <a:off x="539552" y="4509121"/>
            <a:ext cx="3888432" cy="2308324"/>
          </a:xfrm>
          <a:prstGeom prst="rect">
            <a:avLst/>
          </a:prstGeom>
          <a:noFill/>
          <a:ln w="28575">
            <a:solidFill>
              <a:schemeClr val="accent6">
                <a:lumMod val="75000"/>
              </a:schemeClr>
            </a:solidFill>
          </a:ln>
        </p:spPr>
        <p:txBody>
          <a:bodyPr wrap="square" rtlCol="0">
            <a:spAutoFit/>
          </a:bodyPr>
          <a:lstStyle/>
          <a:p>
            <a:r>
              <a:rPr lang="es-MX" b="1" dirty="0" smtClean="0">
                <a:solidFill>
                  <a:srgbClr val="FF0000"/>
                </a:solidFill>
              </a:rPr>
              <a:t>DEFINICIÓN INSTRUMENTAL</a:t>
            </a:r>
          </a:p>
          <a:p>
            <a:pPr algn="just"/>
            <a:r>
              <a:rPr lang="es-MX" dirty="0">
                <a:solidFill>
                  <a:schemeClr val="accent1">
                    <a:lumMod val="75000"/>
                  </a:schemeClr>
                </a:solidFill>
              </a:rPr>
              <a:t>Encuesta aplicada a los graduados del periodo 2009 al 2011 en la Facultad de Administración de Empresas y Contabilidad en la UNACHI.</a:t>
            </a:r>
          </a:p>
          <a:p>
            <a:endParaRPr lang="es-MX" dirty="0" smtClean="0">
              <a:solidFill>
                <a:schemeClr val="accent1">
                  <a:lumMod val="75000"/>
                </a:schemeClr>
              </a:solidFill>
            </a:endParaRPr>
          </a:p>
          <a:p>
            <a:endParaRPr lang="es-MX" dirty="0"/>
          </a:p>
          <a:p>
            <a:endParaRPr lang="es-MX" dirty="0"/>
          </a:p>
        </p:txBody>
      </p:sp>
    </p:spTree>
    <p:extLst>
      <p:ext uri="{BB962C8B-B14F-4D97-AF65-F5344CB8AC3E}">
        <p14:creationId xmlns:p14="http://schemas.microsoft.com/office/powerpoint/2010/main" val="131738748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CAPACIDAD EMPRENDEDORA</a:t>
            </a:r>
            <a:endParaRPr lang="es-MX" dirty="0"/>
          </a:p>
        </p:txBody>
      </p:sp>
      <p:sp>
        <p:nvSpPr>
          <p:cNvPr id="3" name="2 Marcador de texto"/>
          <p:cNvSpPr>
            <a:spLocks noGrp="1"/>
          </p:cNvSpPr>
          <p:nvPr>
            <p:ph type="body" idx="1"/>
          </p:nvPr>
        </p:nvSpPr>
        <p:spPr/>
        <p:txBody>
          <a:bodyPr/>
          <a:lstStyle/>
          <a:p>
            <a:r>
              <a:rPr lang="es-MX" dirty="0">
                <a:solidFill>
                  <a:srgbClr val="FF0000"/>
                </a:solidFill>
              </a:rPr>
              <a:t>Conceptual </a:t>
            </a:r>
          </a:p>
        </p:txBody>
      </p:sp>
      <p:sp>
        <p:nvSpPr>
          <p:cNvPr id="4" name="3 Marcador de contenido"/>
          <p:cNvSpPr>
            <a:spLocks noGrp="1"/>
          </p:cNvSpPr>
          <p:nvPr>
            <p:ph sz="half" idx="2"/>
          </p:nvPr>
        </p:nvSpPr>
        <p:spPr/>
        <p:txBody>
          <a:bodyPr/>
          <a:lstStyle/>
          <a:p>
            <a:r>
              <a:rPr lang="es-MX" dirty="0"/>
              <a:t>Es el terreno de la creatividad con capacidad de anticipación, de mirar hacia adelante para hacer surgir lo que vendrá y movilizar la energía suficiente para convertir esa visión en realidades efectivas.</a:t>
            </a:r>
          </a:p>
          <a:p>
            <a:r>
              <a:rPr lang="es-MX" dirty="0"/>
              <a:t>José , </a:t>
            </a:r>
            <a:r>
              <a:rPr lang="es-MX" dirty="0" err="1"/>
              <a:t>Nagel</a:t>
            </a:r>
            <a:r>
              <a:rPr lang="es-MX" dirty="0"/>
              <a:t> Amaro, Pág. 3</a:t>
            </a:r>
          </a:p>
          <a:p>
            <a:endParaRPr lang="es-MX" dirty="0"/>
          </a:p>
        </p:txBody>
      </p:sp>
      <p:sp>
        <p:nvSpPr>
          <p:cNvPr id="5" name="4 Marcador de texto"/>
          <p:cNvSpPr>
            <a:spLocks noGrp="1"/>
          </p:cNvSpPr>
          <p:nvPr>
            <p:ph type="body" sz="quarter" idx="3"/>
          </p:nvPr>
        </p:nvSpPr>
        <p:spPr/>
        <p:txBody>
          <a:bodyPr/>
          <a:lstStyle/>
          <a:p>
            <a:r>
              <a:rPr lang="es-MX" dirty="0">
                <a:solidFill>
                  <a:srgbClr val="FF0000"/>
                </a:solidFill>
              </a:rPr>
              <a:t>Operacional</a:t>
            </a:r>
          </a:p>
        </p:txBody>
      </p:sp>
      <p:sp>
        <p:nvSpPr>
          <p:cNvPr id="6" name="5 Marcador de contenido"/>
          <p:cNvSpPr>
            <a:spLocks noGrp="1"/>
          </p:cNvSpPr>
          <p:nvPr>
            <p:ph sz="quarter" idx="4"/>
          </p:nvPr>
        </p:nvSpPr>
        <p:spPr/>
        <p:txBody>
          <a:bodyPr/>
          <a:lstStyle/>
          <a:p>
            <a:r>
              <a:rPr lang="es-MX" dirty="0"/>
              <a:t>Escalas</a:t>
            </a:r>
          </a:p>
          <a:p>
            <a:r>
              <a:rPr lang="es-MX" dirty="0"/>
              <a:t>	</a:t>
            </a:r>
            <a:r>
              <a:rPr lang="es-MX" dirty="0" smtClean="0"/>
              <a:t>Alta </a:t>
            </a:r>
            <a:endParaRPr lang="es-MX" dirty="0"/>
          </a:p>
          <a:p>
            <a:r>
              <a:rPr lang="es-MX" dirty="0"/>
              <a:t>	Media</a:t>
            </a:r>
          </a:p>
          <a:p>
            <a:r>
              <a:rPr lang="es-MX" dirty="0"/>
              <a:t>	Baja</a:t>
            </a:r>
          </a:p>
          <a:p>
            <a:endParaRPr lang="es-MX" dirty="0"/>
          </a:p>
        </p:txBody>
      </p:sp>
    </p:spTree>
    <p:extLst>
      <p:ext uri="{BB962C8B-B14F-4D97-AF65-F5344CB8AC3E}">
        <p14:creationId xmlns:p14="http://schemas.microsoft.com/office/powerpoint/2010/main" val="7474950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texto"/>
          <p:cNvSpPr>
            <a:spLocks noGrp="1"/>
          </p:cNvSpPr>
          <p:nvPr>
            <p:ph type="body" sz="half" idx="2"/>
          </p:nvPr>
        </p:nvSpPr>
        <p:spPr>
          <a:xfrm>
            <a:off x="899592" y="4221088"/>
            <a:ext cx="3352800" cy="1905001"/>
          </a:xfrm>
        </p:spPr>
        <p:txBody>
          <a:bodyPr>
            <a:normAutofit/>
          </a:bodyPr>
          <a:lstStyle/>
          <a:p>
            <a:r>
              <a:rPr lang="es-MX" sz="4400" dirty="0"/>
              <a:t>Encuestas</a:t>
            </a:r>
          </a:p>
        </p:txBody>
      </p:sp>
      <p:sp>
        <p:nvSpPr>
          <p:cNvPr id="3" name="2 Título"/>
          <p:cNvSpPr>
            <a:spLocks noGrp="1"/>
          </p:cNvSpPr>
          <p:nvPr>
            <p:ph type="title"/>
          </p:nvPr>
        </p:nvSpPr>
        <p:spPr>
          <a:xfrm>
            <a:off x="899592" y="1700808"/>
            <a:ext cx="3367608" cy="1837920"/>
          </a:xfrm>
        </p:spPr>
        <p:txBody>
          <a:bodyPr/>
          <a:lstStyle/>
          <a:p>
            <a:r>
              <a:rPr lang="es-MX" dirty="0">
                <a:solidFill>
                  <a:srgbClr val="FF0000"/>
                </a:solidFill>
              </a:rPr>
              <a:t>Técnicas de instrumento de investigación</a:t>
            </a:r>
          </a:p>
        </p:txBody>
      </p:sp>
      <p:sp>
        <p:nvSpPr>
          <p:cNvPr id="4" name="3 Marcador de contenido"/>
          <p:cNvSpPr>
            <a:spLocks noGrp="1"/>
          </p:cNvSpPr>
          <p:nvPr>
            <p:ph idx="1"/>
          </p:nvPr>
        </p:nvSpPr>
        <p:spPr>
          <a:xfrm>
            <a:off x="4716016" y="1268760"/>
            <a:ext cx="3904076" cy="3810000"/>
          </a:xfrm>
        </p:spPr>
        <p:txBody>
          <a:bodyPr>
            <a:normAutofit/>
          </a:bodyPr>
          <a:lstStyle/>
          <a:p>
            <a:r>
              <a:rPr lang="es-MX" sz="4400" dirty="0"/>
              <a:t>Cuestionarios</a:t>
            </a:r>
          </a:p>
        </p:txBody>
      </p:sp>
    </p:spTree>
    <p:extLst>
      <p:ext uri="{BB962C8B-B14F-4D97-AF65-F5344CB8AC3E}">
        <p14:creationId xmlns:p14="http://schemas.microsoft.com/office/powerpoint/2010/main" val="206868316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1772816"/>
            <a:ext cx="7408333" cy="4353347"/>
          </a:xfrm>
        </p:spPr>
        <p:txBody>
          <a:bodyPr>
            <a:normAutofit/>
          </a:bodyPr>
          <a:lstStyle/>
          <a:p>
            <a:pPr algn="just"/>
            <a:r>
              <a:rPr lang="es-MX" dirty="0" smtClean="0">
                <a:latin typeface="Arial" pitchFamily="34" charset="0"/>
                <a:cs typeface="Arial" pitchFamily="34" charset="0"/>
              </a:rPr>
              <a:t>Por : </a:t>
            </a:r>
            <a:r>
              <a:rPr lang="es-MX" dirty="0" err="1" smtClean="0">
                <a:latin typeface="Arial" pitchFamily="34" charset="0"/>
                <a:cs typeface="Arial" pitchFamily="34" charset="0"/>
              </a:rPr>
              <a:t>Licda</a:t>
            </a:r>
            <a:r>
              <a:rPr lang="es-MX" dirty="0" smtClean="0">
                <a:latin typeface="Arial" pitchFamily="34" charset="0"/>
                <a:cs typeface="Arial" pitchFamily="34" charset="0"/>
              </a:rPr>
              <a:t>  Damaris De León</a:t>
            </a:r>
          </a:p>
          <a:p>
            <a:pPr marL="0" indent="0" algn="just">
              <a:buNone/>
            </a:pPr>
            <a:r>
              <a:rPr lang="es-MX" dirty="0">
                <a:latin typeface="Arial" pitchFamily="34" charset="0"/>
                <a:cs typeface="Arial" pitchFamily="34" charset="0"/>
              </a:rPr>
              <a:t> </a:t>
            </a:r>
            <a:r>
              <a:rPr lang="es-MX" dirty="0" smtClean="0">
                <a:latin typeface="Arial" pitchFamily="34" charset="0"/>
                <a:cs typeface="Arial" pitchFamily="34" charset="0"/>
              </a:rPr>
              <a:t>           </a:t>
            </a:r>
            <a:r>
              <a:rPr lang="es-MX" dirty="0" err="1" smtClean="0">
                <a:latin typeface="Arial" pitchFamily="34" charset="0"/>
                <a:cs typeface="Arial" pitchFamily="34" charset="0"/>
              </a:rPr>
              <a:t>Licda</a:t>
            </a:r>
            <a:r>
              <a:rPr lang="es-MX" dirty="0" smtClean="0">
                <a:latin typeface="Arial" pitchFamily="34" charset="0"/>
                <a:cs typeface="Arial" pitchFamily="34" charset="0"/>
              </a:rPr>
              <a:t>   Liliana </a:t>
            </a:r>
            <a:r>
              <a:rPr lang="es-MX" dirty="0" err="1" smtClean="0">
                <a:latin typeface="Arial" pitchFamily="34" charset="0"/>
                <a:cs typeface="Arial" pitchFamily="34" charset="0"/>
              </a:rPr>
              <a:t>Sanchez</a:t>
            </a:r>
            <a:endParaRPr lang="es-MX" dirty="0">
              <a:latin typeface="Arial" pitchFamily="34" charset="0"/>
              <a:cs typeface="Arial" pitchFamily="34" charset="0"/>
            </a:endParaRPr>
          </a:p>
          <a:p>
            <a:pPr algn="just"/>
            <a:endParaRPr lang="es-MX" dirty="0" smtClean="0">
              <a:latin typeface="Arial" pitchFamily="34" charset="0"/>
              <a:cs typeface="Arial" pitchFamily="34" charset="0"/>
            </a:endParaRPr>
          </a:p>
          <a:p>
            <a:pPr algn="just"/>
            <a:r>
              <a:rPr lang="es-MX" dirty="0" smtClean="0">
                <a:latin typeface="Arial" pitchFamily="34" charset="0"/>
                <a:cs typeface="Arial" pitchFamily="34" charset="0"/>
              </a:rPr>
              <a:t>ANTEPROYECTO </a:t>
            </a:r>
            <a:r>
              <a:rPr lang="es-MX" dirty="0">
                <a:latin typeface="Arial" pitchFamily="34" charset="0"/>
                <a:cs typeface="Arial" pitchFamily="34" charset="0"/>
              </a:rPr>
              <a:t>DE INVESTIGACION</a:t>
            </a:r>
          </a:p>
          <a:p>
            <a:pPr algn="just"/>
            <a:endParaRPr lang="es-MX" dirty="0">
              <a:latin typeface="Arial" pitchFamily="34" charset="0"/>
              <a:cs typeface="Arial" pitchFamily="34" charset="0"/>
            </a:endParaRPr>
          </a:p>
          <a:p>
            <a:pPr algn="just"/>
            <a:r>
              <a:rPr lang="es-MX" dirty="0">
                <a:latin typeface="Arial" pitchFamily="34" charset="0"/>
                <a:cs typeface="Arial" pitchFamily="34" charset="0"/>
              </a:rPr>
              <a:t>Formación y Desarrollo, de la capacidad emprendedora de los graduados de la Facultad de Administración de Empresas y Contabilidad en la Universidad Autónoma de Chiriquí durante el periodo 2007 al 2011.</a:t>
            </a:r>
          </a:p>
          <a:p>
            <a:pPr algn="just"/>
            <a:endParaRPr lang="es-MX" dirty="0"/>
          </a:p>
        </p:txBody>
      </p:sp>
      <p:sp>
        <p:nvSpPr>
          <p:cNvPr id="2" name="1 Título"/>
          <p:cNvSpPr>
            <a:spLocks noGrp="1"/>
          </p:cNvSpPr>
          <p:nvPr>
            <p:ph type="title"/>
          </p:nvPr>
        </p:nvSpPr>
        <p:spPr/>
        <p:txBody>
          <a:bodyPr>
            <a:normAutofit fontScale="90000"/>
          </a:bodyPr>
          <a:lstStyle/>
          <a:p>
            <a:r>
              <a:rPr lang="es-MX" sz="1600" dirty="0" smtClean="0"/>
              <a:t/>
            </a:r>
            <a:br>
              <a:rPr lang="es-MX" sz="1600" dirty="0" smtClean="0"/>
            </a:br>
            <a:r>
              <a:rPr lang="es-MX" sz="1600" dirty="0"/>
              <a:t/>
            </a:r>
            <a:br>
              <a:rPr lang="es-MX" sz="1600" dirty="0"/>
            </a:br>
            <a:r>
              <a:rPr lang="es-MX" sz="1600" dirty="0" smtClean="0"/>
              <a:t/>
            </a:r>
            <a:br>
              <a:rPr lang="es-MX" sz="1600" dirty="0" smtClean="0"/>
            </a:br>
            <a:r>
              <a:rPr lang="es-MX" sz="1600" dirty="0"/>
              <a:t/>
            </a:r>
            <a:br>
              <a:rPr lang="es-MX" sz="1600" dirty="0"/>
            </a:br>
            <a:r>
              <a:rPr lang="es-MX" sz="1600" dirty="0" smtClean="0"/>
              <a:t/>
            </a:r>
            <a:br>
              <a:rPr lang="es-MX" sz="1600" dirty="0" smtClean="0"/>
            </a:br>
            <a:r>
              <a:rPr lang="es-MX" sz="1600" dirty="0"/>
              <a:t/>
            </a:r>
            <a:br>
              <a:rPr lang="es-MX" sz="1600" dirty="0"/>
            </a:br>
            <a:r>
              <a:rPr lang="es-MX" sz="1600" dirty="0" smtClean="0"/>
              <a:t/>
            </a:r>
            <a:br>
              <a:rPr lang="es-MX" sz="1600" dirty="0" smtClean="0"/>
            </a:br>
            <a:r>
              <a:rPr lang="es-MX" sz="1600" dirty="0"/>
              <a:t/>
            </a:r>
            <a:br>
              <a:rPr lang="es-MX" sz="1600" dirty="0"/>
            </a:br>
            <a:r>
              <a:rPr lang="es-MX" sz="1600" dirty="0" smtClean="0"/>
              <a:t/>
            </a:r>
            <a:br>
              <a:rPr lang="es-MX" sz="1600" dirty="0" smtClean="0"/>
            </a:br>
            <a:r>
              <a:rPr lang="es-MX" sz="2700" dirty="0" smtClean="0"/>
              <a:t>UNIVERSIDAD  DEL  ISTMO</a:t>
            </a:r>
            <a:br>
              <a:rPr lang="es-MX" sz="2700" dirty="0" smtClean="0"/>
            </a:br>
            <a:r>
              <a:rPr lang="es-MX" sz="2700" dirty="0" smtClean="0"/>
              <a:t>POSTGRADO EN DOCENCIA SUPERIOR</a:t>
            </a:r>
            <a:br>
              <a:rPr lang="es-MX" sz="2700" dirty="0" smtClean="0"/>
            </a:br>
            <a:r>
              <a:rPr lang="es-MX" sz="2700" dirty="0" smtClean="0"/>
              <a:t>METODOLOGIA DE LA INVETIGACION </a:t>
            </a:r>
            <a:r>
              <a:rPr lang="es-MX" dirty="0" smtClean="0"/>
              <a:t/>
            </a:r>
            <a:br>
              <a:rPr lang="es-MX" dirty="0" smtClean="0"/>
            </a:br>
            <a:r>
              <a:rPr lang="es-MX" dirty="0" smtClean="0"/>
              <a:t/>
            </a:r>
            <a:br>
              <a:rPr lang="es-MX" dirty="0" smtClean="0"/>
            </a:br>
            <a:r>
              <a:rPr lang="es-MX" dirty="0" smtClean="0"/>
              <a:t/>
            </a:r>
            <a:br>
              <a:rPr lang="es-MX" dirty="0" smtClean="0"/>
            </a:br>
            <a:endParaRPr lang="es-MX" dirty="0"/>
          </a:p>
        </p:txBody>
      </p:sp>
    </p:spTree>
    <p:extLst>
      <p:ext uri="{BB962C8B-B14F-4D97-AF65-F5344CB8AC3E}">
        <p14:creationId xmlns:p14="http://schemas.microsoft.com/office/powerpoint/2010/main" val="229742876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HIPOTESIS</a:t>
            </a:r>
            <a:endParaRPr lang="es-MX" dirty="0"/>
          </a:p>
        </p:txBody>
      </p:sp>
      <p:sp>
        <p:nvSpPr>
          <p:cNvPr id="3" name="2 Marcador de contenido"/>
          <p:cNvSpPr>
            <a:spLocks noGrp="1"/>
          </p:cNvSpPr>
          <p:nvPr>
            <p:ph sz="quarter" idx="13"/>
          </p:nvPr>
        </p:nvSpPr>
        <p:spPr/>
        <p:txBody>
          <a:bodyPr/>
          <a:lstStyle/>
          <a:p>
            <a:pPr algn="just"/>
            <a:r>
              <a:rPr lang="es-MX" dirty="0" smtClean="0"/>
              <a:t>Hi. </a:t>
            </a:r>
            <a:r>
              <a:rPr lang="es-MX" dirty="0"/>
              <a:t>El perfil de emprendedores  les ha facilitado a los graduados  de la Facultad de Administración de Empresas y Contabilidad su inserción de crear nuevas empresas  en el mercado competitivo.</a:t>
            </a:r>
          </a:p>
        </p:txBody>
      </p:sp>
      <p:sp>
        <p:nvSpPr>
          <p:cNvPr id="4" name="3 Marcador de contenido"/>
          <p:cNvSpPr>
            <a:spLocks noGrp="1"/>
          </p:cNvSpPr>
          <p:nvPr>
            <p:ph sz="quarter" idx="14"/>
          </p:nvPr>
        </p:nvSpPr>
        <p:spPr/>
        <p:txBody>
          <a:bodyPr>
            <a:normAutofit lnSpcReduction="10000"/>
          </a:bodyPr>
          <a:lstStyle/>
          <a:p>
            <a:pPr algn="just"/>
            <a:r>
              <a:rPr lang="es-MX" dirty="0" smtClean="0"/>
              <a:t>Hi.  </a:t>
            </a:r>
            <a:r>
              <a:rPr lang="es-MX" dirty="0"/>
              <a:t>El plan de estudio de la carrera dio a los graduados los conocimientos, habilidades y destrezas de manera que, al graduarse tuvieron las herramientas necesarias para emprender un negocio.</a:t>
            </a:r>
          </a:p>
        </p:txBody>
      </p:sp>
    </p:spTree>
    <p:extLst>
      <p:ext uri="{BB962C8B-B14F-4D97-AF65-F5344CB8AC3E}">
        <p14:creationId xmlns:p14="http://schemas.microsoft.com/office/powerpoint/2010/main" val="252706818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36912"/>
            <a:ext cx="8229600" cy="1252728"/>
          </a:xfrm>
        </p:spPr>
        <p:txBody>
          <a:bodyPr>
            <a:noAutofit/>
          </a:bodyPr>
          <a:lstStyle/>
          <a:p>
            <a:r>
              <a:rPr lang="es-MX" sz="8800" dirty="0" smtClean="0">
                <a:solidFill>
                  <a:srgbClr val="002060"/>
                </a:solidFill>
              </a:rPr>
              <a:t>Gracias</a:t>
            </a:r>
            <a:endParaRPr lang="es-MX" sz="8800" dirty="0">
              <a:solidFill>
                <a:srgbClr val="002060"/>
              </a:solidFill>
            </a:endParaRPr>
          </a:p>
        </p:txBody>
      </p:sp>
    </p:spTree>
    <p:extLst>
      <p:ext uri="{BB962C8B-B14F-4D97-AF65-F5344CB8AC3E}">
        <p14:creationId xmlns:p14="http://schemas.microsoft.com/office/powerpoint/2010/main" val="308835584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755576" y="2492896"/>
            <a:ext cx="7992887" cy="3633267"/>
          </a:xfrm>
        </p:spPr>
        <p:txBody>
          <a:bodyPr>
            <a:normAutofit/>
          </a:bodyPr>
          <a:lstStyle/>
          <a:p>
            <a:pPr algn="just"/>
            <a:r>
              <a:rPr lang="es-MX" dirty="0"/>
              <a:t>Con este estudio se requiere que todos los </a:t>
            </a:r>
            <a:r>
              <a:rPr lang="es-MX" dirty="0" smtClean="0"/>
              <a:t>egresado de  </a:t>
            </a:r>
            <a:r>
              <a:rPr lang="es-MX" dirty="0"/>
              <a:t>la </a:t>
            </a:r>
            <a:r>
              <a:rPr lang="es-MX" dirty="0" smtClean="0"/>
              <a:t>Universidad </a:t>
            </a:r>
            <a:r>
              <a:rPr lang="es-MX" dirty="0"/>
              <a:t>Autónoma de Chiriquí puedan logra crear su propios negocios y que sean grandes emprendedores y que cambien de  mentalidad de ser colaboradores de una empresa.</a:t>
            </a:r>
          </a:p>
          <a:p>
            <a:pPr algn="just"/>
            <a:r>
              <a:rPr lang="es-MX" dirty="0"/>
              <a:t> Darle la importancia de formar a los estudiantes para tengan habilidades y capacidades suficientes en todo lo que se refiere en el mundo que engloba el comienzo de un emprendedor.</a:t>
            </a:r>
          </a:p>
          <a:p>
            <a:pPr algn="just"/>
            <a:endParaRPr lang="es-MX" dirty="0"/>
          </a:p>
        </p:txBody>
      </p:sp>
      <p:sp>
        <p:nvSpPr>
          <p:cNvPr id="3" name="2 Título"/>
          <p:cNvSpPr>
            <a:spLocks noGrp="1"/>
          </p:cNvSpPr>
          <p:nvPr>
            <p:ph type="title"/>
          </p:nvPr>
        </p:nvSpPr>
        <p:spPr>
          <a:xfrm>
            <a:off x="611560" y="476672"/>
            <a:ext cx="8229600" cy="1252728"/>
          </a:xfrm>
        </p:spPr>
        <p:txBody>
          <a:bodyPr>
            <a:normAutofit fontScale="90000"/>
          </a:bodyPr>
          <a:lstStyle/>
          <a:p>
            <a:r>
              <a:rPr lang="es-MX" dirty="0" smtClean="0"/>
              <a:t/>
            </a:r>
            <a:br>
              <a:rPr lang="es-MX" dirty="0" smtClean="0"/>
            </a:br>
            <a:r>
              <a:rPr lang="es-MX" dirty="0"/>
              <a:t/>
            </a:r>
            <a:br>
              <a:rPr lang="es-MX" dirty="0"/>
            </a:br>
            <a:r>
              <a:rPr lang="es-MX" dirty="0" smtClean="0"/>
              <a:t/>
            </a:r>
            <a:br>
              <a:rPr lang="es-MX" dirty="0" smtClean="0"/>
            </a:br>
            <a:r>
              <a:rPr lang="es-MX" dirty="0"/>
              <a:t/>
            </a:r>
            <a:br>
              <a:rPr lang="es-MX" dirty="0"/>
            </a:br>
            <a:r>
              <a:rPr lang="es-MX" dirty="0" smtClean="0"/>
              <a:t>INTRODUCCIÓN</a:t>
            </a:r>
            <a:r>
              <a:rPr lang="es-MX" dirty="0"/>
              <a:t/>
            </a:r>
            <a:br>
              <a:rPr lang="es-MX" dirty="0"/>
            </a:br>
            <a:r>
              <a:rPr lang="es-MX" dirty="0"/>
              <a:t/>
            </a:r>
            <a:br>
              <a:rPr lang="es-MX" dirty="0"/>
            </a:br>
            <a:r>
              <a:rPr lang="es-MX" dirty="0"/>
              <a:t/>
            </a:r>
            <a:br>
              <a:rPr lang="es-MX" dirty="0"/>
            </a:br>
            <a:r>
              <a:rPr lang="es-MX" dirty="0"/>
              <a:t/>
            </a:r>
            <a:br>
              <a:rPr lang="es-MX" dirty="0"/>
            </a:br>
            <a:endParaRPr lang="es-MX" dirty="0"/>
          </a:p>
        </p:txBody>
      </p:sp>
    </p:spTree>
    <p:extLst>
      <p:ext uri="{BB962C8B-B14F-4D97-AF65-F5344CB8AC3E}">
        <p14:creationId xmlns:p14="http://schemas.microsoft.com/office/powerpoint/2010/main" val="5997964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72067" y="1916832"/>
            <a:ext cx="7408333" cy="4209331"/>
          </a:xfrm>
        </p:spPr>
        <p:txBody>
          <a:bodyPr>
            <a:normAutofit fontScale="92500" lnSpcReduction="20000"/>
          </a:bodyPr>
          <a:lstStyle/>
          <a:p>
            <a:pPr algn="just"/>
            <a:r>
              <a:rPr lang="es-MX" dirty="0" smtClean="0">
                <a:latin typeface="Arial" pitchFamily="34" charset="0"/>
                <a:cs typeface="Arial" pitchFamily="34" charset="0"/>
              </a:rPr>
              <a:t>ANTECEDENTE</a:t>
            </a:r>
          </a:p>
          <a:p>
            <a:pPr algn="just"/>
            <a:endParaRPr lang="es-MX" dirty="0">
              <a:latin typeface="Arial" pitchFamily="34" charset="0"/>
              <a:cs typeface="Arial" pitchFamily="34" charset="0"/>
            </a:endParaRPr>
          </a:p>
          <a:p>
            <a:pPr algn="just"/>
            <a:r>
              <a:rPr lang="es-MX" dirty="0">
                <a:latin typeface="Arial" pitchFamily="34" charset="0"/>
                <a:cs typeface="Arial" pitchFamily="34" charset="0"/>
              </a:rPr>
              <a:t>. Emprender significa iniciar, explorar, promover, organizar, tomar riesgo. Los humanos en general son una especie emprendedora, porque en el transcurso de su existencia han generado patrones de conducta relacionados con la </a:t>
            </a:r>
            <a:r>
              <a:rPr lang="es-MX" dirty="0" smtClean="0">
                <a:latin typeface="Arial" pitchFamily="34" charset="0"/>
                <a:cs typeface="Arial" pitchFamily="34" charset="0"/>
              </a:rPr>
              <a:t>innovación.</a:t>
            </a:r>
          </a:p>
          <a:p>
            <a:pPr algn="just"/>
            <a:endParaRPr lang="es-MX" dirty="0" smtClean="0">
              <a:latin typeface="Arial" pitchFamily="34" charset="0"/>
              <a:cs typeface="Arial" pitchFamily="34" charset="0"/>
            </a:endParaRPr>
          </a:p>
          <a:p>
            <a:pPr algn="just"/>
            <a:r>
              <a:rPr lang="es-MX" dirty="0">
                <a:latin typeface="Arial" pitchFamily="34" charset="0"/>
                <a:cs typeface="Arial" pitchFamily="34" charset="0"/>
              </a:rPr>
              <a:t>hombres incógnitos, emprendedores primitivos capaces de tomar riesgos y sostener iniciativas que contribuyeron a mejorar la vida de la humanidad: son ellos los que crearon instrumentos de caza: el hacha de mano, la lanza, vestimenta, descubrieron el fuego, la agricultura, la cocción del </a:t>
            </a:r>
            <a:r>
              <a:rPr lang="es-MX" dirty="0" smtClean="0">
                <a:latin typeface="Arial" pitchFamily="34" charset="0"/>
                <a:cs typeface="Arial" pitchFamily="34" charset="0"/>
              </a:rPr>
              <a:t>barro</a:t>
            </a:r>
            <a:r>
              <a:rPr lang="es-MX" dirty="0">
                <a:latin typeface="Arial" pitchFamily="34" charset="0"/>
                <a:cs typeface="Arial" pitchFamily="34" charset="0"/>
              </a:rPr>
              <a:t>.</a:t>
            </a:r>
          </a:p>
        </p:txBody>
      </p:sp>
      <p:sp>
        <p:nvSpPr>
          <p:cNvPr id="3" name="2 Título"/>
          <p:cNvSpPr>
            <a:spLocks noGrp="1"/>
          </p:cNvSpPr>
          <p:nvPr>
            <p:ph type="title"/>
          </p:nvPr>
        </p:nvSpPr>
        <p:spPr/>
        <p:txBody>
          <a:bodyPr/>
          <a:lstStyle/>
          <a:p>
            <a:r>
              <a:rPr lang="es-MX" dirty="0"/>
              <a:t>Capítulo I Marco Conceptual</a:t>
            </a:r>
          </a:p>
        </p:txBody>
      </p:sp>
    </p:spTree>
    <p:extLst>
      <p:ext uri="{BB962C8B-B14F-4D97-AF65-F5344CB8AC3E}">
        <p14:creationId xmlns:p14="http://schemas.microsoft.com/office/powerpoint/2010/main" val="96017992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MX" dirty="0" smtClean="0"/>
              <a:t>La falta de formación de los estudiantes en el perfil de ser un buen emprendedor.</a:t>
            </a:r>
          </a:p>
          <a:p>
            <a:endParaRPr lang="es-MX" dirty="0"/>
          </a:p>
          <a:p>
            <a:r>
              <a:rPr lang="es-MX" dirty="0" smtClean="0"/>
              <a:t>Las universidades no orientan y capacitan  a los estudiantes en cuanto a las  habilidades y destrezas para </a:t>
            </a:r>
            <a:r>
              <a:rPr lang="es-MX" dirty="0"/>
              <a:t>el </a:t>
            </a:r>
            <a:r>
              <a:rPr lang="es-MX" dirty="0" smtClean="0"/>
              <a:t>Emprendedurismo.</a:t>
            </a:r>
            <a:endParaRPr lang="es-MX" dirty="0"/>
          </a:p>
        </p:txBody>
      </p:sp>
      <p:sp>
        <p:nvSpPr>
          <p:cNvPr id="3" name="2 Título"/>
          <p:cNvSpPr>
            <a:spLocks noGrp="1"/>
          </p:cNvSpPr>
          <p:nvPr>
            <p:ph type="title"/>
          </p:nvPr>
        </p:nvSpPr>
        <p:spPr/>
        <p:txBody>
          <a:bodyPr/>
          <a:lstStyle/>
          <a:p>
            <a:r>
              <a:rPr lang="es-MX" dirty="0" smtClean="0"/>
              <a:t>ESTADO DEL PROBLEMA</a:t>
            </a:r>
            <a:endParaRPr lang="es-MX" dirty="0"/>
          </a:p>
        </p:txBody>
      </p:sp>
    </p:spTree>
    <p:extLst>
      <p:ext uri="{BB962C8B-B14F-4D97-AF65-F5344CB8AC3E}">
        <p14:creationId xmlns:p14="http://schemas.microsoft.com/office/powerpoint/2010/main" val="223229232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2924944"/>
            <a:ext cx="3411901" cy="3450696"/>
          </a:xfrm>
        </p:spPr>
        <p:txBody>
          <a:bodyPr>
            <a:normAutofit fontScale="85000" lnSpcReduction="10000"/>
          </a:bodyPr>
          <a:lstStyle/>
          <a:p>
            <a:pPr algn="just"/>
            <a:r>
              <a:rPr lang="es-MX" dirty="0">
                <a:latin typeface="Arial" pitchFamily="34" charset="0"/>
                <a:cs typeface="Arial" pitchFamily="34" charset="0"/>
              </a:rPr>
              <a:t>Determinar la relación entre la formación recibida y Desarrollo, de la capacidad emprendedora de los graduados de la Facultad de Administración de Empresas y Contabilidad en la Universidad Autónoma de Chiriquí durante el periodo 2009 al 2011.</a:t>
            </a:r>
          </a:p>
        </p:txBody>
      </p:sp>
      <p:sp>
        <p:nvSpPr>
          <p:cNvPr id="3" name="2 Título"/>
          <p:cNvSpPr>
            <a:spLocks noGrp="1"/>
          </p:cNvSpPr>
          <p:nvPr>
            <p:ph type="title"/>
          </p:nvPr>
        </p:nvSpPr>
        <p:spPr/>
        <p:txBody>
          <a:bodyPr/>
          <a:lstStyle/>
          <a:p>
            <a:r>
              <a:rPr lang="es-MX" dirty="0" smtClean="0"/>
              <a:t>Planteamiento del problema</a:t>
            </a:r>
            <a:endParaRPr lang="es-MX" dirty="0"/>
          </a:p>
        </p:txBody>
      </p:sp>
      <p:sp>
        <p:nvSpPr>
          <p:cNvPr id="5" name="4 Rectángulo"/>
          <p:cNvSpPr/>
          <p:nvPr/>
        </p:nvSpPr>
        <p:spPr>
          <a:xfrm>
            <a:off x="4355976" y="2924944"/>
            <a:ext cx="4392488" cy="3046988"/>
          </a:xfrm>
          <a:prstGeom prst="rect">
            <a:avLst/>
          </a:prstGeom>
        </p:spPr>
        <p:txBody>
          <a:bodyPr wrap="square">
            <a:spAutoFit/>
          </a:bodyPr>
          <a:lstStyle/>
          <a:p>
            <a:pPr algn="just"/>
            <a:r>
              <a:rPr lang="es-MX" sz="2400" dirty="0"/>
              <a:t>¿</a:t>
            </a:r>
            <a:r>
              <a:rPr lang="es-MX" sz="2400" b="1" dirty="0">
                <a:solidFill>
                  <a:schemeClr val="accent2">
                    <a:lumMod val="50000"/>
                  </a:schemeClr>
                </a:solidFill>
              </a:rPr>
              <a:t>Cuál es el nivel de formación recibida para la capacidad emprendedora de los graduados de la Facultad de Administración de Empresas y Contabilidad en la Universidad Autónoma de Chiriquí durante el periodo 2009 al 2011?</a:t>
            </a:r>
          </a:p>
        </p:txBody>
      </p:sp>
      <p:sp>
        <p:nvSpPr>
          <p:cNvPr id="6" name="5 CuadroTexto"/>
          <p:cNvSpPr txBox="1"/>
          <p:nvPr/>
        </p:nvSpPr>
        <p:spPr>
          <a:xfrm>
            <a:off x="5172904" y="2135859"/>
            <a:ext cx="2758632" cy="369332"/>
          </a:xfrm>
          <a:prstGeom prst="rect">
            <a:avLst/>
          </a:prstGeom>
          <a:noFill/>
        </p:spPr>
        <p:txBody>
          <a:bodyPr wrap="square" rtlCol="0">
            <a:spAutoFit/>
          </a:bodyPr>
          <a:lstStyle/>
          <a:p>
            <a:pPr algn="ctr"/>
            <a:r>
              <a:rPr lang="es-MX" dirty="0" smtClean="0"/>
              <a:t>FORMULACIÓN</a:t>
            </a:r>
            <a:endParaRPr lang="es-MX" dirty="0"/>
          </a:p>
        </p:txBody>
      </p:sp>
      <p:sp>
        <p:nvSpPr>
          <p:cNvPr id="7" name="6 CuadroTexto"/>
          <p:cNvSpPr txBox="1"/>
          <p:nvPr/>
        </p:nvSpPr>
        <p:spPr>
          <a:xfrm>
            <a:off x="683568" y="2160160"/>
            <a:ext cx="2808312" cy="369332"/>
          </a:xfrm>
          <a:prstGeom prst="rect">
            <a:avLst/>
          </a:prstGeom>
          <a:noFill/>
        </p:spPr>
        <p:txBody>
          <a:bodyPr wrap="square" rtlCol="0">
            <a:spAutoFit/>
          </a:bodyPr>
          <a:lstStyle/>
          <a:p>
            <a:pPr algn="ctr"/>
            <a:r>
              <a:rPr lang="es-MX" dirty="0" smtClean="0"/>
              <a:t>OBJETIVOS</a:t>
            </a:r>
            <a:endParaRPr lang="es-MX" dirty="0"/>
          </a:p>
        </p:txBody>
      </p:sp>
    </p:spTree>
    <p:extLst>
      <p:ext uri="{BB962C8B-B14F-4D97-AF65-F5344CB8AC3E}">
        <p14:creationId xmlns:p14="http://schemas.microsoft.com/office/powerpoint/2010/main" val="50558072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Planteamiento del problema</a:t>
            </a:r>
            <a:endParaRPr lang="es-MX" dirty="0"/>
          </a:p>
        </p:txBody>
      </p:sp>
      <p:sp>
        <p:nvSpPr>
          <p:cNvPr id="4" name="3 Marcador de contenido"/>
          <p:cNvSpPr>
            <a:spLocks noGrp="1"/>
          </p:cNvSpPr>
          <p:nvPr>
            <p:ph sz="half" idx="2"/>
          </p:nvPr>
        </p:nvSpPr>
        <p:spPr>
          <a:xfrm>
            <a:off x="677332" y="2420888"/>
            <a:ext cx="3820055" cy="3705275"/>
          </a:xfrm>
        </p:spPr>
        <p:txBody>
          <a:bodyPr/>
          <a:lstStyle/>
          <a:p>
            <a:pPr algn="just"/>
            <a:r>
              <a:rPr lang="es-MX" sz="2800" dirty="0" smtClean="0"/>
              <a:t>OBJETIVO</a:t>
            </a:r>
          </a:p>
          <a:p>
            <a:pPr algn="just"/>
            <a:endParaRPr lang="es-MX" dirty="0"/>
          </a:p>
          <a:p>
            <a:pPr algn="just"/>
            <a:r>
              <a:rPr lang="es-MX" dirty="0"/>
              <a:t>	Describir la  formación adquirida para ser  emprendedor  en la actividad empresarial en la creación de un negocio en la licenciatura de Administración de Empresas y Contabilidad.</a:t>
            </a:r>
          </a:p>
        </p:txBody>
      </p:sp>
      <p:sp>
        <p:nvSpPr>
          <p:cNvPr id="6" name="5 Marcador de contenido"/>
          <p:cNvSpPr>
            <a:spLocks noGrp="1"/>
          </p:cNvSpPr>
          <p:nvPr>
            <p:ph sz="quarter" idx="4"/>
          </p:nvPr>
        </p:nvSpPr>
        <p:spPr>
          <a:xfrm>
            <a:off x="4788023" y="2348880"/>
            <a:ext cx="3679193" cy="3777283"/>
          </a:xfrm>
        </p:spPr>
        <p:txBody>
          <a:bodyPr/>
          <a:lstStyle/>
          <a:p>
            <a:pPr algn="just"/>
            <a:r>
              <a:rPr lang="es-MX" sz="2800" dirty="0" smtClean="0"/>
              <a:t>FORMULACIÓN</a:t>
            </a:r>
          </a:p>
          <a:p>
            <a:pPr algn="just"/>
            <a:endParaRPr lang="es-MX" dirty="0"/>
          </a:p>
          <a:p>
            <a:pPr algn="just"/>
            <a:r>
              <a:rPr lang="es-MX" dirty="0" smtClean="0"/>
              <a:t>¿</a:t>
            </a:r>
            <a:r>
              <a:rPr lang="es-MX" dirty="0"/>
              <a:t>Cómo describir la  formación adquirida en la creación de un negocio, para ser  un emprendedor  en la actividad empresarial?</a:t>
            </a:r>
          </a:p>
        </p:txBody>
      </p:sp>
    </p:spTree>
    <p:extLst>
      <p:ext uri="{BB962C8B-B14F-4D97-AF65-F5344CB8AC3E}">
        <p14:creationId xmlns:p14="http://schemas.microsoft.com/office/powerpoint/2010/main" val="183159568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Planteamiento del Problema</a:t>
            </a:r>
            <a:endParaRPr lang="es-MX" dirty="0"/>
          </a:p>
        </p:txBody>
      </p:sp>
      <p:sp>
        <p:nvSpPr>
          <p:cNvPr id="4" name="3 Marcador de contenido"/>
          <p:cNvSpPr>
            <a:spLocks noGrp="1"/>
          </p:cNvSpPr>
          <p:nvPr>
            <p:ph sz="half" idx="2"/>
          </p:nvPr>
        </p:nvSpPr>
        <p:spPr/>
        <p:txBody>
          <a:bodyPr/>
          <a:lstStyle/>
          <a:p>
            <a:pPr algn="just"/>
            <a:r>
              <a:rPr lang="es-MX" dirty="0"/>
              <a:t>	Comparar si  la formación recibida o el perfil adquirido  funciona para la creación de una nueva empresa en la Licenciatura de Administración de Empresa y contabilidad</a:t>
            </a:r>
          </a:p>
          <a:p>
            <a:endParaRPr lang="es-MX" dirty="0"/>
          </a:p>
          <a:p>
            <a:endParaRPr lang="es-MX" dirty="0"/>
          </a:p>
        </p:txBody>
      </p:sp>
      <p:sp>
        <p:nvSpPr>
          <p:cNvPr id="6" name="5 Marcador de contenido"/>
          <p:cNvSpPr>
            <a:spLocks noGrp="1"/>
          </p:cNvSpPr>
          <p:nvPr>
            <p:ph sz="quarter" idx="4"/>
          </p:nvPr>
        </p:nvSpPr>
        <p:spPr>
          <a:xfrm>
            <a:off x="4932040" y="3356992"/>
            <a:ext cx="3822192" cy="2697163"/>
          </a:xfrm>
        </p:spPr>
        <p:txBody>
          <a:bodyPr/>
          <a:lstStyle/>
          <a:p>
            <a:pPr marL="0" indent="0">
              <a:buNone/>
            </a:pPr>
            <a:r>
              <a:rPr lang="es-MX" dirty="0"/>
              <a:t>	</a:t>
            </a:r>
            <a:endParaRPr lang="es-MX" dirty="0" smtClean="0"/>
          </a:p>
          <a:p>
            <a:pPr algn="just"/>
            <a:r>
              <a:rPr lang="es-MX" dirty="0"/>
              <a:t>¿Se considera que es de gran importancia   la formación recibida o el perfil adquirido  para la creación de una nueva empresa en los egresados de la Licenciatura de Administración de Empresa y contabilidad?</a:t>
            </a:r>
          </a:p>
          <a:p>
            <a:endParaRPr lang="es-MX" dirty="0"/>
          </a:p>
        </p:txBody>
      </p:sp>
      <p:sp>
        <p:nvSpPr>
          <p:cNvPr id="5" name="4 CuadroTexto"/>
          <p:cNvSpPr txBox="1"/>
          <p:nvPr/>
        </p:nvSpPr>
        <p:spPr>
          <a:xfrm>
            <a:off x="5627564" y="2734377"/>
            <a:ext cx="2758632" cy="369332"/>
          </a:xfrm>
          <a:prstGeom prst="rect">
            <a:avLst/>
          </a:prstGeom>
          <a:noFill/>
        </p:spPr>
        <p:txBody>
          <a:bodyPr wrap="square" rtlCol="0">
            <a:spAutoFit/>
          </a:bodyPr>
          <a:lstStyle/>
          <a:p>
            <a:pPr algn="ctr"/>
            <a:r>
              <a:rPr lang="es-MX" dirty="0" smtClean="0"/>
              <a:t>FORMULACIÓN</a:t>
            </a:r>
            <a:endParaRPr lang="es-MX" dirty="0"/>
          </a:p>
        </p:txBody>
      </p:sp>
      <p:sp>
        <p:nvSpPr>
          <p:cNvPr id="7" name="6 CuadroTexto"/>
          <p:cNvSpPr txBox="1"/>
          <p:nvPr/>
        </p:nvSpPr>
        <p:spPr>
          <a:xfrm>
            <a:off x="1115616" y="2734377"/>
            <a:ext cx="2808312" cy="369332"/>
          </a:xfrm>
          <a:prstGeom prst="rect">
            <a:avLst/>
          </a:prstGeom>
          <a:noFill/>
        </p:spPr>
        <p:txBody>
          <a:bodyPr wrap="square" rtlCol="0">
            <a:spAutoFit/>
          </a:bodyPr>
          <a:lstStyle/>
          <a:p>
            <a:pPr algn="ctr"/>
            <a:r>
              <a:rPr lang="es-MX" dirty="0" smtClean="0"/>
              <a:t>OBJETIVOS</a:t>
            </a:r>
            <a:endParaRPr lang="es-MX" dirty="0"/>
          </a:p>
        </p:txBody>
      </p:sp>
    </p:spTree>
    <p:extLst>
      <p:ext uri="{BB962C8B-B14F-4D97-AF65-F5344CB8AC3E}">
        <p14:creationId xmlns:p14="http://schemas.microsoft.com/office/powerpoint/2010/main" val="400861844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Planteamiento del Problema</a:t>
            </a:r>
            <a:endParaRPr lang="es-MX" dirty="0"/>
          </a:p>
        </p:txBody>
      </p:sp>
      <p:sp>
        <p:nvSpPr>
          <p:cNvPr id="4" name="3 Marcador de contenido"/>
          <p:cNvSpPr>
            <a:spLocks noGrp="1"/>
          </p:cNvSpPr>
          <p:nvPr>
            <p:ph sz="half" idx="2"/>
          </p:nvPr>
        </p:nvSpPr>
        <p:spPr>
          <a:xfrm>
            <a:off x="677332" y="2564904"/>
            <a:ext cx="3820055" cy="3561259"/>
          </a:xfrm>
        </p:spPr>
        <p:txBody>
          <a:bodyPr/>
          <a:lstStyle/>
          <a:p>
            <a:pPr marL="0" indent="0" algn="ctr">
              <a:buNone/>
            </a:pPr>
            <a:r>
              <a:rPr lang="es-MX" sz="2800" dirty="0" smtClean="0"/>
              <a:t>objetivo</a:t>
            </a:r>
          </a:p>
          <a:p>
            <a:pPr algn="just"/>
            <a:r>
              <a:rPr lang="es-MX" dirty="0"/>
              <a:t>	</a:t>
            </a:r>
            <a:r>
              <a:rPr lang="es-MX" dirty="0">
                <a:latin typeface="Arial" pitchFamily="34" charset="0"/>
                <a:cs typeface="Arial" pitchFamily="34" charset="0"/>
              </a:rPr>
              <a:t>Detectar la capacidad, habilidades y destrezas emprendedoras en la formación de los estudiantes graduados en la licenciatura de Administración de Empresa y Contabilidad de la </a:t>
            </a:r>
            <a:r>
              <a:rPr lang="es-MX" dirty="0" smtClean="0">
                <a:latin typeface="Arial" pitchFamily="34" charset="0"/>
                <a:cs typeface="Arial" pitchFamily="34" charset="0"/>
              </a:rPr>
              <a:t>UNACHI</a:t>
            </a:r>
            <a:r>
              <a:rPr lang="es-MX" dirty="0" smtClean="0"/>
              <a:t>.</a:t>
            </a:r>
            <a:endParaRPr lang="es-MX" dirty="0"/>
          </a:p>
        </p:txBody>
      </p:sp>
      <p:sp>
        <p:nvSpPr>
          <p:cNvPr id="6" name="5 Marcador de contenido"/>
          <p:cNvSpPr>
            <a:spLocks noGrp="1"/>
          </p:cNvSpPr>
          <p:nvPr>
            <p:ph sz="quarter" idx="4"/>
          </p:nvPr>
        </p:nvSpPr>
        <p:spPr>
          <a:xfrm>
            <a:off x="4645025" y="2564904"/>
            <a:ext cx="3822192" cy="3561259"/>
          </a:xfrm>
        </p:spPr>
        <p:txBody>
          <a:bodyPr/>
          <a:lstStyle/>
          <a:p>
            <a:pPr marL="0" indent="0" algn="ctr">
              <a:buNone/>
            </a:pPr>
            <a:r>
              <a:rPr lang="es-MX" sz="2400" dirty="0" smtClean="0">
                <a:latin typeface="Arial" pitchFamily="34" charset="0"/>
                <a:cs typeface="Arial" pitchFamily="34" charset="0"/>
              </a:rPr>
              <a:t>Formulación</a:t>
            </a:r>
          </a:p>
          <a:p>
            <a:pPr algn="just"/>
            <a:r>
              <a:rPr lang="es-MX" dirty="0" smtClean="0">
                <a:latin typeface="Arial" pitchFamily="34" charset="0"/>
                <a:cs typeface="Arial" pitchFamily="34" charset="0"/>
              </a:rPr>
              <a:t>¿</a:t>
            </a:r>
            <a:r>
              <a:rPr lang="es-MX" dirty="0">
                <a:latin typeface="Arial" pitchFamily="34" charset="0"/>
                <a:cs typeface="Arial" pitchFamily="34" charset="0"/>
              </a:rPr>
              <a:t>Cuáles son las principales características, habilidades y destrezas en la formación emprendedora de los estudiantes graduados  en la licenciatura de Administración de Empresa y Contabilidad de la UNACHI?</a:t>
            </a:r>
          </a:p>
        </p:txBody>
      </p:sp>
    </p:spTree>
    <p:extLst>
      <p:ext uri="{BB962C8B-B14F-4D97-AF65-F5344CB8AC3E}">
        <p14:creationId xmlns:p14="http://schemas.microsoft.com/office/powerpoint/2010/main" val="259643400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531</TotalTime>
  <Words>775</Words>
  <Application>Microsoft Office PowerPoint</Application>
  <PresentationFormat>Presentación en pantalla (4:3)</PresentationFormat>
  <Paragraphs>99</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Forma de onda</vt:lpstr>
      <vt:lpstr>Presentación de PowerPoint</vt:lpstr>
      <vt:lpstr>         UNIVERSIDAD  DEL  ISTMO POSTGRADO EN DOCENCIA SUPERIOR METODOLOGIA DE LA INVETIGACION    </vt:lpstr>
      <vt:lpstr>    INTRODUCCIÓN    </vt:lpstr>
      <vt:lpstr>Capítulo I Marco Conceptual</vt:lpstr>
      <vt:lpstr>ESTADO DEL PROBLEMA</vt:lpstr>
      <vt:lpstr>Planteamiento del problema</vt:lpstr>
      <vt:lpstr>Planteamiento del problema</vt:lpstr>
      <vt:lpstr>Planteamiento del Problema</vt:lpstr>
      <vt:lpstr>Planteamiento del Problema</vt:lpstr>
      <vt:lpstr>JUSTIFICACIÓN</vt:lpstr>
      <vt:lpstr>MARCO TEORICO</vt:lpstr>
      <vt:lpstr>Formación Adquirida</vt:lpstr>
      <vt:lpstr>Capacidad emprendedora:</vt:lpstr>
      <vt:lpstr>Metodología</vt:lpstr>
      <vt:lpstr> Población y Muestra</vt:lpstr>
      <vt:lpstr>DEFINICIONES DE VARIABLES</vt:lpstr>
      <vt:lpstr>Formación adquirida</vt:lpstr>
      <vt:lpstr>CAPACIDAD EMPRENDEDORA</vt:lpstr>
      <vt:lpstr>Técnicas de instrumento de investigación</vt:lpstr>
      <vt:lpstr>HIPOTESIS</vt:lpstr>
      <vt:lpstr>Gracias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Damaris</dc:creator>
  <cp:lastModifiedBy>Damaris</cp:lastModifiedBy>
  <cp:revision>58</cp:revision>
  <dcterms:created xsi:type="dcterms:W3CDTF">2012-06-16T07:40:11Z</dcterms:created>
  <dcterms:modified xsi:type="dcterms:W3CDTF">2012-12-01T21:11:07Z</dcterms:modified>
</cp:coreProperties>
</file>