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75" r:id="rId2"/>
    <p:sldId id="280" r:id="rId3"/>
    <p:sldId id="258" r:id="rId4"/>
    <p:sldId id="276" r:id="rId5"/>
    <p:sldId id="277" r:id="rId6"/>
    <p:sldId id="278" r:id="rId7"/>
    <p:sldId id="279" r:id="rId8"/>
    <p:sldId id="281" r:id="rId9"/>
    <p:sldId id="274" r:id="rId10"/>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A"/>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2D807B-B950-420C-93B7-DF7178EBC71D}" type="datetimeFigureOut">
              <a:rPr lang="es-PA" smtClean="0"/>
              <a:t>12/14/2012</a:t>
            </a:fld>
            <a:endParaRPr lang="es-PA"/>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A"/>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A"/>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F9EE58-E2E1-4A2A-9911-A08E9D90DF10}" type="slidenum">
              <a:rPr lang="es-PA" smtClean="0"/>
              <a:t>‹Nº›</a:t>
            </a:fld>
            <a:endParaRPr lang="es-PA"/>
          </a:p>
        </p:txBody>
      </p:sp>
    </p:spTree>
    <p:extLst>
      <p:ext uri="{BB962C8B-B14F-4D97-AF65-F5344CB8AC3E}">
        <p14:creationId xmlns:p14="http://schemas.microsoft.com/office/powerpoint/2010/main" val="481228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24F9FD8-C5D3-4250-BE87-0B4AF0EADD87}" type="datetimeFigureOut">
              <a:rPr lang="es-PA" smtClean="0"/>
              <a:t>12/14/2012</a:t>
            </a:fld>
            <a:endParaRPr lang="es-P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P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5DBCAB2-5A72-4C66-A97E-AA50881A1D0C}" type="slidenum">
              <a:rPr lang="es-PA" smtClean="0"/>
              <a:t>‹Nº›</a:t>
            </a:fld>
            <a:endParaRPr lang="es-P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24F9FD8-C5D3-4250-BE87-0B4AF0EADD87}" type="datetimeFigureOut">
              <a:rPr lang="es-PA" smtClean="0"/>
              <a:t>12/14/2012</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25DBCAB2-5A72-4C66-A97E-AA50881A1D0C}" type="slidenum">
              <a:rPr lang="es-PA" smtClean="0"/>
              <a:t>‹Nº›</a:t>
            </a:fld>
            <a:endParaRPr lang="es-P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24F9FD8-C5D3-4250-BE87-0B4AF0EADD87}" type="datetimeFigureOut">
              <a:rPr lang="es-PA" smtClean="0"/>
              <a:t>12/14/2012</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25DBCAB2-5A72-4C66-A97E-AA50881A1D0C}" type="slidenum">
              <a:rPr lang="es-PA" smtClean="0"/>
              <a:t>‹Nº›</a:t>
            </a:fld>
            <a:endParaRPr lang="es-P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24F9FD8-C5D3-4250-BE87-0B4AF0EADD87}" type="datetimeFigureOut">
              <a:rPr lang="es-PA" smtClean="0"/>
              <a:t>12/14/2012</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25DBCAB2-5A72-4C66-A97E-AA50881A1D0C}" type="slidenum">
              <a:rPr lang="es-PA" smtClean="0"/>
              <a:t>‹Nº›</a:t>
            </a:fld>
            <a:endParaRPr lang="es-PA"/>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4F9FD8-C5D3-4250-BE87-0B4AF0EADD87}" type="datetimeFigureOut">
              <a:rPr lang="es-PA" smtClean="0"/>
              <a:t>12/14/2012</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25DBCAB2-5A72-4C66-A97E-AA50881A1D0C}" type="slidenum">
              <a:rPr lang="es-PA" smtClean="0"/>
              <a:t>‹Nº›</a:t>
            </a:fld>
            <a:endParaRPr lang="es-P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4F9FD8-C5D3-4250-BE87-0B4AF0EADD87}" type="datetimeFigureOut">
              <a:rPr lang="es-PA" smtClean="0"/>
              <a:t>12/14/2012</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25DBCAB2-5A72-4C66-A97E-AA50881A1D0C}" type="slidenum">
              <a:rPr lang="es-PA" smtClean="0"/>
              <a:t>‹Nº›</a:t>
            </a:fld>
            <a:endParaRPr lang="es-PA"/>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4F9FD8-C5D3-4250-BE87-0B4AF0EADD87}" type="datetimeFigureOut">
              <a:rPr lang="es-PA" smtClean="0"/>
              <a:t>12/14/2012</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25DBCAB2-5A72-4C66-A97E-AA50881A1D0C}" type="slidenum">
              <a:rPr lang="es-PA" smtClean="0"/>
              <a:t>‹Nº›</a:t>
            </a:fld>
            <a:endParaRPr lang="es-P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4F9FD8-C5D3-4250-BE87-0B4AF0EADD87}" type="datetimeFigureOut">
              <a:rPr lang="es-PA" smtClean="0"/>
              <a:t>12/14/2012</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25DBCAB2-5A72-4C66-A97E-AA50881A1D0C}" type="slidenum">
              <a:rPr lang="es-PA" smtClean="0"/>
              <a:t>‹Nº›</a:t>
            </a:fld>
            <a:endParaRPr lang="es-P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F9FD8-C5D3-4250-BE87-0B4AF0EADD87}" type="datetimeFigureOut">
              <a:rPr lang="es-PA" smtClean="0"/>
              <a:t>12/14/2012</a:t>
            </a:fld>
            <a:endParaRPr lang="es-PA"/>
          </a:p>
        </p:txBody>
      </p:sp>
      <p:sp>
        <p:nvSpPr>
          <p:cNvPr id="3" name="Footer Placeholder 2"/>
          <p:cNvSpPr>
            <a:spLocks noGrp="1"/>
          </p:cNvSpPr>
          <p:nvPr>
            <p:ph type="ftr" sz="quarter" idx="11"/>
          </p:nvPr>
        </p:nvSpPr>
        <p:spPr/>
        <p:txBody>
          <a:bodyPr/>
          <a:lstStyle/>
          <a:p>
            <a:endParaRPr lang="es-PA"/>
          </a:p>
        </p:txBody>
      </p:sp>
      <p:sp>
        <p:nvSpPr>
          <p:cNvPr id="4" name="Slide Number Placeholder 3"/>
          <p:cNvSpPr>
            <a:spLocks noGrp="1"/>
          </p:cNvSpPr>
          <p:nvPr>
            <p:ph type="sldNum" sz="quarter" idx="12"/>
          </p:nvPr>
        </p:nvSpPr>
        <p:spPr/>
        <p:txBody>
          <a:bodyPr/>
          <a:lstStyle/>
          <a:p>
            <a:fld id="{25DBCAB2-5A72-4C66-A97E-AA50881A1D0C}" type="slidenum">
              <a:rPr lang="es-PA" smtClean="0"/>
              <a:t>‹Nº›</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4F9FD8-C5D3-4250-BE87-0B4AF0EADD87}" type="datetimeFigureOut">
              <a:rPr lang="es-PA" smtClean="0"/>
              <a:t>12/14/2012</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25DBCAB2-5A72-4C66-A97E-AA50881A1D0C}" type="slidenum">
              <a:rPr lang="es-PA" smtClean="0"/>
              <a:t>‹Nº›</a:t>
            </a:fld>
            <a:endParaRPr lang="es-P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4F9FD8-C5D3-4250-BE87-0B4AF0EADD87}" type="datetimeFigureOut">
              <a:rPr lang="es-PA" smtClean="0"/>
              <a:t>12/14/2012</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25DBCAB2-5A72-4C66-A97E-AA50881A1D0C}" type="slidenum">
              <a:rPr lang="es-PA" smtClean="0"/>
              <a:t>‹Nº›</a:t>
            </a:fld>
            <a:endParaRPr lang="es-P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24F9FD8-C5D3-4250-BE87-0B4AF0EADD87}" type="datetimeFigureOut">
              <a:rPr lang="es-PA" smtClean="0"/>
              <a:t>12/14/2012</a:t>
            </a:fld>
            <a:endParaRPr lang="es-P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P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5DBCAB2-5A72-4C66-A97E-AA50881A1D0C}" type="slidenum">
              <a:rPr lang="es-PA" smtClean="0"/>
              <a:t>‹Nº›</a:t>
            </a:fld>
            <a:endParaRPr lang="es-PA"/>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just"/>
            <a:r>
              <a:rPr lang="es-PA" sz="2800" dirty="0" smtClean="0">
                <a:effectLst/>
              </a:rPr>
              <a:t>”Tan </a:t>
            </a:r>
            <a:r>
              <a:rPr lang="es-PA" sz="2800" dirty="0">
                <a:effectLst/>
              </a:rPr>
              <a:t>solo por la educación puede el hombre llegar a ser hombre. El hombre no es más que lo que la educación hace de él</a:t>
            </a:r>
            <a:r>
              <a:rPr lang="es-PA" sz="2800" dirty="0" smtClean="0">
                <a:effectLst/>
              </a:rPr>
              <a:t>.”</a:t>
            </a:r>
            <a:endParaRPr lang="es-PA" sz="2800" dirty="0"/>
          </a:p>
        </p:txBody>
      </p:sp>
      <p:sp>
        <p:nvSpPr>
          <p:cNvPr id="3" name="2 Subtítulo"/>
          <p:cNvSpPr>
            <a:spLocks noGrp="1"/>
          </p:cNvSpPr>
          <p:nvPr>
            <p:ph type="subTitle" idx="1"/>
          </p:nvPr>
        </p:nvSpPr>
        <p:spPr>
          <a:xfrm>
            <a:off x="4067944" y="3717032"/>
            <a:ext cx="4568552" cy="885274"/>
          </a:xfrm>
        </p:spPr>
        <p:txBody>
          <a:bodyPr/>
          <a:lstStyle/>
          <a:p>
            <a:r>
              <a:rPr lang="es-PA" dirty="0">
                <a:effectLst/>
              </a:rPr>
              <a:t>Immanuel Kant</a:t>
            </a:r>
            <a:endParaRPr lang="es-PA" dirty="0"/>
          </a:p>
        </p:txBody>
      </p:sp>
    </p:spTree>
    <p:extLst>
      <p:ext uri="{BB962C8B-B14F-4D97-AF65-F5344CB8AC3E}">
        <p14:creationId xmlns:p14="http://schemas.microsoft.com/office/powerpoint/2010/main" val="1373883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83568" y="1988840"/>
            <a:ext cx="7745505" cy="4608512"/>
          </a:xfrm>
        </p:spPr>
        <p:txBody>
          <a:bodyPr>
            <a:normAutofit fontScale="62500" lnSpcReduction="20000"/>
          </a:bodyPr>
          <a:lstStyle/>
          <a:p>
            <a:pPr algn="just">
              <a:lnSpc>
                <a:spcPct val="115000"/>
              </a:lnSpc>
              <a:spcAft>
                <a:spcPts val="1000"/>
              </a:spcAft>
            </a:pPr>
            <a:endParaRPr lang="es-ES" sz="2800" dirty="0" smtClean="0">
              <a:solidFill>
                <a:srgbClr val="000000"/>
              </a:solidFill>
              <a:latin typeface="Arial"/>
              <a:ea typeface="Calibri"/>
              <a:cs typeface="Times New Roman"/>
            </a:endParaRPr>
          </a:p>
          <a:p>
            <a:pPr algn="just">
              <a:lnSpc>
                <a:spcPct val="115000"/>
              </a:lnSpc>
              <a:spcAft>
                <a:spcPts val="1000"/>
              </a:spcAft>
            </a:pPr>
            <a:r>
              <a:rPr lang="es-ES" sz="2800" dirty="0" smtClean="0">
                <a:solidFill>
                  <a:srgbClr val="000000"/>
                </a:solidFill>
                <a:latin typeface="+mj-lt"/>
                <a:ea typeface="Calibri"/>
                <a:cs typeface="Times New Roman"/>
              </a:rPr>
              <a:t>El </a:t>
            </a:r>
            <a:r>
              <a:rPr lang="es-ES" sz="2800" dirty="0">
                <a:solidFill>
                  <a:srgbClr val="000000"/>
                </a:solidFill>
                <a:latin typeface="+mj-lt"/>
                <a:ea typeface="Calibri"/>
                <a:cs typeface="Times New Roman"/>
              </a:rPr>
              <a:t>gobierno nacional tiene la obligación de velar por que se alcancen y apoyen los objetivos y finalidades de la educación para todos los privados de libertad. Para asumir eficazmente esta responsabilidad, han de establecerse asociaciones con una base amplia dentro de cada país, apoyándolas con la cooperación de los organismos e instituciones internacionales y regionales.</a:t>
            </a:r>
            <a:endParaRPr lang="es-PA" sz="2800" dirty="0">
              <a:latin typeface="+mj-lt"/>
              <a:ea typeface="Calibri"/>
              <a:cs typeface="Times New Roman"/>
            </a:endParaRPr>
          </a:p>
          <a:p>
            <a:pPr algn="just">
              <a:lnSpc>
                <a:spcPct val="115000"/>
              </a:lnSpc>
              <a:spcAft>
                <a:spcPts val="1000"/>
              </a:spcAft>
            </a:pPr>
            <a:r>
              <a:rPr lang="es-ES" sz="2800" dirty="0">
                <a:solidFill>
                  <a:srgbClr val="000000"/>
                </a:solidFill>
                <a:latin typeface="+mj-lt"/>
                <a:ea typeface="Calibri"/>
                <a:cs typeface="Times New Roman"/>
              </a:rPr>
              <a:t>La educación es un derecho humano fundamental, y como tal es un elemento clave del desarrollo sostenible y de la paz y estabilidad en cada país y entre las naciones, y, por consiguiente es indispensable la participación de los sistemas sociales y económicos del siglo XXI, para poder reinsertar a los privados de libertad. Por ende se debe atender con toda urgencia a las necesidades básicas de aprendizaje para todos los niveles. </a:t>
            </a:r>
            <a:endParaRPr lang="es-PA" sz="2800" dirty="0">
              <a:latin typeface="+mj-lt"/>
              <a:ea typeface="Calibri"/>
              <a:cs typeface="Times New Roman"/>
            </a:endParaRPr>
          </a:p>
          <a:p>
            <a:endParaRPr lang="es-PA" sz="2600" dirty="0" smtClean="0"/>
          </a:p>
          <a:p>
            <a:pPr marL="514350" indent="-514350">
              <a:buFont typeface="+mj-lt"/>
              <a:buAutoNum type="arabicPeriod"/>
            </a:pPr>
            <a:endParaRPr lang="es-PA" dirty="0" smtClean="0"/>
          </a:p>
          <a:p>
            <a:pPr marL="514350" indent="-514350">
              <a:buFont typeface="+mj-lt"/>
              <a:buAutoNum type="arabicPeriod"/>
            </a:pPr>
            <a:endParaRPr lang="es-PA" sz="2800" b="1" dirty="0" smtClean="0"/>
          </a:p>
          <a:p>
            <a:pPr marL="514350" indent="-514350">
              <a:buFont typeface="+mj-lt"/>
              <a:buAutoNum type="arabicPeriod"/>
            </a:pPr>
            <a:endParaRPr lang="es-PA" sz="2800" b="1" dirty="0"/>
          </a:p>
          <a:p>
            <a:pPr marL="514350" indent="-514350">
              <a:buFont typeface="+mj-lt"/>
              <a:buAutoNum type="arabicPeriod"/>
            </a:pPr>
            <a:endParaRPr lang="es-PA" sz="2800" dirty="0" smtClean="0"/>
          </a:p>
          <a:p>
            <a:endParaRPr lang="es-PA" sz="3200" b="1" dirty="0" smtClean="0"/>
          </a:p>
          <a:p>
            <a:pPr marL="514350" indent="-514350">
              <a:buFont typeface="+mj-lt"/>
              <a:buAutoNum type="arabicPeriod"/>
            </a:pPr>
            <a:endParaRPr lang="es-PA" sz="2800" b="1" dirty="0" smtClean="0"/>
          </a:p>
          <a:p>
            <a:endParaRPr lang="es-PA" sz="2800" b="1" dirty="0" smtClean="0"/>
          </a:p>
          <a:p>
            <a:endParaRPr lang="es-PA" dirty="0"/>
          </a:p>
        </p:txBody>
      </p:sp>
      <p:sp>
        <p:nvSpPr>
          <p:cNvPr id="3" name="2 Título"/>
          <p:cNvSpPr>
            <a:spLocks noGrp="1"/>
          </p:cNvSpPr>
          <p:nvPr>
            <p:ph type="title"/>
          </p:nvPr>
        </p:nvSpPr>
        <p:spPr>
          <a:effectLst>
            <a:outerShdw blurRad="50800" dist="38100" dir="10800000" algn="r" rotWithShape="0">
              <a:prstClr val="black">
                <a:alpha val="40000"/>
              </a:prstClr>
            </a:outerShdw>
          </a:effectLst>
        </p:spPr>
        <p:txBody>
          <a:bodyPr/>
          <a:lstStyle/>
          <a:p>
            <a:r>
              <a:rPr lang="es-PA" sz="4400" b="1" dirty="0" smtClean="0"/>
              <a:t>INTRODUCCION</a:t>
            </a:r>
            <a:endParaRPr lang="es-PA" sz="4400" b="1" dirty="0"/>
          </a:p>
        </p:txBody>
      </p:sp>
    </p:spTree>
    <p:extLst>
      <p:ext uri="{BB962C8B-B14F-4D97-AF65-F5344CB8AC3E}">
        <p14:creationId xmlns:p14="http://schemas.microsoft.com/office/powerpoint/2010/main" val="2148544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83568" y="1988840"/>
            <a:ext cx="7745505" cy="4608512"/>
          </a:xfrm>
        </p:spPr>
        <p:txBody>
          <a:bodyPr>
            <a:normAutofit/>
          </a:bodyPr>
          <a:lstStyle/>
          <a:p>
            <a:r>
              <a:rPr lang="es-PA" sz="3200" b="1" dirty="0" smtClean="0"/>
              <a:t>Objetivo General</a:t>
            </a:r>
          </a:p>
          <a:p>
            <a:pPr marL="0" indent="0" algn="just">
              <a:buNone/>
            </a:pPr>
            <a:endParaRPr lang="es-ES" sz="2800" dirty="0" smtClean="0">
              <a:latin typeface="Arial"/>
              <a:ea typeface="Times New Roman"/>
            </a:endParaRPr>
          </a:p>
          <a:p>
            <a:pPr marL="0" indent="0" algn="just">
              <a:buNone/>
            </a:pPr>
            <a:r>
              <a:rPr lang="es-ES" sz="2800" dirty="0" smtClean="0">
                <a:latin typeface="+mj-lt"/>
                <a:ea typeface="Times New Roman"/>
              </a:rPr>
              <a:t>Reinsertar </a:t>
            </a:r>
            <a:r>
              <a:rPr lang="es-ES" sz="2800" dirty="0">
                <a:latin typeface="+mj-lt"/>
                <a:ea typeface="Times New Roman"/>
              </a:rPr>
              <a:t>en la sociedad a la población </a:t>
            </a:r>
            <a:r>
              <a:rPr lang="es-ES" sz="2800" dirty="0" smtClean="0">
                <a:latin typeface="+mj-lt"/>
                <a:ea typeface="Times New Roman"/>
              </a:rPr>
              <a:t>femenina y masculina, </a:t>
            </a:r>
            <a:r>
              <a:rPr lang="es-ES" sz="2800" dirty="0">
                <a:latin typeface="+mj-lt"/>
                <a:ea typeface="Times New Roman"/>
              </a:rPr>
              <a:t>que han infringido la ley o cometido una falta y ayudarla en las modificaciones de sus conductas inapropiadas.</a:t>
            </a:r>
            <a:endParaRPr lang="es-PA" sz="2600" dirty="0">
              <a:latin typeface="+mj-lt"/>
            </a:endParaRPr>
          </a:p>
          <a:p>
            <a:pPr marL="0" indent="0">
              <a:buNone/>
            </a:pPr>
            <a:endParaRPr lang="es-PA" sz="2600" dirty="0" smtClean="0"/>
          </a:p>
          <a:p>
            <a:pPr marL="514350" indent="-514350">
              <a:buFont typeface="+mj-lt"/>
              <a:buAutoNum type="arabicPeriod"/>
            </a:pPr>
            <a:endParaRPr lang="es-PA" dirty="0" smtClean="0"/>
          </a:p>
          <a:p>
            <a:pPr marL="514350" indent="-514350">
              <a:buFont typeface="+mj-lt"/>
              <a:buAutoNum type="arabicPeriod"/>
            </a:pPr>
            <a:endParaRPr lang="es-PA" sz="2800" b="1" dirty="0" smtClean="0"/>
          </a:p>
          <a:p>
            <a:pPr marL="514350" indent="-514350">
              <a:buFont typeface="+mj-lt"/>
              <a:buAutoNum type="arabicPeriod"/>
            </a:pPr>
            <a:endParaRPr lang="es-PA" sz="2800" b="1" dirty="0"/>
          </a:p>
          <a:p>
            <a:pPr marL="514350" indent="-514350">
              <a:buFont typeface="+mj-lt"/>
              <a:buAutoNum type="arabicPeriod"/>
            </a:pPr>
            <a:endParaRPr lang="es-PA" sz="2800" dirty="0" smtClean="0"/>
          </a:p>
          <a:p>
            <a:endParaRPr lang="es-PA" sz="3200" b="1" dirty="0" smtClean="0"/>
          </a:p>
          <a:p>
            <a:pPr marL="514350" indent="-514350">
              <a:buFont typeface="+mj-lt"/>
              <a:buAutoNum type="arabicPeriod"/>
            </a:pPr>
            <a:endParaRPr lang="es-PA" sz="2800" b="1" dirty="0" smtClean="0"/>
          </a:p>
          <a:p>
            <a:endParaRPr lang="es-PA" sz="2800" b="1" dirty="0" smtClean="0"/>
          </a:p>
          <a:p>
            <a:endParaRPr lang="es-PA" dirty="0"/>
          </a:p>
        </p:txBody>
      </p:sp>
      <p:sp>
        <p:nvSpPr>
          <p:cNvPr id="3" name="2 Título"/>
          <p:cNvSpPr>
            <a:spLocks noGrp="1"/>
          </p:cNvSpPr>
          <p:nvPr>
            <p:ph type="title"/>
          </p:nvPr>
        </p:nvSpPr>
        <p:spPr>
          <a:effectLst>
            <a:outerShdw blurRad="50800" dist="38100" dir="10800000" algn="r" rotWithShape="0">
              <a:prstClr val="black">
                <a:alpha val="40000"/>
              </a:prstClr>
            </a:outerShdw>
          </a:effectLst>
        </p:spPr>
        <p:txBody>
          <a:bodyPr/>
          <a:lstStyle/>
          <a:p>
            <a:r>
              <a:rPr lang="es-PA" b="1" dirty="0" smtClean="0"/>
              <a:t>Objetivos </a:t>
            </a:r>
            <a:endParaRPr lang="es-PA" b="1" dirty="0"/>
          </a:p>
        </p:txBody>
      </p:sp>
    </p:spTree>
    <p:extLst>
      <p:ext uri="{BB962C8B-B14F-4D97-AF65-F5344CB8AC3E}">
        <p14:creationId xmlns:p14="http://schemas.microsoft.com/office/powerpoint/2010/main" val="810703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lnSpc>
                <a:spcPct val="150000"/>
              </a:lnSpc>
              <a:spcAft>
                <a:spcPts val="1000"/>
              </a:spcAft>
            </a:pPr>
            <a:r>
              <a:rPr lang="es-ES" b="1" dirty="0" smtClean="0">
                <a:latin typeface="+mj-lt"/>
                <a:ea typeface="Times New Roman"/>
                <a:cs typeface="Times New Roman"/>
              </a:rPr>
              <a:t>Labores </a:t>
            </a:r>
            <a:r>
              <a:rPr lang="es-ES" b="1" dirty="0">
                <a:latin typeface="+mj-lt"/>
                <a:ea typeface="Times New Roman"/>
                <a:cs typeface="Times New Roman"/>
              </a:rPr>
              <a:t>intramuros, labores extramuros y terapia ocupacional</a:t>
            </a:r>
            <a:r>
              <a:rPr lang="es-ES" dirty="0">
                <a:latin typeface="+mj-lt"/>
                <a:ea typeface="Times New Roman"/>
                <a:cs typeface="Times New Roman"/>
              </a:rPr>
              <a:t>, alguna de estas jornadas de trabajo forman parte de las medidas alternas de reducción de pena, denominada </a:t>
            </a:r>
            <a:r>
              <a:rPr lang="es-ES" b="1" dirty="0">
                <a:latin typeface="+mj-lt"/>
                <a:ea typeface="Times New Roman"/>
                <a:cs typeface="Times New Roman"/>
              </a:rPr>
              <a:t>Conmutación:</a:t>
            </a:r>
            <a:r>
              <a:rPr lang="es-ES" dirty="0">
                <a:latin typeface="+mj-lt"/>
                <a:ea typeface="Times New Roman"/>
                <a:cs typeface="Times New Roman"/>
              </a:rPr>
              <a:t> Proceso por medio del cual por cada dos días de trabajo o estudio, se le resta 1 día de prisión.</a:t>
            </a:r>
            <a:endParaRPr lang="es-PA" sz="2000" dirty="0">
              <a:latin typeface="+mj-lt"/>
              <a:ea typeface="Calibri"/>
              <a:cs typeface="Times New Roman"/>
            </a:endParaRPr>
          </a:p>
          <a:p>
            <a:endParaRPr lang="es-PA" dirty="0"/>
          </a:p>
        </p:txBody>
      </p:sp>
      <p:sp>
        <p:nvSpPr>
          <p:cNvPr id="3" name="2 Título"/>
          <p:cNvSpPr>
            <a:spLocks noGrp="1"/>
          </p:cNvSpPr>
          <p:nvPr>
            <p:ph type="title"/>
          </p:nvPr>
        </p:nvSpPr>
        <p:spPr/>
        <p:txBody>
          <a:bodyPr/>
          <a:lstStyle/>
          <a:p>
            <a:r>
              <a:rPr lang="es-PA" sz="3600" dirty="0" smtClean="0"/>
              <a:t>ACTIVIDAD PARA ALCANZAR DICHO OBJETIVO</a:t>
            </a:r>
            <a:endParaRPr lang="es-PA" sz="3600" dirty="0"/>
          </a:p>
        </p:txBody>
      </p:sp>
    </p:spTree>
    <p:extLst>
      <p:ext uri="{BB962C8B-B14F-4D97-AF65-F5344CB8AC3E}">
        <p14:creationId xmlns:p14="http://schemas.microsoft.com/office/powerpoint/2010/main" val="346863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algn="just">
              <a:lnSpc>
                <a:spcPct val="150000"/>
              </a:lnSpc>
              <a:spcAft>
                <a:spcPts val="1000"/>
              </a:spcAft>
            </a:pPr>
            <a:r>
              <a:rPr lang="es-ES" sz="2900" dirty="0" smtClean="0">
                <a:latin typeface="+mj-lt"/>
                <a:ea typeface="Times New Roman"/>
                <a:cs typeface="Times New Roman"/>
              </a:rPr>
              <a:t>FORMAL (TIEMPO CONMUTABLE)</a:t>
            </a:r>
          </a:p>
          <a:p>
            <a:pPr lvl="2" algn="just">
              <a:lnSpc>
                <a:spcPct val="150000"/>
              </a:lnSpc>
              <a:spcAft>
                <a:spcPts val="1000"/>
              </a:spcAft>
              <a:buFont typeface="Wingdings" pitchFamily="2" charset="2"/>
              <a:buChar char="ü"/>
            </a:pPr>
            <a:r>
              <a:rPr lang="es-ES" sz="2900" dirty="0" smtClean="0">
                <a:solidFill>
                  <a:prstClr val="black">
                    <a:lumMod val="85000"/>
                    <a:lumOff val="15000"/>
                  </a:prstClr>
                </a:solidFill>
                <a:latin typeface="+mj-lt"/>
                <a:ea typeface="Times New Roman"/>
                <a:cs typeface="Times New Roman"/>
              </a:rPr>
              <a:t>MEDUCA </a:t>
            </a:r>
          </a:p>
          <a:p>
            <a:pPr marL="777240" lvl="2" indent="0" algn="just">
              <a:lnSpc>
                <a:spcPct val="150000"/>
              </a:lnSpc>
              <a:spcAft>
                <a:spcPts val="1000"/>
              </a:spcAft>
              <a:buNone/>
            </a:pPr>
            <a:endParaRPr lang="es-ES" sz="2900" dirty="0" smtClean="0">
              <a:solidFill>
                <a:prstClr val="black">
                  <a:lumMod val="85000"/>
                  <a:lumOff val="15000"/>
                </a:prstClr>
              </a:solidFill>
              <a:latin typeface="+mj-lt"/>
              <a:ea typeface="Times New Roman"/>
              <a:cs typeface="Times New Roman"/>
            </a:endParaRPr>
          </a:p>
          <a:p>
            <a:pPr marL="0" indent="0" algn="just">
              <a:lnSpc>
                <a:spcPct val="150000"/>
              </a:lnSpc>
              <a:spcAft>
                <a:spcPts val="1000"/>
              </a:spcAft>
              <a:buNone/>
            </a:pPr>
            <a:r>
              <a:rPr lang="es-ES" sz="2900" dirty="0" smtClean="0">
                <a:latin typeface="+mj-lt"/>
                <a:ea typeface="Times New Roman"/>
                <a:cs typeface="Times New Roman"/>
              </a:rPr>
              <a:t>EL MINISTERIO DE EDUCACIÓN GRADUÓ EN EL 2011 A 16 ESTUDIANTES, 11 ESTUDIANTES DE EDUCACIÓN PRE-MEDIA, 5 ESTUDIANTE DE EDUCACIÓN MEDIA. </a:t>
            </a:r>
            <a:endParaRPr lang="es-PA" sz="2900" dirty="0" smtClean="0">
              <a:latin typeface="+mj-lt"/>
              <a:ea typeface="Calibri"/>
              <a:cs typeface="Times New Roman"/>
            </a:endParaRPr>
          </a:p>
          <a:p>
            <a:endParaRPr lang="es-PA" dirty="0"/>
          </a:p>
        </p:txBody>
      </p:sp>
      <p:sp>
        <p:nvSpPr>
          <p:cNvPr id="3" name="2 Título"/>
          <p:cNvSpPr>
            <a:spLocks noGrp="1"/>
          </p:cNvSpPr>
          <p:nvPr>
            <p:ph type="title"/>
          </p:nvPr>
        </p:nvSpPr>
        <p:spPr/>
        <p:txBody>
          <a:bodyPr/>
          <a:lstStyle/>
          <a:p>
            <a:r>
              <a:rPr lang="es-PA" sz="2800" dirty="0" smtClean="0"/>
              <a:t>PROGRAMAS EDUCACTIVOS</a:t>
            </a:r>
            <a:endParaRPr lang="es-PA" sz="2800" dirty="0"/>
          </a:p>
        </p:txBody>
      </p:sp>
    </p:spTree>
    <p:extLst>
      <p:ext uri="{BB962C8B-B14F-4D97-AF65-F5344CB8AC3E}">
        <p14:creationId xmlns:p14="http://schemas.microsoft.com/office/powerpoint/2010/main" val="3821227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ln>
            <a:solidFill>
              <a:schemeClr val="accent1"/>
            </a:solidFill>
          </a:ln>
        </p:spPr>
        <p:txBody>
          <a:bodyPr>
            <a:normAutofit fontScale="92500"/>
          </a:bodyPr>
          <a:lstStyle/>
          <a:p>
            <a:r>
              <a:rPr lang="es-PA" dirty="0" smtClean="0"/>
              <a:t>NO FORMAL</a:t>
            </a:r>
          </a:p>
          <a:p>
            <a:pPr lvl="1" algn="just">
              <a:lnSpc>
                <a:spcPct val="150000"/>
              </a:lnSpc>
              <a:spcAft>
                <a:spcPts val="1000"/>
              </a:spcAft>
              <a:buFont typeface="Wingdings" pitchFamily="2" charset="2"/>
              <a:buChar char="ü"/>
            </a:pPr>
            <a:r>
              <a:rPr lang="es-ES" dirty="0">
                <a:latin typeface="Arial"/>
                <a:ea typeface="Times New Roman"/>
                <a:cs typeface="Times New Roman"/>
              </a:rPr>
              <a:t> </a:t>
            </a:r>
            <a:r>
              <a:rPr lang="es-ES" dirty="0" smtClean="0">
                <a:latin typeface="Arial"/>
                <a:ea typeface="Times New Roman"/>
                <a:cs typeface="Times New Roman"/>
              </a:rPr>
              <a:t>INAC </a:t>
            </a:r>
          </a:p>
          <a:p>
            <a:pPr lvl="1" algn="just">
              <a:lnSpc>
                <a:spcPct val="150000"/>
              </a:lnSpc>
              <a:spcAft>
                <a:spcPts val="1000"/>
              </a:spcAft>
              <a:buFont typeface="Wingdings" pitchFamily="2" charset="2"/>
              <a:buChar char="ü"/>
            </a:pPr>
            <a:r>
              <a:rPr lang="es-ES" dirty="0" smtClean="0">
                <a:latin typeface="Arial"/>
                <a:ea typeface="Times New Roman"/>
                <a:cs typeface="Times New Roman"/>
              </a:rPr>
              <a:t>INADEH </a:t>
            </a:r>
          </a:p>
          <a:p>
            <a:pPr lvl="1" algn="just">
              <a:lnSpc>
                <a:spcPct val="150000"/>
              </a:lnSpc>
              <a:spcAft>
                <a:spcPts val="1000"/>
              </a:spcAft>
              <a:buFont typeface="Wingdings" pitchFamily="2" charset="2"/>
              <a:buChar char="ü"/>
            </a:pPr>
            <a:r>
              <a:rPr lang="es-ES" dirty="0" smtClean="0">
                <a:latin typeface="Arial"/>
                <a:ea typeface="Times New Roman"/>
                <a:cs typeface="Times New Roman"/>
              </a:rPr>
              <a:t>SENADIS </a:t>
            </a:r>
          </a:p>
          <a:p>
            <a:pPr marL="0" indent="0" algn="just">
              <a:lnSpc>
                <a:spcPct val="150000"/>
              </a:lnSpc>
              <a:spcAft>
                <a:spcPts val="1000"/>
              </a:spcAft>
              <a:buNone/>
            </a:pPr>
            <a:r>
              <a:rPr lang="es-ES" dirty="0" smtClean="0">
                <a:latin typeface="Arial"/>
                <a:ea typeface="Times New Roman"/>
                <a:cs typeface="Times New Roman"/>
              </a:rPr>
              <a:t>Gracias </a:t>
            </a:r>
            <a:r>
              <a:rPr lang="es-ES" dirty="0">
                <a:latin typeface="Arial"/>
                <a:ea typeface="Times New Roman"/>
                <a:cs typeface="Times New Roman"/>
              </a:rPr>
              <a:t>a convenios firmados para el desarrollo de opciones que permitan fortalecer el programa de </a:t>
            </a:r>
            <a:r>
              <a:rPr lang="es-ES" dirty="0" smtClean="0">
                <a:latin typeface="Arial"/>
                <a:ea typeface="Times New Roman"/>
                <a:cs typeface="Times New Roman"/>
              </a:rPr>
              <a:t>rehabilitación</a:t>
            </a:r>
            <a:endParaRPr lang="es-PA" dirty="0" smtClean="0"/>
          </a:p>
          <a:p>
            <a:pPr marL="0" indent="0">
              <a:buNone/>
            </a:pPr>
            <a:endParaRPr lang="es-PA" dirty="0"/>
          </a:p>
        </p:txBody>
      </p:sp>
      <p:sp>
        <p:nvSpPr>
          <p:cNvPr id="3" name="2 Título"/>
          <p:cNvSpPr>
            <a:spLocks noGrp="1"/>
          </p:cNvSpPr>
          <p:nvPr>
            <p:ph type="title"/>
          </p:nvPr>
        </p:nvSpPr>
        <p:spPr/>
        <p:txBody>
          <a:bodyPr/>
          <a:lstStyle/>
          <a:p>
            <a:r>
              <a:rPr lang="es-PA" sz="2800" dirty="0">
                <a:solidFill>
                  <a:srgbClr val="895D1D"/>
                </a:solidFill>
              </a:rPr>
              <a:t>PROGRAMAS EDUCACTIVOS</a:t>
            </a:r>
            <a:endParaRPr lang="es-PA" sz="2800" dirty="0"/>
          </a:p>
        </p:txBody>
      </p:sp>
    </p:spTree>
    <p:extLst>
      <p:ext uri="{BB962C8B-B14F-4D97-AF65-F5344CB8AC3E}">
        <p14:creationId xmlns:p14="http://schemas.microsoft.com/office/powerpoint/2010/main" val="1802813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marL="0" indent="0" algn="just">
              <a:lnSpc>
                <a:spcPct val="115000"/>
              </a:lnSpc>
              <a:spcAft>
                <a:spcPts val="1000"/>
              </a:spcAft>
              <a:buNone/>
            </a:pPr>
            <a:r>
              <a:rPr lang="es-ES" dirty="0">
                <a:latin typeface="Arial"/>
                <a:ea typeface="Calibri"/>
                <a:cs typeface="Times New Roman"/>
              </a:rPr>
              <a:t> </a:t>
            </a:r>
            <a:endParaRPr lang="es-PA" sz="2000" dirty="0">
              <a:latin typeface="Calibri"/>
              <a:ea typeface="Calibri"/>
              <a:cs typeface="Times New Roman"/>
            </a:endParaRPr>
          </a:p>
          <a:p>
            <a:pPr marL="0" indent="0" algn="just">
              <a:lnSpc>
                <a:spcPct val="115000"/>
              </a:lnSpc>
              <a:spcAft>
                <a:spcPts val="1000"/>
              </a:spcAft>
              <a:buNone/>
            </a:pPr>
            <a:r>
              <a:rPr lang="es-ES" dirty="0">
                <a:solidFill>
                  <a:srgbClr val="000000"/>
                </a:solidFill>
                <a:ea typeface="Times New Roman"/>
                <a:cs typeface="Times New Roman"/>
              </a:rPr>
              <a:t>Esta es una estrategia fundamental para lograr una sociedad justa, equitativa e incluyente, porque, el no acceso y la baja calidad de este servicio son causas y manifestaciones fundamentales de la marginación y de la injusticia social.</a:t>
            </a:r>
            <a:endParaRPr lang="es-PA" sz="2000" dirty="0">
              <a:ea typeface="Calibri"/>
              <a:cs typeface="Times New Roman"/>
            </a:endParaRPr>
          </a:p>
          <a:p>
            <a:pPr marL="0" indent="0" algn="just">
              <a:lnSpc>
                <a:spcPct val="115000"/>
              </a:lnSpc>
              <a:spcAft>
                <a:spcPts val="1000"/>
              </a:spcAft>
              <a:buNone/>
            </a:pPr>
            <a:r>
              <a:rPr lang="es-ES" dirty="0" smtClean="0">
                <a:solidFill>
                  <a:srgbClr val="000000"/>
                </a:solidFill>
                <a:ea typeface="Times New Roman"/>
                <a:cs typeface="Times New Roman"/>
              </a:rPr>
              <a:t>La </a:t>
            </a:r>
            <a:r>
              <a:rPr lang="es-ES" dirty="0">
                <a:solidFill>
                  <a:srgbClr val="000000"/>
                </a:solidFill>
                <a:ea typeface="Times New Roman"/>
                <a:cs typeface="Times New Roman"/>
              </a:rPr>
              <a:t>práctica constante de la misma puede ayudar de manera personal a cada uno de </a:t>
            </a:r>
            <a:r>
              <a:rPr lang="es-ES" dirty="0" smtClean="0">
                <a:solidFill>
                  <a:srgbClr val="000000"/>
                </a:solidFill>
                <a:ea typeface="Times New Roman"/>
                <a:cs typeface="Times New Roman"/>
              </a:rPr>
              <a:t>los que reciban el beneficio y a su vez hace  que se generen beneficios a la sociedad en general.</a:t>
            </a:r>
            <a:endParaRPr lang="es-PA" sz="2000" dirty="0" smtClean="0">
              <a:ea typeface="Calibri"/>
              <a:cs typeface="Times New Roman"/>
            </a:endParaRPr>
          </a:p>
          <a:p>
            <a:pPr marL="0" indent="0" algn="just">
              <a:lnSpc>
                <a:spcPct val="115000"/>
              </a:lnSpc>
              <a:spcAft>
                <a:spcPts val="1000"/>
              </a:spcAft>
              <a:buNone/>
            </a:pPr>
            <a:r>
              <a:rPr lang="es-ES" dirty="0" smtClean="0">
                <a:solidFill>
                  <a:srgbClr val="000000"/>
                </a:solidFill>
                <a:ea typeface="Calibri"/>
                <a:cs typeface="Times New Roman"/>
              </a:rPr>
              <a:t>Los gobiernos nacionales tienen la obligación de velar por que se alcancen y apoyen los objetivos y finalidades de la educación para todos. Para asumir eficazmente esta responsabilidad, han de establecerse asociaciones con una base amplia dentro de cada país, apoyándolas con la cooperación de los organismos e instituciones internacionales y regionales.</a:t>
            </a:r>
            <a:endParaRPr lang="es-PA" sz="2000" dirty="0" smtClean="0">
              <a:ea typeface="Calibri"/>
              <a:cs typeface="Times New Roman"/>
            </a:endParaRPr>
          </a:p>
          <a:p>
            <a:pPr marL="0" indent="0">
              <a:buNone/>
            </a:pPr>
            <a:endParaRPr lang="es-PA" dirty="0"/>
          </a:p>
        </p:txBody>
      </p:sp>
      <p:sp>
        <p:nvSpPr>
          <p:cNvPr id="3" name="2 Título"/>
          <p:cNvSpPr>
            <a:spLocks noGrp="1"/>
          </p:cNvSpPr>
          <p:nvPr>
            <p:ph type="title"/>
          </p:nvPr>
        </p:nvSpPr>
        <p:spPr/>
        <p:txBody>
          <a:bodyPr/>
          <a:lstStyle/>
          <a:p>
            <a:r>
              <a:rPr lang="es-PA" sz="2800" dirty="0" smtClean="0"/>
              <a:t>CONCLUSION</a:t>
            </a:r>
            <a:endParaRPr lang="es-PA" sz="2800" dirty="0"/>
          </a:p>
        </p:txBody>
      </p:sp>
    </p:spTree>
    <p:extLst>
      <p:ext uri="{BB962C8B-B14F-4D97-AF65-F5344CB8AC3E}">
        <p14:creationId xmlns:p14="http://schemas.microsoft.com/office/powerpoint/2010/main" val="2896276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10000"/>
          </a:bodyPr>
          <a:lstStyle/>
          <a:p>
            <a:pPr algn="just">
              <a:lnSpc>
                <a:spcPct val="115000"/>
              </a:lnSpc>
              <a:spcAft>
                <a:spcPts val="1000"/>
              </a:spcAft>
            </a:pPr>
            <a:r>
              <a:rPr lang="es-ES" dirty="0">
                <a:solidFill>
                  <a:srgbClr val="000000"/>
                </a:solidFill>
                <a:latin typeface="Arial"/>
                <a:ea typeface="Times New Roman"/>
                <a:cs typeface="Times New Roman"/>
              </a:rPr>
              <a:t> Mantener los programas en todos los Centros Penitenciarios ofreciendo este beneficio a la mayor cantidad de ciudadanos que al momento de egresar de los mismos puedan desarrollar actividades enmarcadas en el cumplimiento de la Ley.</a:t>
            </a:r>
            <a:endParaRPr lang="es-PA" sz="2000" dirty="0">
              <a:latin typeface="Calibri"/>
              <a:ea typeface="Calibri"/>
              <a:cs typeface="Times New Roman"/>
            </a:endParaRPr>
          </a:p>
          <a:p>
            <a:pPr algn="just">
              <a:lnSpc>
                <a:spcPct val="115000"/>
              </a:lnSpc>
              <a:spcAft>
                <a:spcPts val="1000"/>
              </a:spcAft>
            </a:pPr>
            <a:r>
              <a:rPr lang="es-ES" smtClean="0">
                <a:solidFill>
                  <a:srgbClr val="000000"/>
                </a:solidFill>
                <a:latin typeface="Arial"/>
                <a:ea typeface="Times New Roman"/>
                <a:cs typeface="Times New Roman"/>
              </a:rPr>
              <a:t>Fomentar </a:t>
            </a:r>
            <a:r>
              <a:rPr lang="es-ES" dirty="0">
                <a:solidFill>
                  <a:srgbClr val="000000"/>
                </a:solidFill>
                <a:latin typeface="Arial"/>
                <a:ea typeface="Times New Roman"/>
                <a:cs typeface="Times New Roman"/>
              </a:rPr>
              <a:t>políticas de educación para todos en el marco de una actividad sectorial sostenible y bien integrada, que esté explícitamente vinculada con la eliminación de la pobreza y las estrategias de desarrollo; velando por el compromiso y la participación de la sociedad civil en la formulación, aplicación y seguimiento de las estrategias de fomento de la educación; </a:t>
            </a:r>
            <a:endParaRPr lang="es-PA" sz="2000" dirty="0">
              <a:latin typeface="Calibri"/>
              <a:ea typeface="Calibri"/>
              <a:cs typeface="Times New Roman"/>
            </a:endParaRPr>
          </a:p>
          <a:p>
            <a:endParaRPr lang="es-PA" dirty="0"/>
          </a:p>
        </p:txBody>
      </p:sp>
      <p:sp>
        <p:nvSpPr>
          <p:cNvPr id="3" name="2 Título"/>
          <p:cNvSpPr>
            <a:spLocks noGrp="1"/>
          </p:cNvSpPr>
          <p:nvPr>
            <p:ph type="title"/>
          </p:nvPr>
        </p:nvSpPr>
        <p:spPr/>
        <p:txBody>
          <a:bodyPr/>
          <a:lstStyle/>
          <a:p>
            <a:r>
              <a:rPr lang="es-PA" sz="4400" dirty="0" smtClean="0"/>
              <a:t>RECOMENDACIONES</a:t>
            </a:r>
            <a:endParaRPr lang="es-PA" sz="4400" dirty="0"/>
          </a:p>
        </p:txBody>
      </p:sp>
    </p:spTree>
    <p:extLst>
      <p:ext uri="{BB962C8B-B14F-4D97-AF65-F5344CB8AC3E}">
        <p14:creationId xmlns:p14="http://schemas.microsoft.com/office/powerpoint/2010/main" val="1426831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p:txBody>
          <a:bodyPr>
            <a:normAutofit/>
          </a:bodyPr>
          <a:lstStyle/>
          <a:p>
            <a:pPr marL="0" indent="0" algn="ctr">
              <a:buNone/>
            </a:pPr>
            <a:r>
              <a:rPr lang="es-PA" sz="9600" b="1" i="1" dirty="0" smtClean="0">
                <a:solidFill>
                  <a:srgbClr val="895D1D"/>
                </a:solidFill>
                <a:ea typeface="+mj-ea"/>
                <a:cs typeface="+mj-cs"/>
              </a:rPr>
              <a:t>¡Gracias</a:t>
            </a:r>
            <a:r>
              <a:rPr lang="es-PA" sz="9600" b="1" i="1" dirty="0">
                <a:solidFill>
                  <a:srgbClr val="895D1D"/>
                </a:solidFill>
                <a:ea typeface="+mj-ea"/>
                <a:cs typeface="+mj-cs"/>
              </a:rPr>
              <a:t>! </a:t>
            </a:r>
            <a:endParaRPr lang="es-PA" sz="2800" i="1" u="sng" dirty="0"/>
          </a:p>
        </p:txBody>
      </p:sp>
    </p:spTree>
    <p:extLst>
      <p:ext uri="{BB962C8B-B14F-4D97-AF65-F5344CB8AC3E}">
        <p14:creationId xmlns:p14="http://schemas.microsoft.com/office/powerpoint/2010/main" val="22656253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954</TotalTime>
  <Words>417</Words>
  <Application>Microsoft Office PowerPoint</Application>
  <PresentationFormat>Presentación en pantalla (4:3)</PresentationFormat>
  <Paragraphs>46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Cartoné</vt:lpstr>
      <vt:lpstr>”Tan solo por la educación puede el hombre llegar a ser hombre. El hombre no es más que lo que la educación hace de él.”</vt:lpstr>
      <vt:lpstr>INTRODUCCION</vt:lpstr>
      <vt:lpstr>Objetivos </vt:lpstr>
      <vt:lpstr>ACTIVIDAD PARA ALCANZAR DICHO OBJETIVO</vt:lpstr>
      <vt:lpstr>PROGRAMAS EDUCACTIVOS</vt:lpstr>
      <vt:lpstr>PROGRAMAS EDUCACTIVOS</vt:lpstr>
      <vt:lpstr>CONCLUSION</vt:lpstr>
      <vt:lpstr>RECOMENDACIONES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 Prensky: Nativos e Inmigrantes digitales</dc:title>
  <dc:creator>ISABEL</dc:creator>
  <cp:lastModifiedBy>Dudley Steele</cp:lastModifiedBy>
  <cp:revision>40</cp:revision>
  <dcterms:created xsi:type="dcterms:W3CDTF">2012-12-07T16:03:59Z</dcterms:created>
  <dcterms:modified xsi:type="dcterms:W3CDTF">2012-12-14T23:16:07Z</dcterms:modified>
</cp:coreProperties>
</file>