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FC5FA-1E95-46EE-B6CD-49D64B49C38C}" type="datetimeFigureOut">
              <a:rPr lang="es-ES" smtClean="0"/>
              <a:t>23/12/2012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0840F-6ED0-448E-AD7F-6E0B4D3EE3F1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FC5FA-1E95-46EE-B6CD-49D64B49C38C}" type="datetimeFigureOut">
              <a:rPr lang="es-ES" smtClean="0"/>
              <a:t>23/12/2012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0840F-6ED0-448E-AD7F-6E0B4D3EE3F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FC5FA-1E95-46EE-B6CD-49D64B49C38C}" type="datetimeFigureOut">
              <a:rPr lang="es-ES" smtClean="0"/>
              <a:t>23/12/2012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0840F-6ED0-448E-AD7F-6E0B4D3EE3F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FC5FA-1E95-46EE-B6CD-49D64B49C38C}" type="datetimeFigureOut">
              <a:rPr lang="es-ES" smtClean="0"/>
              <a:t>23/12/2012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0840F-6ED0-448E-AD7F-6E0B4D3EE3F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FC5FA-1E95-46EE-B6CD-49D64B49C38C}" type="datetimeFigureOut">
              <a:rPr lang="es-ES" smtClean="0"/>
              <a:t>23/12/2012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0840F-6ED0-448E-AD7F-6E0B4D3EE3F1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FC5FA-1E95-46EE-B6CD-49D64B49C38C}" type="datetimeFigureOut">
              <a:rPr lang="es-ES" smtClean="0"/>
              <a:t>23/12/2012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0840F-6ED0-448E-AD7F-6E0B4D3EE3F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FC5FA-1E95-46EE-B6CD-49D64B49C38C}" type="datetimeFigureOut">
              <a:rPr lang="es-ES" smtClean="0"/>
              <a:t>23/12/2012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0840F-6ED0-448E-AD7F-6E0B4D3EE3F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FC5FA-1E95-46EE-B6CD-49D64B49C38C}" type="datetimeFigureOut">
              <a:rPr lang="es-ES" smtClean="0"/>
              <a:t>23/12/2012</a:t>
            </a:fld>
            <a:endParaRPr lang="es-ES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670840F-6ED0-448E-AD7F-6E0B4D3EE3F1}" type="slidenum">
              <a:rPr lang="es-ES" smtClean="0"/>
              <a:t>‹Nº›</a:t>
            </a:fld>
            <a:endParaRPr lang="es-ES"/>
          </a:p>
        </p:txBody>
      </p:sp>
      <p:sp>
        <p:nvSpPr>
          <p:cNvPr id="9" name="8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FC5FA-1E95-46EE-B6CD-49D64B49C38C}" type="datetimeFigureOut">
              <a:rPr lang="es-ES" smtClean="0"/>
              <a:t>23/12/2012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0840F-6ED0-448E-AD7F-6E0B4D3EE3F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FC5FA-1E95-46EE-B6CD-49D64B49C38C}" type="datetimeFigureOut">
              <a:rPr lang="es-ES" smtClean="0"/>
              <a:t>23/12/2012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9670840F-6ED0-448E-AD7F-6E0B4D3EE3F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79AFC5FA-1E95-46EE-B6CD-49D64B49C38C}" type="datetimeFigureOut">
              <a:rPr lang="es-ES" smtClean="0"/>
              <a:t>23/12/2012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0840F-6ED0-448E-AD7F-6E0B4D3EE3F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Forma libre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Forma libre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9AFC5FA-1E95-46EE-B6CD-49D64B49C38C}" type="datetimeFigureOut">
              <a:rPr lang="es-ES" smtClean="0"/>
              <a:t>23/12/2012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9670840F-6ED0-448E-AD7F-6E0B4D3EE3F1}" type="slidenum">
              <a:rPr lang="es-ES" smtClean="0"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7772400" cy="938535"/>
          </a:xfrm>
        </p:spPr>
        <p:txBody>
          <a:bodyPr/>
          <a:lstStyle/>
          <a:p>
            <a:r>
              <a:rPr lang="es-ES_tradnl" dirty="0" smtClean="0">
                <a:latin typeface="Algerian" pitchFamily="82" charset="0"/>
              </a:rPr>
              <a:t>DESARROLLO MORAL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11560" y="2132856"/>
            <a:ext cx="7776864" cy="3888432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s-ES" sz="2400" dirty="0" smtClean="0">
                <a:solidFill>
                  <a:srgbClr val="00B0F0"/>
                </a:solidFill>
                <a:latin typeface="Arial Narrow" pitchFamily="34" charset="0"/>
              </a:rPr>
              <a:t>Razonamiento pro social</a:t>
            </a:r>
            <a:r>
              <a:rPr lang="es-ES" sz="2400" dirty="0" smtClean="0">
                <a:latin typeface="Arial Narrow" pitchFamily="34" charset="0"/>
              </a:rPr>
              <a:t>:</a:t>
            </a:r>
          </a:p>
          <a:p>
            <a:pPr algn="l"/>
            <a:r>
              <a:rPr lang="es-ES" sz="2400" dirty="0" smtClean="0">
                <a:latin typeface="Arial Narrow" pitchFamily="34" charset="0"/>
              </a:rPr>
              <a:t>En la mayoría de las situaciones diarias en las que los niños deben decidir si actuar de forma pro social, en coste no es desobedecer la ley o figura autoritaria. Es </a:t>
            </a:r>
            <a:r>
              <a:rPr lang="es-ES" sz="2400" dirty="0" smtClean="0">
                <a:solidFill>
                  <a:srgbClr val="00B0F0"/>
                </a:solidFill>
                <a:latin typeface="Arial Narrow" pitchFamily="34" charset="0"/>
              </a:rPr>
              <a:t>no satisfacer </a:t>
            </a:r>
            <a:r>
              <a:rPr lang="es-ES" sz="2400" dirty="0" smtClean="0">
                <a:latin typeface="Arial Narrow" pitchFamily="34" charset="0"/>
              </a:rPr>
              <a:t>los </a:t>
            </a:r>
            <a:r>
              <a:rPr lang="es-ES" sz="2400" dirty="0" smtClean="0">
                <a:solidFill>
                  <a:srgbClr val="00B0F0"/>
                </a:solidFill>
                <a:latin typeface="Arial Narrow" pitchFamily="34" charset="0"/>
              </a:rPr>
              <a:t>deseos</a:t>
            </a:r>
            <a:r>
              <a:rPr lang="es-ES" sz="2400" dirty="0" smtClean="0">
                <a:latin typeface="Arial Narrow" pitchFamily="34" charset="0"/>
              </a:rPr>
              <a:t> o </a:t>
            </a:r>
            <a:r>
              <a:rPr lang="es-ES" sz="2400" dirty="0" smtClean="0">
                <a:solidFill>
                  <a:srgbClr val="00B0F0"/>
                </a:solidFill>
                <a:latin typeface="Arial Narrow" pitchFamily="34" charset="0"/>
              </a:rPr>
              <a:t>necesidades</a:t>
            </a:r>
            <a:r>
              <a:rPr lang="es-ES" sz="2400" dirty="0" smtClean="0">
                <a:latin typeface="Arial Narrow" pitchFamily="34" charset="0"/>
              </a:rPr>
              <a:t> de </a:t>
            </a:r>
            <a:r>
              <a:rPr lang="es-ES" sz="2400" dirty="0" smtClean="0">
                <a:solidFill>
                  <a:srgbClr val="00B0F0"/>
                </a:solidFill>
                <a:latin typeface="Arial Narrow" pitchFamily="34" charset="0"/>
              </a:rPr>
              <a:t>uno mismo</a:t>
            </a:r>
            <a:r>
              <a:rPr lang="es-ES" sz="2400" dirty="0" smtClean="0">
                <a:latin typeface="Arial Narrow" pitchFamily="34" charset="0"/>
              </a:rPr>
              <a:t>.</a:t>
            </a:r>
          </a:p>
          <a:p>
            <a:pPr algn="l"/>
            <a:r>
              <a:rPr lang="es-ES" sz="2400" dirty="0" smtClean="0">
                <a:solidFill>
                  <a:srgbClr val="00B0F0"/>
                </a:solidFill>
                <a:latin typeface="Arial Narrow" pitchFamily="34" charset="0"/>
              </a:rPr>
              <a:t>Eisenberg</a:t>
            </a:r>
            <a:r>
              <a:rPr lang="es-ES" sz="2400" dirty="0" smtClean="0">
                <a:latin typeface="Arial Narrow" pitchFamily="34" charset="0"/>
              </a:rPr>
              <a:t>:</a:t>
            </a:r>
          </a:p>
          <a:p>
            <a:pPr algn="l"/>
            <a:r>
              <a:rPr lang="es-ES" sz="2400" dirty="0" smtClean="0">
                <a:latin typeface="Arial Narrow" pitchFamily="34" charset="0"/>
              </a:rPr>
              <a:t>Encontró que las respuestas formaban la </a:t>
            </a:r>
            <a:r>
              <a:rPr lang="es-ES" sz="2400" dirty="0" smtClean="0">
                <a:solidFill>
                  <a:srgbClr val="00B0F0"/>
                </a:solidFill>
                <a:latin typeface="Arial Narrow" pitchFamily="34" charset="0"/>
              </a:rPr>
              <a:t>secuencia relacionada con la edad</a:t>
            </a:r>
            <a:r>
              <a:rPr lang="es-ES" sz="2400" dirty="0" smtClean="0">
                <a:latin typeface="Arial Narrow" pitchFamily="34" charset="0"/>
              </a:rPr>
              <a:t>. </a:t>
            </a:r>
          </a:p>
          <a:p>
            <a:pPr algn="l"/>
            <a:r>
              <a:rPr lang="es-ES" sz="2400" dirty="0" smtClean="0">
                <a:latin typeface="Arial Narrow" pitchFamily="34" charset="0"/>
              </a:rPr>
              <a:t>Los niveles de razonamiento pro social según </a:t>
            </a:r>
            <a:r>
              <a:rPr lang="es-E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Eisenberg se dividen en: orientación hedonista, pragmática, orientación &lt;&lt; necesidades de los otros&gt;&gt;, orientación estereotipada, centrada en la aprobación, orientación empática y orientación de valores interiorizados.</a:t>
            </a:r>
            <a:endParaRPr lang="es-ES" sz="2400" dirty="0" smtClean="0">
              <a:solidFill>
                <a:schemeClr val="tx1">
                  <a:lumMod val="50000"/>
                  <a:lumOff val="50000"/>
                </a:schemeClr>
              </a:solidFill>
              <a:latin typeface="Arial Narrow" pitchFamily="34" charset="0"/>
            </a:endParaRPr>
          </a:p>
          <a:p>
            <a:pPr algn="l"/>
            <a:endParaRPr lang="es-ES" sz="2400" dirty="0" smtClean="0">
              <a:latin typeface="Arial Narrow" pitchFamily="34" charset="0"/>
            </a:endParaRPr>
          </a:p>
          <a:p>
            <a:pPr algn="l"/>
            <a:endParaRPr lang="es-ES" sz="2400" dirty="0"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772400" cy="938535"/>
          </a:xfrm>
        </p:spPr>
        <p:txBody>
          <a:bodyPr/>
          <a:lstStyle/>
          <a:p>
            <a:r>
              <a:rPr lang="es-ES_tradnl" dirty="0" smtClean="0">
                <a:latin typeface="Algerian" pitchFamily="82" charset="0"/>
              </a:rPr>
              <a:t>DESARROLLO MORAL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11560" y="2996952"/>
            <a:ext cx="7704856" cy="3240360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es-ES" sz="2400" dirty="0" smtClean="0">
                <a:solidFill>
                  <a:srgbClr val="00B0F0"/>
                </a:solidFill>
                <a:latin typeface="Arial Narrow" pitchFamily="34" charset="0"/>
              </a:rPr>
              <a:t>Orientación hedonista, pragmática</a:t>
            </a:r>
            <a:r>
              <a:rPr lang="es-E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: (preescolar, comienzos de la enseñanza primaria)</a:t>
            </a:r>
          </a:p>
          <a:p>
            <a:pPr algn="l"/>
            <a:r>
              <a:rPr lang="es-ES" sz="2400" dirty="0" smtClean="0">
                <a:latin typeface="Arial Narrow" pitchFamily="34" charset="0"/>
              </a:rPr>
              <a:t>La conducta correcta </a:t>
            </a:r>
            <a:r>
              <a:rPr lang="es-ES" sz="2400" dirty="0" smtClean="0">
                <a:solidFill>
                  <a:srgbClr val="00B0F0"/>
                </a:solidFill>
                <a:latin typeface="Arial Narrow" pitchFamily="34" charset="0"/>
              </a:rPr>
              <a:t>satisface</a:t>
            </a:r>
            <a:r>
              <a:rPr lang="es-ES" sz="2400" dirty="0" smtClean="0">
                <a:latin typeface="Arial Narrow" pitchFamily="34" charset="0"/>
              </a:rPr>
              <a:t> las </a:t>
            </a:r>
            <a:r>
              <a:rPr lang="es-ES" sz="2400" dirty="0" smtClean="0">
                <a:solidFill>
                  <a:srgbClr val="00B0F0"/>
                </a:solidFill>
                <a:latin typeface="Arial Narrow" pitchFamily="34" charset="0"/>
              </a:rPr>
              <a:t>necesidades propias</a:t>
            </a:r>
            <a:r>
              <a:rPr lang="es-ES" sz="2400" dirty="0" smtClean="0">
                <a:latin typeface="Arial Narrow" pitchFamily="34" charset="0"/>
              </a:rPr>
              <a:t>.</a:t>
            </a:r>
          </a:p>
          <a:p>
            <a:pPr algn="l"/>
            <a:r>
              <a:rPr lang="es-ES" sz="2400" dirty="0" smtClean="0">
                <a:solidFill>
                  <a:srgbClr val="00B0F0"/>
                </a:solidFill>
                <a:latin typeface="Arial Narrow" pitchFamily="34" charset="0"/>
              </a:rPr>
              <a:t>Orientación &lt;&lt; necesidades de los otros&gt;&gt;</a:t>
            </a:r>
            <a:r>
              <a:rPr lang="es-E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: ( preescolar, enseñanza primaria)</a:t>
            </a:r>
          </a:p>
          <a:p>
            <a:pPr algn="l"/>
            <a:r>
              <a:rPr lang="es-E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El </a:t>
            </a:r>
            <a:r>
              <a:rPr lang="es-ES" sz="2400" dirty="0" smtClean="0">
                <a:solidFill>
                  <a:srgbClr val="00B0F0"/>
                </a:solidFill>
                <a:latin typeface="Arial Narrow" pitchFamily="34" charset="0"/>
              </a:rPr>
              <a:t>interés</a:t>
            </a:r>
            <a:r>
              <a:rPr lang="es-E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 por las </a:t>
            </a:r>
            <a:r>
              <a:rPr lang="es-ES" sz="2400" dirty="0" smtClean="0">
                <a:solidFill>
                  <a:srgbClr val="00B0F0"/>
                </a:solidFill>
                <a:latin typeface="Arial Narrow" pitchFamily="34" charset="0"/>
              </a:rPr>
              <a:t>necesidades físicas, materiales y psicológicas </a:t>
            </a:r>
            <a:r>
              <a:rPr lang="es-E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se expresa en términos simples, sin evidencia clara de la toma de perspectiva o del sentimiento empático.</a:t>
            </a:r>
          </a:p>
          <a:p>
            <a:pPr algn="l"/>
            <a:r>
              <a:rPr lang="es-ES" sz="2400" dirty="0" smtClean="0">
                <a:solidFill>
                  <a:srgbClr val="00B0F0"/>
                </a:solidFill>
                <a:latin typeface="Arial Narrow" pitchFamily="34" charset="0"/>
              </a:rPr>
              <a:t>Orientación estereotipada, centrada en la aprobación</a:t>
            </a:r>
            <a:r>
              <a:rPr lang="es-E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: (enseñanza primaria y secundaria)</a:t>
            </a:r>
          </a:p>
          <a:p>
            <a:pPr algn="l"/>
            <a:r>
              <a:rPr lang="es-E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Las </a:t>
            </a:r>
            <a:r>
              <a:rPr lang="es-ES" sz="2400" dirty="0" smtClean="0">
                <a:solidFill>
                  <a:srgbClr val="00B0F0"/>
                </a:solidFill>
                <a:latin typeface="Arial Narrow" pitchFamily="34" charset="0"/>
              </a:rPr>
              <a:t>imágenes estereotipadas </a:t>
            </a:r>
            <a:r>
              <a:rPr lang="es-E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de personas buenas y malas y la preocupación por la aprobación </a:t>
            </a:r>
            <a:r>
              <a:rPr lang="es-ES" sz="2400" dirty="0" smtClean="0">
                <a:solidFill>
                  <a:srgbClr val="00B0F0"/>
                </a:solidFill>
                <a:latin typeface="Arial Narrow" pitchFamily="34" charset="0"/>
              </a:rPr>
              <a:t>justifican la conducta</a:t>
            </a:r>
            <a:r>
              <a:rPr lang="es-E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.</a:t>
            </a:r>
          </a:p>
          <a:p>
            <a:pPr algn="l"/>
            <a:endParaRPr lang="es-ES" sz="2400" dirty="0" smtClean="0">
              <a:solidFill>
                <a:schemeClr val="tx1">
                  <a:lumMod val="50000"/>
                  <a:lumOff val="50000"/>
                </a:schemeClr>
              </a:solidFill>
              <a:latin typeface="Arial Narrow" pitchFamily="34" charset="0"/>
            </a:endParaRPr>
          </a:p>
          <a:p>
            <a:pPr algn="l"/>
            <a:endParaRPr lang="es-ES" sz="2400" dirty="0" smtClean="0">
              <a:solidFill>
                <a:schemeClr val="tx1">
                  <a:lumMod val="50000"/>
                  <a:lumOff val="50000"/>
                </a:schemeClr>
              </a:solidFill>
              <a:latin typeface="Arial Narrow" pitchFamily="34" charset="0"/>
            </a:endParaRPr>
          </a:p>
          <a:p>
            <a:pPr algn="l"/>
            <a:endParaRPr lang="es-ES" sz="2400" dirty="0" smtClean="0">
              <a:solidFill>
                <a:schemeClr val="tx1">
                  <a:lumMod val="50000"/>
                  <a:lumOff val="50000"/>
                </a:schemeClr>
              </a:solidFill>
              <a:latin typeface="Arial Narrow" pitchFamily="34" charset="0"/>
            </a:endParaRPr>
          </a:p>
          <a:p>
            <a:pPr algn="l"/>
            <a:endParaRPr lang="es-ES" sz="2400" dirty="0" smtClean="0">
              <a:latin typeface="Arial Narrow" pitchFamily="34" charset="0"/>
            </a:endParaRPr>
          </a:p>
          <a:p>
            <a:pPr algn="l"/>
            <a:endParaRPr lang="es-ES" sz="2400" dirty="0"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1082551"/>
          </a:xfrm>
        </p:spPr>
        <p:txBody>
          <a:bodyPr/>
          <a:lstStyle/>
          <a:p>
            <a:r>
              <a:rPr lang="es-ES_tradnl" dirty="0" smtClean="0">
                <a:latin typeface="Algerian" pitchFamily="82" charset="0"/>
              </a:rPr>
              <a:t>DESARROLLO MORAL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827584" y="1772816"/>
            <a:ext cx="7344816" cy="4608512"/>
          </a:xfrm>
        </p:spPr>
        <p:txBody>
          <a:bodyPr>
            <a:normAutofit/>
          </a:bodyPr>
          <a:lstStyle/>
          <a:p>
            <a:pPr algn="l"/>
            <a:r>
              <a:rPr lang="es-ES" sz="2400" dirty="0" smtClean="0">
                <a:solidFill>
                  <a:srgbClr val="00B0F0"/>
                </a:solidFill>
                <a:latin typeface="Arial Narrow" pitchFamily="34" charset="0"/>
              </a:rPr>
              <a:t>Orientación empática</a:t>
            </a:r>
            <a:r>
              <a:rPr lang="es-E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: (final de la enseñanza primaria y enseñanza secundaria)</a:t>
            </a:r>
          </a:p>
          <a:p>
            <a:pPr algn="l"/>
            <a:r>
              <a:rPr lang="es-E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El razonamiento refleja un </a:t>
            </a:r>
            <a:r>
              <a:rPr lang="es-ES" sz="2400" dirty="0" smtClean="0">
                <a:solidFill>
                  <a:srgbClr val="00B0F0"/>
                </a:solidFill>
                <a:latin typeface="Arial Narrow" pitchFamily="34" charset="0"/>
              </a:rPr>
              <a:t>énfasis</a:t>
            </a:r>
            <a:r>
              <a:rPr lang="es-E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 en la toma de </a:t>
            </a:r>
            <a:r>
              <a:rPr lang="es-ES" sz="2400" dirty="0" smtClean="0">
                <a:solidFill>
                  <a:srgbClr val="00B0F0"/>
                </a:solidFill>
                <a:latin typeface="Arial Narrow" pitchFamily="34" charset="0"/>
              </a:rPr>
              <a:t>perspectiva y</a:t>
            </a:r>
            <a:r>
              <a:rPr lang="es-E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 en el </a:t>
            </a:r>
            <a:r>
              <a:rPr lang="es-ES" sz="2400" dirty="0" smtClean="0">
                <a:solidFill>
                  <a:srgbClr val="00B0F0"/>
                </a:solidFill>
                <a:latin typeface="Arial Narrow" pitchFamily="34" charset="0"/>
              </a:rPr>
              <a:t>sentimiento empático </a:t>
            </a:r>
            <a:r>
              <a:rPr lang="es-E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por la </a:t>
            </a:r>
            <a:r>
              <a:rPr lang="es-ES" sz="2400" dirty="0" smtClean="0">
                <a:solidFill>
                  <a:srgbClr val="00B0F0"/>
                </a:solidFill>
                <a:latin typeface="Arial Narrow" pitchFamily="34" charset="0"/>
              </a:rPr>
              <a:t>otra persona</a:t>
            </a:r>
            <a:r>
              <a:rPr lang="es-E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.</a:t>
            </a:r>
          </a:p>
          <a:p>
            <a:pPr algn="l"/>
            <a:r>
              <a:rPr lang="es-ES" sz="2400" dirty="0" smtClean="0">
                <a:solidFill>
                  <a:srgbClr val="00B0F0"/>
                </a:solidFill>
                <a:latin typeface="Arial Narrow" pitchFamily="34" charset="0"/>
              </a:rPr>
              <a:t>Orientación de valores interiorizados</a:t>
            </a:r>
            <a:r>
              <a:rPr lang="es-E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: (enseñanza secundaria)</a:t>
            </a:r>
          </a:p>
          <a:p>
            <a:pPr algn="l"/>
            <a:r>
              <a:rPr lang="es-E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Las </a:t>
            </a:r>
            <a:r>
              <a:rPr lang="es-ES" sz="2400" dirty="0" smtClean="0">
                <a:solidFill>
                  <a:srgbClr val="00B0F0"/>
                </a:solidFill>
                <a:latin typeface="Arial Narrow" pitchFamily="34" charset="0"/>
              </a:rPr>
              <a:t>justificaciones</a:t>
            </a:r>
            <a:r>
              <a:rPr lang="es-E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 de la elección moral están basadas en </a:t>
            </a:r>
            <a:r>
              <a:rPr lang="es-ES" sz="2400" dirty="0" smtClean="0">
                <a:solidFill>
                  <a:srgbClr val="00B0F0"/>
                </a:solidFill>
                <a:latin typeface="Arial Narrow" pitchFamily="34" charset="0"/>
              </a:rPr>
              <a:t>valores interiorizados</a:t>
            </a:r>
            <a:r>
              <a:rPr lang="es-E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, normas, deseo de mantener obligaciones contractuales, y la </a:t>
            </a:r>
            <a:r>
              <a:rPr lang="es-ES" sz="2400" dirty="0" smtClean="0">
                <a:solidFill>
                  <a:srgbClr val="00B0F0"/>
                </a:solidFill>
                <a:latin typeface="Arial Narrow" pitchFamily="34" charset="0"/>
              </a:rPr>
              <a:t>creencia en la dignidad</a:t>
            </a:r>
            <a:r>
              <a:rPr lang="es-E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, derechos, e igualdad de todos los individuos.</a:t>
            </a:r>
            <a:endParaRPr lang="es-ES" sz="2400" dirty="0" smtClean="0">
              <a:solidFill>
                <a:schemeClr val="tx1">
                  <a:lumMod val="50000"/>
                  <a:lumOff val="50000"/>
                </a:schemeClr>
              </a:solidFill>
              <a:latin typeface="Arial Narrow" pitchFamily="34" charset="0"/>
            </a:endParaRPr>
          </a:p>
          <a:p>
            <a:pPr algn="l"/>
            <a:endParaRPr lang="es-ES" sz="2400" dirty="0" smtClean="0">
              <a:solidFill>
                <a:schemeClr val="tx1">
                  <a:lumMod val="50000"/>
                  <a:lumOff val="50000"/>
                </a:schemeClr>
              </a:solidFill>
              <a:latin typeface="Arial Narrow" pitchFamily="34" charset="0"/>
            </a:endParaRPr>
          </a:p>
          <a:p>
            <a:pPr algn="l"/>
            <a:endParaRPr lang="es-ES" sz="2400" dirty="0" smtClean="0">
              <a:solidFill>
                <a:schemeClr val="tx1">
                  <a:lumMod val="50000"/>
                  <a:lumOff val="50000"/>
                </a:schemeClr>
              </a:solidFill>
              <a:latin typeface="Arial Narrow" pitchFamily="34" charset="0"/>
            </a:endParaRPr>
          </a:p>
          <a:p>
            <a:pPr algn="l"/>
            <a:endParaRPr lang="es-ES" sz="2400" dirty="0">
              <a:latin typeface="Arial Narrow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écnico">
  <a:themeElements>
    <a:clrScheme name="Técnico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o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31</TotalTime>
  <Words>281</Words>
  <Application>Microsoft Office PowerPoint</Application>
  <PresentationFormat>Presentación en pantalla (4:3)</PresentationFormat>
  <Paragraphs>22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Técnico</vt:lpstr>
      <vt:lpstr>DESARROLLO MORAL</vt:lpstr>
      <vt:lpstr>DESARROLLO MORAL</vt:lpstr>
      <vt:lpstr>DESARROLLO MORAL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DESARROLLO MORAL</dc:title>
  <dc:creator>Ylenia</dc:creator>
  <cp:lastModifiedBy>Ylenia</cp:lastModifiedBy>
  <cp:revision>4</cp:revision>
  <dcterms:created xsi:type="dcterms:W3CDTF">2012-12-23T12:44:24Z</dcterms:created>
  <dcterms:modified xsi:type="dcterms:W3CDTF">2012-12-23T13:15:42Z</dcterms:modified>
</cp:coreProperties>
</file>