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7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Título"/>
          <p:cNvSpPr>
            <a:spLocks noGrp="1"/>
          </p:cNvSpPr>
          <p:nvPr>
            <p:ph type="ctrTitle"/>
          </p:nvPr>
        </p:nvSpPr>
        <p:spPr>
          <a:xfrm>
            <a:off x="429064" y="3337560"/>
            <a:ext cx="6480048" cy="230124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17" name="16 Subtítulo"/>
          <p:cNvSpPr>
            <a:spLocks noGrp="1"/>
          </p:cNvSpPr>
          <p:nvPr>
            <p:ph type="subTitle" idx="1"/>
          </p:nvPr>
        </p:nvSpPr>
        <p:spPr>
          <a:xfrm>
            <a:off x="433050" y="1544812"/>
            <a:ext cx="6480048" cy="175260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s-ES" smtClean="0"/>
              <a:t>Haga clic para modificar el estilo de subtítulo del patrón</a:t>
            </a:r>
            <a:endParaRPr kumimoji="0" lang="en-US"/>
          </a:p>
        </p:txBody>
      </p:sp>
      <p:sp>
        <p:nvSpPr>
          <p:cNvPr id="30" name="29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07C-5875-4D31-A76D-4C20A24D9C4C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19" name="18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27" name="2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114A-4C49-461D-9954-444A03C329D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07C-5875-4D31-A76D-4C20A24D9C4C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114A-4C49-461D-9954-444A03C329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07C-5875-4D31-A76D-4C20A24D9C4C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114A-4C49-461D-9954-444A03C329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07C-5875-4D31-A76D-4C20A24D9C4C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114A-4C49-461D-9954-444A03C329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6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Forma libre"/>
          <p:cNvSpPr>
            <a:spLocks/>
          </p:cNvSpPr>
          <p:nvPr/>
        </p:nvSpPr>
        <p:spPr bwMode="auto">
          <a:xfrm>
            <a:off x="6105525" y="0"/>
            <a:ext cx="3038475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685800" y="3583837"/>
            <a:ext cx="6629400" cy="1826363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685800" y="2485800"/>
            <a:ext cx="6629400" cy="1066688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07C-5875-4D31-A76D-4C20A24D9C4C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114A-4C49-461D-9954-444A03C329D4}" type="slidenum">
              <a:rPr lang="es-ES" smtClean="0"/>
              <a:t>‹Nº›</a:t>
            </a:fld>
            <a:endParaRPr lang="es-E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</p:spPr>
        <p:txBody>
          <a:bodyPr/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267200" y="1600200"/>
            <a:ext cx="3657600" cy="4525963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07C-5875-4D31-A76D-4C20A24D9C4C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114A-4C49-461D-9954-444A03C329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5486400"/>
            <a:ext cx="4040188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3"/>
          </p:nvPr>
        </p:nvSpPr>
        <p:spPr>
          <a:xfrm>
            <a:off x="4645025" y="5486400"/>
            <a:ext cx="4041775" cy="83820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contenido"/>
          <p:cNvSpPr>
            <a:spLocks noGrp="1"/>
          </p:cNvSpPr>
          <p:nvPr>
            <p:ph sz="quarter" idx="2"/>
          </p:nvPr>
        </p:nvSpPr>
        <p:spPr>
          <a:xfrm>
            <a:off x="457200" y="1516912"/>
            <a:ext cx="4040188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1516912"/>
            <a:ext cx="4041775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07C-5875-4D31-A76D-4C20A24D9C4C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114A-4C49-461D-9954-444A03C329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320"/>
            <a:ext cx="7470648" cy="114300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07C-5875-4D31-A76D-4C20A24D9C4C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A59E114A-4C49-461D-9954-444A03C329D4}" type="slidenum">
              <a:rPr lang="es-ES" smtClean="0"/>
              <a:t>‹Nº›</a:t>
            </a:fld>
            <a:endParaRPr lang="es-ES"/>
          </a:p>
        </p:txBody>
      </p:sp>
      <p:sp>
        <p:nvSpPr>
          <p:cNvPr id="9" name="8 Marcador de pie de página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07C-5875-4D31-A76D-4C20A24D9C4C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114A-4C49-461D-9954-444A03C329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1185528"/>
            <a:ext cx="3200400" cy="730250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texto"/>
          <p:cNvSpPr>
            <a:spLocks noGrp="1"/>
          </p:cNvSpPr>
          <p:nvPr>
            <p:ph type="body" idx="2"/>
          </p:nvPr>
        </p:nvSpPr>
        <p:spPr>
          <a:xfrm>
            <a:off x="457200" y="214424"/>
            <a:ext cx="2743200" cy="9144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1"/>
          </p:nvPr>
        </p:nvSpPr>
        <p:spPr>
          <a:xfrm>
            <a:off x="457200" y="1981200"/>
            <a:ext cx="7086600" cy="3810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s-ES" smtClean="0"/>
              <a:t>Haga clic para modificar el estilo de texto del patrón</a:t>
            </a:r>
          </a:p>
          <a:p>
            <a:pPr lvl="1" eaLnBrk="1" latinLnBrk="0" hangingPunct="1"/>
            <a:r>
              <a:rPr lang="es-ES" smtClean="0"/>
              <a:t>Segundo nivel</a:t>
            </a:r>
          </a:p>
          <a:p>
            <a:pPr lvl="2" eaLnBrk="1" latinLnBrk="0" hangingPunct="1"/>
            <a:r>
              <a:rPr lang="es-ES" smtClean="0"/>
              <a:t>Tercer nivel</a:t>
            </a:r>
          </a:p>
          <a:p>
            <a:pPr lvl="3" eaLnBrk="1" latinLnBrk="0" hangingPunct="1"/>
            <a:r>
              <a:rPr lang="es-ES" smtClean="0"/>
              <a:t>Cuarto nivel</a:t>
            </a:r>
          </a:p>
          <a:p>
            <a:pPr lvl="4" eaLnBrk="1" latinLnBrk="0" hangingPunct="1"/>
            <a:r>
              <a:rPr lang="es-ES" smtClean="0"/>
              <a:t>Quinto nivel</a:t>
            </a:r>
            <a:endParaRPr kumimoji="0" lang="en-U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88B907C-5875-4D31-A76D-4C20A24D9C4C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>
          <a:xfrm>
            <a:off x="8156448" y="6422064"/>
            <a:ext cx="762000" cy="365125"/>
          </a:xfrm>
        </p:spPr>
        <p:txBody>
          <a:bodyPr/>
          <a:lstStyle/>
          <a:p>
            <a:fld id="{A59E114A-4C49-461D-9954-444A03C329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556732" y="1705709"/>
            <a:ext cx="3053868" cy="1253808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065628" y="1019907"/>
            <a:ext cx="4114800" cy="41148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s-ES" smtClean="0"/>
              <a:t>Haga clic en el icono para agregar una imagen</a:t>
            </a:r>
            <a:endParaRPr kumimoji="0" lang="en-US" dirty="0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5556734" y="2998765"/>
            <a:ext cx="3053866" cy="266348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>
          <a:xfrm>
            <a:off x="457200" y="6422064"/>
            <a:ext cx="2133600" cy="365125"/>
          </a:xfrm>
        </p:spPr>
        <p:txBody>
          <a:bodyPr/>
          <a:lstStyle/>
          <a:p>
            <a:fld id="{888B907C-5875-4D31-A76D-4C20A24D9C4C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59E114A-4C49-461D-9954-444A03C329D4}" type="slidenum">
              <a:rPr lang="es-ES" smtClean="0"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11 Forma libre"/>
          <p:cNvSpPr>
            <a:spLocks/>
          </p:cNvSpPr>
          <p:nvPr/>
        </p:nvSpPr>
        <p:spPr bwMode="auto">
          <a:xfrm>
            <a:off x="0" y="4752126"/>
            <a:ext cx="9144000" cy="211296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15 Forma libre"/>
          <p:cNvSpPr>
            <a:spLocks/>
          </p:cNvSpPr>
          <p:nvPr/>
        </p:nvSpPr>
        <p:spPr bwMode="auto">
          <a:xfrm>
            <a:off x="7315200" y="0"/>
            <a:ext cx="1828800" cy="68580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8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7467600" cy="114300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es-ES" smtClean="0"/>
              <a:t>Haga clic para modificar el estilo de título del patrón</a:t>
            </a:r>
            <a:endParaRPr kumimoji="0" lang="en-US"/>
          </a:p>
        </p:txBody>
      </p:sp>
      <p:sp>
        <p:nvSpPr>
          <p:cNvPr id="30" name="29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7467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s-ES" smtClean="0"/>
              <a:t>Haga clic para modificar el estilo de texto del patrón</a:t>
            </a:r>
          </a:p>
          <a:p>
            <a:pPr lvl="1" eaLnBrk="1" latinLnBrk="0" hangingPunct="1"/>
            <a:r>
              <a:rPr kumimoji="0" lang="es-ES" smtClean="0"/>
              <a:t>Segundo nivel</a:t>
            </a:r>
          </a:p>
          <a:p>
            <a:pPr lvl="2" eaLnBrk="1" latinLnBrk="0" hangingPunct="1"/>
            <a:r>
              <a:rPr kumimoji="0" lang="es-ES" smtClean="0"/>
              <a:t>Tercer nivel</a:t>
            </a:r>
          </a:p>
          <a:p>
            <a:pPr lvl="3" eaLnBrk="1" latinLnBrk="0" hangingPunct="1"/>
            <a:r>
              <a:rPr kumimoji="0" lang="es-ES" smtClean="0"/>
              <a:t>Cuarto nivel</a:t>
            </a:r>
          </a:p>
          <a:p>
            <a:pPr lvl="4" eaLnBrk="1" latinLnBrk="0" hangingPunct="1"/>
            <a:r>
              <a:rPr kumimoji="0" lang="es-ES" smtClean="0"/>
              <a:t>Quinto nivel</a:t>
            </a:r>
            <a:endParaRPr kumimoji="0" lang="en-US"/>
          </a:p>
        </p:txBody>
      </p:sp>
      <p:sp>
        <p:nvSpPr>
          <p:cNvPr id="10" name="9 Marcador de fecha"/>
          <p:cNvSpPr>
            <a:spLocks noGrp="1"/>
          </p:cNvSpPr>
          <p:nvPr>
            <p:ph type="dt" sz="half" idx="2"/>
          </p:nvPr>
        </p:nvSpPr>
        <p:spPr>
          <a:xfrm>
            <a:off x="457200" y="6422064"/>
            <a:ext cx="2133600" cy="365125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888B907C-5875-4D31-A76D-4C20A24D9C4C}" type="datetimeFigureOut">
              <a:rPr lang="es-ES" smtClean="0"/>
              <a:t>21/12/2012</a:t>
            </a:fld>
            <a:endParaRPr lang="es-ES"/>
          </a:p>
        </p:txBody>
      </p:sp>
      <p:sp>
        <p:nvSpPr>
          <p:cNvPr id="22" name="21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422064"/>
            <a:ext cx="2895600" cy="365125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18" name="17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8153400" y="6422064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A59E114A-4C49-461D-9954-444A03C329D4}" type="slidenum">
              <a:rPr lang="es-ES" smtClean="0"/>
              <a:t>‹Nº›</a:t>
            </a:fld>
            <a:endParaRPr lang="es-E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3568" y="260649"/>
            <a:ext cx="7772400" cy="1080120"/>
          </a:xfrm>
        </p:spPr>
        <p:txBody>
          <a:bodyPr/>
          <a:lstStyle/>
          <a:p>
            <a:r>
              <a:rPr lang="es-ES_tradnl" dirty="0" smtClean="0">
                <a:latin typeface="Algerian" pitchFamily="82" charset="0"/>
              </a:rPr>
              <a:t>DESARROLLO MORAL</a:t>
            </a:r>
            <a:endParaRPr lang="es-ES" dirty="0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539552" y="1412776"/>
            <a:ext cx="7992888" cy="2952328"/>
          </a:xfrm>
        </p:spPr>
        <p:txBody>
          <a:bodyPr>
            <a:normAutofit/>
          </a:bodyPr>
          <a:lstStyle/>
          <a:p>
            <a:pPr algn="l"/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Efecto del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castigo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:</a:t>
            </a:r>
          </a:p>
          <a:p>
            <a:pPr algn="l"/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Los niños experimentan reprimendas, críticas, y azotes por su mal comportamiento, la </a:t>
            </a:r>
            <a:r>
              <a:rPr lang="es-ES" sz="2400" dirty="0" smtClean="0">
                <a:solidFill>
                  <a:srgbClr val="00B0F0"/>
                </a:solidFill>
                <a:latin typeface="Arial Narrow" pitchFamily="34" charset="0"/>
              </a:rPr>
              <a:t>ansiedad</a:t>
            </a:r>
            <a:r>
              <a:rPr lang="es-ES" sz="2400" dirty="0" smtClean="0">
                <a:solidFill>
                  <a:schemeClr val="tx1">
                    <a:lumMod val="50000"/>
                    <a:lumOff val="50000"/>
                  </a:schemeClr>
                </a:solidFill>
                <a:latin typeface="Arial Narrow" pitchFamily="34" charset="0"/>
              </a:rPr>
              <a:t> está asociada a la conducta inaceptable. Como la ansiedad se vuelve a experimentar cada vez que el niño empieza a transgredir, se evita no participando en el acto. El uso de reprimendas y de fuerza física para disuadir o cambiar de sitio a un niño se justifica cuando la obediencia inmediata es necesaria.</a:t>
            </a:r>
            <a:endParaRPr lang="es-ES" sz="2400" dirty="0">
              <a:solidFill>
                <a:schemeClr val="tx1">
                  <a:lumMod val="50000"/>
                  <a:lumOff val="50000"/>
                </a:schemeClr>
              </a:solidFill>
              <a:latin typeface="Arial Narrow" pitchFamily="34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écnico">
  <a:themeElements>
    <a:clrScheme name="Técnico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Técnico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Técnico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12</TotalTime>
  <Words>79</Words>
  <Application>Microsoft Office PowerPoint</Application>
  <PresentationFormat>Presentación en pantalla (4:3)</PresentationFormat>
  <Paragraphs>3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Técnico</vt:lpstr>
      <vt:lpstr>DESARROLLO MORAL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DESARROLLO MORAL</dc:title>
  <dc:creator>Ylenia</dc:creator>
  <cp:lastModifiedBy>Ylenia</cp:lastModifiedBy>
  <cp:revision>2</cp:revision>
  <dcterms:created xsi:type="dcterms:W3CDTF">2012-12-21T12:13:42Z</dcterms:created>
  <dcterms:modified xsi:type="dcterms:W3CDTF">2012-12-21T12:26:05Z</dcterms:modified>
</cp:coreProperties>
</file>