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63" r:id="rId3"/>
    <p:sldId id="264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47B74-FB2F-4A48-B5FC-42ABF99EAD87}" type="datetimeFigureOut">
              <a:rPr lang="es-ES" smtClean="0"/>
              <a:t>11/01/2013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61CCC-6178-4B99-BDCE-D6CBF220DBA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61CCC-6178-4B99-BDCE-D6CBF220DBAD}" type="slidenum">
              <a:rPr lang="es-ES" smtClean="0"/>
              <a:t>36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087AF40-CE54-4A6A-BC6E-41CF157AA21B}" type="datetimeFigureOut">
              <a:rPr lang="es-ES" smtClean="0"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7DFB708-28EC-46EC-87F5-BC21EB4FC9AB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9512" y="620688"/>
            <a:ext cx="8640960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Desarrollo Cognitivo: </a:t>
            </a:r>
          </a:p>
          <a:p>
            <a:pPr algn="ctr"/>
            <a:endParaRPr lang="es-ES" sz="6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ES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Perspectivas de</a:t>
            </a:r>
          </a:p>
          <a:p>
            <a:pPr algn="ctr"/>
            <a:endParaRPr lang="es-ES" sz="6000" b="1" dirty="0" smtClean="0">
              <a:solidFill>
                <a:srgbClr val="FF3399"/>
              </a:solidFill>
            </a:endParaRPr>
          </a:p>
          <a:p>
            <a:pPr algn="ctr"/>
            <a:r>
              <a:rPr lang="es-ES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Piaget y de Vygotsky</a:t>
            </a:r>
            <a:endParaRPr lang="es-ES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El funcionamiento intelectual</a:t>
            </a:r>
            <a:endParaRPr lang="es-ES" dirty="0"/>
          </a:p>
        </p:txBody>
      </p:sp>
      <p:sp>
        <p:nvSpPr>
          <p:cNvPr id="12" name="11 Bisel"/>
          <p:cNvSpPr/>
          <p:nvPr/>
        </p:nvSpPr>
        <p:spPr>
          <a:xfrm>
            <a:off x="2411760" y="1196752"/>
            <a:ext cx="4464496" cy="50405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Estado inicial de desequilibrio</a:t>
            </a:r>
            <a:endParaRPr lang="es-ES" sz="2000" dirty="0"/>
          </a:p>
        </p:txBody>
      </p:sp>
      <p:sp>
        <p:nvSpPr>
          <p:cNvPr id="13" name="12 Bisel"/>
          <p:cNvSpPr/>
          <p:nvPr/>
        </p:nvSpPr>
        <p:spPr>
          <a:xfrm>
            <a:off x="1403648" y="2276872"/>
            <a:ext cx="6552728" cy="64807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Impongo esquema conocido</a:t>
            </a:r>
            <a:endParaRPr lang="es-ES" dirty="0"/>
          </a:p>
        </p:txBody>
      </p:sp>
      <p:sp>
        <p:nvSpPr>
          <p:cNvPr id="14" name="13 Bisel"/>
          <p:cNvSpPr/>
          <p:nvPr/>
        </p:nvSpPr>
        <p:spPr>
          <a:xfrm>
            <a:off x="323528" y="3429000"/>
            <a:ext cx="3312368" cy="93610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/>
              <a:t>Esquema apropiado, </a:t>
            </a:r>
            <a:r>
              <a:rPr lang="es-ES" b="1" dirty="0" smtClean="0"/>
              <a:t>me equilibro.</a:t>
            </a:r>
          </a:p>
        </p:txBody>
      </p:sp>
      <p:sp>
        <p:nvSpPr>
          <p:cNvPr id="15" name="14 Bisel"/>
          <p:cNvSpPr/>
          <p:nvPr/>
        </p:nvSpPr>
        <p:spPr>
          <a:xfrm>
            <a:off x="5076056" y="3429000"/>
            <a:ext cx="3816424" cy="93610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/>
              <a:t>Esquema no apropiado, sigo</a:t>
            </a:r>
          </a:p>
          <a:p>
            <a:r>
              <a:rPr lang="es-ES" b="1" dirty="0"/>
              <a:t>en desequilibrio</a:t>
            </a:r>
            <a:endParaRPr lang="es-ES" dirty="0"/>
          </a:p>
        </p:txBody>
      </p:sp>
      <p:sp>
        <p:nvSpPr>
          <p:cNvPr id="16" name="15 Bisel"/>
          <p:cNvSpPr/>
          <p:nvPr/>
        </p:nvSpPr>
        <p:spPr>
          <a:xfrm>
            <a:off x="6372200" y="4725144"/>
            <a:ext cx="2592288" cy="1296144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/>
              <a:t>Busco estrategias </a:t>
            </a:r>
            <a:r>
              <a:rPr lang="es-ES" b="1" dirty="0" smtClean="0"/>
              <a:t>para resolver </a:t>
            </a:r>
            <a:r>
              <a:rPr lang="es-ES" b="1" dirty="0"/>
              <a:t>la situación</a:t>
            </a:r>
            <a:endParaRPr lang="es-ES" dirty="0"/>
          </a:p>
        </p:txBody>
      </p:sp>
      <p:sp>
        <p:nvSpPr>
          <p:cNvPr id="17" name="16 Bisel"/>
          <p:cNvSpPr/>
          <p:nvPr/>
        </p:nvSpPr>
        <p:spPr>
          <a:xfrm>
            <a:off x="3203848" y="5013176"/>
            <a:ext cx="2880320" cy="122413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/>
              <a:t>Si alguna </a:t>
            </a:r>
            <a:r>
              <a:rPr lang="es-ES" b="1" dirty="0" smtClean="0"/>
              <a:t>es exitosa</a:t>
            </a:r>
            <a:r>
              <a:rPr lang="es-ES" b="1" dirty="0"/>
              <a:t>, </a:t>
            </a:r>
            <a:r>
              <a:rPr lang="es-ES" b="1" dirty="0" smtClean="0"/>
              <a:t>formo nuevo </a:t>
            </a:r>
            <a:r>
              <a:rPr lang="es-ES" b="1" dirty="0"/>
              <a:t>esquema</a:t>
            </a:r>
            <a:endParaRPr lang="es-ES" dirty="0"/>
          </a:p>
        </p:txBody>
      </p:sp>
      <p:sp>
        <p:nvSpPr>
          <p:cNvPr id="18" name="17 Bisel"/>
          <p:cNvSpPr/>
          <p:nvPr/>
        </p:nvSpPr>
        <p:spPr>
          <a:xfrm>
            <a:off x="179512" y="5517232"/>
            <a:ext cx="2664296" cy="115212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/>
              <a:t>El nuevo esquema engloba </a:t>
            </a:r>
            <a:r>
              <a:rPr lang="es-ES" b="1" dirty="0" smtClean="0"/>
              <a:t>a los </a:t>
            </a:r>
            <a:r>
              <a:rPr lang="es-ES" b="1" dirty="0"/>
              <a:t>dos</a:t>
            </a:r>
            <a:endParaRPr lang="es-ES" dirty="0"/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4572000" y="1700808"/>
            <a:ext cx="0" cy="4950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2195736" y="28529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6660232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7668344" y="429309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angular"/>
          <p:cNvCxnSpPr>
            <a:endCxn id="17" idx="1"/>
          </p:cNvCxnSpPr>
          <p:nvPr/>
        </p:nvCxnSpPr>
        <p:spPr>
          <a:xfrm rot="10800000" flipV="1">
            <a:off x="5931152" y="5229200"/>
            <a:ext cx="513057" cy="3960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41 Conector angular"/>
          <p:cNvCxnSpPr>
            <a:stCxn id="17" idx="4"/>
            <a:endCxn id="18" idx="1"/>
          </p:cNvCxnSpPr>
          <p:nvPr/>
        </p:nvCxnSpPr>
        <p:spPr>
          <a:xfrm rot="10800000" flipV="1">
            <a:off x="2699792" y="5625244"/>
            <a:ext cx="504056" cy="468052"/>
          </a:xfrm>
          <a:prstGeom prst="bentConnector3">
            <a:avLst>
              <a:gd name="adj1" fmla="val 42113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67494"/>
            <a:ext cx="8507288" cy="92925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Etapas del desarrollo</a:t>
            </a:r>
            <a:br>
              <a:rPr lang="es-ES" b="1" dirty="0" smtClean="0"/>
            </a:br>
            <a:r>
              <a:rPr lang="es-ES" b="1" dirty="0" smtClean="0"/>
              <a:t>Noción piagetiana de estadio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es-ES" sz="2000" dirty="0" smtClean="0"/>
              <a:t>El </a:t>
            </a:r>
            <a:r>
              <a:rPr lang="es-ES" sz="2000" dirty="0" smtClean="0"/>
              <a:t>conocimiento evoluciona a lo largo de una serie </a:t>
            </a:r>
            <a:r>
              <a:rPr lang="es-ES" sz="2000" dirty="0" smtClean="0"/>
              <a:t>de etapas.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 smtClean="0"/>
              <a:t>pensamiento de los niños en cualquier etapa concreta </a:t>
            </a:r>
            <a:r>
              <a:rPr lang="es-ES" sz="2000" dirty="0" smtClean="0"/>
              <a:t>es cualitativa </a:t>
            </a:r>
            <a:r>
              <a:rPr lang="es-ES" sz="2000" dirty="0" smtClean="0"/>
              <a:t>y cuantitativamente diferente del </a:t>
            </a:r>
            <a:r>
              <a:rPr lang="es-ES" sz="2000" dirty="0" smtClean="0"/>
              <a:t>pensamiento en </a:t>
            </a:r>
            <a:r>
              <a:rPr lang="es-ES" sz="2000" dirty="0" smtClean="0"/>
              <a:t>la precedente o en la etapa </a:t>
            </a:r>
            <a:r>
              <a:rPr lang="es-ES" sz="2000" dirty="0" smtClean="0"/>
              <a:t>siguiente.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Hay </a:t>
            </a:r>
            <a:r>
              <a:rPr lang="es-ES" sz="2000" dirty="0" smtClean="0"/>
              <a:t>cuatro características de los estadios piagetianos</a:t>
            </a:r>
            <a:r>
              <a:rPr lang="es-ES" sz="2000" dirty="0" smtClean="0"/>
              <a:t>:</a:t>
            </a:r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La secuencia de aparición de las etapas es invariante, </a:t>
            </a:r>
            <a:r>
              <a:rPr lang="es-ES" sz="2000" dirty="0" smtClean="0"/>
              <a:t>los estadios siguen </a:t>
            </a:r>
            <a:r>
              <a:rPr lang="es-ES" sz="2000" dirty="0" smtClean="0"/>
              <a:t>un orden fijo </a:t>
            </a:r>
            <a:r>
              <a:rPr lang="es-ES" sz="2000" dirty="0" smtClean="0"/>
              <a:t>determinado.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Existe una estructura de conjunto característica de </a:t>
            </a:r>
            <a:r>
              <a:rPr lang="es-ES" sz="2000" dirty="0" smtClean="0"/>
              <a:t>cada estadio.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Los estadios son jerárquicamente inclusivos, las estructuras </a:t>
            </a:r>
            <a:r>
              <a:rPr lang="es-ES" sz="2000" dirty="0" smtClean="0"/>
              <a:t>de un estadio </a:t>
            </a:r>
            <a:r>
              <a:rPr lang="es-ES" sz="2000" dirty="0" smtClean="0"/>
              <a:t>inferior se integran en el </a:t>
            </a:r>
            <a:r>
              <a:rPr lang="es-ES" sz="2000" dirty="0" smtClean="0"/>
              <a:t>siguiente.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– La </a:t>
            </a:r>
            <a:r>
              <a:rPr lang="es-ES" sz="2000" dirty="0" smtClean="0"/>
              <a:t>transición entre estadios es </a:t>
            </a:r>
            <a:r>
              <a:rPr lang="es-ES" sz="2000" dirty="0" smtClean="0"/>
              <a:t>gradual.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La teoría de Piaget: los estadios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ES" sz="2200" dirty="0" smtClean="0"/>
              <a:t>Estadios del desarrollo intelectual según </a:t>
            </a:r>
            <a:r>
              <a:rPr lang="es-ES" sz="2200" dirty="0" smtClean="0"/>
              <a:t>Piaget: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i="1" dirty="0" smtClean="0"/>
              <a:t>Estadio sensorio-motor </a:t>
            </a:r>
            <a:r>
              <a:rPr lang="es-ES" sz="2200" i="1" dirty="0" smtClean="0"/>
              <a:t>(0-2 años): la inteligencia es práctica y </a:t>
            </a:r>
            <a:r>
              <a:rPr lang="es-ES" sz="2200" i="1" dirty="0" smtClean="0"/>
              <a:t>se</a:t>
            </a:r>
          </a:p>
          <a:p>
            <a:pPr>
              <a:buNone/>
            </a:pPr>
            <a:r>
              <a:rPr lang="es-ES" sz="2200" dirty="0" smtClean="0"/>
              <a:t>relaciona </a:t>
            </a:r>
            <a:r>
              <a:rPr lang="es-ES" sz="2200" dirty="0" smtClean="0"/>
              <a:t>con la resolución de problemas a nivel de la </a:t>
            </a:r>
            <a:r>
              <a:rPr lang="es-ES" sz="2200" dirty="0" smtClean="0"/>
              <a:t>acción.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i="1" dirty="0" smtClean="0"/>
              <a:t>Estadio </a:t>
            </a:r>
            <a:r>
              <a:rPr lang="es-ES" sz="2200" i="1" dirty="0" smtClean="0"/>
              <a:t>preoperatorio (2-7 años): la inteligencia ya es simbólica,</a:t>
            </a:r>
          </a:p>
          <a:p>
            <a:pPr>
              <a:buNone/>
            </a:pPr>
            <a:r>
              <a:rPr lang="es-ES" sz="2200" dirty="0" smtClean="0"/>
              <a:t>pero sus operaciones aún carecen de estructura </a:t>
            </a:r>
            <a:r>
              <a:rPr lang="es-ES" sz="2200" dirty="0" smtClean="0"/>
              <a:t>lógica.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i="1" dirty="0" smtClean="0"/>
              <a:t>Estadio </a:t>
            </a:r>
            <a:r>
              <a:rPr lang="es-ES" sz="2200" i="1" dirty="0" smtClean="0"/>
              <a:t>de las operaciones concretas (7-12 años): </a:t>
            </a:r>
            <a:r>
              <a:rPr lang="es-ES" sz="2200" i="1" dirty="0" smtClean="0"/>
              <a:t>el pensamiento </a:t>
            </a:r>
            <a:r>
              <a:rPr lang="es-ES" sz="2200" dirty="0" smtClean="0"/>
              <a:t>infantil </a:t>
            </a:r>
            <a:r>
              <a:rPr lang="es-ES" sz="2200" dirty="0" smtClean="0"/>
              <a:t>es ya un pensamiento lógico, a condición de que se aplique </a:t>
            </a:r>
            <a:r>
              <a:rPr lang="es-ES" sz="2200" dirty="0" smtClean="0"/>
              <a:t>a situaciones </a:t>
            </a:r>
            <a:r>
              <a:rPr lang="es-ES" sz="2200" dirty="0" smtClean="0"/>
              <a:t>de experimentación y manipulación </a:t>
            </a:r>
            <a:r>
              <a:rPr lang="es-ES" sz="2200" dirty="0" smtClean="0"/>
              <a:t>concretas.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i="1" dirty="0" smtClean="0"/>
              <a:t>Estadio </a:t>
            </a:r>
            <a:r>
              <a:rPr lang="es-ES" sz="2200" i="1" dirty="0" smtClean="0"/>
              <a:t>de las operaciones formales (a partir de la adolescencia</a:t>
            </a:r>
            <a:r>
              <a:rPr lang="es-ES" sz="2200" i="1" dirty="0" smtClean="0"/>
              <a:t>): </a:t>
            </a:r>
            <a:r>
              <a:rPr lang="es-ES" sz="2200" dirty="0" smtClean="0"/>
              <a:t>aparece </a:t>
            </a:r>
            <a:r>
              <a:rPr lang="es-ES" sz="2200" dirty="0" smtClean="0"/>
              <a:t>la lógica formal y la capacidad para trascender la </a:t>
            </a:r>
            <a:r>
              <a:rPr lang="es-ES" sz="2200" dirty="0" smtClean="0"/>
              <a:t>realidad manejando </a:t>
            </a:r>
            <a:r>
              <a:rPr lang="es-ES" sz="2200" dirty="0" smtClean="0"/>
              <a:t>y verificando hipótesis de manera exhaustiva y sistemática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0811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La inteligencia </a:t>
            </a:r>
            <a:r>
              <a:rPr lang="es-ES" b="1" dirty="0" smtClean="0"/>
              <a:t>sensorio-motora</a:t>
            </a:r>
            <a:r>
              <a:rPr lang="es-ES" b="1" dirty="0" smtClean="0"/>
              <a:t>:</a:t>
            </a:r>
            <a:br>
              <a:rPr lang="es-ES" b="1" dirty="0" smtClean="0"/>
            </a:br>
            <a:r>
              <a:rPr lang="es-ES" b="1" dirty="0" smtClean="0"/>
              <a:t>caracterización general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 smtClean="0"/>
              <a:t>Práctica</a:t>
            </a:r>
            <a:r>
              <a:rPr lang="es-ES" b="1" dirty="0" smtClean="0"/>
              <a:t>, no conceptual, dirigida a </a:t>
            </a:r>
            <a:r>
              <a:rPr lang="es-ES" b="1" dirty="0" smtClean="0"/>
              <a:t>resolver </a:t>
            </a:r>
            <a:r>
              <a:rPr lang="es-ES" dirty="0" smtClean="0"/>
              <a:t>problemas </a:t>
            </a:r>
            <a:r>
              <a:rPr lang="es-ES" dirty="0" smtClean="0"/>
              <a:t>mediante la </a:t>
            </a:r>
            <a:r>
              <a:rPr lang="es-ES" dirty="0" smtClean="0"/>
              <a:t>acción.</a:t>
            </a:r>
          </a:p>
          <a:p>
            <a:endParaRPr lang="es-ES" dirty="0" smtClean="0"/>
          </a:p>
          <a:p>
            <a:r>
              <a:rPr lang="es-ES" dirty="0" smtClean="0"/>
              <a:t>Ligada </a:t>
            </a:r>
            <a:r>
              <a:rPr lang="es-ES" dirty="0" smtClean="0"/>
              <a:t>al </a:t>
            </a:r>
            <a:r>
              <a:rPr lang="es-ES" b="1" dirty="0" smtClean="0"/>
              <a:t>desarrollo sensorial y </a:t>
            </a:r>
            <a:r>
              <a:rPr lang="es-ES" b="1" dirty="0" smtClean="0"/>
              <a:t>motor.</a:t>
            </a:r>
          </a:p>
          <a:p>
            <a:endParaRPr lang="es-ES" b="1" dirty="0" smtClean="0"/>
          </a:p>
          <a:p>
            <a:r>
              <a:rPr lang="es-ES" dirty="0" smtClean="0"/>
              <a:t>El </a:t>
            </a:r>
            <a:r>
              <a:rPr lang="es-ES" dirty="0" smtClean="0"/>
              <a:t>bebé se relaciona con el mundo a través de </a:t>
            </a:r>
            <a:r>
              <a:rPr lang="es-ES" dirty="0" smtClean="0"/>
              <a:t>los </a:t>
            </a:r>
            <a:r>
              <a:rPr lang="es-ES" b="1" dirty="0" smtClean="0"/>
              <a:t>sentidos </a:t>
            </a:r>
            <a:r>
              <a:rPr lang="es-ES" b="1" dirty="0" smtClean="0"/>
              <a:t>y la acción</a:t>
            </a:r>
            <a:r>
              <a:rPr lang="es-ES" b="1" dirty="0" smtClean="0"/>
              <a:t>:</a:t>
            </a:r>
          </a:p>
          <a:p>
            <a:pPr>
              <a:buNone/>
            </a:pPr>
            <a:endParaRPr lang="es-ES" b="1" dirty="0" smtClean="0"/>
          </a:p>
          <a:p>
            <a:pPr>
              <a:buNone/>
            </a:pPr>
            <a:r>
              <a:rPr lang="es-ES" dirty="0" smtClean="0"/>
              <a:t>	-Estableciendo </a:t>
            </a:r>
            <a:r>
              <a:rPr lang="es-ES" dirty="0" smtClean="0"/>
              <a:t>relaciones entre objetos y </a:t>
            </a:r>
            <a:r>
              <a:rPr lang="es-ES" dirty="0" smtClean="0"/>
              <a:t>acciones (causalidad).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-Distinguiendo </a:t>
            </a:r>
            <a:r>
              <a:rPr lang="es-ES" dirty="0" smtClean="0"/>
              <a:t>entre medios y fines (intencionalidad</a:t>
            </a:r>
            <a:r>
              <a:rPr lang="es-ES" dirty="0" smtClean="0"/>
              <a:t>).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-Construyendo </a:t>
            </a:r>
            <a:r>
              <a:rPr lang="es-ES" dirty="0" smtClean="0"/>
              <a:t>la noción de permanencia del </a:t>
            </a:r>
            <a:r>
              <a:rPr lang="es-ES" dirty="0" smtClean="0"/>
              <a:t>objeto.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-Elaborando </a:t>
            </a:r>
            <a:r>
              <a:rPr lang="es-ES" dirty="0" smtClean="0"/>
              <a:t>una idea del </a:t>
            </a:r>
            <a:r>
              <a:rPr lang="es-ES" dirty="0" smtClean="0"/>
              <a:t>espacio.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-Elaborando </a:t>
            </a:r>
            <a:r>
              <a:rPr lang="es-ES" dirty="0" smtClean="0"/>
              <a:t>las primeras representaciones y accediendo a </a:t>
            </a:r>
            <a:r>
              <a:rPr lang="es-ES" dirty="0" smtClean="0"/>
              <a:t>la función simbólica.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569218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 smtClean="0"/>
              <a:t>Los seis subestadios </a:t>
            </a:r>
            <a:r>
              <a:rPr lang="es-ES" sz="3200" b="1" dirty="0" smtClean="0"/>
              <a:t>de la </a:t>
            </a:r>
            <a:r>
              <a:rPr lang="es-ES" sz="3200" b="1" dirty="0" smtClean="0"/>
              <a:t>inteligencia </a:t>
            </a:r>
            <a:r>
              <a:rPr lang="es-ES" sz="3200" b="1" dirty="0" smtClean="0"/>
              <a:t>sensorio-motora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r>
              <a:rPr lang="es-ES" sz="1800" dirty="0" smtClean="0"/>
              <a:t>Subestadio </a:t>
            </a:r>
            <a:r>
              <a:rPr lang="es-ES" sz="1800" dirty="0" smtClean="0"/>
              <a:t>1 (0-1 </a:t>
            </a:r>
            <a:r>
              <a:rPr lang="es-ES" sz="1800" dirty="0" smtClean="0"/>
              <a:t>meses):Adaptaciones </a:t>
            </a:r>
            <a:r>
              <a:rPr lang="es-ES" sz="1800" dirty="0" smtClean="0"/>
              <a:t>innatas y </a:t>
            </a:r>
            <a:r>
              <a:rPr lang="es-ES" sz="1800" dirty="0" smtClean="0"/>
              <a:t>ejercicio de </a:t>
            </a:r>
            <a:r>
              <a:rPr lang="es-ES" sz="1800" dirty="0" smtClean="0"/>
              <a:t>los </a:t>
            </a:r>
            <a:r>
              <a:rPr lang="es-ES" sz="1800" dirty="0" smtClean="0"/>
              <a:t>reflejos.</a:t>
            </a:r>
          </a:p>
          <a:p>
            <a:pPr lvl="2"/>
            <a:endParaRPr lang="es-ES" sz="1800" dirty="0" smtClean="0"/>
          </a:p>
          <a:p>
            <a:r>
              <a:rPr lang="es-ES" sz="1800" dirty="0" smtClean="0"/>
              <a:t>Subestadio </a:t>
            </a:r>
            <a:r>
              <a:rPr lang="es-ES" sz="1800" dirty="0" smtClean="0"/>
              <a:t>2 (1-4 </a:t>
            </a:r>
            <a:r>
              <a:rPr lang="es-ES" sz="1800" dirty="0" smtClean="0"/>
              <a:t>meses): Primeras adaptaciones adquiridas</a:t>
            </a:r>
            <a:r>
              <a:rPr lang="es-ES" sz="1800" dirty="0" smtClean="0"/>
              <a:t>, esquemas simples y </a:t>
            </a:r>
            <a:r>
              <a:rPr lang="es-ES" sz="1800" dirty="0" smtClean="0"/>
              <a:t>reacciones </a:t>
            </a:r>
            <a:r>
              <a:rPr lang="es-ES" sz="1800" dirty="0" smtClean="0"/>
              <a:t>circulares </a:t>
            </a:r>
            <a:r>
              <a:rPr lang="es-ES" sz="1800" dirty="0" smtClean="0"/>
              <a:t>primarias.</a:t>
            </a:r>
          </a:p>
          <a:p>
            <a:pPr lvl="2"/>
            <a:endParaRPr lang="es-ES" sz="1800" dirty="0" smtClean="0"/>
          </a:p>
          <a:p>
            <a:r>
              <a:rPr lang="es-ES" sz="1800" dirty="0" smtClean="0"/>
              <a:t>Subestadio </a:t>
            </a:r>
            <a:r>
              <a:rPr lang="es-ES" sz="1800" dirty="0" smtClean="0"/>
              <a:t>3 (4-8 meses</a:t>
            </a:r>
            <a:r>
              <a:rPr lang="es-ES" sz="1800" dirty="0" smtClean="0"/>
              <a:t>): Coordinación </a:t>
            </a:r>
            <a:r>
              <a:rPr lang="es-ES" sz="1800" dirty="0" smtClean="0"/>
              <a:t>de </a:t>
            </a:r>
            <a:r>
              <a:rPr lang="es-ES" sz="1800" dirty="0" smtClean="0"/>
              <a:t>esquemas </a:t>
            </a:r>
            <a:r>
              <a:rPr lang="es-ES" sz="1800" dirty="0" err="1" smtClean="0"/>
              <a:t>simples,reacciones</a:t>
            </a:r>
            <a:r>
              <a:rPr lang="es-ES" sz="1800" dirty="0" smtClean="0"/>
              <a:t> </a:t>
            </a:r>
            <a:r>
              <a:rPr lang="es-ES" sz="1800" dirty="0" smtClean="0"/>
              <a:t>circulares secundarias y </a:t>
            </a:r>
            <a:r>
              <a:rPr lang="es-ES" sz="1800" dirty="0" smtClean="0"/>
              <a:t>procedimientos </a:t>
            </a:r>
            <a:r>
              <a:rPr lang="pt-BR" sz="1800" dirty="0" smtClean="0"/>
              <a:t>destinados </a:t>
            </a:r>
            <a:r>
              <a:rPr lang="pt-BR" sz="1800" dirty="0" smtClean="0"/>
              <a:t>a </a:t>
            </a:r>
            <a:r>
              <a:rPr lang="pt-BR" sz="1800" dirty="0" smtClean="0"/>
              <a:t>prolongar </a:t>
            </a:r>
            <a:r>
              <a:rPr lang="pt-BR" sz="1800" dirty="0" err="1" smtClean="0"/>
              <a:t>espectáculos</a:t>
            </a:r>
            <a:r>
              <a:rPr lang="pt-BR" sz="1800" dirty="0" smtClean="0"/>
              <a:t> </a:t>
            </a:r>
            <a:r>
              <a:rPr lang="pt-BR" sz="1800" dirty="0" err="1" smtClean="0"/>
              <a:t>interesantes</a:t>
            </a:r>
            <a:r>
              <a:rPr lang="pt-BR" sz="1800" dirty="0" smtClean="0"/>
              <a:t>.</a:t>
            </a:r>
          </a:p>
          <a:p>
            <a:pPr lvl="2"/>
            <a:endParaRPr lang="pt-BR" sz="1800" dirty="0" smtClean="0"/>
          </a:p>
          <a:p>
            <a:r>
              <a:rPr lang="es-ES" sz="1800" dirty="0" smtClean="0"/>
              <a:t>Subestadio </a:t>
            </a:r>
            <a:r>
              <a:rPr lang="es-ES" sz="1800" dirty="0" smtClean="0"/>
              <a:t>4 (8-12 meses</a:t>
            </a:r>
            <a:r>
              <a:rPr lang="es-ES" sz="1800" dirty="0" smtClean="0"/>
              <a:t>): Coordinación esquemas secundarios </a:t>
            </a:r>
            <a:r>
              <a:rPr lang="es-ES" sz="1800" dirty="0" smtClean="0"/>
              <a:t>y su aplicación a situaciones </a:t>
            </a:r>
            <a:r>
              <a:rPr lang="es-ES" sz="1800" dirty="0" smtClean="0"/>
              <a:t>nuevas (intencionalidad </a:t>
            </a:r>
            <a:r>
              <a:rPr lang="es-ES" sz="1800" dirty="0" smtClean="0"/>
              <a:t>y medios-fines</a:t>
            </a:r>
            <a:r>
              <a:rPr lang="es-ES" sz="1800" dirty="0" smtClean="0"/>
              <a:t>).</a:t>
            </a:r>
          </a:p>
          <a:p>
            <a:pPr lvl="2"/>
            <a:endParaRPr lang="es-ES" sz="1800" dirty="0" smtClean="0"/>
          </a:p>
          <a:p>
            <a:r>
              <a:rPr lang="es-ES" sz="1800" dirty="0" smtClean="0"/>
              <a:t>Subestadio </a:t>
            </a:r>
            <a:r>
              <a:rPr lang="es-ES" sz="1800" dirty="0" smtClean="0"/>
              <a:t>5 (12-18 </a:t>
            </a:r>
            <a:r>
              <a:rPr lang="es-ES" sz="1800" dirty="0" smtClean="0"/>
              <a:t>meses): Reacciones circulares terciarias </a:t>
            </a:r>
            <a:r>
              <a:rPr lang="es-ES" sz="1800" dirty="0" smtClean="0"/>
              <a:t>y </a:t>
            </a:r>
            <a:r>
              <a:rPr lang="es-ES" sz="1800" dirty="0" smtClean="0"/>
              <a:t>descubrimiento </a:t>
            </a:r>
            <a:r>
              <a:rPr lang="es-ES" sz="1800" dirty="0" smtClean="0"/>
              <a:t>de nuevos medios </a:t>
            </a:r>
            <a:r>
              <a:rPr lang="es-ES" sz="1800" dirty="0" smtClean="0"/>
              <a:t>por experimentación activa.</a:t>
            </a:r>
          </a:p>
          <a:p>
            <a:pPr lvl="2">
              <a:buNone/>
            </a:pPr>
            <a:endParaRPr lang="es-ES" sz="1800" dirty="0" smtClean="0"/>
          </a:p>
          <a:p>
            <a:r>
              <a:rPr lang="es-ES" sz="1800" dirty="0" smtClean="0"/>
              <a:t>Subestadio </a:t>
            </a:r>
            <a:r>
              <a:rPr lang="es-ES" sz="1800" dirty="0" smtClean="0"/>
              <a:t>6 (18 24 </a:t>
            </a:r>
            <a:r>
              <a:rPr lang="es-ES" sz="1800" dirty="0" smtClean="0"/>
              <a:t>meses):Interiorización de </a:t>
            </a:r>
            <a:r>
              <a:rPr lang="es-ES" sz="1800" dirty="0" smtClean="0"/>
              <a:t>las </a:t>
            </a:r>
            <a:r>
              <a:rPr lang="es-ES" sz="1800" dirty="0" smtClean="0"/>
              <a:t>acciones, primeros </a:t>
            </a:r>
            <a:r>
              <a:rPr lang="es-ES" sz="1800" dirty="0" smtClean="0"/>
              <a:t>símbolos e invención de nuevos medios a través </a:t>
            </a:r>
            <a:r>
              <a:rPr lang="es-ES" sz="1800" dirty="0" smtClean="0"/>
              <a:t>de combinaciones mentales.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92088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/>
              <a:t>Subestadio 1 (0‐1 m): Ejercitación de reflejos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es-ES" sz="2400" dirty="0" smtClean="0"/>
              <a:t>La </a:t>
            </a:r>
            <a:r>
              <a:rPr lang="es-ES" sz="2400" dirty="0" smtClean="0"/>
              <a:t>actividad conductual del bebé gira en torno al </a:t>
            </a:r>
            <a:r>
              <a:rPr lang="es-ES" sz="2400" dirty="0" smtClean="0"/>
              <a:t>ejercicio de </a:t>
            </a:r>
            <a:r>
              <a:rPr lang="es-ES" sz="2400" dirty="0" smtClean="0"/>
              <a:t>los reflejos (succión, prensión, </a:t>
            </a:r>
            <a:r>
              <a:rPr lang="es-ES" sz="2400" dirty="0" smtClean="0"/>
              <a:t>etc.).</a:t>
            </a:r>
            <a:endParaRPr lang="es-ES" sz="2400" dirty="0" smtClean="0"/>
          </a:p>
          <a:p>
            <a:r>
              <a:rPr lang="es-ES" sz="2400" dirty="0" smtClean="0"/>
              <a:t>Las </a:t>
            </a:r>
            <a:r>
              <a:rPr lang="es-ES" sz="2400" dirty="0" smtClean="0"/>
              <a:t>respuestas reflejas son más o menos las mismas </a:t>
            </a:r>
            <a:r>
              <a:rPr lang="es-ES" sz="2400" dirty="0" smtClean="0"/>
              <a:t>ante todos </a:t>
            </a:r>
            <a:r>
              <a:rPr lang="es-ES" sz="2400" dirty="0" smtClean="0"/>
              <a:t>los objetos: los </a:t>
            </a:r>
            <a:r>
              <a:rPr lang="es-ES" sz="2400" i="1" dirty="0" smtClean="0"/>
              <a:t>asimila de forma indiferenciada </a:t>
            </a:r>
            <a:r>
              <a:rPr lang="es-ES" sz="2400" i="1" dirty="0" smtClean="0"/>
              <a:t>y </a:t>
            </a:r>
            <a:r>
              <a:rPr lang="es-ES" sz="2400" dirty="0" smtClean="0"/>
              <a:t>generalizada.</a:t>
            </a:r>
            <a:endParaRPr lang="es-ES" sz="2400" dirty="0" smtClean="0"/>
          </a:p>
          <a:p>
            <a:r>
              <a:rPr lang="es-ES" sz="2400" dirty="0" smtClean="0"/>
              <a:t>No </a:t>
            </a:r>
            <a:r>
              <a:rPr lang="es-ES" sz="2400" dirty="0" smtClean="0"/>
              <a:t>coordinan la información de los </a:t>
            </a:r>
            <a:r>
              <a:rPr lang="es-ES" sz="2400" dirty="0" smtClean="0"/>
              <a:t>sentidos.</a:t>
            </a:r>
            <a:endParaRPr lang="es-ES" sz="2400" dirty="0" smtClean="0"/>
          </a:p>
          <a:p>
            <a:r>
              <a:rPr lang="es-ES" sz="2400" dirty="0" smtClean="0"/>
              <a:t>No </a:t>
            </a:r>
            <a:r>
              <a:rPr lang="es-ES" sz="2400" dirty="0" smtClean="0"/>
              <a:t>comprenden los objetos que </a:t>
            </a:r>
            <a:r>
              <a:rPr lang="es-ES" sz="2400" dirty="0" smtClean="0"/>
              <a:t>observan.</a:t>
            </a:r>
            <a:endParaRPr lang="es-ES" sz="2400" dirty="0" smtClean="0"/>
          </a:p>
          <a:p>
            <a:r>
              <a:rPr lang="es-ES" sz="2400" dirty="0" smtClean="0"/>
              <a:t>Poco </a:t>
            </a:r>
            <a:r>
              <a:rPr lang="es-ES" sz="2400" dirty="0" smtClean="0"/>
              <a:t>a poco, los bebés van a ir adaptando su conducta a </a:t>
            </a:r>
            <a:r>
              <a:rPr lang="es-ES" sz="2400" dirty="0" smtClean="0"/>
              <a:t>las características </a:t>
            </a:r>
            <a:r>
              <a:rPr lang="es-ES" sz="2400" dirty="0" smtClean="0"/>
              <a:t>de la estimulación activadora de </a:t>
            </a:r>
            <a:r>
              <a:rPr lang="es-ES" sz="2400" dirty="0" smtClean="0"/>
              <a:t>algunos reflejos.</a:t>
            </a:r>
            <a:endParaRPr lang="es-ES" sz="2400" dirty="0" smtClean="0"/>
          </a:p>
          <a:p>
            <a:r>
              <a:rPr lang="es-ES" sz="2400" dirty="0" smtClean="0"/>
              <a:t>Al </a:t>
            </a:r>
            <a:r>
              <a:rPr lang="es-ES" sz="2400" dirty="0" smtClean="0"/>
              <a:t>final, aparecen las primeras </a:t>
            </a:r>
            <a:r>
              <a:rPr lang="es-ES" sz="2400" i="1" dirty="0" smtClean="0"/>
              <a:t>acomodaciones (asimilación </a:t>
            </a:r>
            <a:r>
              <a:rPr lang="es-ES" sz="2400" dirty="0" smtClean="0"/>
              <a:t>recognoscitiva</a:t>
            </a:r>
            <a:r>
              <a:rPr lang="es-ES" sz="2400" dirty="0" smtClean="0"/>
              <a:t>)</a:t>
            </a:r>
            <a:r>
              <a:rPr lang="es-ES" sz="2400" i="1" dirty="0" smtClean="0"/>
              <a:t>, fruto de la diferenciación de los </a:t>
            </a:r>
            <a:r>
              <a:rPr lang="es-ES" sz="2400" i="1" dirty="0" smtClean="0"/>
              <a:t>esquemas </a:t>
            </a:r>
            <a:r>
              <a:rPr lang="es-ES" sz="2400" dirty="0" smtClean="0"/>
              <a:t>reflejos originales.</a:t>
            </a:r>
            <a:endParaRPr lang="es-E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Subestadio 2 (1‐4 m): Reacciones </a:t>
            </a:r>
            <a:r>
              <a:rPr lang="es-ES" b="1" dirty="0" err="1" smtClean="0"/>
              <a:t>circularias</a:t>
            </a:r>
            <a:r>
              <a:rPr lang="es-ES" b="1" dirty="0" smtClean="0"/>
              <a:t> primarias.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es-ES" sz="2000" dirty="0" smtClean="0"/>
              <a:t>Aparecen </a:t>
            </a:r>
            <a:r>
              <a:rPr lang="es-ES" sz="2000" dirty="0" smtClean="0"/>
              <a:t>nuevas conductas: son las </a:t>
            </a:r>
            <a:r>
              <a:rPr lang="es-ES" sz="2000" dirty="0" smtClean="0"/>
              <a:t>primeras adaptaciones adquiridas.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Repiten </a:t>
            </a:r>
            <a:r>
              <a:rPr lang="es-ES" sz="2000" dirty="0" smtClean="0"/>
              <a:t>los comportamientos placenteros que </a:t>
            </a:r>
            <a:r>
              <a:rPr lang="es-ES" sz="2000" dirty="0" smtClean="0"/>
              <a:t>han descubierto </a:t>
            </a:r>
            <a:r>
              <a:rPr lang="es-ES" sz="2000" dirty="0" smtClean="0"/>
              <a:t>al </a:t>
            </a:r>
            <a:r>
              <a:rPr lang="es-ES" sz="2000" dirty="0" smtClean="0"/>
              <a:t>azar.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 smtClean="0"/>
              <a:t>reacciones circulares </a:t>
            </a:r>
            <a:r>
              <a:rPr lang="es-ES" sz="2000" dirty="0" smtClean="0"/>
              <a:t>primarias: </a:t>
            </a:r>
          </a:p>
          <a:p>
            <a:pPr>
              <a:buNone/>
            </a:pPr>
            <a:r>
              <a:rPr lang="es-ES" sz="1900" dirty="0" smtClean="0"/>
              <a:t>		-carecen </a:t>
            </a:r>
            <a:r>
              <a:rPr lang="es-ES" sz="1900" dirty="0" smtClean="0"/>
              <a:t>de </a:t>
            </a:r>
            <a:r>
              <a:rPr lang="es-ES" sz="1900" dirty="0" smtClean="0"/>
              <a:t>intencionalidad. </a:t>
            </a:r>
          </a:p>
          <a:p>
            <a:pPr>
              <a:buNone/>
            </a:pPr>
            <a:r>
              <a:rPr lang="es-ES" sz="1900" dirty="0" smtClean="0"/>
              <a:t>		-el </a:t>
            </a:r>
            <a:r>
              <a:rPr lang="es-ES" sz="1900" dirty="0" smtClean="0"/>
              <a:t>efecto inicial es </a:t>
            </a:r>
            <a:r>
              <a:rPr lang="es-ES" sz="1900" dirty="0" smtClean="0"/>
              <a:t>fortuito. </a:t>
            </a:r>
          </a:p>
          <a:p>
            <a:pPr>
              <a:buNone/>
            </a:pPr>
            <a:r>
              <a:rPr lang="es-ES" sz="1900" dirty="0" smtClean="0"/>
              <a:t>		-se </a:t>
            </a:r>
            <a:r>
              <a:rPr lang="es-ES" sz="1900" dirty="0" smtClean="0"/>
              <a:t>desarrollan en el ámbito del mismo </a:t>
            </a:r>
            <a:r>
              <a:rPr lang="es-ES" sz="1900" dirty="0" smtClean="0"/>
              <a:t>cuerpo.</a:t>
            </a:r>
          </a:p>
          <a:p>
            <a:pPr>
              <a:buNone/>
            </a:pPr>
            <a:endParaRPr lang="es-ES" sz="1900" dirty="0" smtClean="0"/>
          </a:p>
          <a:p>
            <a:r>
              <a:rPr lang="es-ES" sz="2200" dirty="0" smtClean="0"/>
              <a:t>Subestadio </a:t>
            </a:r>
            <a:r>
              <a:rPr lang="es-ES" sz="2200" dirty="0" smtClean="0"/>
              <a:t>todavía pre‐imitativo (</a:t>
            </a:r>
            <a:r>
              <a:rPr lang="es-ES" sz="2200" dirty="0" smtClean="0"/>
              <a:t>contagio conductual).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Todavía </a:t>
            </a:r>
            <a:r>
              <a:rPr lang="es-ES" sz="2200" dirty="0" smtClean="0"/>
              <a:t>no hay búsqueda del objeto </a:t>
            </a:r>
            <a:r>
              <a:rPr lang="es-ES" sz="2200" dirty="0" smtClean="0"/>
              <a:t>escondido, aunque </a:t>
            </a:r>
            <a:r>
              <a:rPr lang="es-ES" sz="2200" dirty="0" smtClean="0"/>
              <a:t>es posible observar precursores como </a:t>
            </a:r>
            <a:r>
              <a:rPr lang="es-ES" sz="2200" dirty="0" smtClean="0"/>
              <a:t>la </a:t>
            </a:r>
            <a:r>
              <a:rPr lang="es-ES" sz="2200" i="1" dirty="0" smtClean="0"/>
              <a:t>expectación pasiva.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Subestadio 3 (4‐8 m): Reacciones </a:t>
            </a:r>
            <a:r>
              <a:rPr lang="es-ES" b="1" dirty="0" smtClean="0"/>
              <a:t>circulares secundarias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Las </a:t>
            </a:r>
            <a:r>
              <a:rPr lang="es-ES" sz="2000" dirty="0" smtClean="0"/>
              <a:t>reacciones circulares secundarias:</a:t>
            </a:r>
          </a:p>
          <a:p>
            <a:pPr>
              <a:buNone/>
            </a:pPr>
            <a:r>
              <a:rPr lang="es-ES" sz="2000" dirty="0" smtClean="0"/>
              <a:t>		-Efecto </a:t>
            </a:r>
            <a:r>
              <a:rPr lang="es-ES" sz="2000" dirty="0" smtClean="0"/>
              <a:t>inicial </a:t>
            </a:r>
            <a:r>
              <a:rPr lang="es-ES" sz="2000" dirty="0" smtClean="0"/>
              <a:t>fortuito.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</a:t>
            </a:r>
            <a:r>
              <a:rPr lang="es-ES" sz="2000" dirty="0" smtClean="0"/>
              <a:t>	-Se </a:t>
            </a:r>
            <a:r>
              <a:rPr lang="es-ES" sz="2000" dirty="0" smtClean="0"/>
              <a:t>desarrollan sobre los </a:t>
            </a:r>
            <a:r>
              <a:rPr lang="es-ES" sz="2000" dirty="0" smtClean="0"/>
              <a:t>objetos.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Estadio </a:t>
            </a:r>
            <a:r>
              <a:rPr lang="es-ES" sz="2000" dirty="0" smtClean="0"/>
              <a:t>casi intencional, ya que el niño busca repetir </a:t>
            </a:r>
            <a:r>
              <a:rPr lang="es-ES" sz="2000" dirty="0" smtClean="0"/>
              <a:t>un efecto </a:t>
            </a:r>
            <a:r>
              <a:rPr lang="es-ES" sz="2000" dirty="0" smtClean="0"/>
              <a:t>que ha obtenido por </a:t>
            </a:r>
            <a:r>
              <a:rPr lang="es-ES" sz="2000" dirty="0" smtClean="0"/>
              <a:t>casualidad.</a:t>
            </a:r>
          </a:p>
          <a:p>
            <a:endParaRPr lang="es-ES" sz="2000" dirty="0" smtClean="0"/>
          </a:p>
          <a:p>
            <a:r>
              <a:rPr lang="es-ES" sz="2000" dirty="0" smtClean="0"/>
              <a:t>Los </a:t>
            </a:r>
            <a:r>
              <a:rPr lang="es-ES" sz="2000" i="1" dirty="0" smtClean="0"/>
              <a:t>procedimientos destinados a prolongar </a:t>
            </a:r>
            <a:r>
              <a:rPr lang="es-ES" sz="2000" i="1" dirty="0" smtClean="0"/>
              <a:t>espectáculos interesantes</a:t>
            </a:r>
            <a:r>
              <a:rPr lang="es-ES" sz="2000" i="1" dirty="0" smtClean="0"/>
              <a:t>: una causalidad </a:t>
            </a:r>
            <a:r>
              <a:rPr lang="es-ES" sz="2000" i="1" dirty="0" smtClean="0"/>
              <a:t>aun deficiente </a:t>
            </a:r>
            <a:r>
              <a:rPr lang="es-ES" sz="2000" i="1" dirty="0" smtClean="0"/>
              <a:t>(</a:t>
            </a:r>
            <a:r>
              <a:rPr lang="es-ES" sz="2000" i="1" dirty="0" smtClean="0"/>
              <a:t>mágico-fenomenológica).</a:t>
            </a:r>
          </a:p>
          <a:p>
            <a:endParaRPr lang="es-ES" sz="2000" i="1" dirty="0" smtClean="0"/>
          </a:p>
          <a:p>
            <a:r>
              <a:rPr lang="es-ES" sz="2000" dirty="0" smtClean="0"/>
              <a:t>Conservación </a:t>
            </a:r>
            <a:r>
              <a:rPr lang="es-ES" sz="2000" dirty="0" smtClean="0"/>
              <a:t>del objeto: busca un objeto si puede </a:t>
            </a:r>
            <a:r>
              <a:rPr lang="es-ES" sz="2000" dirty="0" smtClean="0"/>
              <a:t>verlo parcialmente.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Imita </a:t>
            </a:r>
            <a:r>
              <a:rPr lang="es-ES" sz="2000" dirty="0" smtClean="0"/>
              <a:t>deliberadamente gestos o sonidos familiares </a:t>
            </a:r>
            <a:r>
              <a:rPr lang="es-ES" sz="2000" dirty="0" smtClean="0"/>
              <a:t>que puede </a:t>
            </a:r>
            <a:r>
              <a:rPr lang="es-ES" sz="2000" dirty="0" smtClean="0"/>
              <a:t>ver u oír en sí </a:t>
            </a:r>
            <a:r>
              <a:rPr lang="es-ES" sz="2000" dirty="0" smtClean="0"/>
              <a:t>mismo.</a:t>
            </a:r>
            <a:endParaRPr lang="es-E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008112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>Subestadio 4 (8‐12 m): Coordinación </a:t>
            </a:r>
            <a:r>
              <a:rPr lang="es-ES" sz="3600" b="1" dirty="0" smtClean="0"/>
              <a:t>de esquemas secundarios.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r>
              <a:rPr lang="es-ES" sz="2000" dirty="0" smtClean="0"/>
              <a:t>Coordina</a:t>
            </a:r>
            <a:r>
              <a:rPr lang="es-ES" sz="2000" dirty="0" smtClean="0"/>
              <a:t>, combina y subordina esquemas </a:t>
            </a:r>
            <a:r>
              <a:rPr lang="es-ES" sz="2000" dirty="0" smtClean="0"/>
              <a:t>secundarios que </a:t>
            </a:r>
            <a:r>
              <a:rPr lang="es-ES" sz="2000" dirty="0" smtClean="0"/>
              <a:t>ya poseía y los aplica a situaciones </a:t>
            </a:r>
            <a:r>
              <a:rPr lang="es-ES" sz="2000" dirty="0" smtClean="0"/>
              <a:t>nuevas (</a:t>
            </a:r>
            <a:r>
              <a:rPr lang="es-ES" sz="2000" i="1" dirty="0" smtClean="0"/>
              <a:t>movilidad).</a:t>
            </a:r>
            <a:endParaRPr lang="es-ES" sz="2000" i="1" dirty="0" smtClean="0"/>
          </a:p>
          <a:p>
            <a:pPr>
              <a:buNone/>
            </a:pPr>
            <a:r>
              <a:rPr lang="es-ES" sz="2000" dirty="0" smtClean="0"/>
              <a:t>		</a:t>
            </a:r>
          </a:p>
          <a:p>
            <a:pPr>
              <a:buNone/>
            </a:pPr>
            <a:r>
              <a:rPr lang="es-ES" sz="2000" dirty="0" smtClean="0"/>
              <a:t>	</a:t>
            </a:r>
            <a:r>
              <a:rPr lang="es-ES" sz="2000" dirty="0" smtClean="0"/>
              <a:t>	– </a:t>
            </a:r>
            <a:r>
              <a:rPr lang="es-ES" sz="2000" dirty="0" smtClean="0"/>
              <a:t>Mirar y agarrar un </a:t>
            </a:r>
            <a:r>
              <a:rPr lang="es-ES" sz="2000" dirty="0" smtClean="0"/>
              <a:t>sonajero.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Gatea para alcanzar un </a:t>
            </a:r>
            <a:r>
              <a:rPr lang="es-ES" sz="2000" dirty="0" smtClean="0"/>
              <a:t>juguete.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Conductas </a:t>
            </a:r>
            <a:r>
              <a:rPr lang="es-ES" sz="2000" dirty="0" smtClean="0"/>
              <a:t>más deliberadas y con </a:t>
            </a:r>
            <a:r>
              <a:rPr lang="es-ES" sz="2000" dirty="0" smtClean="0"/>
              <a:t>propósito definido.</a:t>
            </a:r>
          </a:p>
          <a:p>
            <a:endParaRPr lang="es-ES" sz="2000" dirty="0" smtClean="0"/>
          </a:p>
          <a:p>
            <a:r>
              <a:rPr lang="es-ES" sz="2000" dirty="0" smtClean="0"/>
              <a:t>La </a:t>
            </a:r>
            <a:r>
              <a:rPr lang="es-ES" sz="2000" dirty="0" smtClean="0"/>
              <a:t>subordinación implica </a:t>
            </a:r>
            <a:r>
              <a:rPr lang="es-ES" sz="2000" i="1" dirty="0" smtClean="0"/>
              <a:t>intencionalidad: es el </a:t>
            </a:r>
            <a:r>
              <a:rPr lang="es-ES" sz="2000" i="1" dirty="0" smtClean="0"/>
              <a:t>inicio </a:t>
            </a:r>
            <a:r>
              <a:rPr lang="es-ES" sz="2000" dirty="0" smtClean="0"/>
              <a:t>del </a:t>
            </a:r>
            <a:r>
              <a:rPr lang="es-ES" sz="2000" dirty="0" smtClean="0"/>
              <a:t>acto </a:t>
            </a:r>
            <a:r>
              <a:rPr lang="es-ES" sz="2000" dirty="0" smtClean="0"/>
              <a:t>inteligente.</a:t>
            </a:r>
          </a:p>
          <a:p>
            <a:endParaRPr lang="es-ES" sz="2000" dirty="0" smtClean="0"/>
          </a:p>
          <a:p>
            <a:r>
              <a:rPr lang="es-ES" sz="2000" dirty="0" smtClean="0"/>
              <a:t>Busca </a:t>
            </a:r>
            <a:r>
              <a:rPr lang="es-ES" sz="2000" dirty="0" smtClean="0"/>
              <a:t>el objeto </a:t>
            </a:r>
            <a:r>
              <a:rPr lang="es-ES" sz="2000" dirty="0" smtClean="0"/>
              <a:t>escondido.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Imitación </a:t>
            </a:r>
            <a:r>
              <a:rPr lang="es-ES" sz="2000" dirty="0" smtClean="0"/>
              <a:t>aproximada de acciones y sonidos </a:t>
            </a:r>
            <a:r>
              <a:rPr lang="es-ES" sz="2000" dirty="0" smtClean="0"/>
              <a:t>nuevos con </a:t>
            </a:r>
            <a:r>
              <a:rPr lang="es-ES" sz="2000" dirty="0" smtClean="0"/>
              <a:t>partes que no </a:t>
            </a:r>
            <a:r>
              <a:rPr lang="es-ES" sz="2000" dirty="0" smtClean="0"/>
              <a:t>ve.</a:t>
            </a:r>
            <a:endParaRPr lang="es-E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80120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>Subestadio 5 (12‐18 m): Reacciones </a:t>
            </a:r>
            <a:r>
              <a:rPr lang="es-ES" sz="3600" b="1" dirty="0" smtClean="0"/>
              <a:t>circulares terciarias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896544"/>
          </a:xfrm>
        </p:spPr>
        <p:txBody>
          <a:bodyPr>
            <a:normAutofit/>
          </a:bodyPr>
          <a:lstStyle/>
          <a:p>
            <a:r>
              <a:rPr lang="es-ES" sz="2000" dirty="0" smtClean="0"/>
              <a:t>• Los esquemas pasan a ser más móviles, lo </a:t>
            </a:r>
            <a:r>
              <a:rPr lang="es-ES" sz="2000" dirty="0" smtClean="0"/>
              <a:t>que permitirá </a:t>
            </a:r>
            <a:r>
              <a:rPr lang="es-ES" sz="2000" dirty="0" smtClean="0"/>
              <a:t>una conducta de </a:t>
            </a:r>
            <a:r>
              <a:rPr lang="es-ES" sz="2000" i="1" dirty="0" smtClean="0"/>
              <a:t>experimentación activa </a:t>
            </a:r>
            <a:r>
              <a:rPr lang="es-ES" sz="2000" i="1" dirty="0" smtClean="0"/>
              <a:t>y </a:t>
            </a:r>
            <a:r>
              <a:rPr lang="es-ES" sz="2000" dirty="0" smtClean="0"/>
              <a:t>sistemática.</a:t>
            </a:r>
          </a:p>
          <a:p>
            <a:endParaRPr lang="es-ES" sz="2000" dirty="0" smtClean="0"/>
          </a:p>
          <a:p>
            <a:r>
              <a:rPr lang="es-ES" sz="2000" dirty="0" smtClean="0"/>
              <a:t>Reacciones </a:t>
            </a:r>
            <a:r>
              <a:rPr lang="es-ES" sz="2000" dirty="0" smtClean="0"/>
              <a:t>circulares terciarias</a:t>
            </a:r>
            <a:r>
              <a:rPr lang="es-ES" sz="2000" dirty="0" smtClean="0"/>
              <a:t>:</a:t>
            </a:r>
          </a:p>
          <a:p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</a:t>
            </a:r>
            <a:r>
              <a:rPr lang="es-ES" sz="2000" dirty="0" smtClean="0"/>
              <a:t>	- La </a:t>
            </a:r>
            <a:r>
              <a:rPr lang="es-ES" sz="2000" dirty="0" smtClean="0"/>
              <a:t>introducción de modificaciones en las repeticiones </a:t>
            </a:r>
            <a:r>
              <a:rPr lang="es-ES" sz="2000" dirty="0" smtClean="0"/>
              <a:t>permite 	aprender </a:t>
            </a:r>
            <a:r>
              <a:rPr lang="es-ES" sz="2000" dirty="0" smtClean="0"/>
              <a:t>nuevos esquemas por experimentación y </a:t>
            </a:r>
            <a:r>
              <a:rPr lang="es-ES" sz="2000" dirty="0" smtClean="0"/>
              <a:t>tanteo.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</a:t>
            </a:r>
            <a:r>
              <a:rPr lang="es-ES" sz="2000" dirty="0" smtClean="0"/>
              <a:t>	-Carácter </a:t>
            </a:r>
            <a:r>
              <a:rPr lang="es-ES" sz="2000" dirty="0" smtClean="0"/>
              <a:t>intencional (no casual</a:t>
            </a:r>
            <a:r>
              <a:rPr lang="es-ES" sz="2000" dirty="0" smtClean="0"/>
              <a:t>).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Encuentra </a:t>
            </a:r>
            <a:r>
              <a:rPr lang="es-ES" sz="2000" dirty="0" smtClean="0"/>
              <a:t>el objeto en los desplazamientos </a:t>
            </a:r>
            <a:r>
              <a:rPr lang="es-ES" sz="2000" dirty="0" smtClean="0"/>
              <a:t>cuando ve </a:t>
            </a:r>
            <a:r>
              <a:rPr lang="es-ES" sz="2000" dirty="0" smtClean="0"/>
              <a:t>la </a:t>
            </a:r>
            <a:r>
              <a:rPr lang="es-ES" sz="2000" dirty="0" smtClean="0"/>
              <a:t>trayectoria.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Espacio </a:t>
            </a:r>
            <a:r>
              <a:rPr lang="es-ES" sz="2000" dirty="0" smtClean="0"/>
              <a:t>más objetivo e imitación más </a:t>
            </a:r>
            <a:r>
              <a:rPr lang="es-ES" sz="2000" dirty="0" smtClean="0"/>
              <a:t>deliberada, activa </a:t>
            </a:r>
            <a:r>
              <a:rPr lang="es-ES" sz="2000" dirty="0" smtClean="0"/>
              <a:t>y </a:t>
            </a:r>
            <a:r>
              <a:rPr lang="es-ES" sz="2000" dirty="0" smtClean="0"/>
              <a:t>precisa.</a:t>
            </a:r>
            <a:endParaRPr lang="es-E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399032"/>
          </a:xfrm>
        </p:spPr>
        <p:txBody>
          <a:bodyPr>
            <a:normAutofit fontScale="90000"/>
          </a:bodyPr>
          <a:lstStyle/>
          <a:p>
            <a:r>
              <a:rPr lang="es-ES" sz="4400" b="1" dirty="0" smtClean="0"/>
              <a:t>¿Qué es el desarrollo cognitivo?</a:t>
            </a:r>
            <a:br>
              <a:rPr lang="es-ES" sz="4400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Es </a:t>
            </a:r>
            <a:r>
              <a:rPr lang="es-ES" sz="2800" dirty="0" smtClean="0"/>
              <a:t>el conjunto de transformaciones que se</a:t>
            </a:r>
          </a:p>
          <a:p>
            <a:pPr>
              <a:buNone/>
            </a:pPr>
            <a:r>
              <a:rPr lang="es-ES" sz="2800" dirty="0" smtClean="0"/>
              <a:t>dan en el transcurso de la vida, por el cual se</a:t>
            </a:r>
          </a:p>
          <a:p>
            <a:pPr>
              <a:buNone/>
            </a:pPr>
            <a:r>
              <a:rPr lang="es-ES" sz="2800" dirty="0" smtClean="0"/>
              <a:t>aumentan los conocimientos y habilidades</a:t>
            </a:r>
          </a:p>
          <a:p>
            <a:pPr>
              <a:buNone/>
            </a:pPr>
            <a:r>
              <a:rPr lang="es-ES" sz="2800" dirty="0" smtClean="0"/>
              <a:t>para percibir, pensar y comprender.</a:t>
            </a:r>
          </a:p>
          <a:p>
            <a:endParaRPr lang="es-ES" sz="2800" dirty="0" smtClean="0"/>
          </a:p>
          <a:p>
            <a:r>
              <a:rPr lang="es-ES" sz="2800" dirty="0" smtClean="0"/>
              <a:t> </a:t>
            </a:r>
            <a:r>
              <a:rPr lang="es-ES" sz="2800" dirty="0" smtClean="0"/>
              <a:t>Estas habilidades son utilizadas para la</a:t>
            </a:r>
          </a:p>
          <a:p>
            <a:pPr>
              <a:buNone/>
            </a:pPr>
            <a:r>
              <a:rPr lang="es-ES" sz="2800" dirty="0" smtClean="0"/>
              <a:t>resolución de problemas prácticos de la </a:t>
            </a:r>
            <a:r>
              <a:rPr lang="es-ES" sz="2800" dirty="0" smtClean="0"/>
              <a:t>vida</a:t>
            </a:r>
          </a:p>
          <a:p>
            <a:pPr>
              <a:buNone/>
            </a:pPr>
            <a:r>
              <a:rPr lang="es-ES" sz="2800" dirty="0" smtClean="0"/>
              <a:t>cotidiana.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224136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Subestadio 6 (18‐24 m): Comienzo </a:t>
            </a:r>
            <a:r>
              <a:rPr lang="es-ES" sz="3600" b="1" dirty="0" smtClean="0"/>
              <a:t>del pensamiento.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La </a:t>
            </a:r>
            <a:r>
              <a:rPr lang="es-ES" sz="2000" i="1" dirty="0" smtClean="0"/>
              <a:t>representación mental y la experimentación </a:t>
            </a:r>
            <a:r>
              <a:rPr lang="es-ES" sz="2000" i="1" dirty="0" smtClean="0"/>
              <a:t>interna </a:t>
            </a:r>
            <a:r>
              <a:rPr lang="es-ES" sz="2000" dirty="0" smtClean="0"/>
              <a:t>sustituyen </a:t>
            </a:r>
            <a:r>
              <a:rPr lang="es-ES" sz="2000" dirty="0" smtClean="0"/>
              <a:t>a la manipulación y el tanteo </a:t>
            </a:r>
            <a:r>
              <a:rPr lang="es-ES" sz="2000" dirty="0" smtClean="0"/>
              <a:t>anteriores.</a:t>
            </a:r>
          </a:p>
          <a:p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</a:t>
            </a:r>
            <a:r>
              <a:rPr lang="es-ES" sz="2000" i="1" dirty="0" smtClean="0"/>
              <a:t>– </a:t>
            </a:r>
            <a:r>
              <a:rPr lang="es-ES" sz="2000" i="1" dirty="0" smtClean="0"/>
              <a:t>no están limitados al ensayo‐error para resolver </a:t>
            </a:r>
            <a:r>
              <a:rPr lang="es-ES" sz="2000" i="1" dirty="0" smtClean="0"/>
              <a:t>problemas.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Resolución </a:t>
            </a:r>
            <a:r>
              <a:rPr lang="es-ES" sz="2000" dirty="0" smtClean="0"/>
              <a:t>de problemas nuevos </a:t>
            </a:r>
            <a:r>
              <a:rPr lang="es-ES" sz="2000" i="1" dirty="0" smtClean="0"/>
              <a:t>cognitivamente: la </a:t>
            </a:r>
            <a:r>
              <a:rPr lang="es-ES" sz="2000" i="1" dirty="0" smtClean="0"/>
              <a:t>acción </a:t>
            </a:r>
            <a:r>
              <a:rPr lang="es-ES" sz="2000" dirty="0" smtClean="0"/>
              <a:t>simbólica </a:t>
            </a:r>
            <a:r>
              <a:rPr lang="es-ES" sz="2000" dirty="0" smtClean="0"/>
              <a:t>sustituye a la acción </a:t>
            </a:r>
            <a:r>
              <a:rPr lang="es-ES" sz="2000" dirty="0" smtClean="0"/>
              <a:t>directa.</a:t>
            </a:r>
          </a:p>
          <a:p>
            <a:endParaRPr lang="es-ES" sz="2000" dirty="0" smtClean="0"/>
          </a:p>
          <a:p>
            <a:r>
              <a:rPr lang="es-ES" sz="2000" dirty="0" smtClean="0"/>
              <a:t>Total </a:t>
            </a:r>
            <a:r>
              <a:rPr lang="es-ES" sz="2000" dirty="0" smtClean="0"/>
              <a:t>conservación del objeto, incluso </a:t>
            </a:r>
            <a:r>
              <a:rPr lang="es-ES" sz="2000" dirty="0" smtClean="0"/>
              <a:t>en desplazamientos invisibles.</a:t>
            </a:r>
          </a:p>
          <a:p>
            <a:endParaRPr lang="es-ES" sz="2000" dirty="0" smtClean="0"/>
          </a:p>
          <a:p>
            <a:r>
              <a:rPr lang="es-ES" sz="2000" dirty="0" smtClean="0"/>
              <a:t>Creciente </a:t>
            </a:r>
            <a:r>
              <a:rPr lang="es-ES" sz="2000" dirty="0" smtClean="0"/>
              <a:t>capacidad de representación mental que </a:t>
            </a:r>
            <a:r>
              <a:rPr lang="es-ES" sz="2000" dirty="0" smtClean="0"/>
              <a:t>se manifiesta </a:t>
            </a:r>
            <a:r>
              <a:rPr lang="es-ES" sz="2000" dirty="0" smtClean="0"/>
              <a:t>en diferentes ámbitos:</a:t>
            </a:r>
          </a:p>
          <a:p>
            <a:pPr>
              <a:buNone/>
            </a:pPr>
            <a:r>
              <a:rPr lang="es-ES" sz="2000" dirty="0" smtClean="0"/>
              <a:t>		-Imitación diferida.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-Juego simbólico.</a:t>
            </a:r>
            <a:endParaRPr lang="es-E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52128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La etapa </a:t>
            </a:r>
            <a:r>
              <a:rPr lang="es-ES" sz="3600" b="1" dirty="0" err="1" smtClean="0"/>
              <a:t>preoperacional</a:t>
            </a:r>
            <a:r>
              <a:rPr lang="es-ES" sz="3600" b="1" dirty="0" smtClean="0"/>
              <a:t> (2 – 7 años)</a:t>
            </a:r>
            <a:endParaRPr lang="es-ES" sz="3600" dirty="0"/>
          </a:p>
        </p:txBody>
      </p:sp>
      <p:pic>
        <p:nvPicPr>
          <p:cNvPr id="1026" name="Picture 2" descr="C:\Users\Sandra&amp;Omar\Desktop\UNIVERSIDAD\psicologia\sintomas-asperger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340768"/>
            <a:ext cx="3721413" cy="5256584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51520" y="1412776"/>
            <a:ext cx="457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• </a:t>
            </a:r>
            <a:r>
              <a:rPr lang="es-ES" sz="2800" b="1" dirty="0" smtClean="0"/>
              <a:t>Adquiere capacidad para </a:t>
            </a:r>
            <a:r>
              <a:rPr lang="es-ES" sz="2800" b="1" dirty="0"/>
              <a:t>manejar </a:t>
            </a:r>
            <a:r>
              <a:rPr lang="es-ES" sz="2800" b="1" dirty="0" smtClean="0"/>
              <a:t>el mundo </a:t>
            </a:r>
            <a:r>
              <a:rPr lang="es-ES" sz="2800" b="1" dirty="0"/>
              <a:t>de </a:t>
            </a:r>
            <a:r>
              <a:rPr lang="es-ES" sz="2800" b="1" dirty="0" smtClean="0"/>
              <a:t>manera simbólica </a:t>
            </a:r>
            <a:r>
              <a:rPr lang="es-ES" sz="2800" b="1" dirty="0"/>
              <a:t>o </a:t>
            </a:r>
            <a:r>
              <a:rPr lang="es-ES" sz="2800" b="1" dirty="0" smtClean="0"/>
              <a:t>mediante representaciones.</a:t>
            </a:r>
          </a:p>
          <a:p>
            <a:endParaRPr lang="es-ES" sz="2800" b="1" dirty="0"/>
          </a:p>
          <a:p>
            <a:r>
              <a:rPr lang="es-ES" sz="2800" dirty="0" smtClean="0"/>
              <a:t>• </a:t>
            </a:r>
            <a:r>
              <a:rPr lang="es-ES" sz="2800" b="1" dirty="0" smtClean="0"/>
              <a:t>Puede </a:t>
            </a:r>
            <a:r>
              <a:rPr lang="es-ES" sz="2800" b="1" dirty="0"/>
              <a:t>pensar </a:t>
            </a:r>
            <a:r>
              <a:rPr lang="es-ES" sz="2800" b="1" dirty="0" smtClean="0"/>
              <a:t>en hechos </a:t>
            </a:r>
            <a:r>
              <a:rPr lang="es-ES" sz="2800" b="1" dirty="0"/>
              <a:t>o </a:t>
            </a:r>
            <a:r>
              <a:rPr lang="es-ES" sz="2800" b="1" dirty="0" smtClean="0"/>
              <a:t>personas ausentes</a:t>
            </a:r>
            <a:endParaRPr lang="es-E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Progresos cognoscitivos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Pensamiento representacional.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		– </a:t>
            </a:r>
            <a:r>
              <a:rPr lang="es-ES" dirty="0" smtClean="0"/>
              <a:t>El juego </a:t>
            </a:r>
            <a:r>
              <a:rPr lang="es-ES" dirty="0" smtClean="0"/>
              <a:t>simbólico.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	– </a:t>
            </a:r>
            <a:r>
              <a:rPr lang="es-ES" dirty="0" smtClean="0"/>
              <a:t>El </a:t>
            </a:r>
            <a:r>
              <a:rPr lang="es-ES" dirty="0" smtClean="0"/>
              <a:t>lenguaje.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	– </a:t>
            </a:r>
            <a:r>
              <a:rPr lang="es-ES" dirty="0" smtClean="0"/>
              <a:t>Las pinturas e imágenes </a:t>
            </a:r>
            <a:r>
              <a:rPr lang="es-ES" dirty="0" smtClean="0"/>
              <a:t>mentales.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Conceptos numéricos.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52128"/>
          </a:xfrm>
        </p:spPr>
        <p:txBody>
          <a:bodyPr/>
          <a:lstStyle/>
          <a:p>
            <a:r>
              <a:rPr lang="es-ES" b="1" dirty="0" smtClean="0"/>
              <a:t>Pensamiento representacional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/>
          </a:bodyPr>
          <a:lstStyle/>
          <a:p>
            <a:r>
              <a:rPr lang="es-ES" sz="2400" b="1" dirty="0" smtClean="0"/>
              <a:t>El </a:t>
            </a:r>
            <a:r>
              <a:rPr lang="es-ES" sz="2400" b="1" dirty="0" smtClean="0"/>
              <a:t>juego </a:t>
            </a:r>
            <a:r>
              <a:rPr lang="es-ES" sz="2400" b="1" dirty="0" smtClean="0"/>
              <a:t>simbólico:</a:t>
            </a:r>
          </a:p>
          <a:p>
            <a:pPr>
              <a:buNone/>
            </a:pPr>
            <a:endParaRPr lang="es-ES" sz="2400" b="1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Comienza con secuencias simples de </a:t>
            </a:r>
            <a:r>
              <a:rPr lang="es-ES" sz="2400" dirty="0" smtClean="0"/>
              <a:t>conducta usando 	objetos reales.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A los cuatro años de edad, el niño puede crear </a:t>
            </a:r>
            <a:r>
              <a:rPr lang="es-ES" sz="2400" dirty="0" smtClean="0"/>
              <a:t>un guión 	y representar </a:t>
            </a:r>
            <a:r>
              <a:rPr lang="es-ES" sz="2400" dirty="0" smtClean="0"/>
              <a:t>varios papeles sociales</a:t>
            </a:r>
            <a:r>
              <a:rPr lang="es-ES" sz="2400" dirty="0" smtClean="0"/>
              <a:t>.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Se inspira en hechos reales de la vida del </a:t>
            </a:r>
            <a:r>
              <a:rPr lang="es-ES" sz="2400" dirty="0" smtClean="0"/>
              <a:t>niño.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O </a:t>
            </a:r>
            <a:r>
              <a:rPr lang="es-ES" sz="2400" dirty="0" smtClean="0"/>
              <a:t>en personajes </a:t>
            </a:r>
            <a:r>
              <a:rPr lang="es-ES" sz="2400" dirty="0" smtClean="0"/>
              <a:t>de la fantasía y superhéroes </a:t>
            </a:r>
            <a:r>
              <a:rPr lang="es-ES" sz="2400" dirty="0" smtClean="0"/>
              <a:t>son muy 	atractivos para él.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Este tipo de juego favorece el desarrollo </a:t>
            </a:r>
            <a:r>
              <a:rPr lang="es-ES" sz="2400" dirty="0" smtClean="0"/>
              <a:t>del lenguaje</a:t>
            </a:r>
            <a:r>
              <a:rPr lang="es-ES" sz="2400" dirty="0" smtClean="0"/>
              <a:t>, </a:t>
            </a:r>
            <a:r>
              <a:rPr lang="es-ES" sz="2400" dirty="0" smtClean="0"/>
              <a:t>	así </a:t>
            </a:r>
            <a:r>
              <a:rPr lang="es-ES" sz="2400" dirty="0" smtClean="0"/>
              <a:t>como las habilidades cognoscitivas </a:t>
            </a:r>
            <a:r>
              <a:rPr lang="es-ES" sz="2400" dirty="0" smtClean="0"/>
              <a:t>y sociales.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Favorecer además </a:t>
            </a:r>
            <a:r>
              <a:rPr lang="es-ES" sz="2400" dirty="0" smtClean="0"/>
              <a:t>la creatividad y la </a:t>
            </a:r>
            <a:r>
              <a:rPr lang="es-ES" sz="2400" dirty="0" smtClean="0"/>
              <a:t>imaginación.</a:t>
            </a:r>
            <a:endParaRPr lang="es-E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92088"/>
          </a:xfrm>
        </p:spPr>
        <p:txBody>
          <a:bodyPr/>
          <a:lstStyle/>
          <a:p>
            <a:r>
              <a:rPr lang="es-ES" b="1" dirty="0" smtClean="0"/>
              <a:t>Pensamiento representacional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/>
              <a:t>El lenguaje:</a:t>
            </a:r>
          </a:p>
          <a:p>
            <a:endParaRPr lang="es-ES" b="1" dirty="0" smtClean="0"/>
          </a:p>
          <a:p>
            <a:pPr>
              <a:buNone/>
            </a:pPr>
            <a:r>
              <a:rPr lang="es-ES" sz="2600" dirty="0" smtClean="0"/>
              <a:t>	– </a:t>
            </a:r>
            <a:r>
              <a:rPr lang="es-ES" sz="2600" dirty="0" smtClean="0"/>
              <a:t>Los años preescolares son un periodo de </a:t>
            </a:r>
            <a:r>
              <a:rPr lang="es-ES" sz="2600" dirty="0" smtClean="0"/>
              <a:t>desarrollo acelerado </a:t>
            </a:r>
            <a:r>
              <a:rPr lang="es-ES" sz="2600" dirty="0" smtClean="0"/>
              <a:t>del </a:t>
            </a:r>
            <a:r>
              <a:rPr lang="es-ES" sz="2600" dirty="0" smtClean="0"/>
              <a:t>lenguaje.</a:t>
            </a:r>
            <a:endParaRPr lang="es-ES" sz="2600" dirty="0" smtClean="0"/>
          </a:p>
          <a:p>
            <a:pPr>
              <a:buNone/>
            </a:pPr>
            <a:r>
              <a:rPr lang="es-ES" sz="2600" dirty="0" smtClean="0"/>
              <a:t>	– </a:t>
            </a:r>
            <a:r>
              <a:rPr lang="es-ES" sz="2600" dirty="0" smtClean="0"/>
              <a:t>Cuando el niño comienza a hablar utiliza palabras referentes</a:t>
            </a:r>
          </a:p>
          <a:p>
            <a:pPr>
              <a:buNone/>
            </a:pPr>
            <a:r>
              <a:rPr lang="es-ES" sz="2600" dirty="0" smtClean="0"/>
              <a:t>	a </a:t>
            </a:r>
            <a:r>
              <a:rPr lang="es-ES" sz="2600" dirty="0" smtClean="0"/>
              <a:t>actividades y a eventos, lo mismo que a sus deseos </a:t>
            </a:r>
            <a:r>
              <a:rPr lang="es-ES" sz="2600" dirty="0" smtClean="0"/>
              <a:t>actuales.</a:t>
            </a:r>
            <a:endParaRPr lang="es-ES" sz="2600" dirty="0" smtClean="0"/>
          </a:p>
          <a:p>
            <a:pPr>
              <a:buNone/>
            </a:pPr>
            <a:r>
              <a:rPr lang="es-ES" sz="2600" dirty="0" smtClean="0"/>
              <a:t>	– </a:t>
            </a:r>
            <a:r>
              <a:rPr lang="es-ES" sz="2600" dirty="0" smtClean="0"/>
              <a:t>Durante el periodo </a:t>
            </a:r>
            <a:r>
              <a:rPr lang="es-ES" sz="2600" dirty="0" smtClean="0"/>
              <a:t>pre-operacional </a:t>
            </a:r>
            <a:r>
              <a:rPr lang="es-ES" sz="2600" dirty="0" smtClean="0"/>
              <a:t>empieza a emplearlas en</a:t>
            </a:r>
          </a:p>
          <a:p>
            <a:pPr>
              <a:buNone/>
            </a:pPr>
            <a:r>
              <a:rPr lang="es-ES" sz="2600" dirty="0" smtClean="0"/>
              <a:t>	forma </a:t>
            </a:r>
            <a:r>
              <a:rPr lang="es-ES" sz="2600" dirty="0" smtClean="0"/>
              <a:t>verdaderamente </a:t>
            </a:r>
            <a:r>
              <a:rPr lang="es-ES" sz="2600" dirty="0" smtClean="0"/>
              <a:t>representacional.</a:t>
            </a:r>
            <a:endParaRPr lang="es-ES" sz="2600" dirty="0" smtClean="0"/>
          </a:p>
          <a:p>
            <a:pPr>
              <a:buNone/>
            </a:pPr>
            <a:r>
              <a:rPr lang="es-ES" sz="2600" dirty="0" smtClean="0"/>
              <a:t>	– </a:t>
            </a:r>
            <a:r>
              <a:rPr lang="es-ES" sz="2600" dirty="0" smtClean="0"/>
              <a:t>Comienza a usarlas para representar objetos ausentes y</a:t>
            </a:r>
          </a:p>
          <a:p>
            <a:pPr>
              <a:buNone/>
            </a:pPr>
            <a:r>
              <a:rPr lang="es-ES" sz="2600" dirty="0" smtClean="0"/>
              <a:t>	acontecimientos pasados.</a:t>
            </a:r>
            <a:endParaRPr lang="es-ES" sz="2600" dirty="0" smtClean="0"/>
          </a:p>
          <a:p>
            <a:pPr lvl="2">
              <a:buFont typeface="Arial" pitchFamily="34" charset="0"/>
              <a:buChar char="•"/>
            </a:pPr>
            <a:r>
              <a:rPr lang="es-ES" sz="1700" dirty="0" smtClean="0"/>
              <a:t>las </a:t>
            </a:r>
            <a:r>
              <a:rPr lang="es-ES" sz="1700" dirty="0" smtClean="0"/>
              <a:t>usa para referirse a eventos que no experimenta de </a:t>
            </a:r>
            <a:r>
              <a:rPr lang="es-ES" sz="1700" dirty="0" smtClean="0"/>
              <a:t>modo directo</a:t>
            </a:r>
            <a:endParaRPr lang="es-ES" sz="1700" dirty="0" smtClean="0"/>
          </a:p>
          <a:p>
            <a:pPr>
              <a:buNone/>
            </a:pPr>
            <a:r>
              <a:rPr lang="es-ES" sz="2600" dirty="0" smtClean="0"/>
              <a:t>	– </a:t>
            </a:r>
            <a:r>
              <a:rPr lang="es-ES" sz="2600" dirty="0" smtClean="0"/>
              <a:t>Piaget creía que el pensamiento antecedería al </a:t>
            </a:r>
            <a:r>
              <a:rPr lang="es-ES" sz="2600" dirty="0" smtClean="0"/>
              <a:t>desarrollo lingüístico.</a:t>
            </a:r>
            <a:endParaRPr lang="es-E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785242"/>
          </a:xfrm>
        </p:spPr>
        <p:txBody>
          <a:bodyPr/>
          <a:lstStyle/>
          <a:p>
            <a:r>
              <a:rPr lang="es-ES" b="1" dirty="0" smtClean="0"/>
              <a:t>Pensamiento representacional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es-ES" sz="2200" b="1" dirty="0" smtClean="0"/>
              <a:t>Pinturas </a:t>
            </a:r>
            <a:r>
              <a:rPr lang="es-ES" sz="2200" b="1" dirty="0" smtClean="0"/>
              <a:t>e imágenes mentales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Los dibujos nos revelan mucho sobre su pensamiento y </a:t>
            </a:r>
            <a:r>
              <a:rPr lang="es-ES" sz="2200" dirty="0" smtClean="0"/>
              <a:t>sus sentimientos.</a:t>
            </a:r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– A los </a:t>
            </a:r>
            <a:r>
              <a:rPr lang="es-ES" sz="2200" dirty="0" smtClean="0"/>
              <a:t>niños de 2 y 3 años de edad se les pregunta qué </a:t>
            </a:r>
            <a:r>
              <a:rPr lang="es-ES" sz="2200" dirty="0" smtClean="0"/>
              <a:t>están dibujando o pintando</a:t>
            </a:r>
            <a:r>
              <a:rPr lang="es-ES" sz="2200" dirty="0" smtClean="0"/>
              <a:t>, lo más probable es que respondan:</a:t>
            </a:r>
          </a:p>
          <a:p>
            <a:pPr algn="ctr">
              <a:buNone/>
            </a:pPr>
            <a:r>
              <a:rPr lang="es-ES" sz="2200" dirty="0" smtClean="0"/>
              <a:t>“Nada más estoy dibujando</a:t>
            </a:r>
            <a:r>
              <a:rPr lang="es-ES" sz="2200" dirty="0" smtClean="0"/>
              <a:t>”</a:t>
            </a:r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Entre los 3 y 4 años comienzan a combinar trazos </a:t>
            </a:r>
            <a:r>
              <a:rPr lang="es-ES" sz="2200" dirty="0" smtClean="0"/>
              <a:t>para dibujar </a:t>
            </a:r>
            <a:r>
              <a:rPr lang="es-ES" sz="2200" dirty="0" smtClean="0"/>
              <a:t>cuadros, cruces, círculos y otras figuras geométricas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Inician la etapa representacional del dibujo hacia los 4 o </a:t>
            </a:r>
            <a:r>
              <a:rPr lang="es-ES" sz="2200" dirty="0" smtClean="0"/>
              <a:t>5 años</a:t>
            </a:r>
            <a:r>
              <a:rPr lang="es-ES" sz="2200" dirty="0" smtClean="0"/>
              <a:t>.</a:t>
            </a:r>
          </a:p>
          <a:p>
            <a:pPr lvl="2">
              <a:buFont typeface="Arial" pitchFamily="34" charset="0"/>
              <a:buChar char="•"/>
            </a:pPr>
            <a:r>
              <a:rPr lang="es-ES" sz="1800" dirty="0" smtClean="0"/>
              <a:t>Dibujan </a:t>
            </a:r>
            <a:r>
              <a:rPr lang="es-ES" sz="1800" dirty="0" smtClean="0"/>
              <a:t>casas, animales, personan, personajes de caricaturas </a:t>
            </a:r>
            <a:r>
              <a:rPr lang="es-ES" sz="1800" dirty="0" smtClean="0"/>
              <a:t>y otros </a:t>
            </a:r>
            <a:r>
              <a:rPr lang="es-ES" sz="1800" dirty="0" smtClean="0"/>
              <a:t>objetos.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Las figuras pueden representar objetos reales del entorno </a:t>
            </a:r>
            <a:r>
              <a:rPr lang="es-ES" sz="2200" dirty="0" smtClean="0"/>
              <a:t>o personas </a:t>
            </a:r>
            <a:r>
              <a:rPr lang="es-ES" sz="2200" dirty="0" smtClean="0"/>
              <a:t>de la fantasía que han visto o de los cuales han </a:t>
            </a:r>
            <a:r>
              <a:rPr lang="es-ES" sz="2200" dirty="0" smtClean="0"/>
              <a:t>oído hablar</a:t>
            </a:r>
            <a:endParaRPr lang="es-ES" sz="2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Conceptos numéricos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es-ES" sz="1800" dirty="0" smtClean="0"/>
              <a:t>Empiezan </a:t>
            </a:r>
            <a:r>
              <a:rPr lang="es-ES" sz="1800" dirty="0" smtClean="0"/>
              <a:t>a utilizar los números como herramienta </a:t>
            </a:r>
            <a:r>
              <a:rPr lang="es-ES" sz="1800" dirty="0" smtClean="0"/>
              <a:t>del pensamiento </a:t>
            </a:r>
            <a:r>
              <a:rPr lang="es-ES" sz="1800" dirty="0" smtClean="0"/>
              <a:t>durante los años preescolares</a:t>
            </a:r>
          </a:p>
          <a:p>
            <a:r>
              <a:rPr lang="es-ES" sz="1800" dirty="0" smtClean="0"/>
              <a:t>Pero </a:t>
            </a:r>
            <a:r>
              <a:rPr lang="es-ES" sz="1800" dirty="0" smtClean="0"/>
              <a:t>no adquieren un concepto verdadero del número antes </a:t>
            </a:r>
            <a:r>
              <a:rPr lang="es-ES" sz="1800" dirty="0" smtClean="0"/>
              <a:t>de la </a:t>
            </a:r>
            <a:r>
              <a:rPr lang="es-ES" sz="1800" dirty="0" smtClean="0"/>
              <a:t>etapa de las operaciones concretas</a:t>
            </a:r>
          </a:p>
          <a:p>
            <a:r>
              <a:rPr lang="es-ES" sz="1800" dirty="0" smtClean="0"/>
              <a:t>Rochel </a:t>
            </a:r>
            <a:r>
              <a:rPr lang="es-ES" sz="1800" dirty="0" smtClean="0"/>
              <a:t>Gelman y cols. señalan que algunos niños de 4 </a:t>
            </a:r>
            <a:r>
              <a:rPr lang="es-ES" sz="1800" dirty="0" smtClean="0"/>
              <a:t>años logran </a:t>
            </a:r>
            <a:r>
              <a:rPr lang="es-ES" sz="1800" dirty="0" smtClean="0"/>
              <a:t>entender los siguientes principios básicos del conteo</a:t>
            </a:r>
            <a:r>
              <a:rPr lang="es-ES" sz="1800" dirty="0" smtClean="0"/>
              <a:t>:</a:t>
            </a:r>
          </a:p>
          <a:p>
            <a:pPr>
              <a:buNone/>
            </a:pPr>
            <a:r>
              <a:rPr lang="es-ES" sz="1800" i="1" dirty="0" smtClean="0"/>
              <a:t>		a</a:t>
            </a:r>
            <a:r>
              <a:rPr lang="es-ES" sz="1800" i="1" dirty="0" smtClean="0"/>
              <a:t>) puede contarse cualquier arreglo de elementos:</a:t>
            </a:r>
          </a:p>
          <a:p>
            <a:pPr>
              <a:buNone/>
            </a:pPr>
            <a:r>
              <a:rPr lang="es-ES" sz="1800" i="1" dirty="0" smtClean="0"/>
              <a:t>		b</a:t>
            </a:r>
            <a:r>
              <a:rPr lang="es-ES" sz="1800" i="1" dirty="0" smtClean="0"/>
              <a:t>) cada elemento deberá contarse una sola vez;</a:t>
            </a:r>
          </a:p>
          <a:p>
            <a:pPr>
              <a:buNone/>
            </a:pPr>
            <a:r>
              <a:rPr lang="es-ES" sz="1800" i="1" dirty="0" smtClean="0"/>
              <a:t>		c</a:t>
            </a:r>
            <a:r>
              <a:rPr lang="es-ES" sz="1800" i="1" dirty="0" smtClean="0"/>
              <a:t>) los números se asignan en el mismo orden;</a:t>
            </a:r>
          </a:p>
          <a:p>
            <a:pPr>
              <a:buNone/>
            </a:pPr>
            <a:r>
              <a:rPr lang="es-ES" sz="1800" i="1" dirty="0" smtClean="0"/>
              <a:t>		d</a:t>
            </a:r>
            <a:r>
              <a:rPr lang="es-ES" sz="1800" i="1" dirty="0" smtClean="0"/>
              <a:t>) es irrelevante el orden en que se cuenten los objetos;</a:t>
            </a:r>
          </a:p>
          <a:p>
            <a:pPr>
              <a:buNone/>
            </a:pPr>
            <a:r>
              <a:rPr lang="es-ES" sz="1800" i="1" dirty="0" smtClean="0"/>
              <a:t>		e) </a:t>
            </a:r>
            <a:r>
              <a:rPr lang="es-ES" sz="1800" i="1" dirty="0" smtClean="0"/>
              <a:t>el último número pronunciado es el de los elementos </a:t>
            </a:r>
            <a:r>
              <a:rPr lang="es-ES" sz="1800" i="1" dirty="0" smtClean="0"/>
              <a:t>que </a:t>
            </a:r>
            <a:r>
              <a:rPr lang="es-ES" sz="1800" dirty="0" smtClean="0"/>
              <a:t>contiene el   	conjunto</a:t>
            </a:r>
            <a:r>
              <a:rPr lang="es-ES" sz="1800" dirty="0" smtClean="0"/>
              <a:t>.</a:t>
            </a:r>
          </a:p>
          <a:p>
            <a:pPr>
              <a:buNone/>
            </a:pPr>
            <a:r>
              <a:rPr lang="es-ES" sz="1800" dirty="0" smtClean="0"/>
              <a:t>– Los niños de edad preescolar comprenden un poco las </a:t>
            </a:r>
            <a:r>
              <a:rPr lang="es-ES" sz="1800" dirty="0" smtClean="0"/>
              <a:t>relaciones numéricas</a:t>
            </a:r>
            <a:r>
              <a:rPr lang="es-ES" sz="1800" dirty="0" smtClean="0"/>
              <a:t>. Así, </a:t>
            </a:r>
            <a:r>
              <a:rPr lang="es-ES" sz="1800" dirty="0" smtClean="0"/>
              <a:t>la mayoría </a:t>
            </a:r>
            <a:r>
              <a:rPr lang="es-ES" sz="1800" dirty="0" smtClean="0"/>
              <a:t>de los niños de 3 a 4 años de edad, </a:t>
            </a:r>
            <a:r>
              <a:rPr lang="es-ES" sz="1800" dirty="0" smtClean="0"/>
              <a:t>saben que </a:t>
            </a:r>
            <a:r>
              <a:rPr lang="es-ES" sz="1800" dirty="0" smtClean="0"/>
              <a:t>3 es más que 2.</a:t>
            </a:r>
            <a:endParaRPr lang="es-ES" sz="1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0811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Limitaciones del pensamiento</a:t>
            </a:r>
            <a:br>
              <a:rPr lang="es-ES" b="1" dirty="0" smtClean="0"/>
            </a:br>
            <a:r>
              <a:rPr lang="es-ES" b="1" dirty="0" smtClean="0"/>
              <a:t>pre-operacional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Autofit/>
          </a:bodyPr>
          <a:lstStyle/>
          <a:p>
            <a:r>
              <a:rPr lang="es-ES" sz="1600" dirty="0" smtClean="0"/>
              <a:t>El </a:t>
            </a:r>
            <a:r>
              <a:rPr lang="es-ES" sz="1600" dirty="0" smtClean="0"/>
              <a:t>egocentrismo es la tendencia a “percibir, entender </a:t>
            </a:r>
            <a:r>
              <a:rPr lang="es-ES" sz="1600" dirty="0" smtClean="0"/>
              <a:t>e interpretar </a:t>
            </a:r>
            <a:r>
              <a:rPr lang="es-ES" sz="1600" dirty="0" smtClean="0"/>
              <a:t>el mundo a partir del yo</a:t>
            </a:r>
            <a:r>
              <a:rPr lang="es-ES" sz="1600" dirty="0" smtClean="0"/>
              <a:t>”.</a:t>
            </a:r>
            <a:endParaRPr lang="es-ES" sz="1600" dirty="0" smtClean="0"/>
          </a:p>
          <a:p>
            <a:r>
              <a:rPr lang="es-ES" sz="1600" dirty="0" smtClean="0"/>
              <a:t>Se </a:t>
            </a:r>
            <a:r>
              <a:rPr lang="es-ES" sz="1600" dirty="0" smtClean="0"/>
              <a:t>manifiesta sobre todo en las conversaciones de </a:t>
            </a:r>
            <a:r>
              <a:rPr lang="es-ES" sz="1600" dirty="0" smtClean="0"/>
              <a:t>los preescolares.</a:t>
            </a:r>
            <a:endParaRPr lang="es-ES" sz="1600" dirty="0" smtClean="0"/>
          </a:p>
          <a:p>
            <a:r>
              <a:rPr lang="es-ES" sz="1600" dirty="0" smtClean="0"/>
              <a:t>Son </a:t>
            </a:r>
            <a:r>
              <a:rPr lang="es-ES" sz="1600" dirty="0" smtClean="0"/>
              <a:t>incapaces de adoptar la perspectiva de </a:t>
            </a:r>
            <a:r>
              <a:rPr lang="es-ES" sz="1600" dirty="0" smtClean="0"/>
              <a:t>otros.</a:t>
            </a:r>
            <a:endParaRPr lang="es-ES" sz="1600" dirty="0" smtClean="0"/>
          </a:p>
          <a:p>
            <a:pPr>
              <a:buNone/>
            </a:pPr>
            <a:r>
              <a:rPr lang="es-ES" sz="1600" dirty="0" smtClean="0"/>
              <a:t>		– </a:t>
            </a:r>
            <a:r>
              <a:rPr lang="es-ES" sz="1600" dirty="0" smtClean="0"/>
              <a:t>Hacen poco esfuerzo por modificar su habla a favor </a:t>
            </a:r>
            <a:r>
              <a:rPr lang="es-ES" sz="1600" dirty="0" smtClean="0"/>
              <a:t>del oyente.</a:t>
            </a:r>
            <a:endParaRPr lang="es-ES" sz="1600" dirty="0" smtClean="0"/>
          </a:p>
          <a:p>
            <a:r>
              <a:rPr lang="es-ES" sz="1600" dirty="0" smtClean="0"/>
              <a:t>Los </a:t>
            </a:r>
            <a:r>
              <a:rPr lang="es-ES" sz="1600" dirty="0" smtClean="0"/>
              <a:t>niños de tres años parecen realizar los </a:t>
            </a:r>
            <a:r>
              <a:rPr lang="es-ES" sz="1600" dirty="0" smtClean="0"/>
              <a:t>llamados monólogos </a:t>
            </a:r>
            <a:r>
              <a:rPr lang="es-ES" sz="1600" dirty="0" smtClean="0"/>
              <a:t>colectivos, en los cuales los comentarios </a:t>
            </a:r>
            <a:r>
              <a:rPr lang="es-ES" sz="1600" dirty="0" smtClean="0"/>
              <a:t>de los </a:t>
            </a:r>
            <a:r>
              <a:rPr lang="es-ES" sz="1600" dirty="0" smtClean="0"/>
              <a:t>interlocutores no guardan relación alguna entre </a:t>
            </a:r>
            <a:r>
              <a:rPr lang="es-ES" sz="1600" dirty="0" smtClean="0"/>
              <a:t>sí.</a:t>
            </a:r>
            <a:endParaRPr lang="es-ES" sz="1600" dirty="0" smtClean="0"/>
          </a:p>
          <a:p>
            <a:r>
              <a:rPr lang="es-ES" sz="1600" dirty="0" smtClean="0"/>
              <a:t>Entre </a:t>
            </a:r>
            <a:r>
              <a:rPr lang="es-ES" sz="1600" dirty="0" smtClean="0"/>
              <a:t>los 4 y 5 años de edad, el niño comienza </a:t>
            </a:r>
            <a:r>
              <a:rPr lang="es-ES" sz="1600" dirty="0" smtClean="0"/>
              <a:t>a mostrar capacidad </a:t>
            </a:r>
            <a:r>
              <a:rPr lang="es-ES" sz="1600" dirty="0" smtClean="0"/>
              <a:t>para ajustar su comunicación a la </a:t>
            </a:r>
            <a:r>
              <a:rPr lang="es-ES" sz="1600" dirty="0" err="1" smtClean="0"/>
              <a:t>perspectivade</a:t>
            </a:r>
            <a:r>
              <a:rPr lang="es-ES" sz="1600" dirty="0" smtClean="0"/>
              <a:t> </a:t>
            </a:r>
            <a:r>
              <a:rPr lang="es-ES" sz="1600" dirty="0" smtClean="0"/>
              <a:t>los </a:t>
            </a:r>
            <a:r>
              <a:rPr lang="es-ES" sz="1600" dirty="0" smtClean="0"/>
              <a:t>oyentes</a:t>
            </a:r>
          </a:p>
          <a:p>
            <a:r>
              <a:rPr lang="es-ES" sz="1600" dirty="0" smtClean="0"/>
              <a:t> La </a:t>
            </a:r>
            <a:r>
              <a:rPr lang="es-ES" sz="1600" b="1" dirty="0" smtClean="0"/>
              <a:t>centralización:</a:t>
            </a:r>
          </a:p>
          <a:p>
            <a:r>
              <a:rPr lang="es-ES" sz="1600" dirty="0" smtClean="0"/>
              <a:t>Tienden </a:t>
            </a:r>
            <a:r>
              <a:rPr lang="es-ES" sz="1600" dirty="0" smtClean="0"/>
              <a:t>a fijar la atención en un solo aspecto </a:t>
            </a:r>
            <a:r>
              <a:rPr lang="es-ES" sz="1600" dirty="0" smtClean="0"/>
              <a:t>del estímulo</a:t>
            </a:r>
            <a:endParaRPr lang="es-ES" sz="1600" dirty="0" smtClean="0"/>
          </a:p>
          <a:p>
            <a:r>
              <a:rPr lang="es-ES" sz="1600" dirty="0" smtClean="0"/>
              <a:t>Ignoran </a:t>
            </a:r>
            <a:r>
              <a:rPr lang="es-ES" sz="1600" dirty="0" smtClean="0"/>
              <a:t>el resto de las características</a:t>
            </a:r>
          </a:p>
          <a:p>
            <a:r>
              <a:rPr lang="es-ES" sz="1600" dirty="0" smtClean="0"/>
              <a:t>Explica </a:t>
            </a:r>
            <a:r>
              <a:rPr lang="es-ES" sz="1600" dirty="0" smtClean="0"/>
              <a:t>por qué a los niños les resulta difícil </a:t>
            </a:r>
            <a:r>
              <a:rPr lang="es-ES" sz="1600" dirty="0" smtClean="0"/>
              <a:t>efectuar tareas </a:t>
            </a:r>
            <a:r>
              <a:rPr lang="es-ES" sz="1600" dirty="0" smtClean="0"/>
              <a:t>relacionadas con la conservación</a:t>
            </a:r>
          </a:p>
          <a:p>
            <a:pPr>
              <a:buNone/>
            </a:pPr>
            <a:r>
              <a:rPr lang="es-ES" sz="1600" dirty="0" smtClean="0"/>
              <a:t>– Supongamos que a un niño de 4 años le mostramos </a:t>
            </a:r>
            <a:r>
              <a:rPr lang="es-ES" sz="1600" dirty="0" smtClean="0"/>
              <a:t>dos vasos </a:t>
            </a:r>
            <a:r>
              <a:rPr lang="es-ES" sz="1600" dirty="0" smtClean="0"/>
              <a:t>idénticos con la </a:t>
            </a:r>
            <a:r>
              <a:rPr lang="es-ES" sz="1600" dirty="0" smtClean="0"/>
              <a:t>misma cantidad</a:t>
            </a:r>
          </a:p>
          <a:p>
            <a:pPr>
              <a:buNone/>
            </a:pPr>
            <a:r>
              <a:rPr lang="es-ES" sz="1600" dirty="0" smtClean="0"/>
              <a:t>de </a:t>
            </a:r>
            <a:r>
              <a:rPr lang="es-ES" sz="1600" dirty="0" smtClean="0"/>
              <a:t>agua y </a:t>
            </a:r>
            <a:r>
              <a:rPr lang="es-ES" sz="1600" dirty="0" smtClean="0"/>
              <a:t>que luego </a:t>
            </a:r>
            <a:r>
              <a:rPr lang="es-ES" sz="1600" dirty="0" smtClean="0"/>
              <a:t>vaciamos uno en un vaso alto y delgado. Cuando </a:t>
            </a:r>
            <a:r>
              <a:rPr lang="es-ES" sz="1600" dirty="0" smtClean="0"/>
              <a:t>le preguntamos</a:t>
            </a:r>
            <a:r>
              <a:rPr lang="es-ES" sz="1600" dirty="0" smtClean="0"/>
              <a:t>: “¿</a:t>
            </a:r>
            <a:r>
              <a:rPr lang="es-ES" sz="1600" dirty="0" smtClean="0"/>
              <a:t>Cuál</a:t>
            </a:r>
          </a:p>
          <a:p>
            <a:pPr>
              <a:buNone/>
            </a:pPr>
            <a:r>
              <a:rPr lang="es-ES" sz="1600" dirty="0" smtClean="0"/>
              <a:t>vaso </a:t>
            </a:r>
            <a:r>
              <a:rPr lang="es-ES" sz="1600" dirty="0" smtClean="0"/>
              <a:t>tiene más?”, el se </a:t>
            </a:r>
            <a:r>
              <a:rPr lang="es-ES" sz="1600" dirty="0" smtClean="0"/>
              <a:t>concentrará en </a:t>
            </a:r>
            <a:r>
              <a:rPr lang="es-ES" sz="1600" dirty="0" smtClean="0"/>
              <a:t>la altura del agua y escogerá el más alto. </a:t>
            </a:r>
            <a:r>
              <a:rPr lang="es-ES" sz="1600" dirty="0" smtClean="0"/>
              <a:t>Prescindirá</a:t>
            </a:r>
          </a:p>
          <a:p>
            <a:pPr>
              <a:buNone/>
            </a:pPr>
            <a:r>
              <a:rPr lang="es-ES" sz="1600" dirty="0" smtClean="0"/>
              <a:t>de otras </a:t>
            </a:r>
            <a:r>
              <a:rPr lang="es-ES" sz="1600" dirty="0" smtClean="0"/>
              <a:t>dimensiones del vaso como el ancho. </a:t>
            </a:r>
            <a:endParaRPr lang="es-ES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r>
              <a:rPr lang="es-ES" b="1" dirty="0" smtClean="0"/>
              <a:t>Rigidez </a:t>
            </a:r>
            <a:r>
              <a:rPr lang="es-ES" b="1" dirty="0" smtClean="0"/>
              <a:t>de </a:t>
            </a:r>
            <a:r>
              <a:rPr lang="es-ES" b="1" dirty="0" smtClean="0"/>
              <a:t>pensamiento:</a:t>
            </a:r>
          </a:p>
          <a:p>
            <a:endParaRPr lang="es-ES" b="1" dirty="0" smtClean="0"/>
          </a:p>
          <a:p>
            <a:r>
              <a:rPr lang="es-ES" sz="2200" dirty="0" smtClean="0"/>
              <a:t>Con </a:t>
            </a:r>
            <a:r>
              <a:rPr lang="es-ES" sz="2200" dirty="0" smtClean="0"/>
              <a:t>el tiempo, el pensamiento de los niños se </a:t>
            </a:r>
            <a:r>
              <a:rPr lang="es-ES" sz="2200" dirty="0" smtClean="0"/>
              <a:t>torna menos rígido.</a:t>
            </a:r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	-Comienza </a:t>
            </a:r>
            <a:r>
              <a:rPr lang="es-ES" sz="2200" dirty="0" smtClean="0"/>
              <a:t>a considerar cómo pueden invertir las</a:t>
            </a:r>
          </a:p>
          <a:p>
            <a:pPr>
              <a:buNone/>
            </a:pPr>
            <a:r>
              <a:rPr lang="es-ES" sz="2200" dirty="0" smtClean="0"/>
              <a:t>transformaciones (vaciar el contenido de un vaso </a:t>
            </a:r>
            <a:r>
              <a:rPr lang="es-ES" sz="2200" dirty="0" smtClean="0"/>
              <a:t>en otro).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No </a:t>
            </a:r>
            <a:r>
              <a:rPr lang="es-ES" sz="2200" dirty="0" smtClean="0"/>
              <a:t>conoce la </a:t>
            </a:r>
            <a:r>
              <a:rPr lang="es-ES" sz="2200" dirty="0" smtClean="0"/>
              <a:t>reversibilidad.</a:t>
            </a:r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	-  No </a:t>
            </a:r>
            <a:r>
              <a:rPr lang="es-ES" sz="2200" dirty="0" smtClean="0"/>
              <a:t>pueden deshacer mentalmente una acción que </a:t>
            </a:r>
            <a:r>
              <a:rPr lang="es-ES" sz="2200" dirty="0" smtClean="0"/>
              <a:t>han presenciado.</a:t>
            </a:r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	-No </a:t>
            </a:r>
            <a:r>
              <a:rPr lang="es-ES" sz="2200" dirty="0" smtClean="0"/>
              <a:t>pueden pensar en la forma en que era un objeto </a:t>
            </a:r>
            <a:r>
              <a:rPr lang="es-ES" sz="2200" dirty="0" smtClean="0"/>
              <a:t>o situación </a:t>
            </a:r>
            <a:r>
              <a:rPr lang="es-ES" sz="2200" dirty="0" smtClean="0"/>
              <a:t>antes de que el objeto o situación </a:t>
            </a:r>
            <a:r>
              <a:rPr lang="es-ES" sz="2200" dirty="0" smtClean="0"/>
              <a:t>cambiaran.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Basa </a:t>
            </a:r>
            <a:r>
              <a:rPr lang="es-ES" sz="2200" dirty="0" smtClean="0"/>
              <a:t>sus juicios en el aspecto perceptual y no en </a:t>
            </a:r>
            <a:r>
              <a:rPr lang="es-ES" sz="2200" dirty="0" smtClean="0"/>
              <a:t>la realidad.</a:t>
            </a:r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	-Si </a:t>
            </a:r>
            <a:r>
              <a:rPr lang="es-ES" sz="2200" dirty="0" smtClean="0"/>
              <a:t>de contener más </a:t>
            </a:r>
            <a:r>
              <a:rPr lang="es-ES" sz="2200" dirty="0" smtClean="0"/>
              <a:t>agua un </a:t>
            </a:r>
            <a:r>
              <a:rPr lang="es-ES" sz="2200" dirty="0" smtClean="0"/>
              <a:t>vaso da la impresión </a:t>
            </a:r>
            <a:r>
              <a:rPr lang="es-ES" sz="2200" dirty="0" smtClean="0"/>
              <a:t>agua, supondrá </a:t>
            </a:r>
            <a:r>
              <a:rPr lang="es-ES" sz="2200" dirty="0" smtClean="0"/>
              <a:t>que la </a:t>
            </a:r>
            <a:r>
              <a:rPr lang="es-ES" sz="2200" dirty="0" smtClean="0"/>
              <a:t>tiene.</a:t>
            </a:r>
            <a:endParaRPr lang="es-ES" sz="2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785242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Operaciones concretas (7 a 11 años)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Empieza </a:t>
            </a:r>
            <a:r>
              <a:rPr lang="es-ES" dirty="0" smtClean="0"/>
              <a:t>a utilizar las operaciones mentales y la lógica </a:t>
            </a:r>
            <a:r>
              <a:rPr lang="es-ES" dirty="0" smtClean="0"/>
              <a:t>para reflexionar </a:t>
            </a:r>
            <a:r>
              <a:rPr lang="es-ES" dirty="0" smtClean="0"/>
              <a:t>sobre los hechos y los objetos de su ambiente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Su </a:t>
            </a:r>
            <a:r>
              <a:rPr lang="es-ES" dirty="0" smtClean="0"/>
              <a:t>pensamiento muestra menor rigidez y mayor </a:t>
            </a:r>
            <a:r>
              <a:rPr lang="es-ES" dirty="0" smtClean="0"/>
              <a:t>flexibilidad</a:t>
            </a:r>
          </a:p>
          <a:p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 smtClean="0"/>
              <a:t>niño entiende que las operaciones pueden invertirse </a:t>
            </a:r>
            <a:r>
              <a:rPr lang="es-ES" dirty="0" smtClean="0"/>
              <a:t>o negarse mentalmente.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	– </a:t>
            </a:r>
            <a:r>
              <a:rPr lang="es-ES" dirty="0" smtClean="0"/>
              <a:t>Puede devolver a su estado original un estímulo como el </a:t>
            </a:r>
            <a:r>
              <a:rPr lang="es-ES" dirty="0" smtClean="0"/>
              <a:t>agua vaciada </a:t>
            </a:r>
            <a:r>
              <a:rPr lang="es-ES" dirty="0" smtClean="0"/>
              <a:t>en una jarra de pico, con sólo invertir la </a:t>
            </a:r>
            <a:r>
              <a:rPr lang="es-ES" dirty="0" smtClean="0"/>
              <a:t>acción.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 smtClean="0"/>
              <a:t>pensamiento es menos centralizado y egocéntrico</a:t>
            </a:r>
          </a:p>
          <a:p>
            <a:pPr>
              <a:buNone/>
            </a:pPr>
            <a:r>
              <a:rPr lang="es-ES" dirty="0" smtClean="0"/>
              <a:t>		– </a:t>
            </a:r>
            <a:r>
              <a:rPr lang="es-ES" dirty="0" smtClean="0"/>
              <a:t>Puede fijarse simultáneamente en varias características </a:t>
            </a:r>
            <a:r>
              <a:rPr lang="es-ES" dirty="0" smtClean="0"/>
              <a:t>	del estímulo.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Hace </a:t>
            </a:r>
            <a:r>
              <a:rPr lang="es-ES" dirty="0" smtClean="0"/>
              <a:t>inferencias respecto a la naturaleza de </a:t>
            </a:r>
            <a:r>
              <a:rPr lang="es-ES" dirty="0" smtClean="0"/>
              <a:t>las transformaciones.</a:t>
            </a:r>
          </a:p>
          <a:p>
            <a:endParaRPr lang="es-ES" dirty="0" smtClean="0"/>
          </a:p>
          <a:p>
            <a:r>
              <a:rPr lang="es-ES" dirty="0" smtClean="0"/>
              <a:t>Ya</a:t>
            </a:r>
            <a:r>
              <a:rPr lang="es-ES" b="1" dirty="0" smtClean="0"/>
              <a:t> </a:t>
            </a:r>
            <a:r>
              <a:rPr lang="es-ES" dirty="0" smtClean="0"/>
              <a:t>no </a:t>
            </a:r>
            <a:r>
              <a:rPr lang="es-ES" dirty="0" smtClean="0"/>
              <a:t>basa sus juicios en la apariencia </a:t>
            </a:r>
            <a:r>
              <a:rPr lang="es-ES" dirty="0" smtClean="0"/>
              <a:t>de las cosas.</a:t>
            </a:r>
            <a:endParaRPr lang="es-E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¿Cuáles son las teorías que explican el</a:t>
            </a:r>
            <a:br>
              <a:rPr lang="es-ES" b="1" dirty="0" smtClean="0"/>
            </a:br>
            <a:r>
              <a:rPr lang="es-ES" b="1" dirty="0" smtClean="0"/>
              <a:t>desarrollo cognitivo?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86000"/>
            <a:ext cx="8229600" cy="4572000"/>
          </a:xfrm>
        </p:spPr>
        <p:txBody>
          <a:bodyPr>
            <a:normAutofit/>
          </a:bodyPr>
          <a:lstStyle/>
          <a:p>
            <a:r>
              <a:rPr lang="es-ES" dirty="0" smtClean="0"/>
              <a:t> </a:t>
            </a:r>
            <a:r>
              <a:rPr lang="es-ES" dirty="0" smtClean="0"/>
              <a:t>La perspectiva </a:t>
            </a:r>
            <a:r>
              <a:rPr lang="es-ES" dirty="0" smtClean="0"/>
              <a:t>piagetiana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– Explica como el niño interpreta el mundo a</a:t>
            </a:r>
          </a:p>
          <a:p>
            <a:pPr>
              <a:buNone/>
            </a:pPr>
            <a:r>
              <a:rPr lang="es-ES" dirty="0" smtClean="0"/>
              <a:t>   edades diversas.</a:t>
            </a:r>
            <a:endParaRPr lang="es-ES" dirty="0" smtClean="0"/>
          </a:p>
          <a:p>
            <a:r>
              <a:rPr lang="es-ES" dirty="0" smtClean="0"/>
              <a:t> </a:t>
            </a:r>
            <a:r>
              <a:rPr lang="es-ES" dirty="0" smtClean="0"/>
              <a:t>La perspectiva sociocultural de Vygotsky</a:t>
            </a:r>
          </a:p>
          <a:p>
            <a:pPr>
              <a:buNone/>
            </a:pPr>
            <a:r>
              <a:rPr lang="es-ES" dirty="0" smtClean="0"/>
              <a:t>– Explica </a:t>
            </a:r>
            <a:r>
              <a:rPr lang="es-ES" dirty="0" smtClean="0"/>
              <a:t>los procesos sociales que </a:t>
            </a:r>
            <a:r>
              <a:rPr lang="es-ES" dirty="0" smtClean="0"/>
              <a:t>influyen en la adquisición </a:t>
            </a:r>
            <a:r>
              <a:rPr lang="es-ES" dirty="0" smtClean="0"/>
              <a:t>de las habilidades </a:t>
            </a:r>
            <a:r>
              <a:rPr lang="es-ES" dirty="0" smtClean="0"/>
              <a:t>intelectuales.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/>
              <a:t>Progresos cognoscitivos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lnSpcReduction="10000"/>
          </a:bodyPr>
          <a:lstStyle/>
          <a:p>
            <a:r>
              <a:rPr lang="es-ES" sz="2000" dirty="0" smtClean="0"/>
              <a:t>La </a:t>
            </a:r>
            <a:r>
              <a:rPr lang="es-ES" sz="2000" b="1" dirty="0" smtClean="0"/>
              <a:t>seriación es la capacidad de ordenar los objetos </a:t>
            </a:r>
            <a:r>
              <a:rPr lang="es-ES" sz="2000" b="1" dirty="0" smtClean="0"/>
              <a:t>en </a:t>
            </a:r>
            <a:r>
              <a:rPr lang="es-ES" sz="2000" dirty="0" smtClean="0"/>
              <a:t>progresión </a:t>
            </a:r>
            <a:r>
              <a:rPr lang="es-ES" sz="2000" dirty="0" smtClean="0"/>
              <a:t>lógica; por ejemplo, del más pequeño al más alto</a:t>
            </a:r>
            <a:r>
              <a:rPr lang="es-ES" sz="2000" dirty="0" smtClean="0"/>
              <a:t>.</a:t>
            </a:r>
          </a:p>
          <a:p>
            <a:pPr lvl="2"/>
            <a:endParaRPr lang="es-ES" sz="1400" dirty="0" smtClean="0"/>
          </a:p>
          <a:p>
            <a:r>
              <a:rPr lang="es-ES" sz="2000" dirty="0" smtClean="0"/>
              <a:t>Es </a:t>
            </a:r>
            <a:r>
              <a:rPr lang="es-ES" sz="2000" dirty="0" smtClean="0"/>
              <a:t>importante para comprender los conceptos de número, </a:t>
            </a:r>
            <a:r>
              <a:rPr lang="es-ES" sz="2000" dirty="0" smtClean="0"/>
              <a:t>de tiempo </a:t>
            </a:r>
            <a:r>
              <a:rPr lang="es-ES" sz="2000" dirty="0" smtClean="0"/>
              <a:t>y de </a:t>
            </a:r>
            <a:r>
              <a:rPr lang="es-ES" sz="2000" dirty="0" smtClean="0"/>
              <a:t>medición.</a:t>
            </a:r>
          </a:p>
          <a:p>
            <a:pPr lvl="2"/>
            <a:endParaRPr lang="es-ES" sz="1400" dirty="0" smtClean="0"/>
          </a:p>
          <a:p>
            <a:r>
              <a:rPr lang="es-ES" sz="2000" dirty="0" smtClean="0"/>
              <a:t>Parecen </a:t>
            </a:r>
            <a:r>
              <a:rPr lang="es-ES" sz="2000" dirty="0" smtClean="0"/>
              <a:t>entender la </a:t>
            </a:r>
            <a:r>
              <a:rPr lang="es-ES" sz="2000" b="1" dirty="0" smtClean="0"/>
              <a:t>regla lógica del cambio </a:t>
            </a:r>
            <a:r>
              <a:rPr lang="es-ES" sz="2000" b="1" dirty="0" smtClean="0"/>
              <a:t>progresivo.</a:t>
            </a:r>
            <a:endParaRPr lang="es-ES" sz="2000" b="1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Los objetos pueden ordenarse atendiendo a su tamaño creciente </a:t>
            </a:r>
            <a:r>
              <a:rPr lang="es-ES" sz="2000" dirty="0" smtClean="0"/>
              <a:t>o 	decreciente.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Para </a:t>
            </a:r>
            <a:r>
              <a:rPr lang="es-ES" sz="2000" dirty="0" smtClean="0"/>
              <a:t>resolver los problemas de seriación, el niño debe </a:t>
            </a:r>
            <a:r>
              <a:rPr lang="es-ES" sz="2000" dirty="0" smtClean="0"/>
              <a:t>aplicar además </a:t>
            </a:r>
            <a:r>
              <a:rPr lang="es-ES" sz="2000" dirty="0" smtClean="0"/>
              <a:t>la </a:t>
            </a:r>
            <a:r>
              <a:rPr lang="es-ES" sz="2000" b="1" dirty="0" smtClean="0"/>
              <a:t>regla lógica de la </a:t>
            </a:r>
            <a:r>
              <a:rPr lang="es-ES" sz="2000" b="1" dirty="0" smtClean="0"/>
              <a:t>transitividad.</a:t>
            </a:r>
            <a:endParaRPr lang="es-ES" sz="2000" b="1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Pueden construir mentalmente relaciones entre los objetos</a:t>
            </a:r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Saben inferir la relación entre dos si conocen su relación con </a:t>
            </a:r>
            <a:r>
              <a:rPr lang="es-ES" sz="2000" dirty="0" smtClean="0"/>
              <a:t>un 	tercero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Por ejemplo, si saben que el palo A es más corto que B y que éste </a:t>
            </a:r>
            <a:r>
              <a:rPr lang="es-ES" sz="2000" dirty="0" smtClean="0"/>
              <a:t>	es más </a:t>
            </a:r>
            <a:r>
              <a:rPr lang="es-ES" sz="2000" dirty="0" smtClean="0"/>
              <a:t>corto que el palo C, el palo A deberá ser entonces más </a:t>
            </a:r>
            <a:r>
              <a:rPr lang="es-ES" sz="2000" dirty="0" smtClean="0"/>
              <a:t>corto 	que </a:t>
            </a:r>
            <a:r>
              <a:rPr lang="es-ES" sz="2000" dirty="0" smtClean="0"/>
              <a:t>C.</a:t>
            </a:r>
            <a:endParaRPr lang="es-E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5580112" y="2060848"/>
            <a:ext cx="2880320" cy="295232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467544" y="2060848"/>
            <a:ext cx="2952328" cy="288032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13234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Progresos cognoscitivos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60032" y="5157192"/>
            <a:ext cx="4104456" cy="1484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dirty="0" smtClean="0"/>
              <a:t>	En la etapa de las operaciones concretas, el niño puede ordenar unas serie de palos por su tamaño.</a:t>
            </a:r>
            <a:endParaRPr lang="es-ES" sz="20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1115616" y="2492896"/>
            <a:ext cx="0" cy="18722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1475656" y="3140968"/>
            <a:ext cx="0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2339752" y="2708920"/>
            <a:ext cx="0" cy="9361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699792" y="2996952"/>
            <a:ext cx="0" cy="14401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979712" y="2348880"/>
            <a:ext cx="0" cy="22322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7308304" y="2708920"/>
            <a:ext cx="0" cy="18722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6300192" y="3933056"/>
            <a:ext cx="0" cy="57606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6588224" y="3573016"/>
            <a:ext cx="0" cy="9361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6948264" y="3140968"/>
            <a:ext cx="0" cy="144016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7740352" y="2348880"/>
            <a:ext cx="0" cy="22322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2 Marcador de contenido"/>
          <p:cNvSpPr txBox="1">
            <a:spLocks/>
          </p:cNvSpPr>
          <p:nvPr/>
        </p:nvSpPr>
        <p:spPr>
          <a:xfrm>
            <a:off x="152400" y="5309592"/>
            <a:ext cx="3599384" cy="14847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¿Puedes poner en orden estos palos del mas corto al mas largo?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56921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Progresos cognoscitivos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La </a:t>
            </a:r>
            <a:r>
              <a:rPr lang="es-ES" sz="2000" b="1" dirty="0" smtClean="0"/>
              <a:t>clasificación: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de acuerdo a sus semejanzas y a </a:t>
            </a:r>
            <a:r>
              <a:rPr lang="es-ES" sz="2000" dirty="0" smtClean="0"/>
              <a:t>establecer relaciones </a:t>
            </a:r>
            <a:r>
              <a:rPr lang="es-ES" sz="2000" dirty="0" smtClean="0"/>
              <a:t>de </a:t>
            </a:r>
            <a:r>
              <a:rPr lang="es-ES" sz="2000" dirty="0" smtClean="0"/>
              <a:t>pertenencia entre </a:t>
            </a:r>
            <a:r>
              <a:rPr lang="es-ES" sz="2000" dirty="0" smtClean="0"/>
              <a:t>los objetos y </a:t>
            </a:r>
            <a:r>
              <a:rPr lang="es-ES" sz="2000" dirty="0" smtClean="0"/>
              <a:t>los conjuntos </a:t>
            </a:r>
            <a:r>
              <a:rPr lang="es-ES" sz="2000" dirty="0" smtClean="0"/>
              <a:t>en que están </a:t>
            </a:r>
            <a:r>
              <a:rPr lang="es-ES" sz="2000" dirty="0" smtClean="0"/>
              <a:t>incluidos.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Piaget </a:t>
            </a:r>
            <a:r>
              <a:rPr lang="es-ES" sz="2000" dirty="0" smtClean="0"/>
              <a:t>distingue tres tipos de </a:t>
            </a:r>
            <a:r>
              <a:rPr lang="es-ES" sz="2000" dirty="0" smtClean="0"/>
              <a:t>contenidos básicos</a:t>
            </a:r>
            <a:r>
              <a:rPr lang="es-ES" sz="2000" dirty="0" smtClean="0"/>
              <a:t>: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la clasificación simple, la clasificación múltiple </a:t>
            </a:r>
            <a:r>
              <a:rPr lang="es-ES" sz="2000" dirty="0" smtClean="0"/>
              <a:t>y la </a:t>
            </a:r>
            <a:r>
              <a:rPr lang="es-ES" sz="2000" dirty="0" smtClean="0"/>
              <a:t>inclusión de clases</a:t>
            </a:r>
            <a:r>
              <a:rPr lang="es-ES" sz="2000" dirty="0" smtClean="0"/>
              <a:t>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L</a:t>
            </a:r>
            <a:r>
              <a:rPr lang="es-ES" sz="2000" dirty="0" smtClean="0"/>
              <a:t>a </a:t>
            </a:r>
            <a:r>
              <a:rPr lang="es-ES" sz="2000" b="1" dirty="0" smtClean="0"/>
              <a:t>clasificación simple consiste en </a:t>
            </a:r>
            <a:r>
              <a:rPr lang="es-ES" sz="2000" b="1" dirty="0" smtClean="0"/>
              <a:t>agrupar </a:t>
            </a:r>
            <a:r>
              <a:rPr lang="es-ES" sz="2000" dirty="0" smtClean="0"/>
              <a:t>objetos </a:t>
            </a:r>
            <a:r>
              <a:rPr lang="es-ES" sz="2000" dirty="0" smtClean="0"/>
              <a:t>en función de alguna </a:t>
            </a:r>
            <a:r>
              <a:rPr lang="es-ES" sz="2000" dirty="0" smtClean="0"/>
              <a:t>característica.</a:t>
            </a:r>
          </a:p>
          <a:p>
            <a:endParaRPr lang="es-ES" sz="2000" dirty="0" smtClean="0"/>
          </a:p>
          <a:p>
            <a:r>
              <a:rPr lang="es-ES" sz="2000" dirty="0" smtClean="0"/>
              <a:t>La </a:t>
            </a:r>
            <a:r>
              <a:rPr lang="es-ES" sz="2000" b="1" dirty="0" smtClean="0"/>
              <a:t>clasificación múltiple implica </a:t>
            </a:r>
            <a:r>
              <a:rPr lang="es-ES" sz="2000" b="1" dirty="0" smtClean="0"/>
              <a:t>disponer </a:t>
            </a:r>
            <a:r>
              <a:rPr lang="es-ES" sz="2000" dirty="0" smtClean="0"/>
              <a:t>objetos </a:t>
            </a:r>
            <a:r>
              <a:rPr lang="es-ES" sz="2000" dirty="0" smtClean="0"/>
              <a:t>simultáneamente </a:t>
            </a:r>
            <a:r>
              <a:rPr lang="es-ES" sz="2000" dirty="0" smtClean="0"/>
              <a:t>en función </a:t>
            </a:r>
            <a:r>
              <a:rPr lang="es-ES" sz="2000" dirty="0" smtClean="0"/>
              <a:t>de </a:t>
            </a:r>
            <a:r>
              <a:rPr lang="es-ES" sz="2000" dirty="0" smtClean="0"/>
              <a:t>dos dimensiones.</a:t>
            </a:r>
          </a:p>
          <a:p>
            <a:endParaRPr lang="es-ES" sz="2000" dirty="0" smtClean="0"/>
          </a:p>
          <a:p>
            <a:r>
              <a:rPr lang="es-ES" sz="2000" dirty="0" smtClean="0"/>
              <a:t> La </a:t>
            </a:r>
            <a:r>
              <a:rPr lang="es-ES" sz="2000" b="1" dirty="0" smtClean="0"/>
              <a:t>inclusión de clases supone </a:t>
            </a:r>
            <a:r>
              <a:rPr lang="es-ES" sz="2000" b="1" dirty="0" smtClean="0"/>
              <a:t>comprender</a:t>
            </a:r>
            <a:r>
              <a:rPr lang="es-ES" sz="2000" dirty="0" smtClean="0"/>
              <a:t>las </a:t>
            </a:r>
            <a:r>
              <a:rPr lang="es-ES" sz="2000" dirty="0" smtClean="0"/>
              <a:t>relaciones entre clases y subclases (p.ej</a:t>
            </a:r>
            <a:r>
              <a:rPr lang="es-ES" sz="2000" dirty="0" smtClean="0"/>
              <a:t>., entre </a:t>
            </a:r>
            <a:r>
              <a:rPr lang="es-ES" sz="2000" dirty="0" smtClean="0"/>
              <a:t>los animales y los mamíferos)</a:t>
            </a:r>
            <a:endParaRPr lang="es-E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597352"/>
          </a:xfrm>
        </p:spPr>
        <p:txBody>
          <a:bodyPr>
            <a:normAutofit/>
          </a:bodyPr>
          <a:lstStyle/>
          <a:p>
            <a:r>
              <a:rPr lang="es-ES" sz="2000" dirty="0" smtClean="0"/>
              <a:t>Los </a:t>
            </a:r>
            <a:r>
              <a:rPr lang="es-ES" sz="2000" dirty="0" smtClean="0"/>
              <a:t>requisitos para el dominio de </a:t>
            </a:r>
            <a:r>
              <a:rPr lang="es-ES" sz="2000" dirty="0" smtClean="0"/>
              <a:t>la clasificación </a:t>
            </a:r>
            <a:r>
              <a:rPr lang="es-ES" sz="2000" dirty="0" smtClean="0"/>
              <a:t>son los </a:t>
            </a:r>
            <a:r>
              <a:rPr lang="es-ES" sz="2000" dirty="0" smtClean="0"/>
              <a:t>siguientes: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Comprender que un objeto no puede ser </a:t>
            </a:r>
            <a:r>
              <a:rPr lang="es-ES" sz="2000" dirty="0" smtClean="0"/>
              <a:t>miembro de </a:t>
            </a:r>
            <a:r>
              <a:rPr lang="es-ES" sz="2000" dirty="0" smtClean="0"/>
              <a:t>dos clases </a:t>
            </a:r>
            <a:r>
              <a:rPr lang="es-ES" sz="2000" dirty="0" smtClean="0"/>
              <a:t>opuestas.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Elaborar un criterio de clase, por ejemplo la </a:t>
            </a:r>
            <a:r>
              <a:rPr lang="es-ES" sz="2000" dirty="0" smtClean="0"/>
              <a:t>forma, y </a:t>
            </a:r>
            <a:r>
              <a:rPr lang="es-ES" sz="2000" dirty="0" smtClean="0"/>
              <a:t>entender que los miembros de una clase </a:t>
            </a:r>
            <a:r>
              <a:rPr lang="es-ES" sz="2000" dirty="0" smtClean="0"/>
              <a:t>son semejantes </a:t>
            </a:r>
            <a:r>
              <a:rPr lang="es-ES" sz="2000" dirty="0" smtClean="0"/>
              <a:t>en </a:t>
            </a:r>
            <a:r>
              <a:rPr lang="es-ES" sz="2000" dirty="0" smtClean="0"/>
              <a:t>algo.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Saber que una clase puede describirse </a:t>
            </a:r>
            <a:r>
              <a:rPr lang="es-ES" sz="2000" dirty="0" smtClean="0"/>
              <a:t>enumerando todos </a:t>
            </a:r>
            <a:r>
              <a:rPr lang="es-ES" sz="2000" dirty="0" smtClean="0"/>
              <a:t>los elementos que la </a:t>
            </a:r>
            <a:r>
              <a:rPr lang="es-ES" sz="2000" dirty="0" smtClean="0"/>
              <a:t>componen.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-Comprender </a:t>
            </a:r>
            <a:r>
              <a:rPr lang="es-ES" sz="2000" dirty="0" smtClean="0"/>
              <a:t>los distintos </a:t>
            </a:r>
            <a:r>
              <a:rPr lang="es-ES" sz="2000" dirty="0" smtClean="0"/>
              <a:t>niveles de </a:t>
            </a:r>
            <a:r>
              <a:rPr lang="es-ES" sz="2000" dirty="0" smtClean="0"/>
              <a:t>una </a:t>
            </a:r>
            <a:r>
              <a:rPr lang="es-ES" sz="2000" dirty="0" smtClean="0"/>
              <a:t>jerarquía.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La </a:t>
            </a:r>
            <a:r>
              <a:rPr lang="es-ES" sz="2000" b="1" dirty="0" smtClean="0"/>
              <a:t>conservación.</a:t>
            </a:r>
            <a:endParaRPr lang="es-ES" sz="2000" b="1" dirty="0" smtClean="0"/>
          </a:p>
          <a:p>
            <a:pPr>
              <a:buNone/>
            </a:pPr>
            <a:r>
              <a:rPr lang="es-ES" sz="2000" dirty="0" smtClean="0"/>
              <a:t>– Consiste en entender que un objeto </a:t>
            </a:r>
            <a:r>
              <a:rPr lang="es-ES" sz="2000" dirty="0" smtClean="0"/>
              <a:t>permanece igual </a:t>
            </a:r>
            <a:r>
              <a:rPr lang="es-ES" sz="2000" dirty="0" smtClean="0"/>
              <a:t>a pesar de </a:t>
            </a:r>
            <a:r>
              <a:rPr lang="es-ES" sz="2000" dirty="0" smtClean="0"/>
              <a:t>los cambios </a:t>
            </a:r>
            <a:r>
              <a:rPr lang="es-ES" sz="2000" dirty="0" smtClean="0"/>
              <a:t>superficiales de </a:t>
            </a:r>
            <a:r>
              <a:rPr lang="es-ES" sz="2000" dirty="0" smtClean="0"/>
              <a:t>su forma </a:t>
            </a:r>
            <a:r>
              <a:rPr lang="es-ES" sz="2000" dirty="0" smtClean="0"/>
              <a:t>o de su aspecto </a:t>
            </a:r>
            <a:r>
              <a:rPr lang="es-ES" sz="2000" dirty="0" smtClean="0"/>
              <a:t>físico.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El niño ya no basa su razonamiento en el </a:t>
            </a:r>
            <a:r>
              <a:rPr lang="es-ES" sz="2000" dirty="0" smtClean="0"/>
              <a:t>aspecto físico </a:t>
            </a:r>
            <a:r>
              <a:rPr lang="es-ES" sz="2000" dirty="0" smtClean="0"/>
              <a:t>de los </a:t>
            </a:r>
            <a:r>
              <a:rPr lang="es-ES" sz="2000" dirty="0" smtClean="0"/>
              <a:t>objetos.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Reconoce que un objeto transformado puede dar </a:t>
            </a:r>
            <a:r>
              <a:rPr lang="es-ES" sz="2000" dirty="0" smtClean="0"/>
              <a:t>la impresión </a:t>
            </a:r>
            <a:r>
              <a:rPr lang="es-ES" sz="2000" dirty="0" smtClean="0"/>
              <a:t>de contener menos o más de la </a:t>
            </a:r>
            <a:r>
              <a:rPr lang="es-ES" sz="2000" dirty="0" smtClean="0"/>
              <a:t>cantidad en </a:t>
            </a:r>
            <a:r>
              <a:rPr lang="es-ES" sz="2000" dirty="0" smtClean="0"/>
              <a:t>cuestión, pero que tal vez no la </a:t>
            </a:r>
            <a:r>
              <a:rPr lang="es-ES" sz="2000" dirty="0" smtClean="0"/>
              <a:t>tenga.</a:t>
            </a:r>
            <a:endParaRPr lang="es-ES" sz="2000" dirty="0" smtClean="0"/>
          </a:p>
          <a:p>
            <a:r>
              <a:rPr lang="es-ES" sz="2000" dirty="0" smtClean="0"/>
              <a:t> </a:t>
            </a:r>
            <a:r>
              <a:rPr lang="es-ES" sz="2000" dirty="0" smtClean="0"/>
              <a:t>Las apariencias a veces resultan </a:t>
            </a:r>
            <a:r>
              <a:rPr lang="es-ES" sz="2000" dirty="0" smtClean="0"/>
              <a:t>engañosas.</a:t>
            </a:r>
          </a:p>
          <a:p>
            <a:endParaRPr lang="es-ES" sz="20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/>
          </a:bodyPr>
          <a:lstStyle/>
          <a:p>
            <a:r>
              <a:rPr lang="es-ES" sz="2000" dirty="0" smtClean="0"/>
              <a:t>Conservación </a:t>
            </a:r>
            <a:r>
              <a:rPr lang="es-ES" sz="2000" dirty="0" smtClean="0"/>
              <a:t>de líquidos. Se presentan </a:t>
            </a:r>
            <a:r>
              <a:rPr lang="es-ES" sz="2000" dirty="0" smtClean="0"/>
              <a:t>dos recipientes idénticos </a:t>
            </a:r>
            <a:r>
              <a:rPr lang="es-ES" sz="2000" dirty="0" smtClean="0"/>
              <a:t>llenos hasta el mismo nivel. Se vierte el </a:t>
            </a:r>
            <a:r>
              <a:rPr lang="es-ES" sz="2000" dirty="0" smtClean="0"/>
              <a:t>contenido de </a:t>
            </a:r>
            <a:r>
              <a:rPr lang="es-ES" sz="2000" dirty="0" smtClean="0"/>
              <a:t>uno de ellos en otro recipiente más alto pero </a:t>
            </a:r>
            <a:r>
              <a:rPr lang="es-ES" sz="2000" dirty="0" smtClean="0"/>
              <a:t>estrecho. Se </a:t>
            </a:r>
            <a:r>
              <a:rPr lang="es-ES" sz="2000" dirty="0" smtClean="0"/>
              <a:t>pregunta cuál de los dos tiene más líquido (se alcanza </a:t>
            </a:r>
            <a:r>
              <a:rPr lang="es-ES" sz="2000" dirty="0" smtClean="0"/>
              <a:t>6 ‐ 7 </a:t>
            </a:r>
            <a:r>
              <a:rPr lang="es-ES" sz="2000" dirty="0" smtClean="0"/>
              <a:t>años).</a:t>
            </a:r>
          </a:p>
          <a:p>
            <a:r>
              <a:rPr lang="es-ES" sz="2000" dirty="0" smtClean="0"/>
              <a:t>Conservación </a:t>
            </a:r>
            <a:r>
              <a:rPr lang="es-ES" sz="2000" dirty="0" smtClean="0"/>
              <a:t>de masa. Se presentan dos bolas de </a:t>
            </a:r>
            <a:r>
              <a:rPr lang="es-ES" sz="2000" dirty="0" smtClean="0"/>
              <a:t>plastilina idénticas</a:t>
            </a:r>
            <a:r>
              <a:rPr lang="es-ES" sz="2000" dirty="0" smtClean="0"/>
              <a:t>. Se hace rodar una de ellas hasta aplastarla </a:t>
            </a:r>
            <a:r>
              <a:rPr lang="es-ES" sz="2000" dirty="0" smtClean="0"/>
              <a:t>en forma </a:t>
            </a:r>
            <a:r>
              <a:rPr lang="es-ES" sz="2000" dirty="0" smtClean="0"/>
              <a:t>de “churro”. Se pregunta cuál de las dos pesa más (</a:t>
            </a:r>
            <a:r>
              <a:rPr lang="es-ES" sz="2000" dirty="0" smtClean="0"/>
              <a:t>se alcanza </a:t>
            </a:r>
            <a:r>
              <a:rPr lang="es-ES" sz="2000" dirty="0" smtClean="0"/>
              <a:t>6‐7 </a:t>
            </a:r>
            <a:r>
              <a:rPr lang="es-ES" sz="2000" dirty="0" smtClean="0"/>
              <a:t>años).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Conservación </a:t>
            </a:r>
            <a:r>
              <a:rPr lang="es-ES" sz="2000" dirty="0" smtClean="0"/>
              <a:t>de número. Se presentan dos hileras </a:t>
            </a:r>
            <a:r>
              <a:rPr lang="es-ES" sz="2000" dirty="0" smtClean="0"/>
              <a:t>de canicas </a:t>
            </a:r>
            <a:r>
              <a:rPr lang="es-ES" sz="2000" dirty="0" smtClean="0"/>
              <a:t>idénticas con el mismo número y puestas en fila </a:t>
            </a:r>
            <a:r>
              <a:rPr lang="es-ES" sz="2000" dirty="0" smtClean="0"/>
              <a:t>a la </a:t>
            </a:r>
            <a:r>
              <a:rPr lang="es-ES" sz="2000" dirty="0" smtClean="0"/>
              <a:t>misma distancia una de otra. Se aumenta la longitud </a:t>
            </a:r>
            <a:r>
              <a:rPr lang="es-ES" sz="2000" dirty="0" smtClean="0"/>
              <a:t>de la </a:t>
            </a:r>
            <a:r>
              <a:rPr lang="es-ES" sz="2000" dirty="0" smtClean="0"/>
              <a:t>separación en una de las filas (la fila se hace más larga</a:t>
            </a:r>
            <a:r>
              <a:rPr lang="es-ES" sz="2000" dirty="0" smtClean="0"/>
              <a:t>). Se </a:t>
            </a:r>
            <a:r>
              <a:rPr lang="es-ES" sz="2000" dirty="0" smtClean="0"/>
              <a:t>pregunta qué fila tiene más canicas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endParaRPr lang="es-ES" sz="2000" dirty="0" smtClean="0"/>
          </a:p>
          <a:p>
            <a:r>
              <a:rPr lang="es-ES" sz="2000" dirty="0" smtClean="0"/>
              <a:t>La conservación </a:t>
            </a:r>
            <a:r>
              <a:rPr lang="es-ES" sz="2000" dirty="0" smtClean="0"/>
              <a:t>de volumen: se adquiere sobre 9‐12 años.</a:t>
            </a:r>
            <a:endParaRPr lang="es-ES" sz="2000" dirty="0"/>
          </a:p>
        </p:txBody>
      </p:sp>
      <p:sp>
        <p:nvSpPr>
          <p:cNvPr id="5" name="4 Elipse"/>
          <p:cNvSpPr/>
          <p:nvPr/>
        </p:nvSpPr>
        <p:spPr>
          <a:xfrm>
            <a:off x="971600" y="27089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2483768" y="2708920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5508104" y="2780928"/>
            <a:ext cx="64807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6660232" y="2924944"/>
            <a:ext cx="1080120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2123728" y="50131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2483768" y="50131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3203848" y="50131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2123728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2483768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Elipse"/>
          <p:cNvSpPr/>
          <p:nvPr/>
        </p:nvSpPr>
        <p:spPr>
          <a:xfrm>
            <a:off x="2843808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Elipse"/>
          <p:cNvSpPr/>
          <p:nvPr/>
        </p:nvSpPr>
        <p:spPr>
          <a:xfrm>
            <a:off x="3203848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Elipse"/>
          <p:cNvSpPr/>
          <p:nvPr/>
        </p:nvSpPr>
        <p:spPr>
          <a:xfrm>
            <a:off x="5724128" y="494116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Elipse"/>
          <p:cNvSpPr/>
          <p:nvPr/>
        </p:nvSpPr>
        <p:spPr>
          <a:xfrm>
            <a:off x="2843808" y="5013176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Elipse"/>
          <p:cNvSpPr/>
          <p:nvPr/>
        </p:nvSpPr>
        <p:spPr>
          <a:xfrm>
            <a:off x="5292080" y="494116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/>
          <p:cNvSpPr/>
          <p:nvPr/>
        </p:nvSpPr>
        <p:spPr>
          <a:xfrm>
            <a:off x="6156176" y="494116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6588224" y="494116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Elipse"/>
          <p:cNvSpPr/>
          <p:nvPr/>
        </p:nvSpPr>
        <p:spPr>
          <a:xfrm>
            <a:off x="5076056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Elipse"/>
          <p:cNvSpPr/>
          <p:nvPr/>
        </p:nvSpPr>
        <p:spPr>
          <a:xfrm>
            <a:off x="6012160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Elipse"/>
          <p:cNvSpPr/>
          <p:nvPr/>
        </p:nvSpPr>
        <p:spPr>
          <a:xfrm>
            <a:off x="6804248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Elipse"/>
          <p:cNvSpPr/>
          <p:nvPr/>
        </p:nvSpPr>
        <p:spPr>
          <a:xfrm>
            <a:off x="7524328" y="530120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857250"/>
          </a:xfrm>
        </p:spPr>
        <p:txBody>
          <a:bodyPr>
            <a:noAutofit/>
          </a:bodyPr>
          <a:lstStyle/>
          <a:p>
            <a:r>
              <a:rPr lang="es-ES" sz="3600" b="1" dirty="0" smtClean="0"/>
              <a:t>Operaciones formales (11‐12 años </a:t>
            </a:r>
            <a:r>
              <a:rPr lang="es-ES" sz="3600" b="1" dirty="0" smtClean="0"/>
              <a:t>en adelante</a:t>
            </a:r>
            <a:r>
              <a:rPr lang="es-ES" sz="3600" b="1" dirty="0" smtClean="0"/>
              <a:t>)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20000"/>
          </a:bodyPr>
          <a:lstStyle/>
          <a:p>
            <a:r>
              <a:rPr lang="es-ES" sz="2000" dirty="0" smtClean="0"/>
              <a:t>El </a:t>
            </a:r>
            <a:r>
              <a:rPr lang="es-ES" sz="2000" dirty="0" smtClean="0"/>
              <a:t>cambio más importante es que el pensamiento hace </a:t>
            </a:r>
            <a:r>
              <a:rPr lang="es-ES" sz="2000" dirty="0" smtClean="0"/>
              <a:t>la transición </a:t>
            </a:r>
            <a:r>
              <a:rPr lang="es-ES" sz="2000" dirty="0" smtClean="0"/>
              <a:t>de </a:t>
            </a:r>
            <a:r>
              <a:rPr lang="es-ES" sz="2000" i="1" dirty="0" smtClean="0"/>
              <a:t>lo real a lo </a:t>
            </a:r>
            <a:r>
              <a:rPr lang="es-ES" sz="2000" i="1" dirty="0" smtClean="0"/>
              <a:t>posible.</a:t>
            </a:r>
          </a:p>
          <a:p>
            <a:endParaRPr lang="es-ES" sz="2000" i="1" dirty="0" smtClean="0"/>
          </a:p>
          <a:p>
            <a:r>
              <a:rPr lang="es-ES" sz="2000" dirty="0" smtClean="0"/>
              <a:t>Los </a:t>
            </a:r>
            <a:r>
              <a:rPr lang="es-ES" sz="2000" dirty="0" smtClean="0"/>
              <a:t>adolescentes piensan en cosas con que nunca han </a:t>
            </a:r>
            <a:r>
              <a:rPr lang="es-ES" sz="2000" dirty="0" smtClean="0"/>
              <a:t>tenido contacto.</a:t>
            </a:r>
          </a:p>
          <a:p>
            <a:endParaRPr lang="es-ES" sz="2000" dirty="0" smtClean="0"/>
          </a:p>
          <a:p>
            <a:r>
              <a:rPr lang="es-ES" sz="2000" dirty="0" smtClean="0"/>
              <a:t>Pueden </a:t>
            </a:r>
            <a:r>
              <a:rPr lang="es-ES" sz="2000" dirty="0" smtClean="0"/>
              <a:t>generar ideas acerca de eventos que nunca </a:t>
            </a:r>
            <a:r>
              <a:rPr lang="es-ES" sz="2000" dirty="0" smtClean="0"/>
              <a:t>ocurrieron.</a:t>
            </a:r>
          </a:p>
          <a:p>
            <a:endParaRPr lang="es-ES" sz="2000" dirty="0" smtClean="0"/>
          </a:p>
          <a:p>
            <a:r>
              <a:rPr lang="es-ES" sz="2000" dirty="0" smtClean="0"/>
              <a:t>Puede </a:t>
            </a:r>
            <a:r>
              <a:rPr lang="es-ES" sz="2000" dirty="0" smtClean="0"/>
              <a:t>hacer predicciones sobre hechos hipotéticos o </a:t>
            </a:r>
            <a:r>
              <a:rPr lang="es-ES" sz="2000" dirty="0" smtClean="0"/>
              <a:t>futuros.</a:t>
            </a:r>
          </a:p>
          <a:p>
            <a:endParaRPr lang="es-ES" sz="2000" dirty="0" smtClean="0"/>
          </a:p>
          <a:p>
            <a:r>
              <a:rPr lang="es-ES" sz="2000" dirty="0" smtClean="0"/>
              <a:t>Pueden </a:t>
            </a:r>
            <a:r>
              <a:rPr lang="es-ES" sz="2000" dirty="0" smtClean="0"/>
              <a:t>discutir complejos problemas que incluyan </a:t>
            </a:r>
            <a:r>
              <a:rPr lang="es-ES" sz="2000" dirty="0" smtClean="0"/>
              <a:t>ideas abstractas.</a:t>
            </a:r>
          </a:p>
          <a:p>
            <a:endParaRPr lang="es-ES" sz="2000" dirty="0" smtClean="0"/>
          </a:p>
          <a:p>
            <a:r>
              <a:rPr lang="es-ES" sz="2000" dirty="0" smtClean="0"/>
              <a:t>Pueden </a:t>
            </a:r>
            <a:r>
              <a:rPr lang="es-ES" sz="2000" dirty="0" smtClean="0"/>
              <a:t>razonar sobre las relaciones y analogías </a:t>
            </a:r>
            <a:r>
              <a:rPr lang="es-ES" sz="2000" dirty="0" smtClean="0"/>
              <a:t>proporcionales.</a:t>
            </a:r>
          </a:p>
          <a:p>
            <a:endParaRPr lang="es-ES" sz="2000" dirty="0" smtClean="0"/>
          </a:p>
          <a:p>
            <a:r>
              <a:rPr lang="es-ES" sz="2000" dirty="0" smtClean="0"/>
              <a:t>Resolver </a:t>
            </a:r>
            <a:r>
              <a:rPr lang="es-ES" sz="2000" dirty="0" smtClean="0"/>
              <a:t>las ecuaciones algebraicas, realizar </a:t>
            </a:r>
            <a:r>
              <a:rPr lang="es-ES" sz="2000" dirty="0" smtClean="0"/>
              <a:t>pruebas geométricas.</a:t>
            </a:r>
          </a:p>
          <a:p>
            <a:endParaRPr lang="es-ES" sz="2000" dirty="0" smtClean="0"/>
          </a:p>
          <a:p>
            <a:r>
              <a:rPr lang="es-ES" sz="2000" dirty="0" smtClean="0"/>
              <a:t>Analizar </a:t>
            </a:r>
            <a:r>
              <a:rPr lang="es-ES" sz="2000" dirty="0" smtClean="0"/>
              <a:t>la validez intrínseca de un argumento</a:t>
            </a:r>
            <a:r>
              <a:rPr lang="es-ES" sz="2000" dirty="0" smtClean="0"/>
              <a:t>.</a:t>
            </a:r>
          </a:p>
          <a:p>
            <a:endParaRPr lang="es-ES" sz="2000" dirty="0" smtClean="0"/>
          </a:p>
          <a:p>
            <a:r>
              <a:rPr lang="es-ES" sz="2000" dirty="0" smtClean="0"/>
              <a:t>Adquiere </a:t>
            </a:r>
            <a:r>
              <a:rPr lang="es-ES" sz="2000" dirty="0" smtClean="0"/>
              <a:t>la capacidad de pensar en forma abstracta </a:t>
            </a:r>
            <a:r>
              <a:rPr lang="es-ES" sz="2000" dirty="0" smtClean="0"/>
              <a:t>y reflexiva.</a:t>
            </a:r>
            <a:endParaRPr lang="es-ES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641226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Progresos cognoscitivos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es-ES" sz="2000" b="1" dirty="0" smtClean="0"/>
              <a:t>Lógica </a:t>
            </a:r>
            <a:r>
              <a:rPr lang="es-ES" sz="2000" b="1" dirty="0" smtClean="0"/>
              <a:t>proposicional</a:t>
            </a:r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Es la capacidad de extraer una inferencia lógica </a:t>
            </a:r>
            <a:r>
              <a:rPr lang="es-ES" sz="1800" dirty="0" smtClean="0"/>
              <a:t>a partir </a:t>
            </a:r>
            <a:r>
              <a:rPr lang="es-ES" sz="1800" dirty="0" smtClean="0"/>
              <a:t>de la </a:t>
            </a:r>
            <a:r>
              <a:rPr lang="es-ES" sz="1800" dirty="0" smtClean="0"/>
              <a:t>relación entre </a:t>
            </a:r>
            <a:r>
              <a:rPr lang="es-ES" sz="1800" dirty="0" smtClean="0"/>
              <a:t>dos </a:t>
            </a:r>
            <a:r>
              <a:rPr lang="es-ES" sz="1800" dirty="0" smtClean="0"/>
              <a:t>afirmaciones premisas.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En el lenguaje cotidiano puede expresarse en </a:t>
            </a:r>
            <a:r>
              <a:rPr lang="es-ES" sz="1800" dirty="0" smtClean="0"/>
              <a:t>una serie de proposiciones hipotéticas:</a:t>
            </a:r>
            <a:endParaRPr lang="es-ES" sz="1800" dirty="0" smtClean="0"/>
          </a:p>
          <a:p>
            <a:pPr lvl="2">
              <a:buFont typeface="Arial" pitchFamily="34" charset="0"/>
              <a:buChar char="•"/>
            </a:pPr>
            <a:r>
              <a:rPr lang="es-ES" sz="1800" dirty="0" smtClean="0"/>
              <a:t>Si </a:t>
            </a:r>
            <a:r>
              <a:rPr lang="es-ES" sz="1800" dirty="0" smtClean="0"/>
              <a:t>… Y si… Entonces…</a:t>
            </a:r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La validez del argumento se relaciona con la </a:t>
            </a:r>
            <a:r>
              <a:rPr lang="es-ES" sz="1800" dirty="0" smtClean="0"/>
              <a:t>forma en </a:t>
            </a:r>
            <a:r>
              <a:rPr lang="es-ES" sz="1800" dirty="0" smtClean="0"/>
              <a:t>que se relacionan las </a:t>
            </a:r>
            <a:r>
              <a:rPr lang="es-ES" sz="1800" dirty="0" smtClean="0"/>
              <a:t>proposiciones.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El razonamiento consiste en reflexionar sobre </a:t>
            </a:r>
            <a:r>
              <a:rPr lang="es-ES" sz="1800" dirty="0" smtClean="0"/>
              <a:t>las relaciones </a:t>
            </a:r>
            <a:r>
              <a:rPr lang="es-ES" sz="1800" dirty="0" smtClean="0"/>
              <a:t>lógicas </a:t>
            </a:r>
            <a:r>
              <a:rPr lang="es-ES" sz="1800" dirty="0" smtClean="0"/>
              <a:t>entre ella.</a:t>
            </a:r>
          </a:p>
          <a:p>
            <a:r>
              <a:rPr lang="es-ES" sz="2000" dirty="0" smtClean="0"/>
              <a:t> </a:t>
            </a:r>
            <a:r>
              <a:rPr lang="es-ES" sz="2000" b="1" dirty="0" smtClean="0"/>
              <a:t>Razonamiento </a:t>
            </a:r>
            <a:r>
              <a:rPr lang="es-ES" sz="2000" b="1" dirty="0" smtClean="0"/>
              <a:t>científico: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1800" dirty="0" smtClean="0"/>
              <a:t>Se abordan los problemas de un modo </a:t>
            </a:r>
            <a:r>
              <a:rPr lang="es-ES" sz="1800" dirty="0" smtClean="0"/>
              <a:t>más sistemático.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Formula </a:t>
            </a:r>
            <a:r>
              <a:rPr lang="es-ES" sz="1800" dirty="0" smtClean="0"/>
              <a:t>hipótesis.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Determina cómo compararlas con los </a:t>
            </a:r>
            <a:r>
              <a:rPr lang="es-ES" sz="1800" dirty="0" smtClean="0"/>
              <a:t>hechos.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Excluye las que resulten </a:t>
            </a:r>
            <a:r>
              <a:rPr lang="es-ES" sz="1800" dirty="0" smtClean="0"/>
              <a:t>falsas.</a:t>
            </a:r>
            <a:endParaRPr lang="es-ES" sz="1800" dirty="0" smtClean="0"/>
          </a:p>
          <a:p>
            <a:pPr>
              <a:buNone/>
            </a:pPr>
            <a:r>
              <a:rPr lang="es-ES" sz="1800" dirty="0" smtClean="0"/>
              <a:t>	– </a:t>
            </a:r>
            <a:r>
              <a:rPr lang="es-ES" sz="1800" dirty="0" smtClean="0"/>
              <a:t>Piaget dio el nombre de </a:t>
            </a:r>
            <a:r>
              <a:rPr lang="es-ES" sz="1800" dirty="0" smtClean="0"/>
              <a:t>pensamiento </a:t>
            </a:r>
            <a:r>
              <a:rPr lang="es-ES" sz="1800" b="1" dirty="0" smtClean="0"/>
              <a:t>hipotético deductivo </a:t>
            </a:r>
            <a:r>
              <a:rPr lang="es-ES" sz="1800" dirty="0" smtClean="0"/>
              <a:t>a </a:t>
            </a:r>
            <a:r>
              <a:rPr lang="es-ES" sz="1800" dirty="0" smtClean="0"/>
              <a:t>la capacidad </a:t>
            </a:r>
            <a:r>
              <a:rPr lang="es-ES" sz="1800" dirty="0" smtClean="0"/>
              <a:t>de generar y </a:t>
            </a:r>
            <a:r>
              <a:rPr lang="es-ES" sz="1800" dirty="0" smtClean="0"/>
              <a:t>probar hipótesis en una forma lógica </a:t>
            </a:r>
            <a:r>
              <a:rPr lang="es-ES" sz="1800" dirty="0" smtClean="0"/>
              <a:t>y sistemática.</a:t>
            </a:r>
            <a:endParaRPr lang="es-ES" sz="1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122152"/>
          </a:xfrm>
        </p:spPr>
        <p:txBody>
          <a:bodyPr/>
          <a:lstStyle/>
          <a:p>
            <a:r>
              <a:rPr lang="es-ES" b="1" dirty="0" smtClean="0"/>
              <a:t>Razonamiento combinatorio.</a:t>
            </a:r>
          </a:p>
          <a:p>
            <a:endParaRPr lang="es-ES" b="1" dirty="0" smtClean="0"/>
          </a:p>
          <a:p>
            <a:pPr>
              <a:buNone/>
            </a:pPr>
            <a:r>
              <a:rPr lang="es-ES" dirty="0" smtClean="0"/>
              <a:t>		– </a:t>
            </a:r>
            <a:r>
              <a:rPr lang="es-ES" dirty="0" smtClean="0"/>
              <a:t>La capacidad de pensar en </a:t>
            </a:r>
            <a:r>
              <a:rPr lang="es-ES" dirty="0" smtClean="0"/>
              <a:t>causas múltiples.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dirty="0" smtClean="0"/>
              <a:t>Razonamiento </a:t>
            </a:r>
            <a:r>
              <a:rPr lang="es-ES" b="1" dirty="0" smtClean="0"/>
              <a:t>sobre </a:t>
            </a:r>
            <a:r>
              <a:rPr lang="es-ES" b="1" dirty="0" smtClean="0"/>
              <a:t>las probabilidades </a:t>
            </a:r>
            <a:r>
              <a:rPr lang="es-ES" b="1" dirty="0" smtClean="0"/>
              <a:t>y las </a:t>
            </a:r>
            <a:r>
              <a:rPr lang="es-ES" b="1" dirty="0" smtClean="0"/>
              <a:t>proporciones.</a:t>
            </a:r>
            <a:endParaRPr lang="es-E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785242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Aportaciones de la teoría de Piaget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pPr marL="521208" indent="-457200">
              <a:buAutoNum type="arabicPeriod"/>
            </a:pPr>
            <a:r>
              <a:rPr lang="es-ES" sz="2400" dirty="0" smtClean="0"/>
              <a:t>Fundó </a:t>
            </a:r>
            <a:r>
              <a:rPr lang="es-ES" sz="2400" dirty="0" smtClean="0"/>
              <a:t>la disciplina del “desarrollo cognitivo</a:t>
            </a:r>
            <a:r>
              <a:rPr lang="es-ES" sz="2400" dirty="0" smtClean="0"/>
              <a:t>”, adoptando </a:t>
            </a:r>
            <a:r>
              <a:rPr lang="es-ES" sz="2400" dirty="0" smtClean="0"/>
              <a:t>un enfoque en el que el desarrollo </a:t>
            </a:r>
            <a:r>
              <a:rPr lang="es-ES" sz="2400" dirty="0" smtClean="0"/>
              <a:t>del niño </a:t>
            </a:r>
            <a:r>
              <a:rPr lang="es-ES" sz="2400" dirty="0" smtClean="0"/>
              <a:t>no se estudia con los métodos de los </a:t>
            </a:r>
            <a:r>
              <a:rPr lang="es-ES" sz="2400" dirty="0" smtClean="0"/>
              <a:t>adultos.</a:t>
            </a:r>
          </a:p>
          <a:p>
            <a:pPr marL="521208" indent="-457200">
              <a:buAutoNum type="arabicPeriod"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2. Optó no sólo por describir el proceso del </a:t>
            </a:r>
            <a:r>
              <a:rPr lang="es-ES" sz="2400" dirty="0" smtClean="0"/>
              <a:t>desarrollo, sino </a:t>
            </a:r>
            <a:r>
              <a:rPr lang="es-ES" sz="2400" dirty="0" smtClean="0"/>
              <a:t>también por tratar de “explicarlo”. Este </a:t>
            </a:r>
            <a:r>
              <a:rPr lang="es-ES" sz="2400" dirty="0" smtClean="0"/>
              <a:t>punto de </a:t>
            </a:r>
            <a:r>
              <a:rPr lang="es-ES" sz="2400" dirty="0" smtClean="0"/>
              <a:t>vista fue una gran novedad para su </a:t>
            </a:r>
            <a:r>
              <a:rPr lang="es-ES" sz="2400" dirty="0" smtClean="0"/>
              <a:t>época.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3. Ofreció una revisión razonablemente precisa de </a:t>
            </a:r>
            <a:r>
              <a:rPr lang="es-ES" sz="2400" dirty="0" smtClean="0"/>
              <a:t>la forma </a:t>
            </a:r>
            <a:r>
              <a:rPr lang="es-ES" sz="2400" dirty="0" smtClean="0"/>
              <a:t>en que piensan los niños de diferentes </a:t>
            </a:r>
            <a:r>
              <a:rPr lang="es-ES" sz="2400" dirty="0" smtClean="0"/>
              <a:t>edades. Aunque </a:t>
            </a:r>
            <a:r>
              <a:rPr lang="es-ES" sz="2400" dirty="0" smtClean="0"/>
              <a:t>existen algunos errores en </a:t>
            </a:r>
            <a:r>
              <a:rPr lang="es-ES" sz="2400" dirty="0" smtClean="0"/>
              <a:t>sus descripciones </a:t>
            </a:r>
            <a:r>
              <a:rPr lang="es-ES" sz="2400" dirty="0" smtClean="0"/>
              <a:t>(Piaget subestimó ciertas </a:t>
            </a:r>
            <a:r>
              <a:rPr lang="es-ES" sz="2400" dirty="0" smtClean="0"/>
              <a:t>habilidades de </a:t>
            </a:r>
            <a:r>
              <a:rPr lang="es-ES" sz="2400" dirty="0" smtClean="0"/>
              <a:t>los niños en ciertas etapas), su propuesta </a:t>
            </a:r>
            <a:r>
              <a:rPr lang="es-ES" sz="2400" dirty="0" smtClean="0"/>
              <a:t>sigue siendo </a:t>
            </a:r>
            <a:r>
              <a:rPr lang="es-ES" sz="2400" dirty="0" smtClean="0"/>
              <a:t>una guía útil en la práctica diaria </a:t>
            </a:r>
            <a:r>
              <a:rPr lang="es-ES" sz="2400" dirty="0" smtClean="0"/>
              <a:t>para infinidad </a:t>
            </a:r>
            <a:r>
              <a:rPr lang="es-ES" sz="2400" dirty="0" smtClean="0"/>
              <a:t>de </a:t>
            </a:r>
            <a:r>
              <a:rPr lang="es-ES" sz="2400" dirty="0" smtClean="0"/>
              <a:t>educadores.</a:t>
            </a:r>
            <a:endParaRPr lang="es-ES" sz="24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1226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Críticas a la teoría de Piaget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77500" lnSpcReduction="20000"/>
          </a:bodyPr>
          <a:lstStyle/>
          <a:p>
            <a:r>
              <a:rPr lang="es-ES" sz="2600" dirty="0" smtClean="0"/>
              <a:t>Piaget </a:t>
            </a:r>
            <a:r>
              <a:rPr lang="es-ES" sz="2600" dirty="0" smtClean="0"/>
              <a:t>subestimó las mentes en desarrollo</a:t>
            </a:r>
            <a:r>
              <a:rPr lang="es-ES" sz="2600" dirty="0" smtClean="0"/>
              <a:t>.</a:t>
            </a:r>
          </a:p>
          <a:p>
            <a:pPr>
              <a:buNone/>
            </a:pPr>
            <a:r>
              <a:rPr lang="es-ES" sz="2600" dirty="0" smtClean="0"/>
              <a:t>– </a:t>
            </a:r>
            <a:r>
              <a:rPr lang="es-ES" sz="2600" i="1" dirty="0" smtClean="0"/>
              <a:t>Los operadores concretos sí pueden razonar en </a:t>
            </a:r>
            <a:r>
              <a:rPr lang="es-ES" sz="2600" i="1" dirty="0" smtClean="0"/>
              <a:t>forma abstracta </a:t>
            </a:r>
            <a:r>
              <a:rPr lang="es-ES" sz="2600" i="1" dirty="0" smtClean="0"/>
              <a:t>si se les entrena adecuadamente</a:t>
            </a:r>
            <a:r>
              <a:rPr lang="es-ES" sz="2600" i="1" dirty="0" smtClean="0"/>
              <a:t>.</a:t>
            </a:r>
            <a:endParaRPr lang="es-ES" sz="2600" i="1" dirty="0" smtClean="0"/>
          </a:p>
          <a:p>
            <a:r>
              <a:rPr lang="es-ES" sz="2600" dirty="0" smtClean="0"/>
              <a:t>¿</a:t>
            </a:r>
            <a:r>
              <a:rPr lang="es-ES" sz="2600" dirty="0" smtClean="0"/>
              <a:t>El desarrollo cognoscitivo en realidad ocurre </a:t>
            </a:r>
            <a:r>
              <a:rPr lang="es-ES" sz="2600" dirty="0" smtClean="0"/>
              <a:t>en etapas?</a:t>
            </a:r>
            <a:endParaRPr lang="es-ES" sz="2600" dirty="0" smtClean="0"/>
          </a:p>
          <a:p>
            <a:pPr>
              <a:buNone/>
            </a:pPr>
            <a:r>
              <a:rPr lang="es-ES" sz="2600" dirty="0" smtClean="0"/>
              <a:t>– </a:t>
            </a:r>
            <a:r>
              <a:rPr lang="es-ES" sz="2600" i="1" dirty="0" smtClean="0"/>
              <a:t>Existe una polémica sobre si las etapas realmente </a:t>
            </a:r>
            <a:r>
              <a:rPr lang="es-ES" sz="2600" i="1" dirty="0" smtClean="0"/>
              <a:t>existen, y </a:t>
            </a:r>
            <a:r>
              <a:rPr lang="es-ES" sz="2600" i="1" dirty="0" smtClean="0"/>
              <a:t>son estadios globales del </a:t>
            </a:r>
            <a:r>
              <a:rPr lang="es-ES" sz="2600" i="1" dirty="0" smtClean="0"/>
              <a:t>desarrollo.</a:t>
            </a:r>
            <a:endParaRPr lang="es-ES" sz="2600" i="1" dirty="0" smtClean="0"/>
          </a:p>
          <a:p>
            <a:pPr>
              <a:buNone/>
            </a:pPr>
            <a:r>
              <a:rPr lang="es-ES" sz="2600" dirty="0" smtClean="0"/>
              <a:t>– </a:t>
            </a:r>
            <a:r>
              <a:rPr lang="es-ES" sz="2600" i="1" dirty="0" smtClean="0"/>
              <a:t>O </a:t>
            </a:r>
            <a:r>
              <a:rPr lang="es-ES" sz="2600" i="1" dirty="0" smtClean="0"/>
              <a:t>bien </a:t>
            </a:r>
            <a:r>
              <a:rPr lang="es-ES" sz="2600" i="1" dirty="0" smtClean="0"/>
              <a:t>si las etapas no </a:t>
            </a:r>
            <a:r>
              <a:rPr lang="es-ES" sz="2600" i="1" dirty="0" smtClean="0"/>
              <a:t>existen </a:t>
            </a:r>
            <a:r>
              <a:rPr lang="es-ES" sz="2600" i="1" dirty="0" smtClean="0"/>
              <a:t>como tales y el </a:t>
            </a:r>
            <a:r>
              <a:rPr lang="es-ES" sz="2600" i="1" dirty="0" smtClean="0"/>
              <a:t>desarrollo de </a:t>
            </a:r>
            <a:r>
              <a:rPr lang="es-ES" sz="2600" i="1" dirty="0" smtClean="0"/>
              <a:t>diferentes procesos cognitivos es independiente</a:t>
            </a:r>
            <a:r>
              <a:rPr lang="es-ES" sz="2600" i="1" dirty="0" smtClean="0"/>
              <a:t>,</a:t>
            </a:r>
            <a:endParaRPr lang="es-ES" sz="2600" i="1" dirty="0" smtClean="0"/>
          </a:p>
          <a:p>
            <a:pPr marL="896112" lvl="1" indent="-457200">
              <a:buFont typeface="Arial" pitchFamily="34" charset="0"/>
              <a:buChar char="•"/>
            </a:pPr>
            <a:r>
              <a:rPr lang="es-ES" sz="1900" i="1" dirty="0" smtClean="0"/>
              <a:t>Un </a:t>
            </a:r>
            <a:r>
              <a:rPr lang="es-ES" sz="1900" i="1" dirty="0" smtClean="0"/>
              <a:t>niño por ejemplo puede tener habilidades </a:t>
            </a:r>
            <a:r>
              <a:rPr lang="es-ES" sz="1900" i="1" dirty="0" smtClean="0"/>
              <a:t>viso-espaciales muy elevadas</a:t>
            </a:r>
            <a:r>
              <a:rPr lang="es-ES" sz="1900" i="1" dirty="0" smtClean="0"/>
              <a:t>, pero habilidades lingüísticas muy </a:t>
            </a:r>
            <a:r>
              <a:rPr lang="es-ES" sz="1900" i="1" dirty="0" smtClean="0"/>
              <a:t>limitadas.</a:t>
            </a:r>
            <a:r>
              <a:rPr lang="es-ES" sz="1900" dirty="0" smtClean="0"/>
              <a:t> </a:t>
            </a:r>
            <a:endParaRPr lang="es-ES" sz="1900" dirty="0" smtClean="0"/>
          </a:p>
          <a:p>
            <a:r>
              <a:rPr lang="es-ES" sz="2900" dirty="0" smtClean="0"/>
              <a:t>No </a:t>
            </a:r>
            <a:r>
              <a:rPr lang="es-ES" sz="2900" dirty="0" smtClean="0"/>
              <a:t>distinguió competencia de </a:t>
            </a:r>
            <a:r>
              <a:rPr lang="es-ES" sz="2900" dirty="0" smtClean="0"/>
              <a:t>desempeño</a:t>
            </a:r>
          </a:p>
          <a:p>
            <a:pPr>
              <a:buNone/>
            </a:pPr>
            <a:r>
              <a:rPr lang="es-ES" sz="2900" dirty="0" smtClean="0"/>
              <a:t>– </a:t>
            </a:r>
            <a:r>
              <a:rPr lang="es-ES" sz="2900" i="1" dirty="0" smtClean="0"/>
              <a:t>Fallar en una prueba no significa necesariamente que </a:t>
            </a:r>
            <a:r>
              <a:rPr lang="es-ES" sz="2900" i="1" dirty="0" smtClean="0"/>
              <a:t>no se </a:t>
            </a:r>
            <a:r>
              <a:rPr lang="es-ES" sz="2900" i="1" dirty="0" smtClean="0"/>
              <a:t>tengan adquiridos los requisitos cognitivos </a:t>
            </a:r>
            <a:r>
              <a:rPr lang="es-ES" sz="2900" i="1" dirty="0" smtClean="0"/>
              <a:t>subyacentes a </a:t>
            </a:r>
            <a:r>
              <a:rPr lang="es-ES" sz="2900" i="1" dirty="0" smtClean="0"/>
              <a:t>esa prueba; existen otros aspectos como la </a:t>
            </a:r>
            <a:r>
              <a:rPr lang="es-ES" sz="2900" i="1" dirty="0" smtClean="0"/>
              <a:t>motivación, la </a:t>
            </a:r>
            <a:r>
              <a:rPr lang="es-ES" sz="2900" i="1" dirty="0" smtClean="0"/>
              <a:t>familiaridad de la tarea,… que influyen en </a:t>
            </a:r>
            <a:r>
              <a:rPr lang="es-ES" sz="2900" i="1" dirty="0" smtClean="0"/>
              <a:t>el desempeño</a:t>
            </a:r>
            <a:r>
              <a:rPr lang="es-ES" sz="2900" i="1" dirty="0" smtClean="0"/>
              <a:t>.</a:t>
            </a:r>
          </a:p>
          <a:p>
            <a:r>
              <a:rPr lang="es-ES" sz="2900" dirty="0" smtClean="0"/>
              <a:t>Dedicó </a:t>
            </a:r>
            <a:r>
              <a:rPr lang="es-ES" sz="2900" dirty="0" smtClean="0"/>
              <a:t>muy poca atención a las </a:t>
            </a:r>
            <a:r>
              <a:rPr lang="es-ES" sz="2900" dirty="0" smtClean="0"/>
              <a:t>influencias sociales </a:t>
            </a:r>
            <a:r>
              <a:rPr lang="es-ES" sz="2900" dirty="0" smtClean="0"/>
              <a:t>y culturales</a:t>
            </a:r>
          </a:p>
          <a:p>
            <a:pPr>
              <a:buNone/>
            </a:pPr>
            <a:r>
              <a:rPr lang="es-ES" sz="2900" dirty="0" smtClean="0"/>
              <a:t>– </a:t>
            </a:r>
            <a:r>
              <a:rPr lang="es-ES" sz="2900" i="1" dirty="0" smtClean="0"/>
              <a:t>Ignoró estos aspectos, considerando al niño un organismo biológico</a:t>
            </a:r>
          </a:p>
          <a:p>
            <a:pPr>
              <a:buNone/>
            </a:pPr>
            <a:r>
              <a:rPr lang="es-ES" sz="2900" i="1" dirty="0" smtClean="0"/>
              <a:t>que desarrolla de modo descontextualizado</a:t>
            </a:r>
            <a:endParaRPr lang="es-ES" sz="29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/>
          <a:lstStyle/>
          <a:p>
            <a:pPr algn="ctr"/>
            <a:r>
              <a:rPr lang="es-ES" b="1" dirty="0" smtClean="0"/>
              <a:t>Teoría de Jean Piaget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61248"/>
          </a:xfrm>
        </p:spPr>
        <p:txBody>
          <a:bodyPr>
            <a:normAutofit lnSpcReduction="10000"/>
          </a:bodyPr>
          <a:lstStyle/>
          <a:p>
            <a:r>
              <a:rPr lang="es-ES" sz="2200" dirty="0" smtClean="0"/>
              <a:t>Es </a:t>
            </a:r>
            <a:r>
              <a:rPr lang="es-ES" sz="2200" dirty="0" smtClean="0"/>
              <a:t>el principal exponente </a:t>
            </a:r>
            <a:r>
              <a:rPr lang="es-ES" sz="2200" dirty="0" smtClean="0"/>
              <a:t>del enfoque </a:t>
            </a:r>
            <a:r>
              <a:rPr lang="es-ES" sz="2200" dirty="0" smtClean="0"/>
              <a:t>del “desarrollo </a:t>
            </a:r>
            <a:r>
              <a:rPr lang="es-ES" sz="2200" dirty="0" smtClean="0"/>
              <a:t>cognitivo”.</a:t>
            </a:r>
          </a:p>
          <a:p>
            <a:r>
              <a:rPr lang="es-ES" sz="2200" dirty="0" smtClean="0"/>
              <a:t>Uno </a:t>
            </a:r>
            <a:r>
              <a:rPr lang="es-ES" sz="2200" dirty="0" smtClean="0"/>
              <a:t>de los primeros teóricos </a:t>
            </a:r>
            <a:r>
              <a:rPr lang="es-ES" sz="2200" dirty="0" smtClean="0"/>
              <a:t>del constructivismo.</a:t>
            </a:r>
          </a:p>
          <a:p>
            <a:r>
              <a:rPr lang="es-ES" sz="2200" dirty="0" smtClean="0"/>
              <a:t>Los </a:t>
            </a:r>
            <a:r>
              <a:rPr lang="es-ES" sz="2200" dirty="0" smtClean="0"/>
              <a:t>niños </a:t>
            </a:r>
            <a:r>
              <a:rPr lang="es-ES" sz="2200" dirty="0" smtClean="0"/>
              <a:t>construyen activamente </a:t>
            </a:r>
            <a:r>
              <a:rPr lang="es-ES" sz="2200" dirty="0" smtClean="0"/>
              <a:t>el </a:t>
            </a:r>
            <a:r>
              <a:rPr lang="es-ES" sz="2200" dirty="0" smtClean="0"/>
              <a:t>conocimiento.</a:t>
            </a:r>
          </a:p>
          <a:p>
            <a:r>
              <a:rPr lang="es-ES" sz="2200" dirty="0" smtClean="0"/>
              <a:t>Se </a:t>
            </a:r>
            <a:r>
              <a:rPr lang="es-ES" sz="2200" dirty="0" smtClean="0"/>
              <a:t>interesa por los </a:t>
            </a:r>
            <a:r>
              <a:rPr lang="es-ES" sz="2200" dirty="0" smtClean="0"/>
              <a:t>cambios cualitativos </a:t>
            </a:r>
            <a:r>
              <a:rPr lang="es-ES" sz="2200" dirty="0" smtClean="0"/>
              <a:t>que tienen lugar en </a:t>
            </a:r>
            <a:r>
              <a:rPr lang="es-ES" sz="2200" dirty="0" smtClean="0"/>
              <a:t>la formación </a:t>
            </a:r>
            <a:r>
              <a:rPr lang="es-ES" sz="2200" dirty="0" smtClean="0"/>
              <a:t>mental de la </a:t>
            </a:r>
            <a:r>
              <a:rPr lang="es-ES" sz="2200" dirty="0" smtClean="0"/>
              <a:t>persona  </a:t>
            </a:r>
            <a:r>
              <a:rPr lang="es-ES" sz="2200" dirty="0" smtClean="0"/>
              <a:t>desde el nacimiento hasta </a:t>
            </a:r>
            <a:r>
              <a:rPr lang="es-ES" sz="2200" dirty="0" smtClean="0"/>
              <a:t>la madurez.</a:t>
            </a:r>
          </a:p>
          <a:p>
            <a:r>
              <a:rPr lang="es-ES" sz="2200" dirty="0" smtClean="0"/>
              <a:t>El </a:t>
            </a:r>
            <a:r>
              <a:rPr lang="es-ES" sz="2200" dirty="0" smtClean="0"/>
              <a:t>organismo humano tiene una organización interna característica</a:t>
            </a:r>
          </a:p>
          <a:p>
            <a:r>
              <a:rPr lang="es-ES" sz="2200" dirty="0" smtClean="0"/>
              <a:t>Esta organización interna es responsable del modo único de funcionamiento del organismo el cual es “invariante”</a:t>
            </a:r>
          </a:p>
          <a:p>
            <a:r>
              <a:rPr lang="es-ES" sz="2200" dirty="0" smtClean="0"/>
              <a:t>Por medio de las funciones invariantes, el organismo adapta sus estructuras cognitivas</a:t>
            </a:r>
          </a:p>
          <a:p>
            <a:r>
              <a:rPr lang="es-ES" sz="2200" dirty="0" smtClean="0"/>
              <a:t>Fue un teórico de fases que dividió el desarrollo cognoscitivo en cuatro grandes</a:t>
            </a:r>
            <a:r>
              <a:rPr lang="es-ES" sz="2200" dirty="0" smtClean="0"/>
              <a:t>.</a:t>
            </a:r>
          </a:p>
          <a:p>
            <a:r>
              <a:rPr lang="es-ES" sz="2200" dirty="0" smtClean="0"/>
              <a:t>Cada una de las cuales representa la transición a una forma más compleja y abstracta de conocer</a:t>
            </a:r>
            <a:r>
              <a:rPr lang="es-ES" sz="2200" dirty="0" smtClean="0"/>
              <a:t>.</a:t>
            </a:r>
            <a:endParaRPr lang="es-ES" sz="2200" dirty="0" smtClean="0"/>
          </a:p>
          <a:p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857250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Teoría de Lev </a:t>
            </a:r>
            <a:r>
              <a:rPr lang="es-ES" sz="3600" b="1" dirty="0" smtClean="0"/>
              <a:t>Vygotsky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3968" y="1556792"/>
            <a:ext cx="4860032" cy="5301208"/>
          </a:xfrm>
        </p:spPr>
        <p:txBody>
          <a:bodyPr>
            <a:normAutofit/>
          </a:bodyPr>
          <a:lstStyle/>
          <a:p>
            <a:r>
              <a:rPr lang="es-ES" sz="2400" dirty="0" smtClean="0"/>
              <a:t>Pone </a:t>
            </a:r>
            <a:r>
              <a:rPr lang="es-ES" sz="2400" dirty="0" smtClean="0"/>
              <a:t>de relieve </a:t>
            </a:r>
            <a:r>
              <a:rPr lang="es-ES" sz="2400" dirty="0" smtClean="0"/>
              <a:t>las relaciones </a:t>
            </a:r>
            <a:r>
              <a:rPr lang="es-ES" sz="2400" dirty="0" smtClean="0"/>
              <a:t>del </a:t>
            </a:r>
            <a:r>
              <a:rPr lang="es-ES" sz="2400" dirty="0" smtClean="0"/>
              <a:t>individuo con </a:t>
            </a:r>
            <a:r>
              <a:rPr lang="es-ES" sz="2400" dirty="0" smtClean="0"/>
              <a:t>la </a:t>
            </a:r>
            <a:r>
              <a:rPr lang="es-ES" sz="2400" dirty="0" smtClean="0"/>
              <a:t>sociedad.</a:t>
            </a:r>
            <a:endParaRPr lang="es-ES" sz="2400" dirty="0" smtClean="0"/>
          </a:p>
          <a:p>
            <a:r>
              <a:rPr lang="es-ES" sz="2400" dirty="0" smtClean="0"/>
              <a:t>No </a:t>
            </a:r>
            <a:r>
              <a:rPr lang="es-ES" sz="2400" dirty="0" smtClean="0"/>
              <a:t>es posible entender </a:t>
            </a:r>
            <a:r>
              <a:rPr lang="es-ES" sz="2400" dirty="0" smtClean="0"/>
              <a:t>el desarrollo </a:t>
            </a:r>
            <a:r>
              <a:rPr lang="es-ES" sz="2400" dirty="0" smtClean="0"/>
              <a:t>del niño si no </a:t>
            </a:r>
            <a:r>
              <a:rPr lang="es-ES" sz="2400" dirty="0" smtClean="0"/>
              <a:t>se conoce </a:t>
            </a:r>
            <a:r>
              <a:rPr lang="es-ES" sz="2400" dirty="0" smtClean="0"/>
              <a:t>la cultura donde </a:t>
            </a:r>
            <a:r>
              <a:rPr lang="es-ES" sz="2400" dirty="0" smtClean="0"/>
              <a:t>se cría.</a:t>
            </a:r>
            <a:endParaRPr lang="es-ES" sz="2400" dirty="0" smtClean="0"/>
          </a:p>
          <a:p>
            <a:r>
              <a:rPr lang="es-ES" sz="2400" dirty="0" smtClean="0"/>
              <a:t>Los </a:t>
            </a:r>
            <a:r>
              <a:rPr lang="es-ES" sz="2400" dirty="0" smtClean="0"/>
              <a:t>patrones </a:t>
            </a:r>
            <a:r>
              <a:rPr lang="es-ES" sz="2400" dirty="0" smtClean="0"/>
              <a:t>de pensamiento del individuo no </a:t>
            </a:r>
            <a:r>
              <a:rPr lang="es-ES" sz="2400" dirty="0" smtClean="0"/>
              <a:t>se deben a </a:t>
            </a:r>
            <a:r>
              <a:rPr lang="es-ES" sz="2400" dirty="0" smtClean="0"/>
              <a:t>factores innatos.</a:t>
            </a:r>
            <a:endParaRPr lang="es-ES" sz="2400" dirty="0" smtClean="0"/>
          </a:p>
          <a:p>
            <a:r>
              <a:rPr lang="es-ES" sz="2400" dirty="0" smtClean="0"/>
              <a:t>Son </a:t>
            </a:r>
            <a:r>
              <a:rPr lang="es-ES" sz="2400" dirty="0" smtClean="0"/>
              <a:t>producto de </a:t>
            </a:r>
            <a:r>
              <a:rPr lang="es-ES" sz="2400" dirty="0" smtClean="0"/>
              <a:t>las instituciones </a:t>
            </a:r>
            <a:r>
              <a:rPr lang="es-ES" sz="2400" dirty="0" smtClean="0"/>
              <a:t>culturales </a:t>
            </a:r>
            <a:r>
              <a:rPr lang="es-ES" sz="2400" dirty="0" smtClean="0"/>
              <a:t>y las sociales.</a:t>
            </a:r>
            <a:endParaRPr lang="es-ES" sz="2400" dirty="0"/>
          </a:p>
        </p:txBody>
      </p:sp>
      <p:pic>
        <p:nvPicPr>
          <p:cNvPr id="4" name="3 Imagen" descr="vygost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24744"/>
            <a:ext cx="3699385" cy="52679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es-ES" sz="2000" dirty="0" smtClean="0"/>
              <a:t>El </a:t>
            </a:r>
            <a:r>
              <a:rPr lang="es-ES" sz="2000" dirty="0" smtClean="0"/>
              <a:t>conocimiento no se construye de modo </a:t>
            </a:r>
            <a:r>
              <a:rPr lang="es-ES" sz="2000" dirty="0" smtClean="0"/>
              <a:t>individual como </a:t>
            </a:r>
            <a:r>
              <a:rPr lang="es-ES" sz="2000" dirty="0" smtClean="0"/>
              <a:t>propuso Piaget, sino que se </a:t>
            </a:r>
            <a:r>
              <a:rPr lang="es-ES" sz="2000" i="1" dirty="0" smtClean="0"/>
              <a:t>construye </a:t>
            </a:r>
            <a:r>
              <a:rPr lang="es-ES" sz="2000" i="1" dirty="0" smtClean="0"/>
              <a:t>entre </a:t>
            </a:r>
            <a:r>
              <a:rPr lang="es-ES" sz="2000" i="1" dirty="0" smtClean="0"/>
              <a:t>las </a:t>
            </a:r>
            <a:r>
              <a:rPr lang="es-ES" sz="2000" dirty="0" smtClean="0"/>
              <a:t>personas </a:t>
            </a:r>
            <a:r>
              <a:rPr lang="es-ES" sz="2000" dirty="0" smtClean="0"/>
              <a:t>a medida que </a:t>
            </a:r>
            <a:r>
              <a:rPr lang="es-ES" sz="2000" dirty="0" smtClean="0"/>
              <a:t>interactúan.</a:t>
            </a:r>
          </a:p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 smtClean="0"/>
              <a:t>interacciones sociales con compañeros y </a:t>
            </a:r>
            <a:r>
              <a:rPr lang="es-ES" sz="2000" dirty="0" smtClean="0"/>
              <a:t>adultos más </a:t>
            </a:r>
            <a:r>
              <a:rPr lang="es-ES" sz="2000" dirty="0" smtClean="0"/>
              <a:t>conocedores constituyen el medio principal </a:t>
            </a:r>
            <a:r>
              <a:rPr lang="es-ES" sz="2000" dirty="0" smtClean="0"/>
              <a:t>del desarrollo intelectual.</a:t>
            </a:r>
          </a:p>
          <a:p>
            <a:endParaRPr lang="es-ES" sz="2000" dirty="0" smtClean="0"/>
          </a:p>
          <a:p>
            <a:r>
              <a:rPr lang="es-ES" sz="2000" dirty="0" smtClean="0"/>
              <a:t>Los </a:t>
            </a:r>
            <a:r>
              <a:rPr lang="es-ES" sz="2000" dirty="0" smtClean="0"/>
              <a:t>procesos mentales del individuo como </a:t>
            </a:r>
            <a:r>
              <a:rPr lang="es-ES" sz="2000" dirty="0" smtClean="0"/>
              <a:t>recordar, resolver </a:t>
            </a:r>
            <a:r>
              <a:rPr lang="es-ES" sz="2000" dirty="0" smtClean="0"/>
              <a:t>problemas o planear tienen un origen </a:t>
            </a:r>
            <a:r>
              <a:rPr lang="es-ES" sz="2000" dirty="0" smtClean="0"/>
              <a:t>social.</a:t>
            </a:r>
          </a:p>
          <a:p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 smtClean="0"/>
              <a:t>niño nace con habilidades mentales </a:t>
            </a:r>
            <a:r>
              <a:rPr lang="es-ES" sz="2000" dirty="0" smtClean="0"/>
              <a:t>elementales, entre </a:t>
            </a:r>
            <a:r>
              <a:rPr lang="es-ES" sz="2000" dirty="0" smtClean="0"/>
              <a:t>ellas la percepción, la atención y la </a:t>
            </a:r>
            <a:r>
              <a:rPr lang="es-ES" sz="2000" dirty="0" smtClean="0"/>
              <a:t>memoria.</a:t>
            </a:r>
          </a:p>
          <a:p>
            <a:endParaRPr lang="es-ES" sz="2000" dirty="0" smtClean="0"/>
          </a:p>
          <a:p>
            <a:r>
              <a:rPr lang="es-ES" sz="2000" dirty="0" smtClean="0"/>
              <a:t>Mediante </a:t>
            </a:r>
            <a:r>
              <a:rPr lang="es-ES" sz="2000" dirty="0" smtClean="0"/>
              <a:t>la interacción con compañeros y adultos </a:t>
            </a:r>
            <a:r>
              <a:rPr lang="es-ES" sz="2000" dirty="0" smtClean="0"/>
              <a:t>más conocedores</a:t>
            </a:r>
            <a:r>
              <a:rPr lang="es-ES" sz="2000" dirty="0" smtClean="0"/>
              <a:t>, estas habilidades “innatas” se </a:t>
            </a:r>
            <a:r>
              <a:rPr lang="es-ES" sz="2000" dirty="0" smtClean="0"/>
              <a:t>transforman en </a:t>
            </a:r>
            <a:r>
              <a:rPr lang="es-ES" sz="2000" dirty="0" smtClean="0"/>
              <a:t>funciones mentales </a:t>
            </a:r>
            <a:r>
              <a:rPr lang="es-ES" sz="2000" dirty="0" smtClean="0"/>
              <a:t>superiores.</a:t>
            </a:r>
            <a:endParaRPr lang="es-ES" sz="2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641226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Conceptos fundamentales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/>
          <a:lstStyle/>
          <a:p>
            <a:r>
              <a:rPr lang="es-ES" dirty="0" smtClean="0"/>
              <a:t>Vygotsky </a:t>
            </a:r>
            <a:r>
              <a:rPr lang="es-ES" dirty="0" smtClean="0"/>
              <a:t>considera cinco conceptos que son</a:t>
            </a:r>
          </a:p>
          <a:p>
            <a:pPr>
              <a:buNone/>
            </a:pPr>
            <a:r>
              <a:rPr lang="es-ES" dirty="0" smtClean="0"/>
              <a:t>fundamentales</a:t>
            </a:r>
            <a:r>
              <a:rPr lang="es-ES" dirty="0" smtClean="0"/>
              <a:t>: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– </a:t>
            </a:r>
            <a:r>
              <a:rPr lang="es-ES" dirty="0" smtClean="0"/>
              <a:t>las funciones </a:t>
            </a:r>
            <a:r>
              <a:rPr lang="es-ES" dirty="0" smtClean="0"/>
              <a:t>mentales.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– </a:t>
            </a:r>
            <a:r>
              <a:rPr lang="es-ES" dirty="0" smtClean="0"/>
              <a:t>las habilidades </a:t>
            </a:r>
            <a:r>
              <a:rPr lang="es-ES" dirty="0" smtClean="0"/>
              <a:t>psicológicas.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– </a:t>
            </a:r>
            <a:r>
              <a:rPr lang="es-ES" dirty="0" smtClean="0"/>
              <a:t>la zona de desarrollo </a:t>
            </a:r>
            <a:r>
              <a:rPr lang="es-ES" dirty="0" smtClean="0"/>
              <a:t>próximo.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– </a:t>
            </a:r>
            <a:r>
              <a:rPr lang="es-ES" dirty="0" smtClean="0"/>
              <a:t>las herramientas del </a:t>
            </a:r>
            <a:r>
              <a:rPr lang="es-ES" dirty="0" smtClean="0"/>
              <a:t>pensamiento.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– </a:t>
            </a:r>
            <a:r>
              <a:rPr lang="es-ES" dirty="0" smtClean="0"/>
              <a:t>la </a:t>
            </a:r>
            <a:r>
              <a:rPr lang="es-ES" dirty="0" smtClean="0"/>
              <a:t>mediación.</a:t>
            </a:r>
            <a:endParaRPr lang="es-E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713234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Las funciones mentales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r>
              <a:rPr lang="es-ES" sz="2000" dirty="0" smtClean="0"/>
              <a:t>• Las funciones mentales inferiores son aquellas </a:t>
            </a:r>
            <a:r>
              <a:rPr lang="es-ES" sz="2000" dirty="0" smtClean="0"/>
              <a:t>con las </a:t>
            </a:r>
            <a:r>
              <a:rPr lang="es-ES" sz="2000" dirty="0" smtClean="0"/>
              <a:t>que </a:t>
            </a:r>
            <a:r>
              <a:rPr lang="es-ES" sz="2000" dirty="0" smtClean="0"/>
              <a:t>nacemos.</a:t>
            </a:r>
          </a:p>
          <a:p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Son las funciones </a:t>
            </a:r>
            <a:r>
              <a:rPr lang="es-ES" sz="2000" dirty="0" smtClean="0"/>
              <a:t>naturales.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Están determinadas </a:t>
            </a:r>
            <a:r>
              <a:rPr lang="es-ES" sz="2000" dirty="0" smtClean="0"/>
              <a:t>genéticamente.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El comportamiento derivado de estas funciones </a:t>
            </a:r>
            <a:r>
              <a:rPr lang="es-ES" sz="2000" dirty="0" smtClean="0"/>
              <a:t>es limitado</a:t>
            </a:r>
            <a:r>
              <a:rPr lang="es-ES" sz="2000" dirty="0" smtClean="0"/>
              <a:t>, está condicionado por lo que podemos hacer</a:t>
            </a:r>
            <a:r>
              <a:rPr lang="es-ES" sz="2000" dirty="0" smtClean="0"/>
              <a:t>.</a:t>
            </a:r>
          </a:p>
          <a:p>
            <a:pPr>
              <a:buNone/>
            </a:pPr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 smtClean="0"/>
              <a:t>funciones mentales superiores se adquieren y </a:t>
            </a:r>
            <a:r>
              <a:rPr lang="es-ES" sz="2000" dirty="0" smtClean="0"/>
              <a:t>se desarrollan </a:t>
            </a:r>
            <a:r>
              <a:rPr lang="es-ES" sz="2000" dirty="0" smtClean="0"/>
              <a:t>a través de la interacción </a:t>
            </a:r>
            <a:r>
              <a:rPr lang="es-ES" sz="2000" dirty="0" smtClean="0"/>
              <a:t>social.</a:t>
            </a:r>
          </a:p>
          <a:p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Son mediadas </a:t>
            </a:r>
            <a:r>
              <a:rPr lang="es-ES" sz="2000" dirty="0" smtClean="0"/>
              <a:t>culturalmente.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– A mayor interacción social, mayor </a:t>
            </a:r>
            <a:r>
              <a:rPr lang="es-ES" sz="2000" dirty="0" smtClean="0"/>
              <a:t>conocimiento, más posibilidades </a:t>
            </a:r>
            <a:r>
              <a:rPr lang="es-ES" sz="2000" dirty="0" smtClean="0"/>
              <a:t>de actuar, más </a:t>
            </a:r>
            <a:r>
              <a:rPr lang="es-ES" sz="2000" dirty="0" smtClean="0"/>
              <a:t>robustas funciones mentales.</a:t>
            </a:r>
            <a:endParaRPr lang="es-ES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/>
              <a:t>Habilidades psicológicas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r>
              <a:rPr lang="es-ES" sz="2400" dirty="0" smtClean="0"/>
              <a:t>Las </a:t>
            </a:r>
            <a:r>
              <a:rPr lang="es-ES" sz="2400" dirty="0" smtClean="0"/>
              <a:t>funciones mentales superiores </a:t>
            </a:r>
            <a:r>
              <a:rPr lang="es-ES" sz="2400" dirty="0" smtClean="0"/>
              <a:t>se desarrollan </a:t>
            </a:r>
            <a:r>
              <a:rPr lang="es-ES" sz="2400" dirty="0" smtClean="0"/>
              <a:t>y aparecen en dos </a:t>
            </a:r>
            <a:r>
              <a:rPr lang="es-ES" sz="2400" dirty="0" smtClean="0"/>
              <a:t>momentos.</a:t>
            </a:r>
          </a:p>
          <a:p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Primero las habilidades psicológicas se manifiestan</a:t>
            </a:r>
            <a:r>
              <a:rPr lang="es-ES" sz="2400" dirty="0" smtClean="0"/>
              <a:t> </a:t>
            </a:r>
            <a:r>
              <a:rPr lang="es-ES" sz="2400" dirty="0" smtClean="0"/>
              <a:t>en 	el </a:t>
            </a:r>
            <a:r>
              <a:rPr lang="es-ES" sz="2400" dirty="0" smtClean="0"/>
              <a:t>ámbito </a:t>
            </a:r>
            <a:r>
              <a:rPr lang="es-ES" sz="2400" dirty="0" smtClean="0"/>
              <a:t>social.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Después en el ámbito </a:t>
            </a:r>
            <a:r>
              <a:rPr lang="es-ES" sz="2400" dirty="0" smtClean="0"/>
              <a:t>individual.</a:t>
            </a:r>
          </a:p>
          <a:p>
            <a:pPr>
              <a:buNone/>
            </a:pPr>
            <a:endParaRPr lang="es-ES" sz="2400" dirty="0" smtClean="0"/>
          </a:p>
          <a:p>
            <a:r>
              <a:rPr lang="es-ES" sz="2400" dirty="0" smtClean="0"/>
              <a:t>En </a:t>
            </a:r>
            <a:r>
              <a:rPr lang="es-ES" sz="2400" dirty="0" smtClean="0"/>
              <a:t>el proceso cultural del niño, toda </a:t>
            </a:r>
            <a:r>
              <a:rPr lang="es-ES" sz="2400" dirty="0" smtClean="0"/>
              <a:t>función aparece </a:t>
            </a:r>
            <a:r>
              <a:rPr lang="es-ES" sz="2400" dirty="0" smtClean="0"/>
              <a:t>dos veces, primero a escala social, </a:t>
            </a:r>
            <a:r>
              <a:rPr lang="es-ES" sz="2400" dirty="0" smtClean="0"/>
              <a:t>y más </a:t>
            </a:r>
            <a:r>
              <a:rPr lang="es-ES" sz="2400" dirty="0" smtClean="0"/>
              <a:t>tarde a escala individual. Primero </a:t>
            </a:r>
            <a:r>
              <a:rPr lang="es-ES" sz="2400" dirty="0" smtClean="0"/>
              <a:t>entre personas </a:t>
            </a:r>
            <a:r>
              <a:rPr lang="es-ES" sz="2400" dirty="0" smtClean="0"/>
              <a:t>(interpsicológica) y después en </a:t>
            </a:r>
            <a:r>
              <a:rPr lang="es-ES" sz="2400" dirty="0" smtClean="0"/>
              <a:t>el interior </a:t>
            </a:r>
            <a:r>
              <a:rPr lang="es-ES" sz="2400" dirty="0" smtClean="0"/>
              <a:t>del propio niño (intrapsicológica</a:t>
            </a:r>
            <a:r>
              <a:rPr lang="es-ES" sz="2400" dirty="0" smtClean="0"/>
              <a:t>).</a:t>
            </a:r>
            <a:endParaRPr lang="es-ES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/>
          </a:bodyPr>
          <a:lstStyle/>
          <a:p>
            <a:r>
              <a:rPr lang="es-ES" sz="3600" b="1" dirty="0" smtClean="0"/>
              <a:t>Herramientas del pensamiento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Autofit/>
          </a:bodyPr>
          <a:lstStyle/>
          <a:p>
            <a:r>
              <a:rPr lang="es-ES" sz="2200" dirty="0" smtClean="0"/>
              <a:t>Toda </a:t>
            </a:r>
            <a:r>
              <a:rPr lang="es-ES" sz="2200" dirty="0" smtClean="0"/>
              <a:t>cultura posee sus propias </a:t>
            </a:r>
            <a:r>
              <a:rPr lang="es-ES" sz="2200" dirty="0" smtClean="0"/>
              <a:t>herramientas técnicas </a:t>
            </a:r>
            <a:r>
              <a:rPr lang="es-ES" sz="2200" dirty="0" smtClean="0"/>
              <a:t>y psicológicas que transmite a los niños </a:t>
            </a:r>
            <a:r>
              <a:rPr lang="es-ES" sz="2200" dirty="0" smtClean="0"/>
              <a:t>por medio </a:t>
            </a:r>
            <a:r>
              <a:rPr lang="es-ES" sz="2200" dirty="0" smtClean="0"/>
              <a:t>de las interacciones </a:t>
            </a:r>
            <a:r>
              <a:rPr lang="es-ES" sz="2200" dirty="0" smtClean="0"/>
              <a:t>sociales.</a:t>
            </a:r>
          </a:p>
          <a:p>
            <a:endParaRPr lang="es-ES" sz="2200" dirty="0" smtClean="0"/>
          </a:p>
          <a:p>
            <a:pPr>
              <a:buNone/>
            </a:pPr>
            <a:r>
              <a:rPr lang="es-ES" sz="2200" dirty="0" smtClean="0"/>
              <a:t>		– </a:t>
            </a:r>
            <a:r>
              <a:rPr lang="es-ES" sz="2200" dirty="0" smtClean="0"/>
              <a:t>Y a su vez las herramientas culturales moldean </a:t>
            </a:r>
            <a:r>
              <a:rPr lang="es-ES" sz="2200" dirty="0" smtClean="0"/>
              <a:t>la mente.</a:t>
            </a:r>
          </a:p>
          <a:p>
            <a:pPr>
              <a:buNone/>
            </a:pPr>
            <a:endParaRPr lang="es-ES" sz="2200" dirty="0" smtClean="0"/>
          </a:p>
          <a:p>
            <a:r>
              <a:rPr lang="es-ES" sz="2200" dirty="0" smtClean="0"/>
              <a:t>Los </a:t>
            </a:r>
            <a:r>
              <a:rPr lang="es-ES" sz="2200" dirty="0" smtClean="0"/>
              <a:t>números, las palabras y otros sistemas </a:t>
            </a:r>
            <a:r>
              <a:rPr lang="es-ES" sz="2200" dirty="0" smtClean="0"/>
              <a:t>de símbolos </a:t>
            </a:r>
            <a:r>
              <a:rPr lang="es-ES" sz="2200" dirty="0" smtClean="0"/>
              <a:t>son ejemplo de herramientas </a:t>
            </a:r>
            <a:r>
              <a:rPr lang="es-ES" sz="2200" dirty="0" smtClean="0"/>
              <a:t>psicológicas.</a:t>
            </a:r>
          </a:p>
          <a:p>
            <a:endParaRPr lang="es-ES" sz="2200" dirty="0" smtClean="0"/>
          </a:p>
          <a:p>
            <a:r>
              <a:rPr lang="es-ES" sz="2200" dirty="0" smtClean="0"/>
              <a:t>Otras</a:t>
            </a:r>
            <a:r>
              <a:rPr lang="es-ES" sz="2200" dirty="0" smtClean="0"/>
              <a:t>: los sistemas lógicos, las normas </a:t>
            </a:r>
            <a:r>
              <a:rPr lang="es-ES" sz="2200" dirty="0" smtClean="0"/>
              <a:t>y convenciones </a:t>
            </a:r>
            <a:r>
              <a:rPr lang="es-ES" sz="2200" dirty="0" smtClean="0"/>
              <a:t>sociales, los conceptos teóricos, </a:t>
            </a:r>
            <a:r>
              <a:rPr lang="es-ES" sz="2200" dirty="0" smtClean="0"/>
              <a:t>los mapas</a:t>
            </a:r>
            <a:r>
              <a:rPr lang="es-ES" sz="2200" dirty="0" smtClean="0"/>
              <a:t>, los géneros literarios y los </a:t>
            </a:r>
            <a:r>
              <a:rPr lang="es-ES" sz="2200" dirty="0" smtClean="0"/>
              <a:t>dibujos.</a:t>
            </a:r>
          </a:p>
          <a:p>
            <a:endParaRPr lang="es-ES" sz="2200" dirty="0" smtClean="0"/>
          </a:p>
          <a:p>
            <a:r>
              <a:rPr lang="es-ES" sz="2200" dirty="0" smtClean="0"/>
              <a:t>Algunos </a:t>
            </a:r>
            <a:r>
              <a:rPr lang="es-ES" sz="2200" dirty="0" smtClean="0"/>
              <a:t>ejemplos de herramientas técnicas </a:t>
            </a:r>
            <a:r>
              <a:rPr lang="es-ES" sz="2200" dirty="0" smtClean="0"/>
              <a:t>son papel </a:t>
            </a:r>
            <a:r>
              <a:rPr lang="es-ES" sz="2200" dirty="0" smtClean="0"/>
              <a:t>y lápiz, máquinas, reglas y </a:t>
            </a:r>
            <a:r>
              <a:rPr lang="es-ES" sz="2200" dirty="0" smtClean="0"/>
              <a:t>martillos.</a:t>
            </a:r>
            <a:endParaRPr lang="es-ES" sz="22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9218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/>
              <a:t>Lenguaje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Autofit/>
          </a:bodyPr>
          <a:lstStyle/>
          <a:p>
            <a:r>
              <a:rPr lang="es-ES" sz="2000" dirty="0" smtClean="0"/>
              <a:t>Es </a:t>
            </a:r>
            <a:r>
              <a:rPr lang="es-ES" sz="2000" dirty="0" smtClean="0"/>
              <a:t>la herramienta psicológica que más influye en el </a:t>
            </a:r>
            <a:r>
              <a:rPr lang="es-ES" sz="2000" dirty="0" smtClean="0"/>
              <a:t>desarrollo cognoscitivo</a:t>
            </a:r>
            <a:r>
              <a:rPr lang="es-ES" sz="2000" dirty="0" smtClean="0"/>
              <a:t>.</a:t>
            </a:r>
          </a:p>
          <a:p>
            <a:r>
              <a:rPr lang="es-ES" sz="2000" dirty="0" smtClean="0"/>
              <a:t>Distingue </a:t>
            </a:r>
            <a:r>
              <a:rPr lang="es-ES" sz="2000" dirty="0" smtClean="0"/>
              <a:t>tres etapas en el uso del lenguaje: la etapa social, </a:t>
            </a:r>
            <a:r>
              <a:rPr lang="es-ES" sz="2000" dirty="0" smtClean="0"/>
              <a:t>la egocéntrica </a:t>
            </a:r>
            <a:r>
              <a:rPr lang="es-ES" sz="2000" dirty="0" smtClean="0"/>
              <a:t>y la del habla interna.</a:t>
            </a:r>
          </a:p>
          <a:p>
            <a:r>
              <a:rPr lang="es-ES" sz="2000" dirty="0" smtClean="0"/>
              <a:t>La </a:t>
            </a:r>
            <a:r>
              <a:rPr lang="es-ES" sz="2000" dirty="0" smtClean="0"/>
              <a:t>del </a:t>
            </a:r>
            <a:r>
              <a:rPr lang="es-ES" sz="2000" b="1" dirty="0" smtClean="0"/>
              <a:t>habla </a:t>
            </a:r>
            <a:r>
              <a:rPr lang="es-ES" sz="2000" b="1" dirty="0" smtClean="0"/>
              <a:t>social.</a:t>
            </a:r>
            <a:endParaRPr lang="es-ES" sz="2000" b="1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El niño se sirve del lenguaje fundamentalmente para comunicarse</a:t>
            </a:r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El pensamiento y el lenguaje cumplen funciones independientes</a:t>
            </a:r>
          </a:p>
          <a:p>
            <a:r>
              <a:rPr lang="es-ES" sz="2000" dirty="0" smtClean="0"/>
              <a:t>El </a:t>
            </a:r>
            <a:r>
              <a:rPr lang="es-ES" sz="2000" b="1" dirty="0" smtClean="0"/>
              <a:t>habla </a:t>
            </a:r>
            <a:r>
              <a:rPr lang="es-ES" sz="2000" b="1" dirty="0" smtClean="0"/>
              <a:t>egocéntrica.</a:t>
            </a:r>
            <a:endParaRPr lang="es-ES" sz="2000" b="1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Cuando comienza a usar el habla para regular su conducta y </a:t>
            </a:r>
            <a:r>
              <a:rPr lang="es-ES" sz="2000" dirty="0" smtClean="0"/>
              <a:t>su 	pensamiento.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Habla en voz alta consigo mismo cuando realiza algunas </a:t>
            </a:r>
            <a:r>
              <a:rPr lang="es-ES" sz="2000" dirty="0" smtClean="0"/>
              <a:t>tareas.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No intenta comunicarse con otros, habla </a:t>
            </a:r>
            <a:r>
              <a:rPr lang="es-ES" sz="2000" dirty="0" smtClean="0"/>
              <a:t>privada.</a:t>
            </a:r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b="1" dirty="0" smtClean="0"/>
              <a:t>habla </a:t>
            </a:r>
            <a:r>
              <a:rPr lang="es-ES" sz="2000" b="1" dirty="0" smtClean="0"/>
              <a:t>interna.</a:t>
            </a:r>
            <a:endParaRPr lang="es-ES" sz="2000" b="1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La emplean para dirigir su pensamiento y su </a:t>
            </a:r>
            <a:r>
              <a:rPr lang="es-ES" sz="2000" dirty="0" smtClean="0"/>
              <a:t>conducta.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Pueden reflexionar sobre la solución de problemas y la secuencia </a:t>
            </a:r>
            <a:r>
              <a:rPr lang="es-ES" sz="2000" dirty="0" smtClean="0"/>
              <a:t>	de las </a:t>
            </a:r>
            <a:r>
              <a:rPr lang="es-ES" sz="2000" dirty="0" smtClean="0"/>
              <a:t>acciones manipulando el lenguaje “ en su cabeza</a:t>
            </a:r>
            <a:r>
              <a:rPr lang="es-ES" sz="2000" dirty="0" smtClean="0"/>
              <a:t>”.</a:t>
            </a:r>
            <a:endParaRPr lang="es-E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929258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 smtClean="0"/>
              <a:t>Zona de desarrollo proximal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es-ES" sz="2000" dirty="0" smtClean="0"/>
              <a:t>Incluye </a:t>
            </a:r>
            <a:r>
              <a:rPr lang="es-ES" sz="2000" dirty="0" smtClean="0"/>
              <a:t>las funciones que están en proceso </a:t>
            </a:r>
            <a:r>
              <a:rPr lang="es-ES" sz="2000" dirty="0" smtClean="0"/>
              <a:t>de desarrollo </a:t>
            </a:r>
            <a:r>
              <a:rPr lang="es-ES" sz="2000" dirty="0" smtClean="0"/>
              <a:t>pero que todavía no se </a:t>
            </a:r>
            <a:r>
              <a:rPr lang="es-ES" sz="2000" dirty="0" smtClean="0"/>
              <a:t>desarrollan plenamente.</a:t>
            </a:r>
          </a:p>
          <a:p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i="1" dirty="0" smtClean="0"/>
              <a:t>“aquellas funciones que todavía no maduran sino que </a:t>
            </a:r>
            <a:r>
              <a:rPr lang="es-ES" sz="2000" i="1" dirty="0" smtClean="0"/>
              <a:t>se hallan </a:t>
            </a:r>
            <a:r>
              <a:rPr lang="es-ES" sz="2000" i="1" dirty="0" smtClean="0"/>
              <a:t>en </a:t>
            </a:r>
            <a:r>
              <a:rPr lang="es-ES" sz="2000" i="1" dirty="0" smtClean="0"/>
              <a:t>	proceso </a:t>
            </a:r>
            <a:r>
              <a:rPr lang="es-ES" sz="2000" i="1" dirty="0" smtClean="0"/>
              <a:t>de maduración</a:t>
            </a:r>
            <a:r>
              <a:rPr lang="es-ES" sz="2000" i="1" dirty="0" smtClean="0"/>
              <a:t>”.</a:t>
            </a:r>
          </a:p>
          <a:p>
            <a:pPr>
              <a:buNone/>
            </a:pPr>
            <a:endParaRPr lang="es-ES" sz="2000" i="1" dirty="0" smtClean="0"/>
          </a:p>
          <a:p>
            <a:r>
              <a:rPr lang="es-ES" sz="2000" dirty="0" smtClean="0"/>
              <a:t>Representa </a:t>
            </a:r>
            <a:r>
              <a:rPr lang="es-ES" sz="2000" dirty="0" smtClean="0"/>
              <a:t>la diferencia entre lo que el niño </a:t>
            </a:r>
            <a:r>
              <a:rPr lang="es-ES" sz="2000" dirty="0" smtClean="0"/>
              <a:t>puede hacer </a:t>
            </a:r>
            <a:r>
              <a:rPr lang="es-ES" sz="2000" dirty="0" smtClean="0"/>
              <a:t>por si mismo y lo que puede hacer con </a:t>
            </a:r>
            <a:r>
              <a:rPr lang="es-ES" sz="2000" dirty="0" smtClean="0"/>
              <a:t>ayuda.</a:t>
            </a:r>
          </a:p>
          <a:p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 smtClean="0"/>
              <a:t>interacciones con los adultos y con </a:t>
            </a:r>
            <a:r>
              <a:rPr lang="es-ES" sz="2000" dirty="0" smtClean="0"/>
              <a:t>los compañeros </a:t>
            </a:r>
            <a:r>
              <a:rPr lang="es-ES" sz="2000" dirty="0" smtClean="0"/>
              <a:t>en la zona del desarrollo proximal </a:t>
            </a:r>
            <a:r>
              <a:rPr lang="es-ES" sz="2000" dirty="0" smtClean="0"/>
              <a:t>le ayuda </a:t>
            </a:r>
            <a:r>
              <a:rPr lang="es-ES" sz="2000" dirty="0" smtClean="0"/>
              <a:t>al niño a alcanzar un nivel superior </a:t>
            </a:r>
            <a:r>
              <a:rPr lang="es-ES" sz="2000" dirty="0" smtClean="0"/>
              <a:t>de funcionamiento.</a:t>
            </a:r>
            <a:endParaRPr lang="es-ES" sz="2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97210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/>
              <a:t>Conceptualización del desarrollo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r>
              <a:rPr lang="es-ES" sz="2000" dirty="0" smtClean="0"/>
              <a:t>El </a:t>
            </a:r>
            <a:r>
              <a:rPr lang="es-ES" sz="2000" dirty="0" smtClean="0"/>
              <a:t>desarrollo cognoscitivo depende en gran </a:t>
            </a:r>
            <a:r>
              <a:rPr lang="es-ES" sz="2000" dirty="0" smtClean="0"/>
              <a:t>medida de </a:t>
            </a:r>
            <a:r>
              <a:rPr lang="es-ES" sz="2000" dirty="0" smtClean="0"/>
              <a:t>las relaciones con la “gente” que </a:t>
            </a:r>
            <a:r>
              <a:rPr lang="es-ES" sz="2000" dirty="0" smtClean="0"/>
              <a:t>está presente en el </a:t>
            </a:r>
            <a:r>
              <a:rPr lang="es-ES" sz="2000" dirty="0" smtClean="0"/>
              <a:t>mundo del niño y las “</a:t>
            </a:r>
            <a:r>
              <a:rPr lang="es-ES" sz="2000" dirty="0" smtClean="0"/>
              <a:t>herramientas” que </a:t>
            </a:r>
            <a:r>
              <a:rPr lang="es-ES" sz="2000" dirty="0" smtClean="0"/>
              <a:t>la cultura le da para apoyar </a:t>
            </a:r>
            <a:r>
              <a:rPr lang="es-ES" sz="2000" dirty="0" smtClean="0"/>
              <a:t>el pensamiento.</a:t>
            </a:r>
            <a:endParaRPr lang="es-ES" sz="2000" dirty="0" smtClean="0"/>
          </a:p>
          <a:p>
            <a:r>
              <a:rPr lang="es-ES" sz="2000" dirty="0" smtClean="0"/>
              <a:t>Los </a:t>
            </a:r>
            <a:r>
              <a:rPr lang="es-ES" sz="2000" dirty="0" smtClean="0"/>
              <a:t>niños adquieren sus conocimientos, </a:t>
            </a:r>
            <a:r>
              <a:rPr lang="es-ES" sz="2000" dirty="0" smtClean="0"/>
              <a:t>ideas, actitudes </a:t>
            </a:r>
            <a:r>
              <a:rPr lang="es-ES" sz="2000" dirty="0" smtClean="0"/>
              <a:t>y valores a partir de su trato con </a:t>
            </a:r>
            <a:r>
              <a:rPr lang="es-ES" sz="2000" dirty="0" smtClean="0"/>
              <a:t>los demás.</a:t>
            </a:r>
            <a:endParaRPr lang="es-ES" sz="2000" dirty="0" smtClean="0"/>
          </a:p>
          <a:p>
            <a:r>
              <a:rPr lang="es-ES" sz="2000" dirty="0" smtClean="0"/>
              <a:t>Las </a:t>
            </a:r>
            <a:r>
              <a:rPr lang="es-ES" sz="2000" dirty="0" smtClean="0"/>
              <a:t>herramientas reales y </a:t>
            </a:r>
            <a:r>
              <a:rPr lang="es-ES" sz="2000" dirty="0" smtClean="0"/>
              <a:t>simbólicas desempeñan funciones </a:t>
            </a:r>
            <a:r>
              <a:rPr lang="es-ES" sz="2000" dirty="0" smtClean="0"/>
              <a:t>muy </a:t>
            </a:r>
            <a:r>
              <a:rPr lang="es-ES" sz="2000" dirty="0" smtClean="0"/>
              <a:t>importantes </a:t>
            </a:r>
            <a:r>
              <a:rPr lang="es-ES" sz="2000" dirty="0" smtClean="0"/>
              <a:t>en el </a:t>
            </a:r>
            <a:r>
              <a:rPr lang="es-ES" sz="2000" dirty="0" smtClean="0"/>
              <a:t>desarrollo cognoscitivo.</a:t>
            </a:r>
          </a:p>
          <a:p>
            <a:r>
              <a:rPr lang="es-ES" sz="2000" dirty="0" smtClean="0"/>
              <a:t>Conceptualiza </a:t>
            </a:r>
            <a:r>
              <a:rPr lang="es-ES" sz="2000" dirty="0" smtClean="0"/>
              <a:t>el desarrollo como la transformación </a:t>
            </a:r>
            <a:r>
              <a:rPr lang="es-ES" sz="2000" dirty="0" smtClean="0"/>
              <a:t>de actividades sociales compartidas </a:t>
            </a:r>
            <a:r>
              <a:rPr lang="es-ES" sz="2000" dirty="0" smtClean="0"/>
              <a:t>en </a:t>
            </a:r>
            <a:r>
              <a:rPr lang="es-ES" sz="2000" dirty="0" smtClean="0"/>
              <a:t>procesos internalizados.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La internalización designa el proceso de </a:t>
            </a:r>
            <a:r>
              <a:rPr lang="es-ES" sz="2000" dirty="0" smtClean="0"/>
              <a:t>construir 	representaciones </a:t>
            </a:r>
            <a:r>
              <a:rPr lang="es-ES" sz="2000" dirty="0" smtClean="0"/>
              <a:t>internas de acciones físicas externas o </a:t>
            </a:r>
            <a:r>
              <a:rPr lang="es-ES" sz="2000" dirty="0" smtClean="0"/>
              <a:t>de 	operaciones mentales.</a:t>
            </a:r>
            <a:endParaRPr lang="es-ES" sz="2000" dirty="0" smtClean="0"/>
          </a:p>
          <a:p>
            <a:r>
              <a:rPr lang="es-ES" sz="2000" dirty="0" smtClean="0"/>
              <a:t>El </a:t>
            </a:r>
            <a:r>
              <a:rPr lang="es-ES" sz="2000" dirty="0" smtClean="0"/>
              <a:t>desarrollo del individuo llega a su plenitud en </a:t>
            </a:r>
            <a:r>
              <a:rPr lang="es-ES" sz="2000" dirty="0" smtClean="0"/>
              <a:t>la medida </a:t>
            </a:r>
            <a:r>
              <a:rPr lang="es-ES" sz="2000" dirty="0" smtClean="0"/>
              <a:t>en que interioriza las </a:t>
            </a:r>
            <a:r>
              <a:rPr lang="es-ES" sz="2000" dirty="0" smtClean="0"/>
              <a:t>habilidades interpsicológicas.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En un primer momento, dependen de los </a:t>
            </a:r>
            <a:r>
              <a:rPr lang="es-ES" sz="2000" dirty="0" smtClean="0"/>
              <a:t>otros.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– </a:t>
            </a:r>
            <a:r>
              <a:rPr lang="es-ES" sz="2000" dirty="0" smtClean="0"/>
              <a:t>En un segundo momento, a través de la internalización, </a:t>
            </a:r>
            <a:r>
              <a:rPr lang="es-ES" sz="2000" dirty="0" smtClean="0"/>
              <a:t>el individuo 	adquiere </a:t>
            </a:r>
            <a:r>
              <a:rPr lang="es-ES" sz="2000" dirty="0" smtClean="0"/>
              <a:t>la posibilidad de actuar por si mismo y </a:t>
            </a:r>
            <a:r>
              <a:rPr lang="es-ES" sz="2000" dirty="0" smtClean="0"/>
              <a:t>de asumir </a:t>
            </a:r>
            <a:r>
              <a:rPr lang="es-ES" sz="2000" dirty="0" smtClean="0"/>
              <a:t>la </a:t>
            </a:r>
            <a:r>
              <a:rPr lang="es-ES" sz="2000" dirty="0" smtClean="0"/>
              <a:t>	responsabilidad </a:t>
            </a:r>
            <a:r>
              <a:rPr lang="es-ES" sz="2000" dirty="0" smtClean="0"/>
              <a:t>de su </a:t>
            </a:r>
            <a:r>
              <a:rPr lang="es-ES" sz="2000" dirty="0" smtClean="0"/>
              <a:t>actuar.</a:t>
            </a:r>
            <a:endParaRPr lang="es-ES" sz="2000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122152"/>
          </a:xfrm>
        </p:spPr>
        <p:txBody>
          <a:bodyPr>
            <a:normAutofit/>
          </a:bodyPr>
          <a:lstStyle/>
          <a:p>
            <a:r>
              <a:rPr lang="es-ES" sz="2400" dirty="0" smtClean="0"/>
              <a:t>Y las convierte en habilidades intrapsicológicas</a:t>
            </a:r>
            <a:r>
              <a:rPr lang="es-ES" sz="2400" dirty="0" smtClean="0"/>
              <a:t>.</a:t>
            </a:r>
          </a:p>
          <a:p>
            <a:endParaRPr lang="es-ES" sz="2400" dirty="0" smtClean="0"/>
          </a:p>
          <a:p>
            <a:r>
              <a:rPr lang="es-ES" sz="2400" dirty="0" smtClean="0"/>
              <a:t>• El “discurso egocéntrico” desempeña un </a:t>
            </a:r>
            <a:r>
              <a:rPr lang="es-ES" sz="2400" dirty="0" smtClean="0"/>
              <a:t>papel importante </a:t>
            </a:r>
            <a:r>
              <a:rPr lang="es-ES" sz="2400" dirty="0" smtClean="0"/>
              <a:t>en el desarrollo cognoscitivo:</a:t>
            </a:r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Lleva al niño hacia la </a:t>
            </a:r>
            <a:r>
              <a:rPr lang="es-ES" sz="2400" dirty="0" smtClean="0"/>
              <a:t>autorregulación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Hacia la habilidad de planear, de vigilar y de guiar su </a:t>
            </a:r>
            <a:r>
              <a:rPr lang="es-ES" sz="2400" dirty="0" smtClean="0"/>
              <a:t>propio 	pensamiento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y a la resolución de problemas</a:t>
            </a:r>
            <a:r>
              <a:rPr lang="es-ES" sz="2400" dirty="0" smtClean="0"/>
              <a:t>.</a:t>
            </a:r>
          </a:p>
          <a:p>
            <a:pPr>
              <a:buNone/>
            </a:pPr>
            <a:endParaRPr lang="es-ES" sz="2400" dirty="0" smtClean="0"/>
          </a:p>
          <a:p>
            <a:r>
              <a:rPr lang="es-ES" sz="2400" dirty="0" smtClean="0"/>
              <a:t>La </a:t>
            </a:r>
            <a:r>
              <a:rPr lang="es-ES" sz="2400" dirty="0" smtClean="0"/>
              <a:t>transición del discurso privado audible </a:t>
            </a:r>
            <a:r>
              <a:rPr lang="es-ES" sz="2400" dirty="0" smtClean="0"/>
              <a:t>al discurso </a:t>
            </a:r>
            <a:r>
              <a:rPr lang="es-ES" sz="2400" dirty="0" smtClean="0"/>
              <a:t>interno silencioso es un </a:t>
            </a:r>
            <a:r>
              <a:rPr lang="es-ES" sz="2400" dirty="0" smtClean="0"/>
              <a:t>proceso fundamental </a:t>
            </a:r>
            <a:r>
              <a:rPr lang="es-ES" sz="2400" dirty="0" smtClean="0"/>
              <a:t>en el desarrollo cognoscitivo</a:t>
            </a:r>
          </a:p>
          <a:p>
            <a:pPr>
              <a:buNone/>
            </a:pPr>
            <a:r>
              <a:rPr lang="es-ES" sz="2400" dirty="0" smtClean="0"/>
              <a:t>		– </a:t>
            </a:r>
            <a:r>
              <a:rPr lang="es-ES" sz="2400" dirty="0" smtClean="0"/>
              <a:t>Durante tal proceso el niño utiliza el lenguaje </a:t>
            </a:r>
            <a:r>
              <a:rPr lang="es-ES" sz="2400" dirty="0" smtClean="0"/>
              <a:t>para ejecutar 	actividades </a:t>
            </a:r>
            <a:r>
              <a:rPr lang="es-ES" sz="2400" dirty="0" smtClean="0"/>
              <a:t>cognoscitivas importantes</a:t>
            </a:r>
          </a:p>
          <a:p>
            <a:endParaRPr lang="es-E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endParaRPr lang="es-ES" sz="2200" dirty="0" smtClean="0"/>
          </a:p>
          <a:p>
            <a:r>
              <a:rPr lang="es-ES" sz="2200" dirty="0" smtClean="0"/>
              <a:t>En cada etapa se supone que el pensamiento del niño es </a:t>
            </a:r>
            <a:r>
              <a:rPr lang="es-ES" sz="2200" i="1" dirty="0" smtClean="0"/>
              <a:t>cualitativamente distinto al de las </a:t>
            </a:r>
            <a:r>
              <a:rPr lang="es-ES" sz="2200" dirty="0" smtClean="0"/>
              <a:t>restantes.</a:t>
            </a:r>
          </a:p>
          <a:p>
            <a:r>
              <a:rPr lang="es-ES" sz="2200" dirty="0" smtClean="0"/>
              <a:t>El </a:t>
            </a:r>
            <a:r>
              <a:rPr lang="es-ES" sz="2200" dirty="0" smtClean="0"/>
              <a:t>desarrollo cognoscitivo no sólo consiste en cambios cualitativos de los hechos y de las habilidades, sino en transformaciones radicales de cómo se organiza el </a:t>
            </a:r>
            <a:r>
              <a:rPr lang="es-ES" sz="2200" dirty="0" smtClean="0"/>
              <a:t>conocimiento.</a:t>
            </a:r>
          </a:p>
          <a:p>
            <a:r>
              <a:rPr lang="es-ES" sz="2200" dirty="0" smtClean="0"/>
              <a:t>Una </a:t>
            </a:r>
            <a:r>
              <a:rPr lang="es-ES" sz="2200" dirty="0" smtClean="0"/>
              <a:t>vez que el niño entra en una nueva </a:t>
            </a:r>
            <a:r>
              <a:rPr lang="es-ES" sz="2200" dirty="0" smtClean="0"/>
              <a:t>etapa, no </a:t>
            </a:r>
            <a:r>
              <a:rPr lang="es-ES" sz="2200" dirty="0" smtClean="0"/>
              <a:t>retrocede a una forma anterior </a:t>
            </a:r>
            <a:r>
              <a:rPr lang="es-ES" sz="2200" dirty="0" smtClean="0"/>
              <a:t>de razonamiento </a:t>
            </a:r>
            <a:r>
              <a:rPr lang="es-ES" sz="2200" dirty="0" smtClean="0"/>
              <a:t>ni de funcionamiento</a:t>
            </a:r>
          </a:p>
          <a:p>
            <a:r>
              <a:rPr lang="es-ES" sz="2200" dirty="0" smtClean="0"/>
              <a:t>El </a:t>
            </a:r>
            <a:r>
              <a:rPr lang="es-ES" sz="2200" dirty="0" smtClean="0"/>
              <a:t>desarrollo cognoscitivo sigue una </a:t>
            </a:r>
            <a:r>
              <a:rPr lang="es-ES" sz="2200" dirty="0" smtClean="0"/>
              <a:t>secuencia invariable</a:t>
            </a:r>
            <a:endParaRPr lang="es-ES" sz="2200" dirty="0" smtClean="0"/>
          </a:p>
          <a:p>
            <a:r>
              <a:rPr lang="es-ES" sz="2200" dirty="0" smtClean="0"/>
              <a:t>Todos </a:t>
            </a:r>
            <a:r>
              <a:rPr lang="es-ES" sz="2200" dirty="0" smtClean="0"/>
              <a:t>los niños pasan por las cuatro etapas en </a:t>
            </a:r>
            <a:r>
              <a:rPr lang="es-ES" sz="2200" dirty="0" smtClean="0"/>
              <a:t>el mismo orden</a:t>
            </a:r>
            <a:endParaRPr lang="es-ES" sz="2200" dirty="0" smtClean="0"/>
          </a:p>
          <a:p>
            <a:r>
              <a:rPr lang="es-ES" sz="2200" dirty="0" smtClean="0"/>
              <a:t>No </a:t>
            </a:r>
            <a:r>
              <a:rPr lang="es-ES" sz="2200" dirty="0" smtClean="0"/>
              <a:t>es posible omitir ninguna de ellas</a:t>
            </a:r>
          </a:p>
          <a:p>
            <a:r>
              <a:rPr lang="es-ES" sz="2200" dirty="0" smtClean="0"/>
              <a:t>Las </a:t>
            </a:r>
            <a:r>
              <a:rPr lang="es-ES" sz="2200" dirty="0" smtClean="0"/>
              <a:t>etapas se relacionan generalmente con </a:t>
            </a:r>
            <a:r>
              <a:rPr lang="es-ES" sz="2200" dirty="0" smtClean="0"/>
              <a:t>ciertos niveles </a:t>
            </a:r>
            <a:r>
              <a:rPr lang="es-ES" sz="2200" dirty="0" smtClean="0"/>
              <a:t>de edad</a:t>
            </a:r>
          </a:p>
          <a:p>
            <a:r>
              <a:rPr lang="es-ES" sz="2200" dirty="0" smtClean="0"/>
              <a:t>El </a:t>
            </a:r>
            <a:r>
              <a:rPr lang="es-ES" sz="2200" dirty="0" smtClean="0"/>
              <a:t>tiempo que dura una etapa muestra gran </a:t>
            </a:r>
            <a:r>
              <a:rPr lang="es-ES" sz="2200" dirty="0" smtClean="0"/>
              <a:t>variación individual y cultural</a:t>
            </a:r>
            <a:r>
              <a:rPr lang="es-ES" sz="2200" dirty="0" smtClean="0"/>
              <a:t>.</a:t>
            </a:r>
          </a:p>
          <a:p>
            <a:pPr>
              <a:buNone/>
            </a:pP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1226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Piaget vs Vygotsky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196753"/>
          <a:ext cx="8640960" cy="54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4872"/>
                <a:gridCol w="4396088"/>
              </a:tblGrid>
              <a:tr h="972178">
                <a:tc>
                  <a:txBody>
                    <a:bodyPr/>
                    <a:lstStyle/>
                    <a:p>
                      <a:pPr algn="ctr"/>
                      <a:r>
                        <a:rPr kumimoji="0" lang="es-ES" sz="4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Piaget</a:t>
                      </a:r>
                      <a:endParaRPr lang="es-ES" sz="4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b="1" dirty="0" smtClean="0"/>
                        <a:t>Vygotsky</a:t>
                      </a:r>
                      <a:endParaRPr lang="es-ES" sz="4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72178"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conocimiento es un proceso de</a:t>
                      </a:r>
                    </a:p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interacción entre el sujeto el medio entendido físico únicamente.</a:t>
                      </a:r>
                      <a:endParaRPr lang="es-ES" sz="16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conocimiento es un proceso de</a:t>
                      </a:r>
                    </a:p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interacción entre el sujeto y</a:t>
                      </a:r>
                    </a:p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medio entendido social y culturalmente.</a:t>
                      </a:r>
                      <a:endParaRPr lang="es-ES" sz="1600" b="0" dirty="0"/>
                    </a:p>
                  </a:txBody>
                  <a:tcPr/>
                </a:tc>
              </a:tr>
              <a:tr h="741926"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ser humano al nacer es un</a:t>
                      </a:r>
                    </a:p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individuo biológico</a:t>
                      </a:r>
                      <a:endParaRPr lang="es-E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ser humano al nacer es un</a:t>
                      </a:r>
                    </a:p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individuo social.</a:t>
                      </a:r>
                      <a:endParaRPr lang="es-ES" sz="1600" b="0" dirty="0"/>
                    </a:p>
                  </a:txBody>
                  <a:tcPr/>
                </a:tc>
              </a:tr>
              <a:tr h="626085"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desarrollo del ser humano hay un proceso de socialización.</a:t>
                      </a:r>
                      <a:endParaRPr lang="es-E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el desarrollo del ser humano hay un proceso de diferenciación social.</a:t>
                      </a:r>
                      <a:endParaRPr lang="es-ES" sz="1600" b="0" dirty="0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potencialidad cognoscitiva del sujeto depende de la etapa del</a:t>
                      </a:r>
                    </a:p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desarrollo en la que se encuentre.</a:t>
                      </a:r>
                      <a:endParaRPr lang="es-E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sujeto depende de la calidad de la interacción social y de la ZDP del sujeto.</a:t>
                      </a:r>
                      <a:endParaRPr lang="es-ES" sz="1600" b="0" dirty="0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 ser humano al nacer se encuentra El en un estado de desorganización que deberá ir organizando a lo </a:t>
                      </a:r>
                      <a:r>
                        <a:rPr kumimoji="0" lang="es-ES" sz="16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largo de las </a:t>
                      </a:r>
                      <a:r>
                        <a:rPr kumimoji="0" lang="es-ES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etapas del desarrollo de </a:t>
                      </a:r>
                      <a:r>
                        <a:rPr kumimoji="0" lang="es-ES" sz="1600" b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 vida.</a:t>
                      </a:r>
                      <a:endParaRPr lang="es-E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/>
                        <a:t>El ser humano al nacer tiene una percepción organizada puesto que esta dotado para dirigirla a estímulos humanos y para establecer</a:t>
                      </a:r>
                      <a:r>
                        <a:rPr lang="es-ES" sz="1600" b="0" baseline="0" dirty="0" smtClean="0"/>
                        <a:t> interacciones sociales.</a:t>
                      </a:r>
                      <a:endParaRPr lang="es-ES" sz="16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857250"/>
          </a:xfrm>
        </p:spPr>
        <p:txBody>
          <a:bodyPr/>
          <a:lstStyle/>
          <a:p>
            <a:r>
              <a:rPr lang="es-ES_tradnl" b="1" dirty="0" smtClean="0"/>
              <a:t>Bibliografía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340768"/>
            <a:ext cx="7452320" cy="55172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s-ES_tradnl" sz="2000" dirty="0" smtClean="0"/>
              <a:t>Freiría, </a:t>
            </a:r>
            <a:r>
              <a:rPr lang="es-ES_tradnl" sz="2000" dirty="0" smtClean="0"/>
              <a:t>Jorge Eduardo. </a:t>
            </a:r>
            <a:r>
              <a:rPr lang="es-ES_tradnl" sz="2000" dirty="0" smtClean="0"/>
              <a:t>Psicología </a:t>
            </a:r>
            <a:r>
              <a:rPr lang="es-ES_tradnl" sz="2000" dirty="0" smtClean="0"/>
              <a:t>Fundamental 1. Capitulo 10. Editorial 7 colores. Buenos Aires, República Argentina</a:t>
            </a:r>
            <a:r>
              <a:rPr lang="es-ES_tradnl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s-ES_tradnl" sz="2000" dirty="0" smtClean="0"/>
          </a:p>
          <a:p>
            <a:pPr>
              <a:buFont typeface="Wingdings" pitchFamily="2" charset="2"/>
              <a:buChar char="Ø"/>
            </a:pPr>
            <a:r>
              <a:rPr lang="es-ES_tradnl" sz="2000" dirty="0" smtClean="0"/>
              <a:t>Castorina, J.A. y otros: Piaget en la educación. Debate en torno a sus aportaciones. Paidós. México, 1996.</a:t>
            </a:r>
          </a:p>
          <a:p>
            <a:pPr>
              <a:buFont typeface="Wingdings" pitchFamily="2" charset="2"/>
              <a:buChar char="Ø"/>
            </a:pPr>
            <a:endParaRPr lang="es-ES_tradnl" sz="2000" dirty="0" smtClean="0"/>
          </a:p>
          <a:p>
            <a:pPr>
              <a:buFont typeface="Wingdings" pitchFamily="2" charset="2"/>
              <a:buChar char="Ø"/>
            </a:pPr>
            <a:r>
              <a:rPr lang="es-ES_tradnl" sz="2000" dirty="0" smtClean="0"/>
              <a:t>Flavell, J. H.: La psicología evolutiva de Jean Piaget. Praidós. Barcelona, 1981.</a:t>
            </a:r>
          </a:p>
          <a:p>
            <a:pPr>
              <a:buFont typeface="Wingdings" pitchFamily="2" charset="2"/>
              <a:buChar char="Ø"/>
            </a:pPr>
            <a:endParaRPr lang="es-ES_tradnl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Dale, Schunk. </a:t>
            </a:r>
            <a:r>
              <a:rPr lang="es-ES" sz="2000" dirty="0" smtClean="0"/>
              <a:t>Teorías </a:t>
            </a:r>
            <a:r>
              <a:rPr lang="es-ES" sz="2000" dirty="0" smtClean="0"/>
              <a:t>del aprendizaje. Editorial Prentice Hall Hispanoamericana .S.A segunda </a:t>
            </a:r>
            <a:r>
              <a:rPr lang="es-ES" sz="2000" dirty="0" smtClean="0"/>
              <a:t>edición.</a:t>
            </a:r>
          </a:p>
          <a:p>
            <a:pPr>
              <a:buFont typeface="Wingdings" pitchFamily="2" charset="2"/>
              <a:buChar char="Ø"/>
            </a:pPr>
            <a:endParaRPr lang="es-ES" sz="2000" dirty="0" smtClean="0"/>
          </a:p>
          <a:p>
            <a:pPr>
              <a:buFont typeface="Wingdings" pitchFamily="2" charset="2"/>
              <a:buChar char="Ø"/>
            </a:pPr>
            <a:r>
              <a:rPr lang="es-ES" sz="2000" dirty="0" smtClean="0"/>
              <a:t>Dianne Papalia, Sally. Desarrollo humano. Editorial Wend Kosold Cuarta </a:t>
            </a:r>
            <a:r>
              <a:rPr lang="es-ES" sz="2000" dirty="0" smtClean="0"/>
              <a:t>edición, 1992. </a:t>
            </a:r>
            <a:r>
              <a:rPr lang="es-ES" sz="2000" dirty="0" smtClean="0"/>
              <a:t>Colombia</a:t>
            </a:r>
            <a:br>
              <a:rPr lang="es-ES" sz="2000" dirty="0" smtClean="0"/>
            </a:b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 smtClean="0"/>
          </a:p>
          <a:p>
            <a:endParaRPr lang="es-ES_tradnl" sz="2000" dirty="0" smtClean="0"/>
          </a:p>
          <a:p>
            <a:pPr>
              <a:buNone/>
            </a:pP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es-ES" b="1" dirty="0" smtClean="0"/>
              <a:t>Conceptos fundamentales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052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sz="2600" dirty="0" smtClean="0"/>
              <a:t> </a:t>
            </a:r>
            <a:r>
              <a:rPr lang="es-ES" sz="2600" b="1" dirty="0" smtClean="0">
                <a:solidFill>
                  <a:srgbClr val="FF3399"/>
                </a:solidFill>
              </a:rPr>
              <a:t>Los esquemas:</a:t>
            </a:r>
            <a:endParaRPr lang="es-ES" sz="2600" b="1" dirty="0" smtClean="0">
              <a:solidFill>
                <a:srgbClr val="FF3399"/>
              </a:solidFill>
            </a:endParaRPr>
          </a:p>
          <a:p>
            <a:r>
              <a:rPr lang="es-ES" sz="2400" dirty="0" smtClean="0"/>
              <a:t>Conjuntos </a:t>
            </a:r>
            <a:r>
              <a:rPr lang="es-ES" sz="2400" dirty="0" smtClean="0"/>
              <a:t>de acciones físicas, </a:t>
            </a:r>
            <a:r>
              <a:rPr lang="es-ES" sz="2400" dirty="0" smtClean="0"/>
              <a:t>operaciones mentales</a:t>
            </a:r>
            <a:r>
              <a:rPr lang="es-ES" sz="2400" dirty="0" smtClean="0"/>
              <a:t>, conceptos o teorías con los </a:t>
            </a:r>
            <a:r>
              <a:rPr lang="es-ES" sz="2400" dirty="0" smtClean="0"/>
              <a:t>cuales organizamos y adquirimos </a:t>
            </a:r>
            <a:r>
              <a:rPr lang="es-ES" sz="2400" dirty="0" smtClean="0"/>
              <a:t>información sobre </a:t>
            </a:r>
            <a:r>
              <a:rPr lang="es-ES" sz="2400" dirty="0" smtClean="0"/>
              <a:t>el mundo</a:t>
            </a:r>
            <a:endParaRPr lang="es-ES" sz="2400" dirty="0" smtClean="0"/>
          </a:p>
          <a:p>
            <a:r>
              <a:rPr lang="es-ES" sz="2400" dirty="0" smtClean="0"/>
              <a:t>Son </a:t>
            </a:r>
            <a:r>
              <a:rPr lang="es-ES" sz="2400" i="1" dirty="0" smtClean="0"/>
              <a:t>acciones que pueden ser </a:t>
            </a:r>
            <a:r>
              <a:rPr lang="es-ES" sz="2400" i="1" dirty="0" smtClean="0"/>
              <a:t>aplicadas </a:t>
            </a:r>
            <a:r>
              <a:rPr lang="es-ES" sz="2400" dirty="0" smtClean="0"/>
              <a:t>directamente </a:t>
            </a:r>
            <a:r>
              <a:rPr lang="es-ES" sz="2400" dirty="0" smtClean="0"/>
              <a:t>sobre los objetos (de acción) o </a:t>
            </a:r>
            <a:r>
              <a:rPr lang="es-ES" sz="2400" dirty="0" smtClean="0"/>
              <a:t>sobre su </a:t>
            </a:r>
            <a:r>
              <a:rPr lang="es-ES" sz="2400" dirty="0" smtClean="0"/>
              <a:t>representación tras ser </a:t>
            </a:r>
            <a:r>
              <a:rPr lang="es-ES" sz="2400" dirty="0" smtClean="0"/>
              <a:t>interiorizados (operatorios</a:t>
            </a:r>
            <a:r>
              <a:rPr lang="es-ES" sz="2400" dirty="0" smtClean="0"/>
              <a:t>)</a:t>
            </a:r>
          </a:p>
          <a:p>
            <a:r>
              <a:rPr lang="es-ES" sz="2400" dirty="0" smtClean="0"/>
              <a:t>Pueden </a:t>
            </a:r>
            <a:r>
              <a:rPr lang="es-ES" sz="2400" i="1" dirty="0" smtClean="0"/>
              <a:t>diversificarse e integrarse para dar lugar </a:t>
            </a:r>
            <a:r>
              <a:rPr lang="es-ES" sz="2400" i="1" dirty="0" smtClean="0"/>
              <a:t>a </a:t>
            </a:r>
            <a:r>
              <a:rPr lang="es-ES" sz="2400" dirty="0" smtClean="0"/>
              <a:t>nuevas </a:t>
            </a:r>
            <a:r>
              <a:rPr lang="es-ES" sz="2400" dirty="0" smtClean="0"/>
              <a:t>conductas cada vez más adaptativas </a:t>
            </a:r>
            <a:r>
              <a:rPr lang="es-ES" sz="2400" dirty="0" smtClean="0"/>
              <a:t>y complejas.</a:t>
            </a:r>
          </a:p>
          <a:p>
            <a:pPr>
              <a:buFont typeface="Wingdings" pitchFamily="2" charset="2"/>
              <a:buChar char="Ø"/>
            </a:pPr>
            <a:r>
              <a:rPr lang="es-ES" sz="2200" dirty="0" smtClean="0"/>
              <a:t>A medida que el niño pasa por </a:t>
            </a:r>
            <a:r>
              <a:rPr lang="es-ES" sz="2200" dirty="0" smtClean="0"/>
              <a:t>etapas m</a:t>
            </a:r>
            <a:r>
              <a:rPr lang="es-ES" sz="2400" dirty="0" smtClean="0"/>
              <a:t>ejora </a:t>
            </a:r>
            <a:r>
              <a:rPr lang="es-ES" sz="2400" dirty="0" smtClean="0"/>
              <a:t>la capacidad para emplear esquemas </a:t>
            </a:r>
            <a:r>
              <a:rPr lang="es-ES" sz="2400" dirty="0" smtClean="0"/>
              <a:t>complejos.</a:t>
            </a:r>
            <a:endParaRPr lang="es-ES" sz="2400" dirty="0" smtClean="0"/>
          </a:p>
          <a:p>
            <a:pPr>
              <a:buFont typeface="Wingdings" pitchFamily="2" charset="2"/>
              <a:buChar char="Ø"/>
            </a:pPr>
            <a:r>
              <a:rPr lang="es-ES" sz="2400" dirty="0" smtClean="0"/>
              <a:t>Para organizar el </a:t>
            </a:r>
            <a:r>
              <a:rPr lang="es-ES" sz="2400" dirty="0" smtClean="0"/>
              <a:t>conocimiento.</a:t>
            </a:r>
            <a:endParaRPr lang="es-ES" sz="2400" dirty="0" smtClean="0"/>
          </a:p>
          <a:p>
            <a:pPr>
              <a:buFont typeface="Wingdings" pitchFamily="2" charset="2"/>
              <a:buChar char="Ø"/>
            </a:pPr>
            <a:r>
              <a:rPr lang="es-ES" sz="2400" dirty="0" smtClean="0"/>
              <a:t>Construye, reorganiza y diferencia los </a:t>
            </a:r>
            <a:r>
              <a:rPr lang="es-ES" sz="2400" dirty="0" smtClean="0"/>
              <a:t>esquemas.</a:t>
            </a:r>
          </a:p>
          <a:p>
            <a:r>
              <a:rPr lang="es-ES" sz="2400" dirty="0" smtClean="0"/>
              <a:t>Se </a:t>
            </a:r>
            <a:r>
              <a:rPr lang="es-ES" sz="2400" dirty="0" smtClean="0"/>
              <a:t>organizan en </a:t>
            </a:r>
            <a:r>
              <a:rPr lang="es-ES" sz="2400" i="1" dirty="0" smtClean="0"/>
              <a:t>estructuras cognitivas</a:t>
            </a:r>
          </a:p>
          <a:p>
            <a:pPr>
              <a:buFont typeface="Wingdings" pitchFamily="2" charset="2"/>
              <a:buChar char="Ø"/>
            </a:pPr>
            <a:r>
              <a:rPr lang="es-ES" sz="2400" dirty="0" smtClean="0"/>
              <a:t>(conjunto organizado de esquemas que sigue unas determinadas leyes) con creciente nivel de complejidad. Cada uno de esos niveles es un </a:t>
            </a:r>
            <a:r>
              <a:rPr lang="es-ES" sz="2400" i="1" dirty="0" smtClean="0"/>
              <a:t>estadio </a:t>
            </a:r>
            <a:r>
              <a:rPr lang="es-ES" sz="2400" i="1" dirty="0" smtClean="0"/>
              <a:t>evolutivo</a:t>
            </a:r>
            <a:r>
              <a:rPr lang="es-ES" sz="2400" dirty="0" smtClean="0"/>
              <a:t>.</a:t>
            </a:r>
            <a:endParaRPr lang="es-ES" sz="2400" i="1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9258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>Conceptos fundamentales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b="1" dirty="0" smtClean="0">
                <a:solidFill>
                  <a:srgbClr val="FF3399"/>
                </a:solidFill>
              </a:rPr>
              <a:t>Funciones </a:t>
            </a:r>
            <a:r>
              <a:rPr lang="es-ES" sz="2000" b="1" dirty="0" smtClean="0">
                <a:solidFill>
                  <a:srgbClr val="FF3399"/>
                </a:solidFill>
              </a:rPr>
              <a:t>invariantes: Organización </a:t>
            </a:r>
            <a:r>
              <a:rPr lang="es-ES" sz="2000" b="1" dirty="0" smtClean="0">
                <a:solidFill>
                  <a:srgbClr val="FF3399"/>
                </a:solidFill>
              </a:rPr>
              <a:t>y adaptación</a:t>
            </a:r>
            <a:endParaRPr lang="es-ES" sz="2000" b="1" dirty="0" smtClean="0">
              <a:solidFill>
                <a:srgbClr val="FF3399"/>
              </a:solidFill>
            </a:endParaRPr>
          </a:p>
          <a:p>
            <a:r>
              <a:rPr lang="es-ES" sz="2000" dirty="0" smtClean="0">
                <a:solidFill>
                  <a:srgbClr val="FF3399"/>
                </a:solidFill>
              </a:rPr>
              <a:t>La </a:t>
            </a:r>
            <a:r>
              <a:rPr lang="es-ES" sz="2000" dirty="0" smtClean="0">
                <a:solidFill>
                  <a:srgbClr val="FF3399"/>
                </a:solidFill>
              </a:rPr>
              <a:t>organización: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Predisposición innata en la especie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Conforme maduramos, integramos los </a:t>
            </a:r>
            <a:r>
              <a:rPr lang="es-ES" sz="2000" dirty="0" smtClean="0"/>
              <a:t>esquemas simples </a:t>
            </a:r>
            <a:r>
              <a:rPr lang="es-ES" sz="2000" dirty="0" smtClean="0"/>
              <a:t>a sistemas más complejos</a:t>
            </a:r>
          </a:p>
          <a:p>
            <a:r>
              <a:rPr lang="es-ES" sz="2000" dirty="0" smtClean="0">
                <a:solidFill>
                  <a:srgbClr val="FF3399"/>
                </a:solidFill>
              </a:rPr>
              <a:t>La </a:t>
            </a:r>
            <a:r>
              <a:rPr lang="es-ES" sz="2000" dirty="0" smtClean="0">
                <a:solidFill>
                  <a:srgbClr val="FF3399"/>
                </a:solidFill>
              </a:rPr>
              <a:t>adaptación: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Todos los organismos nacen con la capacidad </a:t>
            </a:r>
            <a:r>
              <a:rPr lang="es-ES" sz="2000" dirty="0" smtClean="0"/>
              <a:t>para</a:t>
            </a:r>
          </a:p>
          <a:p>
            <a:pPr>
              <a:buNone/>
            </a:pPr>
            <a:r>
              <a:rPr lang="es-ES" sz="2000" dirty="0" smtClean="0"/>
              <a:t>	ajustar </a:t>
            </a:r>
            <a:r>
              <a:rPr lang="es-ES" sz="2000" dirty="0" smtClean="0"/>
              <a:t>sus estructuras mentales o conducta a </a:t>
            </a:r>
            <a:r>
              <a:rPr lang="es-ES" sz="2000" dirty="0" smtClean="0"/>
              <a:t>las exigencias </a:t>
            </a:r>
            <a:r>
              <a:rPr lang="es-ES" sz="2000" dirty="0" smtClean="0"/>
              <a:t>del ambiente</a:t>
            </a:r>
          </a:p>
          <a:p>
            <a:pPr>
              <a:buNone/>
            </a:pPr>
            <a:r>
              <a:rPr lang="es-ES" sz="2000" dirty="0" smtClean="0"/>
              <a:t>	– Dos </a:t>
            </a:r>
            <a:r>
              <a:rPr lang="es-ES" sz="2000" dirty="0" smtClean="0"/>
              <a:t>procesos básicos:</a:t>
            </a:r>
          </a:p>
          <a:p>
            <a:pPr>
              <a:buNone/>
            </a:pPr>
            <a:r>
              <a:rPr lang="es-ES" sz="2000" dirty="0" smtClean="0"/>
              <a:t>	• Asimilación</a:t>
            </a: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• Acomodación</a:t>
            </a:r>
          </a:p>
          <a:p>
            <a:r>
              <a:rPr lang="es-ES" sz="2000" dirty="0" smtClean="0">
                <a:solidFill>
                  <a:srgbClr val="FF3399"/>
                </a:solidFill>
              </a:rPr>
              <a:t>Asimilación:</a:t>
            </a:r>
          </a:p>
          <a:p>
            <a:pPr>
              <a:buNone/>
            </a:pPr>
            <a:r>
              <a:rPr lang="es-ES" sz="2000" dirty="0" smtClean="0"/>
              <a:t>	– </a:t>
            </a:r>
            <a:r>
              <a:rPr lang="es-ES" sz="2000" dirty="0" smtClean="0"/>
              <a:t>Utilizar los esquemas que poseemos para dar sentido a los acontecimientos del mundo, incluyendo el intento de entender algo nuevo y ajustarlo a lo que ya </a:t>
            </a:r>
            <a:r>
              <a:rPr lang="es-ES" sz="2000" dirty="0" smtClean="0"/>
              <a:t>conoce.</a:t>
            </a:r>
            <a:endParaRPr lang="es-ES" sz="2000" dirty="0" smtClean="0"/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54808"/>
          </a:xfrm>
        </p:spPr>
        <p:txBody>
          <a:bodyPr>
            <a:normAutofit/>
          </a:bodyPr>
          <a:lstStyle/>
          <a:p>
            <a:r>
              <a:rPr lang="es-ES" sz="2200" dirty="0" smtClean="0">
                <a:solidFill>
                  <a:srgbClr val="FF3399"/>
                </a:solidFill>
              </a:rPr>
              <a:t>Acomodación:</a:t>
            </a:r>
            <a:endParaRPr lang="es-ES" sz="2200" dirty="0" smtClean="0">
              <a:solidFill>
                <a:srgbClr val="FF3399"/>
              </a:solidFill>
            </a:endParaRP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Cuando una persona debe cambiar los esquemas</a:t>
            </a:r>
          </a:p>
          <a:p>
            <a:pPr>
              <a:buNone/>
            </a:pPr>
            <a:r>
              <a:rPr lang="es-ES" sz="2200" dirty="0" smtClean="0"/>
              <a:t>	para </a:t>
            </a:r>
            <a:r>
              <a:rPr lang="es-ES" sz="2200" dirty="0" smtClean="0"/>
              <a:t>responder a una nueva situación.</a:t>
            </a:r>
          </a:p>
          <a:p>
            <a:r>
              <a:rPr lang="es-ES" sz="2200" dirty="0" smtClean="0"/>
              <a:t>Para </a:t>
            </a:r>
            <a:r>
              <a:rPr lang="es-ES" sz="2200" dirty="0" smtClean="0"/>
              <a:t>adaptarse a ambientes complejos, la gente</a:t>
            </a:r>
          </a:p>
          <a:p>
            <a:pPr>
              <a:buNone/>
            </a:pPr>
            <a:r>
              <a:rPr lang="es-ES" sz="2200" dirty="0" smtClean="0"/>
              <a:t>utiliza </a:t>
            </a:r>
            <a:r>
              <a:rPr lang="es-ES" sz="2200" dirty="0" smtClean="0"/>
              <a:t>esquemas que posee, siempre </a:t>
            </a:r>
            <a:r>
              <a:rPr lang="es-ES" sz="2200" dirty="0" smtClean="0"/>
              <a:t>que funcionen</a:t>
            </a:r>
          </a:p>
          <a:p>
            <a:pPr>
              <a:buNone/>
            </a:pPr>
            <a:r>
              <a:rPr lang="es-ES" sz="2200" dirty="0" smtClean="0"/>
              <a:t>(asimilación</a:t>
            </a:r>
            <a:r>
              <a:rPr lang="es-ES" sz="2200" dirty="0" smtClean="0"/>
              <a:t>) y modifica y </a:t>
            </a:r>
            <a:r>
              <a:rPr lang="es-ES" sz="2200" dirty="0" smtClean="0"/>
              <a:t>aumenta sus esquemas cuando </a:t>
            </a:r>
            <a:r>
              <a:rPr lang="es-ES" sz="2200" dirty="0" smtClean="0"/>
              <a:t>se requiere algo </a:t>
            </a:r>
            <a:r>
              <a:rPr lang="es-ES" sz="2200" dirty="0" smtClean="0"/>
              <a:t>nuevo ( </a:t>
            </a:r>
            <a:r>
              <a:rPr lang="es-ES" sz="2200" dirty="0" smtClean="0"/>
              <a:t>acomodación</a:t>
            </a:r>
            <a:r>
              <a:rPr lang="es-ES" sz="2200" dirty="0" smtClean="0"/>
              <a:t>).</a:t>
            </a:r>
            <a:endParaRPr lang="es-ES" sz="2200" dirty="0" smtClean="0"/>
          </a:p>
          <a:p>
            <a:r>
              <a:rPr lang="es-ES" sz="2200" dirty="0" smtClean="0">
                <a:solidFill>
                  <a:srgbClr val="FF3399"/>
                </a:solidFill>
              </a:rPr>
              <a:t>Equilibrio: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Hay equilibrio si al aplicar un esquema a un acontecimiento particular éste funciona.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Si no produce un resultado satisfactorio, entonces hay un desequilibrio y nos sentimos incómodos.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La incomodidad nos motiva a buscar una solución mediante la asimilación y la acomodación.</a:t>
            </a:r>
          </a:p>
          <a:p>
            <a:pPr>
              <a:buNone/>
            </a:pPr>
            <a:r>
              <a:rPr lang="es-ES" sz="2200" dirty="0" smtClean="0"/>
              <a:t>	– </a:t>
            </a:r>
            <a:r>
              <a:rPr lang="es-ES" sz="2200" dirty="0" smtClean="0"/>
              <a:t>Con lo que nuestro pensamiento cambia y avanza.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El funcionamiento intelectual</a:t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r>
              <a:rPr lang="es-ES" sz="2200" dirty="0" smtClean="0"/>
              <a:t>Los </a:t>
            </a:r>
            <a:r>
              <a:rPr lang="es-ES" sz="2200" dirty="0" smtClean="0"/>
              <a:t>seres humanos tendemos a la búsqueda </a:t>
            </a:r>
            <a:r>
              <a:rPr lang="es-ES" sz="2200" dirty="0" smtClean="0"/>
              <a:t>de </a:t>
            </a:r>
            <a:r>
              <a:rPr lang="es-ES" sz="2200" b="1" dirty="0" smtClean="0"/>
              <a:t>equilibrio</a:t>
            </a:r>
            <a:r>
              <a:rPr lang="es-ES" sz="2200" b="1" dirty="0" smtClean="0"/>
              <a:t>: integración de las nuevas experiencias </a:t>
            </a:r>
            <a:r>
              <a:rPr lang="es-ES" sz="2200" b="1" dirty="0" smtClean="0"/>
              <a:t>en </a:t>
            </a:r>
            <a:r>
              <a:rPr lang="es-ES" sz="2200" dirty="0" smtClean="0"/>
              <a:t>nuestros </a:t>
            </a:r>
            <a:r>
              <a:rPr lang="es-ES" sz="2200" dirty="0" smtClean="0"/>
              <a:t>esquemas (nuestra forma de relacionarnos </a:t>
            </a:r>
            <a:r>
              <a:rPr lang="es-ES" sz="2200" dirty="0" smtClean="0"/>
              <a:t>con las </a:t>
            </a:r>
            <a:r>
              <a:rPr lang="es-ES" sz="2200" dirty="0" smtClean="0"/>
              <a:t>ideas y el entorno</a:t>
            </a:r>
            <a:r>
              <a:rPr lang="es-ES" sz="2200" dirty="0" smtClean="0"/>
              <a:t>).</a:t>
            </a:r>
            <a:endParaRPr lang="es-ES" sz="2200" dirty="0" smtClean="0"/>
          </a:p>
          <a:p>
            <a:r>
              <a:rPr lang="es-ES" sz="2200" dirty="0" smtClean="0"/>
              <a:t>Cuando </a:t>
            </a:r>
            <a:r>
              <a:rPr lang="es-ES" sz="2200" dirty="0" smtClean="0"/>
              <a:t>las nuevas experiencias encajan con </a:t>
            </a:r>
            <a:r>
              <a:rPr lang="es-ES" sz="2200" dirty="0" smtClean="0"/>
              <a:t>nuestros esquemas</a:t>
            </a:r>
            <a:r>
              <a:rPr lang="es-ES" sz="2200" dirty="0" smtClean="0"/>
              <a:t>, se mantiene el </a:t>
            </a:r>
            <a:r>
              <a:rPr lang="es-ES" sz="2200" dirty="0" smtClean="0"/>
              <a:t>equilibrio.</a:t>
            </a:r>
            <a:endParaRPr lang="es-ES" sz="2200" dirty="0" smtClean="0"/>
          </a:p>
          <a:p>
            <a:r>
              <a:rPr lang="es-ES" sz="2200" dirty="0" smtClean="0"/>
              <a:t>Cuando </a:t>
            </a:r>
            <a:r>
              <a:rPr lang="es-ES" sz="2200" dirty="0" smtClean="0"/>
              <a:t>las nuevas experiencias chocan con </a:t>
            </a:r>
            <a:r>
              <a:rPr lang="es-ES" sz="2200" dirty="0" smtClean="0"/>
              <a:t>nuestros esquemas </a:t>
            </a:r>
            <a:r>
              <a:rPr lang="es-ES" sz="2200" dirty="0" smtClean="0"/>
              <a:t>previos se produce un desequilibrio </a:t>
            </a:r>
            <a:r>
              <a:rPr lang="es-ES" sz="2200" dirty="0" smtClean="0"/>
              <a:t>que inicialmente </a:t>
            </a:r>
            <a:r>
              <a:rPr lang="es-ES" sz="2200" dirty="0" smtClean="0"/>
              <a:t>produce </a:t>
            </a:r>
            <a:r>
              <a:rPr lang="es-ES" sz="2200" dirty="0" smtClean="0"/>
              <a:t>confusión.</a:t>
            </a:r>
            <a:endParaRPr lang="es-ES" sz="2200" dirty="0" smtClean="0"/>
          </a:p>
          <a:p>
            <a:r>
              <a:rPr lang="es-ES" sz="2200" dirty="0" smtClean="0"/>
              <a:t>Después </a:t>
            </a:r>
            <a:r>
              <a:rPr lang="es-ES" sz="2200" dirty="0" smtClean="0"/>
              <a:t>lleva al aprendizaje mediante la </a:t>
            </a:r>
            <a:r>
              <a:rPr lang="es-ES" sz="2200" dirty="0" smtClean="0"/>
              <a:t>organización (nuestra </a:t>
            </a:r>
            <a:r>
              <a:rPr lang="es-ES" sz="2200" dirty="0" smtClean="0"/>
              <a:t>forma de dar sentido y simplificar </a:t>
            </a:r>
            <a:r>
              <a:rPr lang="es-ES" sz="2200" dirty="0" smtClean="0"/>
              <a:t>en categorías </a:t>
            </a:r>
            <a:r>
              <a:rPr lang="es-ES" sz="2200" dirty="0" smtClean="0"/>
              <a:t>nuestro conocimiento del mundo) y </a:t>
            </a:r>
            <a:r>
              <a:rPr lang="es-ES" sz="2200" dirty="0" smtClean="0"/>
              <a:t>la adaptación (el ajuste</a:t>
            </a:r>
            <a:r>
              <a:rPr lang="es-ES" sz="2200" dirty="0" smtClean="0"/>
              <a:t> entre las ideas previas y las </a:t>
            </a:r>
            <a:r>
              <a:rPr lang="es-ES" sz="2200" dirty="0" smtClean="0"/>
              <a:t>nuevas).</a:t>
            </a:r>
          </a:p>
          <a:p>
            <a:r>
              <a:rPr lang="es-ES" sz="2400" dirty="0" smtClean="0"/>
              <a:t>En el proceso de adaptación por </a:t>
            </a:r>
            <a:r>
              <a:rPr lang="es-ES" sz="2400" b="1" dirty="0" smtClean="0"/>
              <a:t>asimilación </a:t>
            </a:r>
            <a:r>
              <a:rPr lang="es-ES" sz="2400" b="1" dirty="0" smtClean="0"/>
              <a:t>se </a:t>
            </a:r>
            <a:r>
              <a:rPr lang="es-ES" sz="2400" dirty="0" smtClean="0"/>
              <a:t>incorporan </a:t>
            </a:r>
            <a:r>
              <a:rPr lang="es-ES" sz="2400" dirty="0" smtClean="0"/>
              <a:t>nuevas informaciones en el </a:t>
            </a:r>
            <a:r>
              <a:rPr lang="es-ES" sz="2400" dirty="0" smtClean="0"/>
              <a:t>esquema previo.</a:t>
            </a:r>
            <a:endParaRPr lang="es-ES" sz="2400" dirty="0" smtClean="0"/>
          </a:p>
          <a:p>
            <a:r>
              <a:rPr lang="es-ES" sz="2400" dirty="0" smtClean="0"/>
              <a:t>En </a:t>
            </a:r>
            <a:r>
              <a:rPr lang="es-ES" sz="2400" dirty="0" smtClean="0"/>
              <a:t>el proceso de adaptación por </a:t>
            </a:r>
            <a:r>
              <a:rPr lang="es-ES" sz="2400" b="1" dirty="0" smtClean="0"/>
              <a:t>acomodación, </a:t>
            </a:r>
            <a:r>
              <a:rPr lang="es-ES" sz="2400" b="1" dirty="0" smtClean="0"/>
              <a:t>el </a:t>
            </a:r>
            <a:r>
              <a:rPr lang="es-ES" sz="2400" dirty="0" smtClean="0"/>
              <a:t>esquema </a:t>
            </a:r>
            <a:r>
              <a:rPr lang="es-ES" sz="2400" dirty="0" smtClean="0"/>
              <a:t>previo tiene que modificarse, </a:t>
            </a:r>
            <a:r>
              <a:rPr lang="es-ES" sz="2400" dirty="0" smtClean="0"/>
              <a:t>que ajustarse </a:t>
            </a:r>
            <a:r>
              <a:rPr lang="es-ES" sz="2400" dirty="0" smtClean="0"/>
              <a:t>a la nueva experiencia o </a:t>
            </a:r>
            <a:r>
              <a:rPr lang="es-ES" sz="2400" dirty="0" smtClean="0"/>
              <a:t>información.</a:t>
            </a:r>
            <a:endParaRPr lang="es-ES" sz="2200" dirty="0" smtClean="0"/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ersonalizado 2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419</TotalTime>
  <Words>2961</Words>
  <Application>Microsoft Office PowerPoint</Application>
  <PresentationFormat>Presentación en pantalla (4:3)</PresentationFormat>
  <Paragraphs>521</Paragraphs>
  <Slides>51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51</vt:i4>
      </vt:variant>
    </vt:vector>
  </HeadingPairs>
  <TitlesOfParts>
    <vt:vector size="52" baseType="lpstr">
      <vt:lpstr>Brío</vt:lpstr>
      <vt:lpstr>Diapositiva 1</vt:lpstr>
      <vt:lpstr>¿Qué es el desarrollo cognitivo? </vt:lpstr>
      <vt:lpstr>¿Cuáles son las teorías que explican el desarrollo cognitivo? </vt:lpstr>
      <vt:lpstr>Teoría de Jean Piaget</vt:lpstr>
      <vt:lpstr>Diapositiva 5</vt:lpstr>
      <vt:lpstr>Conceptos fundamentales </vt:lpstr>
      <vt:lpstr>Conceptos fundamentales </vt:lpstr>
      <vt:lpstr>Diapositiva 8</vt:lpstr>
      <vt:lpstr>El funcionamiento intelectual </vt:lpstr>
      <vt:lpstr>El funcionamiento intelectual</vt:lpstr>
      <vt:lpstr>Etapas del desarrollo Noción piagetiana de estadio</vt:lpstr>
      <vt:lpstr>La teoría de Piaget: los estadios</vt:lpstr>
      <vt:lpstr>La inteligencia sensorio-motora: caracterización general</vt:lpstr>
      <vt:lpstr>Los seis subestadios de la inteligencia sensorio-motora</vt:lpstr>
      <vt:lpstr>Subestadio 1 (0‐1 m): Ejercitación de reflejos</vt:lpstr>
      <vt:lpstr>Subestadio 2 (1‐4 m): Reacciones circularias primarias.</vt:lpstr>
      <vt:lpstr>Subestadio 3 (4‐8 m): Reacciones circulares secundarias</vt:lpstr>
      <vt:lpstr>Subestadio 4 (8‐12 m): Coordinación de esquemas secundarios.</vt:lpstr>
      <vt:lpstr>Subestadio 5 (12‐18 m): Reacciones circulares terciarias</vt:lpstr>
      <vt:lpstr>Subestadio 6 (18‐24 m): Comienzo del pensamiento.</vt:lpstr>
      <vt:lpstr>La etapa preoperacional (2 – 7 años)</vt:lpstr>
      <vt:lpstr>Progresos cognoscitivos</vt:lpstr>
      <vt:lpstr>Pensamiento representacional</vt:lpstr>
      <vt:lpstr>Pensamiento representacional</vt:lpstr>
      <vt:lpstr>Pensamiento representacional</vt:lpstr>
      <vt:lpstr>Conceptos numéricos</vt:lpstr>
      <vt:lpstr>Limitaciones del pensamiento pre-operacional</vt:lpstr>
      <vt:lpstr>Diapositiva 28</vt:lpstr>
      <vt:lpstr>Operaciones concretas (7 a 11 años)</vt:lpstr>
      <vt:lpstr>Progresos cognoscitivos</vt:lpstr>
      <vt:lpstr>Progresos cognoscitivos</vt:lpstr>
      <vt:lpstr>Progresos cognoscitivos</vt:lpstr>
      <vt:lpstr>Diapositiva 33</vt:lpstr>
      <vt:lpstr>Diapositiva 34</vt:lpstr>
      <vt:lpstr>Operaciones formales (11‐12 años en adelante)</vt:lpstr>
      <vt:lpstr>Progresos cognoscitivos</vt:lpstr>
      <vt:lpstr>Diapositiva 37</vt:lpstr>
      <vt:lpstr>Aportaciones de la teoría de Piaget</vt:lpstr>
      <vt:lpstr>Críticas a la teoría de Piaget</vt:lpstr>
      <vt:lpstr>Teoría de Lev Vygotsky</vt:lpstr>
      <vt:lpstr>Diapositiva 41</vt:lpstr>
      <vt:lpstr>Conceptos fundamentales</vt:lpstr>
      <vt:lpstr>Las funciones mentales</vt:lpstr>
      <vt:lpstr>Habilidades psicológicas</vt:lpstr>
      <vt:lpstr>Herramientas del pensamiento</vt:lpstr>
      <vt:lpstr>Lenguaje</vt:lpstr>
      <vt:lpstr>Zona de desarrollo proximal</vt:lpstr>
      <vt:lpstr>Conceptualización del desarrollo</vt:lpstr>
      <vt:lpstr>Diapositiva 49</vt:lpstr>
      <vt:lpstr>Piaget vs Vygotsky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Sandra&amp;Omar</dc:creator>
  <cp:lastModifiedBy>Sandra&amp;Omar</cp:lastModifiedBy>
  <cp:revision>49</cp:revision>
  <dcterms:created xsi:type="dcterms:W3CDTF">2013-01-10T18:45:24Z</dcterms:created>
  <dcterms:modified xsi:type="dcterms:W3CDTF">2013-01-11T01:45:19Z</dcterms:modified>
</cp:coreProperties>
</file>