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xlsx" ContentType="application/vnd.openxmlformats-officedocument.spreadsheetml.sheet"/>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0" r:id="rId2"/>
    <p:sldId id="261" r:id="rId3"/>
    <p:sldId id="266" r:id="rId4"/>
    <p:sldId id="262" r:id="rId5"/>
    <p:sldId id="263" r:id="rId6"/>
    <p:sldId id="270" r:id="rId7"/>
    <p:sldId id="264" r:id="rId8"/>
    <p:sldId id="265" r:id="rId9"/>
    <p:sldId id="257" r:id="rId10"/>
    <p:sldId id="271" r:id="rId11"/>
    <p:sldId id="272" r:id="rId12"/>
    <p:sldId id="275" r:id="rId13"/>
    <p:sldId id="274" r:id="rId14"/>
    <p:sldId id="277" r:id="rId15"/>
    <p:sldId id="279"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6780" autoAdjust="0"/>
  </p:normalViewPr>
  <p:slideViewPr>
    <p:cSldViewPr>
      <p:cViewPr varScale="1">
        <p:scale>
          <a:sx n="75" d="100"/>
          <a:sy n="75" d="100"/>
        </p:scale>
        <p:origin x="-42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Foglio_di_lavoro_di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it-IT"/>
  <c:chart>
    <c:title>
      <c:tx>
        <c:rich>
          <a:bodyPr/>
          <a:lstStyle/>
          <a:p>
            <a:pPr>
              <a:defRPr/>
            </a:pPr>
            <a:r>
              <a:rPr lang="en-US" dirty="0">
                <a:solidFill>
                  <a:schemeClr val="bg1"/>
                </a:solidFill>
              </a:rPr>
              <a:t>Economia</a:t>
            </a:r>
          </a:p>
        </c:rich>
      </c:tx>
      <c:layout/>
    </c:title>
    <c:view3D>
      <c:rotX val="30"/>
      <c:perspective val="30"/>
    </c:view3D>
    <c:plotArea>
      <c:layout/>
      <c:pie3DChart>
        <c:varyColors val="1"/>
        <c:ser>
          <c:idx val="0"/>
          <c:order val="0"/>
          <c:tx>
            <c:strRef>
              <c:f>Foglio1!$B$1</c:f>
              <c:strCache>
                <c:ptCount val="1"/>
                <c:pt idx="0">
                  <c:v>Economia</c:v>
                </c:pt>
              </c:strCache>
            </c:strRef>
          </c:tx>
          <c:explosion val="63"/>
          <c:cat>
            <c:strRef>
              <c:f>Foglio1!$A$2:$A$5</c:f>
              <c:strCache>
                <c:ptCount val="3"/>
                <c:pt idx="0">
                  <c:v>Primario</c:v>
                </c:pt>
                <c:pt idx="1">
                  <c:v>Secondario</c:v>
                </c:pt>
                <c:pt idx="2">
                  <c:v>Terziario</c:v>
                </c:pt>
              </c:strCache>
            </c:strRef>
          </c:cat>
          <c:val>
            <c:numRef>
              <c:f>Foglio1!$B$2:$B$5</c:f>
              <c:numCache>
                <c:formatCode>General</c:formatCode>
                <c:ptCount val="4"/>
                <c:pt idx="0">
                  <c:v>1</c:v>
                </c:pt>
                <c:pt idx="1">
                  <c:v>20</c:v>
                </c:pt>
                <c:pt idx="2">
                  <c:v>79</c:v>
                </c:pt>
              </c:numCache>
            </c:numRef>
          </c:val>
        </c:ser>
      </c:pie3DChart>
    </c:plotArea>
    <c:legend>
      <c:legendPos val="r"/>
      <c:legendEntry>
        <c:idx val="0"/>
        <c:txPr>
          <a:bodyPr/>
          <a:lstStyle/>
          <a:p>
            <a:pPr>
              <a:defRPr>
                <a:solidFill>
                  <a:schemeClr val="bg1"/>
                </a:solidFill>
              </a:defRPr>
            </a:pPr>
            <a:endParaRPr lang="it-IT"/>
          </a:p>
        </c:txPr>
      </c:legendEntry>
      <c:legendEntry>
        <c:idx val="1"/>
        <c:txPr>
          <a:bodyPr/>
          <a:lstStyle/>
          <a:p>
            <a:pPr>
              <a:defRPr>
                <a:solidFill>
                  <a:schemeClr val="bg1"/>
                </a:solidFill>
              </a:defRPr>
            </a:pPr>
            <a:endParaRPr lang="it-IT"/>
          </a:p>
        </c:txPr>
      </c:legendEntry>
      <c:legendEntry>
        <c:idx val="2"/>
        <c:txPr>
          <a:bodyPr/>
          <a:lstStyle/>
          <a:p>
            <a:pPr>
              <a:defRPr>
                <a:solidFill>
                  <a:schemeClr val="bg1"/>
                </a:solidFill>
              </a:defRPr>
            </a:pPr>
            <a:endParaRPr lang="it-IT"/>
          </a:p>
        </c:txPr>
      </c:legendEntry>
      <c:layout>
        <c:manualLayout>
          <c:xMode val="edge"/>
          <c:yMode val="edge"/>
          <c:x val="0.69741808076075251"/>
          <c:y val="0.29782801910898893"/>
          <c:w val="0.27446507553911081"/>
          <c:h val="0.59335326377877262"/>
        </c:manualLayout>
      </c:layout>
    </c:legend>
    <c:plotVisOnly val="1"/>
  </c:chart>
  <c:txPr>
    <a:bodyPr/>
    <a:lstStyle/>
    <a:p>
      <a:pPr>
        <a:defRPr sz="1800"/>
      </a:pPr>
      <a:endParaRPr lang="it-IT"/>
    </a:p>
  </c:txPr>
  <c:externalData r:id="rId1"/>
</c:chartSpace>
</file>

<file path=ppt/diagrams/_rels/data1.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slide" Target="../slides/slide19.xml"/><Relationship Id="rId1" Type="http://schemas.openxmlformats.org/officeDocument/2006/relationships/slide" Target="../slides/slide18.xml"/><Relationship Id="rId4" Type="http://schemas.openxmlformats.org/officeDocument/2006/relationships/image" Target="../media/image2.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B792F9-656F-4D9C-BB2B-913F7190392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CCFBD242-F319-45FE-94A9-CC268B7651E8}">
      <dgm:prSet phldrT="[Testo]" custT="1"/>
      <dgm:spPr>
        <a:solidFill>
          <a:schemeClr val="accent5">
            <a:lumMod val="60000"/>
            <a:lumOff val="40000"/>
          </a:schemeClr>
        </a:solidFill>
      </dgm:spPr>
      <dgm:t>
        <a:bodyPr/>
        <a:lstStyle/>
        <a:p>
          <a:r>
            <a:rPr lang="it-IT" sz="2400" b="1" u="sng" dirty="0" smtClean="0">
              <a:hlinkClick xmlns:r="http://schemas.openxmlformats.org/officeDocument/2006/relationships" r:id="rId1" action="ppaction://hlinksldjump"/>
            </a:rPr>
            <a:t>Eclissi lunare totale</a:t>
          </a:r>
          <a:endParaRPr lang="it-IT" sz="2400" b="1" u="sng" dirty="0"/>
        </a:p>
      </dgm:t>
    </dgm:pt>
    <dgm:pt modelId="{5F849904-E794-4B01-81CD-22396C567019}" type="parTrans" cxnId="{F1DE8E26-BBD1-41EC-9CAC-E97E0EB468EB}">
      <dgm:prSet/>
      <dgm:spPr/>
      <dgm:t>
        <a:bodyPr/>
        <a:lstStyle/>
        <a:p>
          <a:endParaRPr lang="it-IT"/>
        </a:p>
      </dgm:t>
    </dgm:pt>
    <dgm:pt modelId="{F39F134B-7D04-4A84-9A4D-81F4AD23806A}" type="sibTrans" cxnId="{F1DE8E26-BBD1-41EC-9CAC-E97E0EB468EB}">
      <dgm:prSet/>
      <dgm:spPr/>
      <dgm:t>
        <a:bodyPr/>
        <a:lstStyle/>
        <a:p>
          <a:endParaRPr lang="it-IT"/>
        </a:p>
      </dgm:t>
    </dgm:pt>
    <dgm:pt modelId="{DD21E54E-F92F-4A6D-8B57-79C3A1B4774B}">
      <dgm:prSet phldrT="[Testo]" custT="1"/>
      <dgm:spPr>
        <a:solidFill>
          <a:schemeClr val="accent5">
            <a:lumMod val="60000"/>
            <a:lumOff val="40000"/>
          </a:schemeClr>
        </a:solidFill>
      </dgm:spPr>
      <dgm:t>
        <a:bodyPr/>
        <a:lstStyle/>
        <a:p>
          <a:r>
            <a:rPr lang="it-IT" sz="2400" b="1" u="sng" dirty="0" smtClean="0">
              <a:hlinkClick xmlns:r="http://schemas.openxmlformats.org/officeDocument/2006/relationships" r:id="rId2" action="ppaction://hlinksldjump"/>
            </a:rPr>
            <a:t>Eclissi lunare parziale</a:t>
          </a:r>
          <a:endParaRPr lang="it-IT" sz="2400" b="1" u="sng" dirty="0"/>
        </a:p>
      </dgm:t>
    </dgm:pt>
    <dgm:pt modelId="{AAB441A5-6F15-4676-AAF8-7A2A4BF741FE}" type="parTrans" cxnId="{43176132-3740-4D8D-A630-DCF0B38411A6}">
      <dgm:prSet/>
      <dgm:spPr/>
      <dgm:t>
        <a:bodyPr/>
        <a:lstStyle/>
        <a:p>
          <a:endParaRPr lang="it-IT"/>
        </a:p>
      </dgm:t>
    </dgm:pt>
    <dgm:pt modelId="{DCEA90B7-FF2E-4F63-BB16-03F34767EA67}" type="sibTrans" cxnId="{43176132-3740-4D8D-A630-DCF0B38411A6}">
      <dgm:prSet/>
      <dgm:spPr/>
      <dgm:t>
        <a:bodyPr/>
        <a:lstStyle/>
        <a:p>
          <a:endParaRPr lang="it-IT"/>
        </a:p>
      </dgm:t>
    </dgm:pt>
    <dgm:pt modelId="{D07A4F46-6243-4CB9-B0DC-492A425BF3B9}">
      <dgm:prSet phldrT="[Testo]" custT="1"/>
      <dgm:spPr>
        <a:solidFill>
          <a:schemeClr val="accent5">
            <a:lumMod val="60000"/>
            <a:lumOff val="40000"/>
          </a:schemeClr>
        </a:solidFill>
      </dgm:spPr>
      <dgm:t>
        <a:bodyPr/>
        <a:lstStyle/>
        <a:p>
          <a:r>
            <a:rPr lang="it-IT" sz="2400" b="1" u="sng" dirty="0" smtClean="0">
              <a:hlinkClick xmlns:r="http://schemas.openxmlformats.org/officeDocument/2006/relationships" r:id="rId3" action="ppaction://hlinksldjump"/>
            </a:rPr>
            <a:t>Eclissi lunare </a:t>
          </a:r>
          <a:r>
            <a:rPr lang="it-IT" sz="2400" b="1" u="sng" dirty="0" err="1" smtClean="0">
              <a:hlinkClick xmlns:r="http://schemas.openxmlformats.org/officeDocument/2006/relationships" r:id="rId3" action="ppaction://hlinksldjump"/>
            </a:rPr>
            <a:t>penombrale</a:t>
          </a:r>
          <a:endParaRPr lang="it-IT" sz="2400" b="1" u="sng" dirty="0"/>
        </a:p>
      </dgm:t>
    </dgm:pt>
    <dgm:pt modelId="{C8E716F8-7278-4614-B255-A153F984B9F6}" type="parTrans" cxnId="{7A18E69B-0C12-47A8-A3E9-79176983494F}">
      <dgm:prSet/>
      <dgm:spPr/>
      <dgm:t>
        <a:bodyPr/>
        <a:lstStyle/>
        <a:p>
          <a:endParaRPr lang="it-IT"/>
        </a:p>
      </dgm:t>
    </dgm:pt>
    <dgm:pt modelId="{BD94E150-BCEE-42A3-BC3C-E83A6FF6F913}" type="sibTrans" cxnId="{7A18E69B-0C12-47A8-A3E9-79176983494F}">
      <dgm:prSet/>
      <dgm:spPr/>
      <dgm:t>
        <a:bodyPr/>
        <a:lstStyle/>
        <a:p>
          <a:endParaRPr lang="it-IT"/>
        </a:p>
      </dgm:t>
    </dgm:pt>
    <dgm:pt modelId="{B675BCA3-5E4D-433B-96D9-79E1ECACD0D4}" type="pres">
      <dgm:prSet presAssocID="{80B792F9-656F-4D9C-BB2B-913F71903929}" presName="linear" presStyleCnt="0">
        <dgm:presLayoutVars>
          <dgm:dir/>
          <dgm:animLvl val="lvl"/>
          <dgm:resizeHandles val="exact"/>
        </dgm:presLayoutVars>
      </dgm:prSet>
      <dgm:spPr/>
      <dgm:t>
        <a:bodyPr/>
        <a:lstStyle/>
        <a:p>
          <a:endParaRPr lang="it-IT"/>
        </a:p>
      </dgm:t>
    </dgm:pt>
    <dgm:pt modelId="{BC70B7BF-BC26-4448-AF25-2CD8D547C43D}" type="pres">
      <dgm:prSet presAssocID="{CCFBD242-F319-45FE-94A9-CC268B7651E8}" presName="parentLin" presStyleCnt="0"/>
      <dgm:spPr/>
    </dgm:pt>
    <dgm:pt modelId="{3DA87B64-4D5C-4855-914C-BCA2BA500F33}" type="pres">
      <dgm:prSet presAssocID="{CCFBD242-F319-45FE-94A9-CC268B7651E8}" presName="parentLeftMargin" presStyleLbl="node1" presStyleIdx="0" presStyleCnt="3"/>
      <dgm:spPr/>
      <dgm:t>
        <a:bodyPr/>
        <a:lstStyle/>
        <a:p>
          <a:endParaRPr lang="it-IT"/>
        </a:p>
      </dgm:t>
    </dgm:pt>
    <dgm:pt modelId="{5F064EC4-4A96-454B-83BB-9E01AD3A7E64}" type="pres">
      <dgm:prSet presAssocID="{CCFBD242-F319-45FE-94A9-CC268B7651E8}" presName="parentText" presStyleLbl="node1" presStyleIdx="0" presStyleCnt="3" custLinFactNeighborX="-3226" custLinFactNeighborY="1639">
        <dgm:presLayoutVars>
          <dgm:chMax val="0"/>
          <dgm:bulletEnabled val="1"/>
        </dgm:presLayoutVars>
      </dgm:prSet>
      <dgm:spPr/>
      <dgm:t>
        <a:bodyPr/>
        <a:lstStyle/>
        <a:p>
          <a:endParaRPr lang="it-IT"/>
        </a:p>
      </dgm:t>
    </dgm:pt>
    <dgm:pt modelId="{FD720685-5C67-4593-BCF8-951F50858179}" type="pres">
      <dgm:prSet presAssocID="{CCFBD242-F319-45FE-94A9-CC268B7651E8}" presName="negativeSpace" presStyleCnt="0"/>
      <dgm:spPr/>
    </dgm:pt>
    <dgm:pt modelId="{75FC0E11-FBA7-40F0-9679-E4666A24ED6B}" type="pres">
      <dgm:prSet presAssocID="{CCFBD242-F319-45FE-94A9-CC268B7651E8}" presName="childText" presStyleLbl="conFgAcc1" presStyleIdx="0" presStyleCnt="3" custLinFactNeighborY="-73878">
        <dgm:presLayoutVars>
          <dgm:bulletEnabled val="1"/>
        </dgm:presLayoutVars>
      </dgm:prSet>
      <dgm:spPr>
        <a:blipFill rotWithShape="0">
          <a:blip xmlns:r="http://schemas.openxmlformats.org/officeDocument/2006/relationships" r:embed="rId4"/>
          <a:tile tx="0" ty="0" sx="100000" sy="100000" flip="none" algn="tl"/>
        </a:blipFill>
      </dgm:spPr>
    </dgm:pt>
    <dgm:pt modelId="{5062DC4A-3CE2-4D66-B3B6-5CD823EF9DB9}" type="pres">
      <dgm:prSet presAssocID="{F39F134B-7D04-4A84-9A4D-81F4AD23806A}" presName="spaceBetweenRectangles" presStyleCnt="0"/>
      <dgm:spPr/>
    </dgm:pt>
    <dgm:pt modelId="{15CFA8C7-EF3F-43BE-A90D-1683EBA498F1}" type="pres">
      <dgm:prSet presAssocID="{DD21E54E-F92F-4A6D-8B57-79C3A1B4774B}" presName="parentLin" presStyleCnt="0"/>
      <dgm:spPr/>
    </dgm:pt>
    <dgm:pt modelId="{00483BA3-EDA5-474D-BAD5-61D11BFD41F7}" type="pres">
      <dgm:prSet presAssocID="{DD21E54E-F92F-4A6D-8B57-79C3A1B4774B}" presName="parentLeftMargin" presStyleLbl="node1" presStyleIdx="0" presStyleCnt="3"/>
      <dgm:spPr/>
      <dgm:t>
        <a:bodyPr/>
        <a:lstStyle/>
        <a:p>
          <a:endParaRPr lang="it-IT"/>
        </a:p>
      </dgm:t>
    </dgm:pt>
    <dgm:pt modelId="{632EF7B0-16C5-48ED-82EF-3332A5CB6D3A}" type="pres">
      <dgm:prSet presAssocID="{DD21E54E-F92F-4A6D-8B57-79C3A1B4774B}" presName="parentText" presStyleLbl="node1" presStyleIdx="1" presStyleCnt="3">
        <dgm:presLayoutVars>
          <dgm:chMax val="0"/>
          <dgm:bulletEnabled val="1"/>
        </dgm:presLayoutVars>
      </dgm:prSet>
      <dgm:spPr/>
      <dgm:t>
        <a:bodyPr/>
        <a:lstStyle/>
        <a:p>
          <a:endParaRPr lang="it-IT"/>
        </a:p>
      </dgm:t>
    </dgm:pt>
    <dgm:pt modelId="{5EFD1568-800C-4B34-9649-4F3699CA9FE7}" type="pres">
      <dgm:prSet presAssocID="{DD21E54E-F92F-4A6D-8B57-79C3A1B4774B}" presName="negativeSpace" presStyleCnt="0"/>
      <dgm:spPr/>
    </dgm:pt>
    <dgm:pt modelId="{C0B86411-4BF0-4D27-ABAD-BF17B20B4780}" type="pres">
      <dgm:prSet presAssocID="{DD21E54E-F92F-4A6D-8B57-79C3A1B4774B}" presName="childText" presStyleLbl="conFgAcc1" presStyleIdx="1" presStyleCnt="3">
        <dgm:presLayoutVars>
          <dgm:bulletEnabled val="1"/>
        </dgm:presLayoutVars>
      </dgm:prSet>
      <dgm:spPr>
        <a:prstGeom prst="round2SameRect">
          <a:avLst/>
        </a:prstGeom>
        <a:blipFill rotWithShape="0">
          <a:blip xmlns:r="http://schemas.openxmlformats.org/officeDocument/2006/relationships" r:embed="rId4"/>
          <a:tile tx="0" ty="0" sx="100000" sy="100000" flip="none" algn="tl"/>
        </a:blipFill>
      </dgm:spPr>
    </dgm:pt>
    <dgm:pt modelId="{17B3830C-0BD3-4154-98AB-2A8BC0EF8127}" type="pres">
      <dgm:prSet presAssocID="{DCEA90B7-FF2E-4F63-BB16-03F34767EA67}" presName="spaceBetweenRectangles" presStyleCnt="0"/>
      <dgm:spPr/>
    </dgm:pt>
    <dgm:pt modelId="{E0C68B0C-D949-4E1A-AC22-397ABFFD5A5A}" type="pres">
      <dgm:prSet presAssocID="{D07A4F46-6243-4CB9-B0DC-492A425BF3B9}" presName="parentLin" presStyleCnt="0"/>
      <dgm:spPr/>
    </dgm:pt>
    <dgm:pt modelId="{60E4A6F4-E607-45DD-9620-DF58403170C7}" type="pres">
      <dgm:prSet presAssocID="{D07A4F46-6243-4CB9-B0DC-492A425BF3B9}" presName="parentLeftMargin" presStyleLbl="node1" presStyleIdx="1" presStyleCnt="3"/>
      <dgm:spPr/>
      <dgm:t>
        <a:bodyPr/>
        <a:lstStyle/>
        <a:p>
          <a:endParaRPr lang="it-IT"/>
        </a:p>
      </dgm:t>
    </dgm:pt>
    <dgm:pt modelId="{03F3FC4D-D00E-42B5-931B-2C691D0893CA}" type="pres">
      <dgm:prSet presAssocID="{D07A4F46-6243-4CB9-B0DC-492A425BF3B9}" presName="parentText" presStyleLbl="node1" presStyleIdx="2" presStyleCnt="3" custScaleX="125655" custLinFactNeighborX="29033" custLinFactNeighborY="7945">
        <dgm:presLayoutVars>
          <dgm:chMax val="0"/>
          <dgm:bulletEnabled val="1"/>
        </dgm:presLayoutVars>
      </dgm:prSet>
      <dgm:spPr/>
      <dgm:t>
        <a:bodyPr/>
        <a:lstStyle/>
        <a:p>
          <a:endParaRPr lang="it-IT"/>
        </a:p>
      </dgm:t>
    </dgm:pt>
    <dgm:pt modelId="{CCBC16D2-C4C5-4F4F-9900-3FCC967586AE}" type="pres">
      <dgm:prSet presAssocID="{D07A4F46-6243-4CB9-B0DC-492A425BF3B9}" presName="negativeSpace" presStyleCnt="0"/>
      <dgm:spPr/>
    </dgm:pt>
    <dgm:pt modelId="{B86D9D4D-7127-42CE-A0B8-A55361BD39D7}" type="pres">
      <dgm:prSet presAssocID="{D07A4F46-6243-4CB9-B0DC-492A425BF3B9}" presName="childText" presStyleLbl="conFgAcc1" presStyleIdx="2" presStyleCnt="3">
        <dgm:presLayoutVars>
          <dgm:bulletEnabled val="1"/>
        </dgm:presLayoutVars>
      </dgm:prSet>
      <dgm:spPr>
        <a:blipFill rotWithShape="0">
          <a:blip xmlns:r="http://schemas.openxmlformats.org/officeDocument/2006/relationships" r:embed="rId4"/>
          <a:tile tx="0" ty="0" sx="100000" sy="100000" flip="none" algn="tl"/>
        </a:blipFill>
      </dgm:spPr>
    </dgm:pt>
  </dgm:ptLst>
  <dgm:cxnLst>
    <dgm:cxn modelId="{E5BDFE8C-33A4-41C0-BF05-913A21B8C2BA}" type="presOf" srcId="{CCFBD242-F319-45FE-94A9-CC268B7651E8}" destId="{5F064EC4-4A96-454B-83BB-9E01AD3A7E64}" srcOrd="1" destOrd="0" presId="urn:microsoft.com/office/officeart/2005/8/layout/list1"/>
    <dgm:cxn modelId="{73C1E966-8854-4A06-BBBE-0E42E5276335}" type="presOf" srcId="{80B792F9-656F-4D9C-BB2B-913F71903929}" destId="{B675BCA3-5E4D-433B-96D9-79E1ECACD0D4}" srcOrd="0" destOrd="0" presId="urn:microsoft.com/office/officeart/2005/8/layout/list1"/>
    <dgm:cxn modelId="{7A18E69B-0C12-47A8-A3E9-79176983494F}" srcId="{80B792F9-656F-4D9C-BB2B-913F71903929}" destId="{D07A4F46-6243-4CB9-B0DC-492A425BF3B9}" srcOrd="2" destOrd="0" parTransId="{C8E716F8-7278-4614-B255-A153F984B9F6}" sibTransId="{BD94E150-BCEE-42A3-BC3C-E83A6FF6F913}"/>
    <dgm:cxn modelId="{CCBD3CE8-66E9-4CAF-B707-4294E0CFC0B8}" type="presOf" srcId="{D07A4F46-6243-4CB9-B0DC-492A425BF3B9}" destId="{03F3FC4D-D00E-42B5-931B-2C691D0893CA}" srcOrd="1" destOrd="0" presId="urn:microsoft.com/office/officeart/2005/8/layout/list1"/>
    <dgm:cxn modelId="{D7624582-B477-4E34-BB3E-7C7C16F7B6B0}" type="presOf" srcId="{CCFBD242-F319-45FE-94A9-CC268B7651E8}" destId="{3DA87B64-4D5C-4855-914C-BCA2BA500F33}" srcOrd="0" destOrd="0" presId="urn:microsoft.com/office/officeart/2005/8/layout/list1"/>
    <dgm:cxn modelId="{CA88C3F5-C0F0-4018-B424-A41B1254F211}" type="presOf" srcId="{DD21E54E-F92F-4A6D-8B57-79C3A1B4774B}" destId="{00483BA3-EDA5-474D-BAD5-61D11BFD41F7}" srcOrd="0" destOrd="0" presId="urn:microsoft.com/office/officeart/2005/8/layout/list1"/>
    <dgm:cxn modelId="{43176132-3740-4D8D-A630-DCF0B38411A6}" srcId="{80B792F9-656F-4D9C-BB2B-913F71903929}" destId="{DD21E54E-F92F-4A6D-8B57-79C3A1B4774B}" srcOrd="1" destOrd="0" parTransId="{AAB441A5-6F15-4676-AAF8-7A2A4BF741FE}" sibTransId="{DCEA90B7-FF2E-4F63-BB16-03F34767EA67}"/>
    <dgm:cxn modelId="{8978E6CA-7564-4D51-B94C-D94DCFFAC5BD}" type="presOf" srcId="{DD21E54E-F92F-4A6D-8B57-79C3A1B4774B}" destId="{632EF7B0-16C5-48ED-82EF-3332A5CB6D3A}" srcOrd="1" destOrd="0" presId="urn:microsoft.com/office/officeart/2005/8/layout/list1"/>
    <dgm:cxn modelId="{466CB7BF-BDAB-4BC2-A758-5FEFE95BE1EE}" type="presOf" srcId="{D07A4F46-6243-4CB9-B0DC-492A425BF3B9}" destId="{60E4A6F4-E607-45DD-9620-DF58403170C7}" srcOrd="0" destOrd="0" presId="urn:microsoft.com/office/officeart/2005/8/layout/list1"/>
    <dgm:cxn modelId="{F1DE8E26-BBD1-41EC-9CAC-E97E0EB468EB}" srcId="{80B792F9-656F-4D9C-BB2B-913F71903929}" destId="{CCFBD242-F319-45FE-94A9-CC268B7651E8}" srcOrd="0" destOrd="0" parTransId="{5F849904-E794-4B01-81CD-22396C567019}" sibTransId="{F39F134B-7D04-4A84-9A4D-81F4AD23806A}"/>
    <dgm:cxn modelId="{FA0334B2-8805-445D-B0BC-E5C5936B1D0B}" type="presParOf" srcId="{B675BCA3-5E4D-433B-96D9-79E1ECACD0D4}" destId="{BC70B7BF-BC26-4448-AF25-2CD8D547C43D}" srcOrd="0" destOrd="0" presId="urn:microsoft.com/office/officeart/2005/8/layout/list1"/>
    <dgm:cxn modelId="{06567232-0811-4EBA-A581-1AFBE275028D}" type="presParOf" srcId="{BC70B7BF-BC26-4448-AF25-2CD8D547C43D}" destId="{3DA87B64-4D5C-4855-914C-BCA2BA500F33}" srcOrd="0" destOrd="0" presId="urn:microsoft.com/office/officeart/2005/8/layout/list1"/>
    <dgm:cxn modelId="{42959F2F-2FEB-486B-A491-231A162D2CE5}" type="presParOf" srcId="{BC70B7BF-BC26-4448-AF25-2CD8D547C43D}" destId="{5F064EC4-4A96-454B-83BB-9E01AD3A7E64}" srcOrd="1" destOrd="0" presId="urn:microsoft.com/office/officeart/2005/8/layout/list1"/>
    <dgm:cxn modelId="{4CE70348-6876-42DF-A7D2-0FABDD92A32D}" type="presParOf" srcId="{B675BCA3-5E4D-433B-96D9-79E1ECACD0D4}" destId="{FD720685-5C67-4593-BCF8-951F50858179}" srcOrd="1" destOrd="0" presId="urn:microsoft.com/office/officeart/2005/8/layout/list1"/>
    <dgm:cxn modelId="{CC90EEAA-A4C9-4600-A5F2-0DAECD6FFC4B}" type="presParOf" srcId="{B675BCA3-5E4D-433B-96D9-79E1ECACD0D4}" destId="{75FC0E11-FBA7-40F0-9679-E4666A24ED6B}" srcOrd="2" destOrd="0" presId="urn:microsoft.com/office/officeart/2005/8/layout/list1"/>
    <dgm:cxn modelId="{18732397-4526-44CB-B5EC-A385BFDE6FCE}" type="presParOf" srcId="{B675BCA3-5E4D-433B-96D9-79E1ECACD0D4}" destId="{5062DC4A-3CE2-4D66-B3B6-5CD823EF9DB9}" srcOrd="3" destOrd="0" presId="urn:microsoft.com/office/officeart/2005/8/layout/list1"/>
    <dgm:cxn modelId="{CDB03147-9ADD-484F-94AF-70F63DE39019}" type="presParOf" srcId="{B675BCA3-5E4D-433B-96D9-79E1ECACD0D4}" destId="{15CFA8C7-EF3F-43BE-A90D-1683EBA498F1}" srcOrd="4" destOrd="0" presId="urn:microsoft.com/office/officeart/2005/8/layout/list1"/>
    <dgm:cxn modelId="{3728A1CF-8CDD-49F7-BCC9-A388D6AE0164}" type="presParOf" srcId="{15CFA8C7-EF3F-43BE-A90D-1683EBA498F1}" destId="{00483BA3-EDA5-474D-BAD5-61D11BFD41F7}" srcOrd="0" destOrd="0" presId="urn:microsoft.com/office/officeart/2005/8/layout/list1"/>
    <dgm:cxn modelId="{9FEAC612-834D-4770-88E6-C6AED75C6AB2}" type="presParOf" srcId="{15CFA8C7-EF3F-43BE-A90D-1683EBA498F1}" destId="{632EF7B0-16C5-48ED-82EF-3332A5CB6D3A}" srcOrd="1" destOrd="0" presId="urn:microsoft.com/office/officeart/2005/8/layout/list1"/>
    <dgm:cxn modelId="{E5D2F8E1-BBA5-4091-857A-4424050527FA}" type="presParOf" srcId="{B675BCA3-5E4D-433B-96D9-79E1ECACD0D4}" destId="{5EFD1568-800C-4B34-9649-4F3699CA9FE7}" srcOrd="5" destOrd="0" presId="urn:microsoft.com/office/officeart/2005/8/layout/list1"/>
    <dgm:cxn modelId="{D9C46501-64B8-4523-9A67-685BDA91F36C}" type="presParOf" srcId="{B675BCA3-5E4D-433B-96D9-79E1ECACD0D4}" destId="{C0B86411-4BF0-4D27-ABAD-BF17B20B4780}" srcOrd="6" destOrd="0" presId="urn:microsoft.com/office/officeart/2005/8/layout/list1"/>
    <dgm:cxn modelId="{5C490541-A119-40C2-A799-4EB03779DD5E}" type="presParOf" srcId="{B675BCA3-5E4D-433B-96D9-79E1ECACD0D4}" destId="{17B3830C-0BD3-4154-98AB-2A8BC0EF8127}" srcOrd="7" destOrd="0" presId="urn:microsoft.com/office/officeart/2005/8/layout/list1"/>
    <dgm:cxn modelId="{261145DE-9169-4A9A-AED0-F42AF3FF098D}" type="presParOf" srcId="{B675BCA3-5E4D-433B-96D9-79E1ECACD0D4}" destId="{E0C68B0C-D949-4E1A-AC22-397ABFFD5A5A}" srcOrd="8" destOrd="0" presId="urn:microsoft.com/office/officeart/2005/8/layout/list1"/>
    <dgm:cxn modelId="{ADA64748-84B8-4128-A150-DA0D2A342587}" type="presParOf" srcId="{E0C68B0C-D949-4E1A-AC22-397ABFFD5A5A}" destId="{60E4A6F4-E607-45DD-9620-DF58403170C7}" srcOrd="0" destOrd="0" presId="urn:microsoft.com/office/officeart/2005/8/layout/list1"/>
    <dgm:cxn modelId="{3BF824F6-E50C-4F57-B527-FC584D72340D}" type="presParOf" srcId="{E0C68B0C-D949-4E1A-AC22-397ABFFD5A5A}" destId="{03F3FC4D-D00E-42B5-931B-2C691D0893CA}" srcOrd="1" destOrd="0" presId="urn:microsoft.com/office/officeart/2005/8/layout/list1"/>
    <dgm:cxn modelId="{18AED406-A5CA-4D3E-B96D-5A334D586BAA}" type="presParOf" srcId="{B675BCA3-5E4D-433B-96D9-79E1ECACD0D4}" destId="{CCBC16D2-C4C5-4F4F-9900-3FCC967586AE}" srcOrd="9" destOrd="0" presId="urn:microsoft.com/office/officeart/2005/8/layout/list1"/>
    <dgm:cxn modelId="{C5BE449B-408E-4126-8852-F027479C555C}" type="presParOf" srcId="{B675BCA3-5E4D-433B-96D9-79E1ECACD0D4}" destId="{B86D9D4D-7127-42CE-A0B8-A55361BD39D7}"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FC0E11-FBA7-40F0-9679-E4666A24ED6B}">
      <dsp:nvSpPr>
        <dsp:cNvPr id="0" name=""/>
        <dsp:cNvSpPr/>
      </dsp:nvSpPr>
      <dsp:spPr>
        <a:xfrm>
          <a:off x="0" y="216024"/>
          <a:ext cx="4464496" cy="352800"/>
        </a:xfrm>
        <a:prstGeom prst="rect">
          <a:avLst/>
        </a:prstGeom>
        <a:blipFill rotWithShape="0">
          <a:blip xmlns:r="http://schemas.openxmlformats.org/officeDocument/2006/relationships" r:embed="rId1"/>
          <a:tile tx="0" ty="0" sx="100000" sy="100000" flip="none" algn="tl"/>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064EC4-4A96-454B-83BB-9E01AD3A7E64}">
      <dsp:nvSpPr>
        <dsp:cNvPr id="0" name=""/>
        <dsp:cNvSpPr/>
      </dsp:nvSpPr>
      <dsp:spPr>
        <a:xfrm>
          <a:off x="216023" y="72009"/>
          <a:ext cx="3125147" cy="413280"/>
        </a:xfrm>
        <a:prstGeom prst="round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23" tIns="0" rIns="118123" bIns="0" numCol="1" spcCol="1270" anchor="ctr" anchorCtr="0">
          <a:noAutofit/>
        </a:bodyPr>
        <a:lstStyle/>
        <a:p>
          <a:pPr lvl="0" algn="l" defTabSz="1066800">
            <a:lnSpc>
              <a:spcPct val="90000"/>
            </a:lnSpc>
            <a:spcBef>
              <a:spcPct val="0"/>
            </a:spcBef>
            <a:spcAft>
              <a:spcPct val="35000"/>
            </a:spcAft>
          </a:pPr>
          <a:r>
            <a:rPr lang="it-IT" sz="2400" b="1" u="sng" kern="1200" dirty="0" smtClean="0">
              <a:hlinkClick xmlns:r="http://schemas.openxmlformats.org/officeDocument/2006/relationships" r:id="" action="ppaction://hlinksldjump"/>
            </a:rPr>
            <a:t>Eclissi lunare totale</a:t>
          </a:r>
          <a:endParaRPr lang="it-IT" sz="2400" b="1" u="sng" kern="1200" dirty="0"/>
        </a:p>
      </dsp:txBody>
      <dsp:txXfrm>
        <a:off x="216023" y="72009"/>
        <a:ext cx="3125147" cy="413280"/>
      </dsp:txXfrm>
    </dsp:sp>
    <dsp:sp modelId="{C0B86411-4BF0-4D27-ABAD-BF17B20B4780}">
      <dsp:nvSpPr>
        <dsp:cNvPr id="0" name=""/>
        <dsp:cNvSpPr/>
      </dsp:nvSpPr>
      <dsp:spPr>
        <a:xfrm>
          <a:off x="0" y="906916"/>
          <a:ext cx="4464496" cy="352800"/>
        </a:xfrm>
        <a:prstGeom prst="round2SameRect">
          <a:avLst/>
        </a:prstGeom>
        <a:blipFill rotWithShape="0">
          <a:blip xmlns:r="http://schemas.openxmlformats.org/officeDocument/2006/relationships" r:embed="rId1"/>
          <a:tile tx="0" ty="0" sx="100000" sy="100000" flip="none" algn="tl"/>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2EF7B0-16C5-48ED-82EF-3332A5CB6D3A}">
      <dsp:nvSpPr>
        <dsp:cNvPr id="0" name=""/>
        <dsp:cNvSpPr/>
      </dsp:nvSpPr>
      <dsp:spPr>
        <a:xfrm>
          <a:off x="223224" y="700275"/>
          <a:ext cx="3125147" cy="413280"/>
        </a:xfrm>
        <a:prstGeom prst="round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23" tIns="0" rIns="118123" bIns="0" numCol="1" spcCol="1270" anchor="ctr" anchorCtr="0">
          <a:noAutofit/>
        </a:bodyPr>
        <a:lstStyle/>
        <a:p>
          <a:pPr lvl="0" algn="l" defTabSz="1066800">
            <a:lnSpc>
              <a:spcPct val="90000"/>
            </a:lnSpc>
            <a:spcBef>
              <a:spcPct val="0"/>
            </a:spcBef>
            <a:spcAft>
              <a:spcPct val="35000"/>
            </a:spcAft>
          </a:pPr>
          <a:r>
            <a:rPr lang="it-IT" sz="2400" b="1" u="sng" kern="1200" dirty="0" smtClean="0">
              <a:hlinkClick xmlns:r="http://schemas.openxmlformats.org/officeDocument/2006/relationships" r:id="" action="ppaction://hlinksldjump"/>
            </a:rPr>
            <a:t>Eclissi lunare parziale</a:t>
          </a:r>
          <a:endParaRPr lang="it-IT" sz="2400" b="1" u="sng" kern="1200" dirty="0"/>
        </a:p>
      </dsp:txBody>
      <dsp:txXfrm>
        <a:off x="223224" y="700275"/>
        <a:ext cx="3125147" cy="413280"/>
      </dsp:txXfrm>
    </dsp:sp>
    <dsp:sp modelId="{B86D9D4D-7127-42CE-A0B8-A55361BD39D7}">
      <dsp:nvSpPr>
        <dsp:cNvPr id="0" name=""/>
        <dsp:cNvSpPr/>
      </dsp:nvSpPr>
      <dsp:spPr>
        <a:xfrm>
          <a:off x="0" y="1541956"/>
          <a:ext cx="4464496" cy="352800"/>
        </a:xfrm>
        <a:prstGeom prst="rect">
          <a:avLst/>
        </a:prstGeom>
        <a:blipFill rotWithShape="0">
          <a:blip xmlns:r="http://schemas.openxmlformats.org/officeDocument/2006/relationships" r:embed="rId1"/>
          <a:tile tx="0" ty="0" sx="100000" sy="100000" flip="none" algn="tl"/>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F3FC4D-D00E-42B5-931B-2C691D0893CA}">
      <dsp:nvSpPr>
        <dsp:cNvPr id="0" name=""/>
        <dsp:cNvSpPr/>
      </dsp:nvSpPr>
      <dsp:spPr>
        <a:xfrm>
          <a:off x="288033" y="1368151"/>
          <a:ext cx="3926903" cy="413280"/>
        </a:xfrm>
        <a:prstGeom prst="round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23" tIns="0" rIns="118123" bIns="0" numCol="1" spcCol="1270" anchor="ctr" anchorCtr="0">
          <a:noAutofit/>
        </a:bodyPr>
        <a:lstStyle/>
        <a:p>
          <a:pPr lvl="0" algn="l" defTabSz="1066800">
            <a:lnSpc>
              <a:spcPct val="90000"/>
            </a:lnSpc>
            <a:spcBef>
              <a:spcPct val="0"/>
            </a:spcBef>
            <a:spcAft>
              <a:spcPct val="35000"/>
            </a:spcAft>
          </a:pPr>
          <a:r>
            <a:rPr lang="it-IT" sz="2400" b="1" u="sng" kern="1200" dirty="0" smtClean="0">
              <a:hlinkClick xmlns:r="http://schemas.openxmlformats.org/officeDocument/2006/relationships" r:id="" action="ppaction://hlinksldjump"/>
            </a:rPr>
            <a:t>Eclissi lunare </a:t>
          </a:r>
          <a:r>
            <a:rPr lang="it-IT" sz="2400" b="1" u="sng" kern="1200" dirty="0" err="1" smtClean="0">
              <a:hlinkClick xmlns:r="http://schemas.openxmlformats.org/officeDocument/2006/relationships" r:id="" action="ppaction://hlinksldjump"/>
            </a:rPr>
            <a:t>penombrale</a:t>
          </a:r>
          <a:endParaRPr lang="it-IT" sz="2400" b="1" u="sng" kern="1200" dirty="0"/>
        </a:p>
      </dsp:txBody>
      <dsp:txXfrm>
        <a:off x="288033" y="1368151"/>
        <a:ext cx="3926903" cy="41328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4D3334-2D65-4937-8F10-B2E99ABC4F34}" type="datetimeFigureOut">
              <a:rPr lang="it-IT" smtClean="0"/>
              <a:pPr/>
              <a:t>13/06/2011</a:t>
            </a:fld>
            <a:endParaRPr lang="it-IT" dirty="0"/>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78D8DA-C752-4781-9D9D-E5C692C7BAE2}" type="slidenum">
              <a:rPr lang="it-IT" smtClean="0"/>
              <a:pPr/>
              <a:t>‹N›</a:t>
            </a:fld>
            <a:endParaRPr lang="it-IT"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0078D8DA-C752-4781-9D9D-E5C692C7BAE2}" type="slidenum">
              <a:rPr lang="it-IT" smtClean="0"/>
              <a:pPr/>
              <a:t>4</a:t>
            </a:fld>
            <a:endParaRPr lang="it-IT"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6"/>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9EC256B-154B-436C-ABA8-59555014F556}" type="datetimeFigureOut">
              <a:rPr lang="it-IT" smtClean="0"/>
              <a:pPr/>
              <a:t>13/06/2011</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BF81594C-F370-497B-953F-CB66BC702876}" type="slidenum">
              <a:rPr lang="it-IT" smtClean="0"/>
              <a:pPr/>
              <a:t>‹N›</a:t>
            </a:fld>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9EC256B-154B-436C-ABA8-59555014F556}" type="datetimeFigureOut">
              <a:rPr lang="it-IT" smtClean="0"/>
              <a:pPr/>
              <a:t>13/06/2011</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BF81594C-F370-497B-953F-CB66BC702876}" type="slidenum">
              <a:rPr lang="it-IT" smtClean="0"/>
              <a:pPr/>
              <a:t>‹N›</a:t>
            </a:fld>
            <a:endParaRPr lang="it-I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9"/>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9EC256B-154B-436C-ABA8-59555014F556}" type="datetimeFigureOut">
              <a:rPr lang="it-IT" smtClean="0"/>
              <a:pPr/>
              <a:t>13/06/2011</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BF81594C-F370-497B-953F-CB66BC702876}" type="slidenum">
              <a:rPr lang="it-IT" smtClean="0"/>
              <a:pPr/>
              <a:t>‹N›</a:t>
            </a:fld>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9EC256B-154B-436C-ABA8-59555014F556}" type="datetimeFigureOut">
              <a:rPr lang="it-IT" smtClean="0"/>
              <a:pPr/>
              <a:t>13/06/2011</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BF81594C-F370-497B-953F-CB66BC702876}" type="slidenum">
              <a:rPr lang="it-IT" smtClean="0"/>
              <a:pPr/>
              <a:t>‹N›</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9EC256B-154B-436C-ABA8-59555014F556}" type="datetimeFigureOut">
              <a:rPr lang="it-IT" smtClean="0"/>
              <a:pPr/>
              <a:t>13/06/2011</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BF81594C-F370-497B-953F-CB66BC702876}" type="slidenum">
              <a:rPr lang="it-IT" smtClean="0"/>
              <a:pPr/>
              <a:t>‹N›</a:t>
            </a:fld>
            <a:endParaRPr lang="it-I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9EC256B-154B-436C-ABA8-59555014F556}" type="datetimeFigureOut">
              <a:rPr lang="it-IT" smtClean="0"/>
              <a:pPr/>
              <a:t>13/06/2011</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BF81594C-F370-497B-953F-CB66BC702876}" type="slidenum">
              <a:rPr lang="it-IT" smtClean="0"/>
              <a:pPr/>
              <a:t>‹N›</a:t>
            </a:fld>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9EC256B-154B-436C-ABA8-59555014F556}" type="datetimeFigureOut">
              <a:rPr lang="it-IT" smtClean="0"/>
              <a:pPr/>
              <a:t>13/06/2011</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BF81594C-F370-497B-953F-CB66BC702876}" type="slidenum">
              <a:rPr lang="it-IT" smtClean="0"/>
              <a:pPr/>
              <a:t>‹N›</a:t>
            </a:fld>
            <a:endParaRPr lang="it-I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9EC256B-154B-436C-ABA8-59555014F556}" type="datetimeFigureOut">
              <a:rPr lang="it-IT" smtClean="0"/>
              <a:pPr/>
              <a:t>13/06/2011</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BF81594C-F370-497B-953F-CB66BC702876}" type="slidenum">
              <a:rPr lang="it-IT" smtClean="0"/>
              <a:pPr/>
              <a:t>‹N›</a:t>
            </a:fld>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9EC256B-154B-436C-ABA8-59555014F556}" type="datetimeFigureOut">
              <a:rPr lang="it-IT" smtClean="0"/>
              <a:pPr/>
              <a:t>13/06/2011</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BF81594C-F370-497B-953F-CB66BC702876}" type="slidenum">
              <a:rPr lang="it-IT" smtClean="0"/>
              <a:pPr/>
              <a:t>‹N›</a:t>
            </a:fld>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9EC256B-154B-436C-ABA8-59555014F556}" type="datetimeFigureOut">
              <a:rPr lang="it-IT" smtClean="0"/>
              <a:pPr/>
              <a:t>13/06/2011</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BF81594C-F370-497B-953F-CB66BC702876}" type="slidenum">
              <a:rPr lang="it-IT" smtClean="0"/>
              <a:pPr/>
              <a:t>‹N›</a:t>
            </a:fld>
            <a:endParaRPr lang="it-I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1"/>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9EC256B-154B-436C-ABA8-59555014F556}" type="datetimeFigureOut">
              <a:rPr lang="it-IT" smtClean="0"/>
              <a:pPr/>
              <a:t>13/06/2011</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BF81594C-F370-497B-953F-CB66BC702876}" type="slidenum">
              <a:rPr lang="it-IT" smtClean="0"/>
              <a:pPr/>
              <a:t>‹N›</a:t>
            </a:fld>
            <a:endParaRPr lang="it-IT"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EC256B-154B-436C-ABA8-59555014F556}" type="datetimeFigureOut">
              <a:rPr lang="it-IT" smtClean="0"/>
              <a:pPr/>
              <a:t>13/06/2011</a:t>
            </a:fld>
            <a:endParaRPr lang="it-IT" dirty="0"/>
          </a:p>
        </p:txBody>
      </p:sp>
      <p:sp>
        <p:nvSpPr>
          <p:cNvPr id="5" name="Segnaposto piè di pagina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81594C-F370-497B-953F-CB66BC702876}" type="slidenum">
              <a:rPr lang="it-IT" smtClean="0"/>
              <a:pPr/>
              <a:t>‹N›</a:t>
            </a:fld>
            <a:endParaRPr lang="it-IT"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3.xml"/><Relationship Id="rId1" Type="http://schemas.openxmlformats.org/officeDocument/2006/relationships/slideLayout" Target="../slideLayouts/slideLayout7.xml"/><Relationship Id="rId5" Type="http://schemas.openxmlformats.org/officeDocument/2006/relationships/slide" Target="slide16.xml"/><Relationship Id="rId4" Type="http://schemas.openxmlformats.org/officeDocument/2006/relationships/slide" Target="slide15.xml"/></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gif"/><Relationship Id="rId1" Type="http://schemas.openxmlformats.org/officeDocument/2006/relationships/slideLayout" Target="../slideLayouts/slideLayout7.xml"/><Relationship Id="rId4" Type="http://schemas.openxmlformats.org/officeDocument/2006/relationships/slide" Target="slid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2.gif"/><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4.xml"/><Relationship Id="rId7" Type="http://schemas.openxmlformats.org/officeDocument/2006/relationships/slide" Target="slide22.xml"/><Relationship Id="rId12" Type="http://schemas.openxmlformats.org/officeDocument/2006/relationships/slide" Target="slide2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24.xml"/><Relationship Id="rId5" Type="http://schemas.openxmlformats.org/officeDocument/2006/relationships/slide" Target="slide7.xml"/><Relationship Id="rId10" Type="http://schemas.openxmlformats.org/officeDocument/2006/relationships/slide" Target="slide26.xml"/><Relationship Id="rId4" Type="http://schemas.openxmlformats.org/officeDocument/2006/relationships/slide" Target="slide5.xml"/><Relationship Id="rId9" Type="http://schemas.openxmlformats.org/officeDocument/2006/relationships/slide" Target="slide27.xml"/></Relationships>
</file>

<file path=ppt/slides/_rels/slide2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slide" Target="slide2.xml"/><Relationship Id="rId2" Type="http://schemas.openxmlformats.org/officeDocument/2006/relationships/hyperlink" Target="http://it.wikipedia.org/wiki/File:La_crosta_di_un_pianeta.jpg" TargetMode="Externa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4.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slide" Target="slide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17.xml"/><Relationship Id="rId4" Type="http://schemas.openxmlformats.org/officeDocument/2006/relationships/slide" Target="slide10.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331640" y="5445224"/>
            <a:ext cx="6552728" cy="1412776"/>
          </a:xfrm>
        </p:spPr>
        <p:txBody>
          <a:bodyPr>
            <a:normAutofit fontScale="92500" lnSpcReduction="20000"/>
          </a:bodyPr>
          <a:lstStyle/>
          <a:p>
            <a:r>
              <a:rPr lang="it-IT" dirty="0" smtClean="0">
                <a:solidFill>
                  <a:schemeClr val="bg1"/>
                </a:solidFill>
              </a:rPr>
              <a:t>Percorso pluridisciplinare</a:t>
            </a:r>
          </a:p>
          <a:p>
            <a:r>
              <a:rPr lang="it-IT" dirty="0" smtClean="0">
                <a:solidFill>
                  <a:schemeClr val="bg1"/>
                </a:solidFill>
              </a:rPr>
              <a:t> Silvia Clarizio 3^E</a:t>
            </a:r>
          </a:p>
          <a:p>
            <a:r>
              <a:rPr lang="it-IT" dirty="0" smtClean="0">
                <a:solidFill>
                  <a:schemeClr val="bg1"/>
                </a:solidFill>
              </a:rPr>
              <a:t>As 2010-2011</a:t>
            </a:r>
          </a:p>
          <a:p>
            <a:endParaRPr lang="it-IT" dirty="0">
              <a:solidFill>
                <a:schemeClr val="bg1"/>
              </a:solidFill>
            </a:endParaRPr>
          </a:p>
        </p:txBody>
      </p:sp>
      <p:pic>
        <p:nvPicPr>
          <p:cNvPr id="4" name="Immagine 3"/>
          <p:cNvPicPr/>
          <p:nvPr/>
        </p:nvPicPr>
        <p:blipFill>
          <a:blip r:embed="rId2" cstate="print"/>
          <a:srcRect/>
          <a:stretch>
            <a:fillRect/>
          </a:stretch>
        </p:blipFill>
        <p:spPr bwMode="auto">
          <a:xfrm>
            <a:off x="1403648" y="188640"/>
            <a:ext cx="6336704" cy="5184576"/>
          </a:xfrm>
          <a:prstGeom prst="rect">
            <a:avLst/>
          </a:prstGeom>
          <a:noFill/>
          <a:ln w="9525">
            <a:noFill/>
            <a:miter lim="800000"/>
            <a:headEnd/>
            <a:tailEnd/>
          </a:ln>
        </p:spPr>
      </p:pic>
    </p:spTree>
  </p:cSld>
  <p:clrMapOvr>
    <a:masterClrMapping/>
  </p:clrMapOvr>
  <p:transition advClick="0" advTm="5000">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amond(in)">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88640"/>
            <a:ext cx="8229600" cy="6480719"/>
          </a:xfrm>
        </p:spPr>
        <p:txBody>
          <a:bodyPr/>
          <a:lstStyle/>
          <a:p>
            <a:pPr>
              <a:buNone/>
            </a:pPr>
            <a:r>
              <a:rPr lang="it-IT" dirty="0" smtClean="0">
                <a:solidFill>
                  <a:schemeClr val="bg1"/>
                </a:solidFill>
              </a:rPr>
              <a:t> </a:t>
            </a:r>
            <a:endParaRPr lang="it-IT" dirty="0">
              <a:solidFill>
                <a:schemeClr val="bg1"/>
              </a:solidFill>
            </a:endParaRPr>
          </a:p>
        </p:txBody>
      </p:sp>
      <p:sp>
        <p:nvSpPr>
          <p:cNvPr id="5" name="CasellaDiTesto 4"/>
          <p:cNvSpPr txBox="1"/>
          <p:nvPr/>
        </p:nvSpPr>
        <p:spPr>
          <a:xfrm>
            <a:off x="611560" y="6165304"/>
            <a:ext cx="8136904" cy="646331"/>
          </a:xfrm>
          <a:prstGeom prst="rect">
            <a:avLst/>
          </a:prstGeom>
          <a:noFill/>
        </p:spPr>
        <p:txBody>
          <a:bodyPr wrap="square" rtlCol="0">
            <a:spAutoFit/>
          </a:bodyPr>
          <a:lstStyle/>
          <a:p>
            <a:r>
              <a:rPr lang="it-IT" b="1" dirty="0" smtClean="0">
                <a:solidFill>
                  <a:schemeClr val="bg1"/>
                </a:solidFill>
              </a:rPr>
              <a:t>Le fasi lunari sono variazioni d’illuminazione, dovute alla posizione che assume rispetto alla Terra e alla diversa esposizione ai raggi solari.</a:t>
            </a:r>
            <a:endParaRPr lang="it-IT" b="1" dirty="0">
              <a:solidFill>
                <a:schemeClr val="bg1"/>
              </a:solidFill>
            </a:endParaRPr>
          </a:p>
        </p:txBody>
      </p:sp>
      <p:pic>
        <p:nvPicPr>
          <p:cNvPr id="8196" name="Picture 4" descr="File:Lunar libration with phase2.gif"/>
          <p:cNvPicPr>
            <a:picLocks noChangeAspect="1" noChangeArrowheads="1" noCrop="1"/>
          </p:cNvPicPr>
          <p:nvPr/>
        </p:nvPicPr>
        <p:blipFill>
          <a:blip r:embed="rId2" cstate="print"/>
          <a:srcRect/>
          <a:stretch>
            <a:fillRect/>
          </a:stretch>
        </p:blipFill>
        <p:spPr bwMode="auto">
          <a:xfrm>
            <a:off x="1475656" y="476672"/>
            <a:ext cx="5976664" cy="561812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5" name="CasellaDiTesto 4"/>
          <p:cNvSpPr txBox="1"/>
          <p:nvPr/>
        </p:nvSpPr>
        <p:spPr>
          <a:xfrm>
            <a:off x="1331640" y="404664"/>
            <a:ext cx="7560840" cy="646331"/>
          </a:xfrm>
          <a:prstGeom prst="rect">
            <a:avLst/>
          </a:prstGeom>
          <a:noFill/>
        </p:spPr>
        <p:txBody>
          <a:bodyPr wrap="square" rtlCol="0">
            <a:spAutoFit/>
          </a:bodyPr>
          <a:lstStyle/>
          <a:p>
            <a:r>
              <a:rPr lang="it-IT" b="1" u="sng" dirty="0" smtClean="0">
                <a:solidFill>
                  <a:schemeClr val="bg1"/>
                </a:solidFill>
              </a:rPr>
              <a:t>Luna Piena o Plenilunio</a:t>
            </a:r>
            <a:r>
              <a:rPr lang="it-IT" dirty="0" smtClean="0">
                <a:solidFill>
                  <a:schemeClr val="bg1"/>
                </a:solidFill>
              </a:rPr>
              <a:t>: dalla parte opposta del Sole, la Luna è completamente illuminata.</a:t>
            </a:r>
            <a:endParaRPr lang="it-IT" dirty="0">
              <a:solidFill>
                <a:schemeClr val="bg1"/>
              </a:solidFill>
            </a:endParaRPr>
          </a:p>
        </p:txBody>
      </p:sp>
      <p:sp>
        <p:nvSpPr>
          <p:cNvPr id="7" name="CasellaDiTesto 6"/>
          <p:cNvSpPr txBox="1"/>
          <p:nvPr/>
        </p:nvSpPr>
        <p:spPr>
          <a:xfrm>
            <a:off x="1331640" y="1268760"/>
            <a:ext cx="7344816" cy="369332"/>
          </a:xfrm>
          <a:prstGeom prst="rect">
            <a:avLst/>
          </a:prstGeom>
          <a:noFill/>
        </p:spPr>
        <p:txBody>
          <a:bodyPr wrap="square" rtlCol="0">
            <a:spAutoFit/>
          </a:bodyPr>
          <a:lstStyle/>
          <a:p>
            <a:r>
              <a:rPr lang="it-IT" b="1" u="sng" dirty="0" smtClean="0">
                <a:solidFill>
                  <a:schemeClr val="bg1"/>
                </a:solidFill>
              </a:rPr>
              <a:t>Gobba  crescente</a:t>
            </a:r>
            <a:r>
              <a:rPr lang="it-IT" dirty="0" smtClean="0">
                <a:solidFill>
                  <a:schemeClr val="bg1"/>
                </a:solidFill>
              </a:rPr>
              <a:t>: la posizione del disco illuminato ammonta a oltre metà.</a:t>
            </a:r>
            <a:endParaRPr lang="it-IT" dirty="0">
              <a:solidFill>
                <a:schemeClr val="bg1"/>
              </a:solidFill>
            </a:endParaRPr>
          </a:p>
        </p:txBody>
      </p:sp>
      <p:sp>
        <p:nvSpPr>
          <p:cNvPr id="9" name="CasellaDiTesto 8"/>
          <p:cNvSpPr txBox="1"/>
          <p:nvPr/>
        </p:nvSpPr>
        <p:spPr>
          <a:xfrm>
            <a:off x="1331640" y="1988840"/>
            <a:ext cx="7488832" cy="646331"/>
          </a:xfrm>
          <a:prstGeom prst="rect">
            <a:avLst/>
          </a:prstGeom>
          <a:noFill/>
        </p:spPr>
        <p:txBody>
          <a:bodyPr wrap="square" rtlCol="0">
            <a:spAutoFit/>
          </a:bodyPr>
          <a:lstStyle/>
          <a:p>
            <a:r>
              <a:rPr lang="it-IT" b="1" u="sng" dirty="0" smtClean="0">
                <a:solidFill>
                  <a:schemeClr val="bg1"/>
                </a:solidFill>
              </a:rPr>
              <a:t>Primo Quarto</a:t>
            </a:r>
            <a:r>
              <a:rPr lang="it-IT" dirty="0" smtClean="0">
                <a:solidFill>
                  <a:schemeClr val="bg1"/>
                </a:solidFill>
              </a:rPr>
              <a:t>: a 90° dal Sole verso Est la Luna sorge e tramonta sei ore dopo di esso mostrando mezzo emisfero illuminato.</a:t>
            </a:r>
            <a:endParaRPr lang="it-IT" b="1" u="sng" dirty="0">
              <a:solidFill>
                <a:schemeClr val="bg1"/>
              </a:solidFill>
            </a:endParaRPr>
          </a:p>
        </p:txBody>
      </p:sp>
      <p:sp>
        <p:nvSpPr>
          <p:cNvPr id="11" name="CasellaDiTesto 10"/>
          <p:cNvSpPr txBox="1"/>
          <p:nvPr/>
        </p:nvSpPr>
        <p:spPr>
          <a:xfrm>
            <a:off x="1403648" y="2852936"/>
            <a:ext cx="6984776" cy="646331"/>
          </a:xfrm>
          <a:prstGeom prst="rect">
            <a:avLst/>
          </a:prstGeom>
          <a:noFill/>
        </p:spPr>
        <p:txBody>
          <a:bodyPr wrap="square" rtlCol="0">
            <a:spAutoFit/>
          </a:bodyPr>
          <a:lstStyle/>
          <a:p>
            <a:r>
              <a:rPr lang="it-IT" b="1" u="sng" dirty="0" smtClean="0">
                <a:solidFill>
                  <a:schemeClr val="bg1"/>
                </a:solidFill>
              </a:rPr>
              <a:t>Luna  crescente</a:t>
            </a:r>
            <a:r>
              <a:rPr lang="it-IT" dirty="0" smtClean="0">
                <a:solidFill>
                  <a:schemeClr val="bg1"/>
                </a:solidFill>
              </a:rPr>
              <a:t>: la Luna mostra un disco parzialmente illuminato per meno della metà che è rivolto verso Ovest.</a:t>
            </a:r>
            <a:r>
              <a:rPr lang="it-IT" b="1" u="sng" dirty="0" smtClean="0">
                <a:solidFill>
                  <a:schemeClr val="bg1"/>
                </a:solidFill>
              </a:rPr>
              <a:t> </a:t>
            </a:r>
            <a:endParaRPr lang="it-IT" b="1" u="sng" dirty="0">
              <a:solidFill>
                <a:schemeClr val="bg1"/>
              </a:solidFill>
            </a:endParaRPr>
          </a:p>
        </p:txBody>
      </p:sp>
      <p:sp>
        <p:nvSpPr>
          <p:cNvPr id="14" name="CasellaDiTesto 13"/>
          <p:cNvSpPr txBox="1"/>
          <p:nvPr/>
        </p:nvSpPr>
        <p:spPr>
          <a:xfrm>
            <a:off x="1331640" y="3717032"/>
            <a:ext cx="7416824" cy="646331"/>
          </a:xfrm>
          <a:prstGeom prst="rect">
            <a:avLst/>
          </a:prstGeom>
          <a:noFill/>
        </p:spPr>
        <p:txBody>
          <a:bodyPr wrap="square" rtlCol="0">
            <a:spAutoFit/>
          </a:bodyPr>
          <a:lstStyle/>
          <a:p>
            <a:r>
              <a:rPr lang="it-IT" b="1" u="sng" dirty="0" smtClean="0">
                <a:solidFill>
                  <a:schemeClr val="bg1"/>
                </a:solidFill>
              </a:rPr>
              <a:t>Luna Nuova: </a:t>
            </a:r>
            <a:r>
              <a:rPr lang="it-IT" dirty="0" smtClean="0">
                <a:solidFill>
                  <a:schemeClr val="bg1"/>
                </a:solidFill>
              </a:rPr>
              <a:t> la Luna si trova nella stessa direzione del Sole, perciò tramonta e sorge con esso.</a:t>
            </a:r>
            <a:endParaRPr lang="it-IT" b="1" u="sng" dirty="0">
              <a:solidFill>
                <a:schemeClr val="bg1"/>
              </a:solidFill>
            </a:endParaRPr>
          </a:p>
        </p:txBody>
      </p:sp>
      <p:sp>
        <p:nvSpPr>
          <p:cNvPr id="15" name="CasellaDiTesto 14"/>
          <p:cNvSpPr txBox="1"/>
          <p:nvPr/>
        </p:nvSpPr>
        <p:spPr>
          <a:xfrm>
            <a:off x="1331640" y="4509120"/>
            <a:ext cx="7416824" cy="646331"/>
          </a:xfrm>
          <a:prstGeom prst="rect">
            <a:avLst/>
          </a:prstGeom>
          <a:noFill/>
        </p:spPr>
        <p:txBody>
          <a:bodyPr wrap="square" rtlCol="0">
            <a:spAutoFit/>
          </a:bodyPr>
          <a:lstStyle/>
          <a:p>
            <a:r>
              <a:rPr lang="it-IT" b="1" u="sng" dirty="0" smtClean="0">
                <a:solidFill>
                  <a:schemeClr val="bg1"/>
                </a:solidFill>
              </a:rPr>
              <a:t>Luna Calante: </a:t>
            </a:r>
            <a:r>
              <a:rPr lang="it-IT" dirty="0" smtClean="0">
                <a:solidFill>
                  <a:schemeClr val="bg1"/>
                </a:solidFill>
              </a:rPr>
              <a:t>la frazione illuminata del disco lunare continua a decrescere, mostrando una piccola parte che si trova rivolta verso Est.</a:t>
            </a:r>
            <a:endParaRPr lang="it-IT" b="1" u="sng" dirty="0">
              <a:solidFill>
                <a:schemeClr val="bg1"/>
              </a:solidFill>
            </a:endParaRPr>
          </a:p>
        </p:txBody>
      </p:sp>
      <p:sp>
        <p:nvSpPr>
          <p:cNvPr id="16" name="CasellaDiTesto 15"/>
          <p:cNvSpPr txBox="1"/>
          <p:nvPr/>
        </p:nvSpPr>
        <p:spPr>
          <a:xfrm>
            <a:off x="1259632" y="5301208"/>
            <a:ext cx="7560840" cy="646331"/>
          </a:xfrm>
          <a:prstGeom prst="rect">
            <a:avLst/>
          </a:prstGeom>
          <a:noFill/>
        </p:spPr>
        <p:txBody>
          <a:bodyPr wrap="square" rtlCol="0">
            <a:spAutoFit/>
          </a:bodyPr>
          <a:lstStyle/>
          <a:p>
            <a:r>
              <a:rPr lang="it-IT" b="1" u="sng" dirty="0" smtClean="0">
                <a:solidFill>
                  <a:schemeClr val="bg1"/>
                </a:solidFill>
              </a:rPr>
              <a:t>Ultimo Quarto: </a:t>
            </a:r>
            <a:r>
              <a:rPr lang="it-IT" dirty="0" smtClean="0">
                <a:solidFill>
                  <a:schemeClr val="bg1"/>
                </a:solidFill>
              </a:rPr>
              <a:t>il nostro satellite sta per compiere il suo giro, si trova infatti nuovamente a 90° del  Sole, ma questa volta verso Ovest.</a:t>
            </a:r>
            <a:endParaRPr lang="it-IT" b="1" u="sng" dirty="0">
              <a:solidFill>
                <a:schemeClr val="bg1"/>
              </a:solidFill>
            </a:endParaRPr>
          </a:p>
        </p:txBody>
      </p:sp>
      <p:sp>
        <p:nvSpPr>
          <p:cNvPr id="17" name="CasellaDiTesto 16"/>
          <p:cNvSpPr txBox="1"/>
          <p:nvPr/>
        </p:nvSpPr>
        <p:spPr>
          <a:xfrm>
            <a:off x="1187624" y="6093296"/>
            <a:ext cx="7704856" cy="646331"/>
          </a:xfrm>
          <a:prstGeom prst="rect">
            <a:avLst/>
          </a:prstGeom>
          <a:noFill/>
        </p:spPr>
        <p:txBody>
          <a:bodyPr wrap="square" rtlCol="0">
            <a:spAutoFit/>
          </a:bodyPr>
          <a:lstStyle/>
          <a:p>
            <a:r>
              <a:rPr lang="it-IT" b="1" u="sng" dirty="0" smtClean="0">
                <a:solidFill>
                  <a:schemeClr val="bg1"/>
                </a:solidFill>
              </a:rPr>
              <a:t>Gobba Calante: </a:t>
            </a:r>
            <a:r>
              <a:rPr lang="it-IT" dirty="0" smtClean="0">
                <a:solidFill>
                  <a:schemeClr val="bg1"/>
                </a:solidFill>
              </a:rPr>
              <a:t>il disco lunare pare illuminato per oltre metà, ma in fase decrescente.</a:t>
            </a:r>
            <a:endParaRPr lang="it-IT" b="1" u="sng" dirty="0">
              <a:solidFill>
                <a:schemeClr val="bg1"/>
              </a:solidFill>
            </a:endParaRPr>
          </a:p>
        </p:txBody>
      </p:sp>
      <p:sp>
        <p:nvSpPr>
          <p:cNvPr id="18" name="Luna 17"/>
          <p:cNvSpPr/>
          <p:nvPr/>
        </p:nvSpPr>
        <p:spPr>
          <a:xfrm>
            <a:off x="8532440" y="6165304"/>
            <a:ext cx="360040" cy="504056"/>
          </a:xfrm>
          <a:prstGeom prst="moon">
            <a:avLst>
              <a:gd name="adj" fmla="val 6088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bg1"/>
              </a:solidFill>
            </a:endParaRPr>
          </a:p>
        </p:txBody>
      </p:sp>
      <p:pic>
        <p:nvPicPr>
          <p:cNvPr id="1026" name="Picture 2" descr="C:\Users\Silvia\Desktop\Esami\luna piena.png"/>
          <p:cNvPicPr>
            <a:picLocks noChangeAspect="1" noChangeArrowheads="1"/>
          </p:cNvPicPr>
          <p:nvPr/>
        </p:nvPicPr>
        <p:blipFill>
          <a:blip r:embed="rId2" cstate="print"/>
          <a:srcRect/>
          <a:stretch>
            <a:fillRect/>
          </a:stretch>
        </p:blipFill>
        <p:spPr bwMode="auto">
          <a:xfrm>
            <a:off x="395536" y="188640"/>
            <a:ext cx="792088" cy="792088"/>
          </a:xfrm>
          <a:prstGeom prst="rect">
            <a:avLst/>
          </a:prstGeom>
          <a:noFill/>
        </p:spPr>
      </p:pic>
      <p:pic>
        <p:nvPicPr>
          <p:cNvPr id="1027" name="Picture 3" descr="C:\Users\Silvia\Desktop\Esami\luna crescente gibbosa.png"/>
          <p:cNvPicPr>
            <a:picLocks noChangeAspect="1" noChangeArrowheads="1"/>
          </p:cNvPicPr>
          <p:nvPr/>
        </p:nvPicPr>
        <p:blipFill>
          <a:blip r:embed="rId3" cstate="print"/>
          <a:srcRect/>
          <a:stretch>
            <a:fillRect/>
          </a:stretch>
        </p:blipFill>
        <p:spPr bwMode="auto">
          <a:xfrm>
            <a:off x="395536" y="1052736"/>
            <a:ext cx="720080" cy="727139"/>
          </a:xfrm>
          <a:prstGeom prst="rect">
            <a:avLst/>
          </a:prstGeom>
          <a:noFill/>
        </p:spPr>
      </p:pic>
      <p:pic>
        <p:nvPicPr>
          <p:cNvPr id="22" name="Picture 4" descr="C:\WINDOWS\Desktop\immagini\3a.bmp"/>
          <p:cNvPicPr>
            <a:picLocks noChangeAspect="1" noChangeArrowheads="1"/>
          </p:cNvPicPr>
          <p:nvPr/>
        </p:nvPicPr>
        <p:blipFill>
          <a:blip r:embed="rId4" cstate="print"/>
          <a:srcRect/>
          <a:stretch>
            <a:fillRect/>
          </a:stretch>
        </p:blipFill>
        <p:spPr bwMode="auto">
          <a:xfrm>
            <a:off x="395536" y="1916832"/>
            <a:ext cx="720080" cy="649978"/>
          </a:xfrm>
          <a:prstGeom prst="rect">
            <a:avLst/>
          </a:prstGeom>
          <a:noFill/>
          <a:ln w="9525">
            <a:noFill/>
            <a:miter lim="800000"/>
            <a:headEnd/>
            <a:tailEnd/>
          </a:ln>
        </p:spPr>
      </p:pic>
      <p:pic>
        <p:nvPicPr>
          <p:cNvPr id="23" name="Picture 4" descr="C:\WINDOWS\Desktop\immagini\2a.bmp"/>
          <p:cNvPicPr>
            <a:picLocks noChangeAspect="1" noChangeArrowheads="1"/>
          </p:cNvPicPr>
          <p:nvPr/>
        </p:nvPicPr>
        <p:blipFill>
          <a:blip r:embed="rId5" cstate="print"/>
          <a:srcRect/>
          <a:stretch>
            <a:fillRect/>
          </a:stretch>
        </p:blipFill>
        <p:spPr bwMode="auto">
          <a:xfrm>
            <a:off x="395536" y="2708920"/>
            <a:ext cx="727298" cy="722307"/>
          </a:xfrm>
          <a:prstGeom prst="rect">
            <a:avLst/>
          </a:prstGeom>
          <a:noFill/>
          <a:ln w="9525">
            <a:noFill/>
            <a:miter lim="800000"/>
            <a:headEnd/>
            <a:tailEnd/>
          </a:ln>
        </p:spPr>
      </p:pic>
      <p:pic>
        <p:nvPicPr>
          <p:cNvPr id="24" name="Picture 4" descr="C:\WINDOWS\Desktop\immagini\8a.bmp"/>
          <p:cNvPicPr>
            <a:picLocks noChangeAspect="1" noChangeArrowheads="1"/>
          </p:cNvPicPr>
          <p:nvPr/>
        </p:nvPicPr>
        <p:blipFill>
          <a:blip r:embed="rId6" cstate="print"/>
          <a:srcRect/>
          <a:stretch>
            <a:fillRect/>
          </a:stretch>
        </p:blipFill>
        <p:spPr bwMode="auto">
          <a:xfrm>
            <a:off x="395536" y="4437112"/>
            <a:ext cx="720080" cy="650198"/>
          </a:xfrm>
          <a:prstGeom prst="rect">
            <a:avLst/>
          </a:prstGeom>
          <a:noFill/>
          <a:ln w="9525">
            <a:noFill/>
            <a:miter lim="800000"/>
            <a:headEnd/>
            <a:tailEnd/>
          </a:ln>
        </p:spPr>
      </p:pic>
      <p:pic>
        <p:nvPicPr>
          <p:cNvPr id="25" name="Picture 4" descr="C:\WINDOWS\Desktop\immagini\7a.bmp"/>
          <p:cNvPicPr>
            <a:picLocks noChangeAspect="1" noChangeArrowheads="1"/>
          </p:cNvPicPr>
          <p:nvPr/>
        </p:nvPicPr>
        <p:blipFill>
          <a:blip r:embed="rId7" cstate="print"/>
          <a:srcRect/>
          <a:stretch>
            <a:fillRect/>
          </a:stretch>
        </p:blipFill>
        <p:spPr bwMode="auto">
          <a:xfrm>
            <a:off x="395536" y="5229200"/>
            <a:ext cx="720080" cy="649986"/>
          </a:xfrm>
          <a:prstGeom prst="rect">
            <a:avLst/>
          </a:prstGeom>
          <a:noFill/>
          <a:ln w="9525">
            <a:noFill/>
            <a:miter lim="800000"/>
            <a:headEnd/>
            <a:tailEnd/>
          </a:ln>
        </p:spPr>
      </p:pic>
      <p:pic>
        <p:nvPicPr>
          <p:cNvPr id="26" name="Picture 4" descr="C:\WINDOWS\Desktop\immagini\6a.bmp"/>
          <p:cNvPicPr>
            <a:picLocks noChangeAspect="1" noChangeArrowheads="1"/>
          </p:cNvPicPr>
          <p:nvPr/>
        </p:nvPicPr>
        <p:blipFill>
          <a:blip r:embed="rId8" cstate="print"/>
          <a:srcRect/>
          <a:stretch>
            <a:fillRect/>
          </a:stretch>
        </p:blipFill>
        <p:spPr bwMode="auto">
          <a:xfrm>
            <a:off x="395536" y="6021288"/>
            <a:ext cx="720080" cy="643646"/>
          </a:xfrm>
          <a:prstGeom prst="rect">
            <a:avLst/>
          </a:prstGeom>
          <a:noFill/>
          <a:ln w="9525">
            <a:noFill/>
            <a:miter lim="800000"/>
            <a:headEnd/>
            <a:tailEnd/>
          </a:ln>
        </p:spPr>
      </p:pic>
      <p:pic>
        <p:nvPicPr>
          <p:cNvPr id="7169" name="Picture 1" descr="C:\Users\Silvia\Desktop\dkjffjnhjr.jpg"/>
          <p:cNvPicPr>
            <a:picLocks noChangeAspect="1" noChangeArrowheads="1"/>
          </p:cNvPicPr>
          <p:nvPr/>
        </p:nvPicPr>
        <p:blipFill>
          <a:blip r:embed="rId9" cstate="print"/>
          <a:srcRect/>
          <a:stretch>
            <a:fillRect/>
          </a:stretch>
        </p:blipFill>
        <p:spPr bwMode="auto">
          <a:xfrm flipH="1">
            <a:off x="395536" y="3501008"/>
            <a:ext cx="720079" cy="81930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ox(i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ox(i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box(in)">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box(in)">
                                      <p:cBhvr>
                                        <p:cTn id="27" dur="5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box(in)">
                                      <p:cBhvr>
                                        <p:cTn id="32" dur="500"/>
                                        <p:tgtEl>
                                          <p:spTgt spid="1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6">
                                            <p:txEl>
                                              <p:pRg st="0" end="0"/>
                                            </p:txEl>
                                          </p:spTgt>
                                        </p:tgtEl>
                                        <p:attrNameLst>
                                          <p:attrName>style.visibility</p:attrName>
                                        </p:attrNameLst>
                                      </p:cBhvr>
                                      <p:to>
                                        <p:strVal val="visible"/>
                                      </p:to>
                                    </p:set>
                                    <p:animEffect transition="in" filter="box(in)">
                                      <p:cBhvr>
                                        <p:cTn id="37" dur="500"/>
                                        <p:tgtEl>
                                          <p:spTgt spid="1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animEffect transition="in" filter="box(in)">
                                      <p:cBhvr>
                                        <p:cTn id="4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16200000" scaled="1"/>
          <a:tileRect/>
        </a:gradFill>
        <a:effectLst/>
      </p:bgPr>
    </p:bg>
    <p:spTree>
      <p:nvGrpSpPr>
        <p:cNvPr id="1" name=""/>
        <p:cNvGrpSpPr/>
        <p:nvPr/>
      </p:nvGrpSpPr>
      <p:grpSpPr>
        <a:xfrm>
          <a:off x="0" y="0"/>
          <a:ext cx="0" cy="0"/>
          <a:chOff x="0" y="0"/>
          <a:chExt cx="0" cy="0"/>
        </a:xfrm>
      </p:grpSpPr>
      <p:sp>
        <p:nvSpPr>
          <p:cNvPr id="3" name="CasellaDiTesto 2"/>
          <p:cNvSpPr txBox="1">
            <a:spLocks noChangeArrowheads="1"/>
          </p:cNvSpPr>
          <p:nvPr/>
        </p:nvSpPr>
        <p:spPr bwMode="auto">
          <a:xfrm>
            <a:off x="1979712" y="2708920"/>
            <a:ext cx="6265863" cy="2062162"/>
          </a:xfrm>
          <a:prstGeom prst="rect">
            <a:avLst/>
          </a:prstGeom>
          <a:noFill/>
          <a:ln w="9525">
            <a:noFill/>
            <a:miter lim="800000"/>
            <a:headEnd/>
            <a:tailEnd/>
          </a:ln>
        </p:spPr>
        <p:txBody>
          <a:bodyPr>
            <a:spAutoFit/>
          </a:bodyPr>
          <a:lstStyle/>
          <a:p>
            <a:pPr>
              <a:buFont typeface="Wingdings" pitchFamily="2" charset="2"/>
              <a:buChar char="q"/>
            </a:pPr>
            <a:r>
              <a:rPr lang="it-IT" sz="3200" b="1" dirty="0">
                <a:solidFill>
                  <a:schemeClr val="bg1"/>
                </a:solidFill>
                <a:hlinkClick r:id="rId2" action="ppaction://hlinksldjump"/>
              </a:rPr>
              <a:t> Fissione</a:t>
            </a:r>
            <a:endParaRPr lang="it-IT" sz="3200" b="1" dirty="0">
              <a:solidFill>
                <a:schemeClr val="bg1"/>
              </a:solidFill>
            </a:endParaRPr>
          </a:p>
          <a:p>
            <a:pPr>
              <a:buFont typeface="Wingdings" pitchFamily="2" charset="2"/>
              <a:buChar char="q"/>
            </a:pPr>
            <a:r>
              <a:rPr lang="it-IT" sz="3200" b="1" dirty="0">
                <a:solidFill>
                  <a:schemeClr val="bg1"/>
                </a:solidFill>
                <a:hlinkClick r:id="rId3" action="ppaction://hlinksldjump"/>
              </a:rPr>
              <a:t> Cattura</a:t>
            </a:r>
            <a:endParaRPr lang="it-IT" sz="3200" b="1" dirty="0">
              <a:solidFill>
                <a:schemeClr val="bg1"/>
              </a:solidFill>
            </a:endParaRPr>
          </a:p>
          <a:p>
            <a:pPr>
              <a:buFont typeface="Wingdings" pitchFamily="2" charset="2"/>
              <a:buChar char="q"/>
            </a:pPr>
            <a:r>
              <a:rPr lang="it-IT" sz="3200" b="1" dirty="0">
                <a:solidFill>
                  <a:schemeClr val="bg1"/>
                </a:solidFill>
                <a:hlinkClick r:id="rId4" action="ppaction://hlinksldjump"/>
              </a:rPr>
              <a:t> Accrezione in orbita</a:t>
            </a:r>
            <a:endParaRPr lang="it-IT" sz="3200" b="1" dirty="0">
              <a:solidFill>
                <a:schemeClr val="bg1"/>
              </a:solidFill>
            </a:endParaRPr>
          </a:p>
          <a:p>
            <a:pPr>
              <a:buFont typeface="Wingdings" pitchFamily="2" charset="2"/>
              <a:buChar char="q"/>
            </a:pPr>
            <a:r>
              <a:rPr lang="it-IT" sz="3200" b="1" dirty="0">
                <a:solidFill>
                  <a:schemeClr val="bg1"/>
                </a:solidFill>
                <a:hlinkClick r:id="rId5" action="ppaction://hlinksldjump"/>
              </a:rPr>
              <a:t> Catastrofe</a:t>
            </a:r>
            <a:endParaRPr lang="it-IT" sz="3200" b="1" dirty="0">
              <a:solidFill>
                <a:schemeClr val="bg1"/>
              </a:solidFill>
            </a:endParaRPr>
          </a:p>
        </p:txBody>
      </p:sp>
      <p:sp>
        <p:nvSpPr>
          <p:cNvPr id="4" name="CasellaDiTesto 3"/>
          <p:cNvSpPr txBox="1"/>
          <p:nvPr/>
        </p:nvSpPr>
        <p:spPr>
          <a:xfrm>
            <a:off x="1331640" y="764704"/>
            <a:ext cx="7488832" cy="769441"/>
          </a:xfrm>
          <a:prstGeom prst="rect">
            <a:avLst/>
          </a:prstGeom>
          <a:noFill/>
        </p:spPr>
        <p:txBody>
          <a:bodyPr wrap="square" rtlCol="0">
            <a:spAutoFit/>
          </a:bodyPr>
          <a:lstStyle/>
          <a:p>
            <a:r>
              <a:rPr lang="it-IT" sz="4400" dirty="0" smtClean="0">
                <a:solidFill>
                  <a:schemeClr val="bg1"/>
                </a:solidFill>
              </a:rPr>
              <a:t>Come si è formata la Luna?</a:t>
            </a:r>
            <a:endParaRPr lang="it-IT"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pic>
        <p:nvPicPr>
          <p:cNvPr id="633858" name="Picture 2" descr="lform1"/>
          <p:cNvPicPr>
            <a:picLocks noChangeAspect="1" noChangeArrowheads="1"/>
          </p:cNvPicPr>
          <p:nvPr/>
        </p:nvPicPr>
        <p:blipFill>
          <a:blip r:embed="rId2" cstate="print"/>
          <a:srcRect/>
          <a:stretch>
            <a:fillRect/>
          </a:stretch>
        </p:blipFill>
        <p:spPr bwMode="auto">
          <a:xfrm>
            <a:off x="611188" y="1196975"/>
            <a:ext cx="3581400" cy="4535488"/>
          </a:xfrm>
          <a:prstGeom prst="rect">
            <a:avLst/>
          </a:prstGeom>
          <a:noFill/>
          <a:ln w="9525">
            <a:noFill/>
            <a:miter lim="800000"/>
            <a:headEnd/>
            <a:tailEnd/>
          </a:ln>
        </p:spPr>
      </p:pic>
      <p:sp>
        <p:nvSpPr>
          <p:cNvPr id="633859" name="Text Box 3"/>
          <p:cNvSpPr txBox="1">
            <a:spLocks noChangeArrowheads="1"/>
          </p:cNvSpPr>
          <p:nvPr/>
        </p:nvSpPr>
        <p:spPr bwMode="auto">
          <a:xfrm>
            <a:off x="4843462" y="1700808"/>
            <a:ext cx="4121026" cy="3908762"/>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it-IT" sz="2400" b="1" u="sng" dirty="0">
                <a:solidFill>
                  <a:schemeClr val="bg1"/>
                </a:solidFill>
                <a:effectLst>
                  <a:outerShdw blurRad="38100" dist="38100" dir="2700000" algn="tl">
                    <a:srgbClr val="000000"/>
                  </a:outerShdw>
                </a:effectLst>
                <a:latin typeface="+mn-lt"/>
              </a:rPr>
              <a:t>Ipotesi della fissione</a:t>
            </a:r>
            <a:r>
              <a:rPr lang="it-IT" dirty="0">
                <a:solidFill>
                  <a:schemeClr val="bg1"/>
                </a:solidFill>
                <a:latin typeface="+mn-lt"/>
              </a:rPr>
              <a:t>:  la rapida</a:t>
            </a:r>
          </a:p>
          <a:p>
            <a:pPr fontAlgn="auto">
              <a:spcBef>
                <a:spcPts val="0"/>
              </a:spcBef>
              <a:spcAft>
                <a:spcPts val="0"/>
              </a:spcAft>
              <a:defRPr/>
            </a:pPr>
            <a:r>
              <a:rPr lang="it-IT" dirty="0">
                <a:solidFill>
                  <a:schemeClr val="bg1"/>
                </a:solidFill>
                <a:latin typeface="+mn-lt"/>
              </a:rPr>
              <a:t>rotazione della Terra in cui </a:t>
            </a:r>
            <a:r>
              <a:rPr lang="it-IT" dirty="0" smtClean="0">
                <a:solidFill>
                  <a:schemeClr val="bg1"/>
                </a:solidFill>
                <a:latin typeface="+mn-lt"/>
              </a:rPr>
              <a:t>questa</a:t>
            </a:r>
            <a:r>
              <a:rPr lang="it-IT" u="sng" dirty="0" smtClean="0">
                <a:solidFill>
                  <a:schemeClr val="bg1"/>
                </a:solidFill>
                <a:latin typeface="+mn-lt"/>
              </a:rPr>
              <a:t> </a:t>
            </a:r>
          </a:p>
          <a:p>
            <a:pPr fontAlgn="auto">
              <a:spcBef>
                <a:spcPts val="0"/>
              </a:spcBef>
              <a:spcAft>
                <a:spcPts val="0"/>
              </a:spcAft>
              <a:defRPr/>
            </a:pPr>
            <a:r>
              <a:rPr lang="it-IT" dirty="0" smtClean="0">
                <a:solidFill>
                  <a:schemeClr val="bg1"/>
                </a:solidFill>
                <a:latin typeface="+mn-lt"/>
              </a:rPr>
              <a:t> </a:t>
            </a:r>
            <a:r>
              <a:rPr lang="it-IT" dirty="0">
                <a:solidFill>
                  <a:schemeClr val="bg1"/>
                </a:solidFill>
                <a:latin typeface="+mn-lt"/>
              </a:rPr>
              <a:t>era ancora composta da m</a:t>
            </a:r>
            <a:r>
              <a:rPr lang="it-IT" u="sng" dirty="0">
                <a:solidFill>
                  <a:schemeClr val="bg1"/>
                </a:solidFill>
                <a:latin typeface="+mn-lt"/>
              </a:rPr>
              <a:t>a</a:t>
            </a:r>
          </a:p>
          <a:p>
            <a:pPr fontAlgn="auto">
              <a:spcBef>
                <a:spcPts val="0"/>
              </a:spcBef>
              <a:spcAft>
                <a:spcPts val="0"/>
              </a:spcAft>
              <a:defRPr/>
            </a:pPr>
            <a:r>
              <a:rPr lang="it-IT" dirty="0">
                <a:solidFill>
                  <a:schemeClr val="bg1"/>
                </a:solidFill>
                <a:latin typeface="+mn-lt"/>
              </a:rPr>
              <a:t>teriali fusi ha determinato la </a:t>
            </a:r>
          </a:p>
          <a:p>
            <a:pPr fontAlgn="auto">
              <a:spcBef>
                <a:spcPts val="0"/>
              </a:spcBef>
              <a:spcAft>
                <a:spcPts val="0"/>
              </a:spcAft>
              <a:defRPr/>
            </a:pPr>
            <a:r>
              <a:rPr lang="it-IT" dirty="0">
                <a:solidFill>
                  <a:schemeClr val="bg1"/>
                </a:solidFill>
                <a:latin typeface="+mn-lt"/>
              </a:rPr>
              <a:t>fuoriuscita per fissione di mat</a:t>
            </a:r>
            <a:r>
              <a:rPr lang="it-IT" u="sng" dirty="0">
                <a:solidFill>
                  <a:schemeClr val="bg1"/>
                </a:solidFill>
                <a:latin typeface="+mn-lt"/>
              </a:rPr>
              <a:t>e</a:t>
            </a:r>
          </a:p>
          <a:p>
            <a:pPr fontAlgn="auto">
              <a:spcBef>
                <a:spcPts val="0"/>
              </a:spcBef>
              <a:spcAft>
                <a:spcPts val="0"/>
              </a:spcAft>
              <a:defRPr/>
            </a:pPr>
            <a:r>
              <a:rPr lang="it-IT" dirty="0">
                <a:solidFill>
                  <a:schemeClr val="bg1"/>
                </a:solidFill>
                <a:latin typeface="+mn-lt"/>
              </a:rPr>
              <a:t>riale che avrebbe dato origini-</a:t>
            </a:r>
          </a:p>
          <a:p>
            <a:pPr fontAlgn="auto">
              <a:spcBef>
                <a:spcPts val="0"/>
              </a:spcBef>
              <a:spcAft>
                <a:spcPts val="0"/>
              </a:spcAft>
              <a:defRPr/>
            </a:pPr>
            <a:r>
              <a:rPr lang="it-IT" dirty="0">
                <a:solidFill>
                  <a:schemeClr val="bg1"/>
                </a:solidFill>
                <a:latin typeface="+mn-lt"/>
              </a:rPr>
              <a:t>nato il nostro satellite.</a:t>
            </a:r>
          </a:p>
          <a:p>
            <a:pPr fontAlgn="auto">
              <a:spcBef>
                <a:spcPts val="0"/>
              </a:spcBef>
              <a:spcAft>
                <a:spcPts val="0"/>
              </a:spcAft>
              <a:defRPr/>
            </a:pPr>
            <a:endParaRPr lang="it-IT" dirty="0">
              <a:solidFill>
                <a:schemeClr val="bg1"/>
              </a:solidFill>
              <a:latin typeface="+mn-lt"/>
            </a:endParaRPr>
          </a:p>
          <a:p>
            <a:pPr fontAlgn="auto">
              <a:spcBef>
                <a:spcPts val="0"/>
              </a:spcBef>
              <a:spcAft>
                <a:spcPts val="0"/>
              </a:spcAft>
              <a:defRPr/>
            </a:pPr>
            <a:r>
              <a:rPr lang="it-IT" sz="1400" dirty="0">
                <a:solidFill>
                  <a:schemeClr val="bg1"/>
                </a:solidFill>
                <a:latin typeface="+mn-lt"/>
              </a:rPr>
              <a:t>Pro: differente densità dei due corpi (5,5 </a:t>
            </a:r>
          </a:p>
          <a:p>
            <a:pPr fontAlgn="auto">
              <a:spcBef>
                <a:spcPts val="0"/>
              </a:spcBef>
              <a:spcAft>
                <a:spcPts val="0"/>
              </a:spcAft>
              <a:defRPr/>
            </a:pPr>
            <a:r>
              <a:rPr lang="it-IT" sz="1400" dirty="0">
                <a:solidFill>
                  <a:schemeClr val="bg1"/>
                </a:solidFill>
                <a:latin typeface="+mn-lt"/>
              </a:rPr>
              <a:t>e 3,3 g/cm3)</a:t>
            </a:r>
          </a:p>
          <a:p>
            <a:pPr fontAlgn="auto">
              <a:spcBef>
                <a:spcPts val="0"/>
              </a:spcBef>
              <a:spcAft>
                <a:spcPts val="0"/>
              </a:spcAft>
              <a:defRPr/>
            </a:pPr>
            <a:endParaRPr lang="it-IT" sz="1400" dirty="0">
              <a:solidFill>
                <a:schemeClr val="bg1"/>
              </a:solidFill>
              <a:latin typeface="+mn-lt"/>
            </a:endParaRPr>
          </a:p>
          <a:p>
            <a:pPr fontAlgn="auto">
              <a:spcBef>
                <a:spcPts val="0"/>
              </a:spcBef>
              <a:spcAft>
                <a:spcPts val="0"/>
              </a:spcAft>
              <a:defRPr/>
            </a:pPr>
            <a:r>
              <a:rPr lang="it-IT" sz="1400" dirty="0">
                <a:solidFill>
                  <a:schemeClr val="bg1"/>
                </a:solidFill>
                <a:latin typeface="+mn-lt"/>
              </a:rPr>
              <a:t>Contro: difficoltà dinamiche molto impr</a:t>
            </a:r>
            <a:r>
              <a:rPr lang="it-IT" sz="1400" u="sng" dirty="0">
                <a:solidFill>
                  <a:schemeClr val="bg1"/>
                </a:solidFill>
                <a:latin typeface="+mn-lt"/>
              </a:rPr>
              <a:t>o</a:t>
            </a:r>
          </a:p>
          <a:p>
            <a:pPr fontAlgn="auto">
              <a:spcBef>
                <a:spcPts val="0"/>
              </a:spcBef>
              <a:spcAft>
                <a:spcPts val="0"/>
              </a:spcAft>
              <a:defRPr/>
            </a:pPr>
            <a:r>
              <a:rPr lang="it-IT" sz="1400" dirty="0">
                <a:solidFill>
                  <a:schemeClr val="bg1"/>
                </a:solidFill>
                <a:latin typeface="+mn-lt"/>
              </a:rPr>
              <a:t>babili che prevedevano una velocità di r</a:t>
            </a:r>
            <a:r>
              <a:rPr lang="it-IT" sz="1400" u="sng" dirty="0">
                <a:solidFill>
                  <a:schemeClr val="bg1"/>
                </a:solidFill>
                <a:latin typeface="+mn-lt"/>
              </a:rPr>
              <a:t>o</a:t>
            </a:r>
          </a:p>
          <a:p>
            <a:pPr fontAlgn="auto">
              <a:spcBef>
                <a:spcPts val="0"/>
              </a:spcBef>
              <a:spcAft>
                <a:spcPts val="0"/>
              </a:spcAft>
              <a:defRPr/>
            </a:pPr>
            <a:r>
              <a:rPr lang="it-IT" sz="1400" dirty="0">
                <a:solidFill>
                  <a:schemeClr val="bg1"/>
                </a:solidFill>
                <a:latin typeface="+mn-lt"/>
              </a:rPr>
              <a:t>tazione della Terra inferiore alle 3 ore, v</a:t>
            </a:r>
            <a:r>
              <a:rPr lang="it-IT" sz="1400" u="sng" dirty="0">
                <a:solidFill>
                  <a:schemeClr val="bg1"/>
                </a:solidFill>
                <a:latin typeface="+mn-lt"/>
              </a:rPr>
              <a:t>e</a:t>
            </a:r>
          </a:p>
          <a:p>
            <a:pPr fontAlgn="auto">
              <a:spcBef>
                <a:spcPts val="0"/>
              </a:spcBef>
              <a:spcAft>
                <a:spcPts val="0"/>
              </a:spcAft>
              <a:defRPr/>
            </a:pPr>
            <a:r>
              <a:rPr lang="it-IT" sz="1400" dirty="0">
                <a:solidFill>
                  <a:schemeClr val="bg1"/>
                </a:solidFill>
                <a:latin typeface="+mn-lt"/>
              </a:rPr>
              <a:t>locità difficilmente giustificabile.</a:t>
            </a:r>
          </a:p>
        </p:txBody>
      </p:sp>
      <p:sp>
        <p:nvSpPr>
          <p:cNvPr id="4" name="Luna 3">
            <a:hlinkClick r:id="rId3" action="ppaction://hlinksldjump"/>
          </p:cNvPr>
          <p:cNvSpPr/>
          <p:nvPr/>
        </p:nvSpPr>
        <p:spPr>
          <a:xfrm>
            <a:off x="323528" y="260648"/>
            <a:ext cx="288032" cy="360040"/>
          </a:xfrm>
          <a:prstGeom prst="mo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33858"/>
                                        </p:tgtEl>
                                        <p:attrNameLst>
                                          <p:attrName>style.visibility</p:attrName>
                                        </p:attrNameLst>
                                      </p:cBhvr>
                                      <p:to>
                                        <p:strVal val="visible"/>
                                      </p:to>
                                    </p:set>
                                    <p:anim calcmode="lin" valueType="num">
                                      <p:cBhvr>
                                        <p:cTn id="7" dur="1000" fill="hold"/>
                                        <p:tgtEl>
                                          <p:spTgt spid="633858"/>
                                        </p:tgtEl>
                                        <p:attrNameLst>
                                          <p:attrName>ppt_x</p:attrName>
                                        </p:attrNameLst>
                                      </p:cBhvr>
                                      <p:tavLst>
                                        <p:tav tm="0">
                                          <p:val>
                                            <p:strVal val="#ppt_x-.2"/>
                                          </p:val>
                                        </p:tav>
                                        <p:tav tm="100000">
                                          <p:val>
                                            <p:strVal val="#ppt_x"/>
                                          </p:val>
                                        </p:tav>
                                      </p:tavLst>
                                    </p:anim>
                                    <p:anim calcmode="lin" valueType="num">
                                      <p:cBhvr>
                                        <p:cTn id="8" dur="1000" fill="hold"/>
                                        <p:tgtEl>
                                          <p:spTgt spid="633858"/>
                                        </p:tgtEl>
                                        <p:attrNameLst>
                                          <p:attrName>ppt_y</p:attrName>
                                        </p:attrNameLst>
                                      </p:cBhvr>
                                      <p:tavLst>
                                        <p:tav tm="0">
                                          <p:val>
                                            <p:strVal val="#ppt_y"/>
                                          </p:val>
                                        </p:tav>
                                        <p:tav tm="100000">
                                          <p:val>
                                            <p:strVal val="#ppt_y"/>
                                          </p:val>
                                        </p:tav>
                                      </p:tavLst>
                                    </p:anim>
                                    <p:animEffect transition="in" filter="wipe(right)" prLst="gradientSize: 0.1">
                                      <p:cBhvr>
                                        <p:cTn id="9" dur="1000"/>
                                        <p:tgtEl>
                                          <p:spTgt spid="633858"/>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633859">
                                            <p:txEl>
                                              <p:pRg st="8" end="8"/>
                                            </p:txEl>
                                          </p:spTgt>
                                        </p:tgtEl>
                                        <p:attrNameLst>
                                          <p:attrName>style.visibility</p:attrName>
                                        </p:attrNameLst>
                                      </p:cBhvr>
                                      <p:to>
                                        <p:strVal val="visible"/>
                                      </p:to>
                                    </p:set>
                                    <p:anim calcmode="lin" valueType="num">
                                      <p:cBhvr>
                                        <p:cTn id="14" dur="1000" fill="hold"/>
                                        <p:tgtEl>
                                          <p:spTgt spid="633859">
                                            <p:txEl>
                                              <p:pRg st="8" end="8"/>
                                            </p:txEl>
                                          </p:spTgt>
                                        </p:tgtEl>
                                        <p:attrNameLst>
                                          <p:attrName>ppt_x</p:attrName>
                                        </p:attrNameLst>
                                      </p:cBhvr>
                                      <p:tavLst>
                                        <p:tav tm="0">
                                          <p:val>
                                            <p:strVal val="#ppt_x-.2"/>
                                          </p:val>
                                        </p:tav>
                                        <p:tav tm="100000">
                                          <p:val>
                                            <p:strVal val="#ppt_x"/>
                                          </p:val>
                                        </p:tav>
                                      </p:tavLst>
                                    </p:anim>
                                    <p:anim calcmode="lin" valueType="num">
                                      <p:cBhvr>
                                        <p:cTn id="15" dur="1000" fill="hold"/>
                                        <p:tgtEl>
                                          <p:spTgt spid="633859">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33859">
                                            <p:txEl>
                                              <p:pRg st="8" end="8"/>
                                            </p:txEl>
                                          </p:spTgt>
                                        </p:tgtEl>
                                      </p:cBhvr>
                                    </p:animEffect>
                                  </p:childTnLst>
                                </p:cTn>
                              </p:par>
                              <p:par>
                                <p:cTn id="17" presetID="29" presetClass="entr" presetSubtype="0" fill="hold" nodeType="withEffect">
                                  <p:stCondLst>
                                    <p:cond delay="0"/>
                                  </p:stCondLst>
                                  <p:childTnLst>
                                    <p:set>
                                      <p:cBhvr>
                                        <p:cTn id="18" dur="1" fill="hold">
                                          <p:stCondLst>
                                            <p:cond delay="0"/>
                                          </p:stCondLst>
                                        </p:cTn>
                                        <p:tgtEl>
                                          <p:spTgt spid="633859">
                                            <p:txEl>
                                              <p:pRg st="9" end="9"/>
                                            </p:txEl>
                                          </p:spTgt>
                                        </p:tgtEl>
                                        <p:attrNameLst>
                                          <p:attrName>style.visibility</p:attrName>
                                        </p:attrNameLst>
                                      </p:cBhvr>
                                      <p:to>
                                        <p:strVal val="visible"/>
                                      </p:to>
                                    </p:set>
                                    <p:anim calcmode="lin" valueType="num">
                                      <p:cBhvr>
                                        <p:cTn id="19" dur="1000" fill="hold"/>
                                        <p:tgtEl>
                                          <p:spTgt spid="633859">
                                            <p:txEl>
                                              <p:pRg st="9" end="9"/>
                                            </p:txEl>
                                          </p:spTgt>
                                        </p:tgtEl>
                                        <p:attrNameLst>
                                          <p:attrName>ppt_x</p:attrName>
                                        </p:attrNameLst>
                                      </p:cBhvr>
                                      <p:tavLst>
                                        <p:tav tm="0">
                                          <p:val>
                                            <p:strVal val="#ppt_x-.2"/>
                                          </p:val>
                                        </p:tav>
                                        <p:tav tm="100000">
                                          <p:val>
                                            <p:strVal val="#ppt_x"/>
                                          </p:val>
                                        </p:tav>
                                      </p:tavLst>
                                    </p:anim>
                                    <p:anim calcmode="lin" valueType="num">
                                      <p:cBhvr>
                                        <p:cTn id="20" dur="1000" fill="hold"/>
                                        <p:tgtEl>
                                          <p:spTgt spid="633859">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33859">
                                            <p:txEl>
                                              <p:pRg st="9" end="9"/>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633859">
                                            <p:txEl>
                                              <p:pRg st="11" end="11"/>
                                            </p:txEl>
                                          </p:spTgt>
                                        </p:tgtEl>
                                        <p:attrNameLst>
                                          <p:attrName>style.visibility</p:attrName>
                                        </p:attrNameLst>
                                      </p:cBhvr>
                                      <p:to>
                                        <p:strVal val="visible"/>
                                      </p:to>
                                    </p:set>
                                    <p:anim calcmode="lin" valueType="num">
                                      <p:cBhvr>
                                        <p:cTn id="26" dur="1000" fill="hold"/>
                                        <p:tgtEl>
                                          <p:spTgt spid="633859">
                                            <p:txEl>
                                              <p:pRg st="11" end="11"/>
                                            </p:txEl>
                                          </p:spTgt>
                                        </p:tgtEl>
                                        <p:attrNameLst>
                                          <p:attrName>ppt_x</p:attrName>
                                        </p:attrNameLst>
                                      </p:cBhvr>
                                      <p:tavLst>
                                        <p:tav tm="0">
                                          <p:val>
                                            <p:strVal val="#ppt_x-.2"/>
                                          </p:val>
                                        </p:tav>
                                        <p:tav tm="100000">
                                          <p:val>
                                            <p:strVal val="#ppt_x"/>
                                          </p:val>
                                        </p:tav>
                                      </p:tavLst>
                                    </p:anim>
                                    <p:anim calcmode="lin" valueType="num">
                                      <p:cBhvr>
                                        <p:cTn id="27" dur="1000" fill="hold"/>
                                        <p:tgtEl>
                                          <p:spTgt spid="633859">
                                            <p:txEl>
                                              <p:pRg st="11" end="11"/>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633859">
                                            <p:txEl>
                                              <p:pRg st="11" end="1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nodeType="clickEffect">
                                  <p:stCondLst>
                                    <p:cond delay="0"/>
                                  </p:stCondLst>
                                  <p:childTnLst>
                                    <p:set>
                                      <p:cBhvr>
                                        <p:cTn id="32" dur="1" fill="hold">
                                          <p:stCondLst>
                                            <p:cond delay="0"/>
                                          </p:stCondLst>
                                        </p:cTn>
                                        <p:tgtEl>
                                          <p:spTgt spid="633859">
                                            <p:txEl>
                                              <p:pRg st="12" end="12"/>
                                            </p:txEl>
                                          </p:spTgt>
                                        </p:tgtEl>
                                        <p:attrNameLst>
                                          <p:attrName>style.visibility</p:attrName>
                                        </p:attrNameLst>
                                      </p:cBhvr>
                                      <p:to>
                                        <p:strVal val="visible"/>
                                      </p:to>
                                    </p:set>
                                    <p:anim calcmode="lin" valueType="num">
                                      <p:cBhvr>
                                        <p:cTn id="33" dur="1000" fill="hold"/>
                                        <p:tgtEl>
                                          <p:spTgt spid="633859">
                                            <p:txEl>
                                              <p:pRg st="12" end="12"/>
                                            </p:txEl>
                                          </p:spTgt>
                                        </p:tgtEl>
                                        <p:attrNameLst>
                                          <p:attrName>ppt_x</p:attrName>
                                        </p:attrNameLst>
                                      </p:cBhvr>
                                      <p:tavLst>
                                        <p:tav tm="0">
                                          <p:val>
                                            <p:strVal val="#ppt_x-.2"/>
                                          </p:val>
                                        </p:tav>
                                        <p:tav tm="100000">
                                          <p:val>
                                            <p:strVal val="#ppt_x"/>
                                          </p:val>
                                        </p:tav>
                                      </p:tavLst>
                                    </p:anim>
                                    <p:anim calcmode="lin" valueType="num">
                                      <p:cBhvr>
                                        <p:cTn id="34" dur="1000" fill="hold"/>
                                        <p:tgtEl>
                                          <p:spTgt spid="633859">
                                            <p:txEl>
                                              <p:pRg st="12" end="12"/>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633859">
                                            <p:txEl>
                                              <p:pRg st="12" end="1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nodeType="clickEffect">
                                  <p:stCondLst>
                                    <p:cond delay="0"/>
                                  </p:stCondLst>
                                  <p:childTnLst>
                                    <p:set>
                                      <p:cBhvr>
                                        <p:cTn id="39" dur="1" fill="hold">
                                          <p:stCondLst>
                                            <p:cond delay="0"/>
                                          </p:stCondLst>
                                        </p:cTn>
                                        <p:tgtEl>
                                          <p:spTgt spid="633859">
                                            <p:txEl>
                                              <p:pRg st="13" end="13"/>
                                            </p:txEl>
                                          </p:spTgt>
                                        </p:tgtEl>
                                        <p:attrNameLst>
                                          <p:attrName>style.visibility</p:attrName>
                                        </p:attrNameLst>
                                      </p:cBhvr>
                                      <p:to>
                                        <p:strVal val="visible"/>
                                      </p:to>
                                    </p:set>
                                    <p:anim calcmode="lin" valueType="num">
                                      <p:cBhvr>
                                        <p:cTn id="40" dur="1000" fill="hold"/>
                                        <p:tgtEl>
                                          <p:spTgt spid="633859">
                                            <p:txEl>
                                              <p:pRg st="13" end="13"/>
                                            </p:txEl>
                                          </p:spTgt>
                                        </p:tgtEl>
                                        <p:attrNameLst>
                                          <p:attrName>ppt_x</p:attrName>
                                        </p:attrNameLst>
                                      </p:cBhvr>
                                      <p:tavLst>
                                        <p:tav tm="0">
                                          <p:val>
                                            <p:strVal val="#ppt_x-.2"/>
                                          </p:val>
                                        </p:tav>
                                        <p:tav tm="100000">
                                          <p:val>
                                            <p:strVal val="#ppt_x"/>
                                          </p:val>
                                        </p:tav>
                                      </p:tavLst>
                                    </p:anim>
                                    <p:anim calcmode="lin" valueType="num">
                                      <p:cBhvr>
                                        <p:cTn id="41" dur="1000" fill="hold"/>
                                        <p:tgtEl>
                                          <p:spTgt spid="633859">
                                            <p:txEl>
                                              <p:pRg st="13" end="13"/>
                                            </p:txEl>
                                          </p:spTgt>
                                        </p:tgtEl>
                                        <p:attrNameLst>
                                          <p:attrName>ppt_y</p:attrName>
                                        </p:attrNameLst>
                                      </p:cBhvr>
                                      <p:tavLst>
                                        <p:tav tm="0">
                                          <p:val>
                                            <p:strVal val="#ppt_y"/>
                                          </p:val>
                                        </p:tav>
                                        <p:tav tm="100000">
                                          <p:val>
                                            <p:strVal val="#ppt_y"/>
                                          </p:val>
                                        </p:tav>
                                      </p:tavLst>
                                    </p:anim>
                                    <p:animEffect transition="in" filter="wipe(right)" prLst="gradientSize: 0.1">
                                      <p:cBhvr>
                                        <p:cTn id="42" dur="1000"/>
                                        <p:tgtEl>
                                          <p:spTgt spid="633859">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nodeType="clickEffect">
                                  <p:stCondLst>
                                    <p:cond delay="0"/>
                                  </p:stCondLst>
                                  <p:childTnLst>
                                    <p:set>
                                      <p:cBhvr>
                                        <p:cTn id="46" dur="1" fill="hold">
                                          <p:stCondLst>
                                            <p:cond delay="0"/>
                                          </p:stCondLst>
                                        </p:cTn>
                                        <p:tgtEl>
                                          <p:spTgt spid="633859">
                                            <p:txEl>
                                              <p:pRg st="14" end="14"/>
                                            </p:txEl>
                                          </p:spTgt>
                                        </p:tgtEl>
                                        <p:attrNameLst>
                                          <p:attrName>style.visibility</p:attrName>
                                        </p:attrNameLst>
                                      </p:cBhvr>
                                      <p:to>
                                        <p:strVal val="visible"/>
                                      </p:to>
                                    </p:set>
                                    <p:anim calcmode="lin" valueType="num">
                                      <p:cBhvr>
                                        <p:cTn id="47" dur="1000" fill="hold"/>
                                        <p:tgtEl>
                                          <p:spTgt spid="633859">
                                            <p:txEl>
                                              <p:pRg st="14" end="14"/>
                                            </p:txEl>
                                          </p:spTgt>
                                        </p:tgtEl>
                                        <p:attrNameLst>
                                          <p:attrName>ppt_x</p:attrName>
                                        </p:attrNameLst>
                                      </p:cBhvr>
                                      <p:tavLst>
                                        <p:tav tm="0">
                                          <p:val>
                                            <p:strVal val="#ppt_x-.2"/>
                                          </p:val>
                                        </p:tav>
                                        <p:tav tm="100000">
                                          <p:val>
                                            <p:strVal val="#ppt_x"/>
                                          </p:val>
                                        </p:tav>
                                      </p:tavLst>
                                    </p:anim>
                                    <p:anim calcmode="lin" valueType="num">
                                      <p:cBhvr>
                                        <p:cTn id="48" dur="1000" fill="hold"/>
                                        <p:tgtEl>
                                          <p:spTgt spid="633859">
                                            <p:txEl>
                                              <p:pRg st="14" end="14"/>
                                            </p:txEl>
                                          </p:spTgt>
                                        </p:tgtEl>
                                        <p:attrNameLst>
                                          <p:attrName>ppt_y</p:attrName>
                                        </p:attrNameLst>
                                      </p:cBhvr>
                                      <p:tavLst>
                                        <p:tav tm="0">
                                          <p:val>
                                            <p:strVal val="#ppt_y"/>
                                          </p:val>
                                        </p:tav>
                                        <p:tav tm="100000">
                                          <p:val>
                                            <p:strVal val="#ppt_y"/>
                                          </p:val>
                                        </p:tav>
                                      </p:tavLst>
                                    </p:anim>
                                    <p:animEffect transition="in" filter="wipe(right)" prLst="gradientSize: 0.1">
                                      <p:cBhvr>
                                        <p:cTn id="49" dur="1000"/>
                                        <p:tgtEl>
                                          <p:spTgt spid="63385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pic>
        <p:nvPicPr>
          <p:cNvPr id="634882" name="Picture 2" descr="lform2"/>
          <p:cNvPicPr>
            <a:picLocks noChangeAspect="1" noChangeArrowheads="1"/>
          </p:cNvPicPr>
          <p:nvPr/>
        </p:nvPicPr>
        <p:blipFill>
          <a:blip r:embed="rId2" cstate="print"/>
          <a:srcRect/>
          <a:stretch>
            <a:fillRect/>
          </a:stretch>
        </p:blipFill>
        <p:spPr bwMode="auto">
          <a:xfrm>
            <a:off x="1763713" y="620713"/>
            <a:ext cx="5761037" cy="2209800"/>
          </a:xfrm>
          <a:prstGeom prst="rect">
            <a:avLst/>
          </a:prstGeom>
          <a:noFill/>
          <a:ln w="9525">
            <a:noFill/>
            <a:miter lim="800000"/>
            <a:headEnd/>
            <a:tailEnd/>
          </a:ln>
        </p:spPr>
      </p:pic>
      <p:sp>
        <p:nvSpPr>
          <p:cNvPr id="634883" name="Text Box 3"/>
          <p:cNvSpPr txBox="1">
            <a:spLocks noChangeArrowheads="1"/>
          </p:cNvSpPr>
          <p:nvPr/>
        </p:nvSpPr>
        <p:spPr bwMode="auto">
          <a:xfrm>
            <a:off x="1259632" y="3140968"/>
            <a:ext cx="6845300" cy="3724096"/>
          </a:xfrm>
          <a:prstGeom prst="rect">
            <a:avLst/>
          </a:prstGeom>
          <a:noFill/>
          <a:ln w="9525">
            <a:noFill/>
            <a:miter lim="800000"/>
            <a:headEnd/>
            <a:tailEnd/>
          </a:ln>
          <a:effectLst/>
        </p:spPr>
        <p:txBody>
          <a:bodyPr>
            <a:spAutoFit/>
          </a:bodyPr>
          <a:lstStyle/>
          <a:p>
            <a:pPr fontAlgn="auto">
              <a:spcBef>
                <a:spcPts val="0"/>
              </a:spcBef>
              <a:spcAft>
                <a:spcPts val="0"/>
              </a:spcAft>
              <a:defRPr/>
            </a:pPr>
            <a:r>
              <a:rPr lang="it-IT" sz="2400" b="1" u="sng" dirty="0">
                <a:solidFill>
                  <a:schemeClr val="bg1"/>
                </a:solidFill>
                <a:effectLst>
                  <a:outerShdw blurRad="38100" dist="38100" dir="2700000" algn="tl">
                    <a:srgbClr val="000000"/>
                  </a:outerShdw>
                </a:effectLst>
                <a:latin typeface="+mn-lt"/>
              </a:rPr>
              <a:t>Ipotesi della cattura</a:t>
            </a:r>
            <a:r>
              <a:rPr lang="it-IT" dirty="0">
                <a:solidFill>
                  <a:schemeClr val="bg1"/>
                </a:solidFill>
                <a:latin typeface="+mn-lt"/>
              </a:rPr>
              <a:t>:  l’attrazione gravitazionale terrestre avrebbe</a:t>
            </a:r>
          </a:p>
          <a:p>
            <a:pPr fontAlgn="auto">
              <a:spcBef>
                <a:spcPts val="0"/>
              </a:spcBef>
              <a:spcAft>
                <a:spcPts val="0"/>
              </a:spcAft>
              <a:defRPr/>
            </a:pPr>
            <a:r>
              <a:rPr lang="it-IT" dirty="0">
                <a:solidFill>
                  <a:schemeClr val="bg1"/>
                </a:solidFill>
                <a:latin typeface="+mn-lt"/>
              </a:rPr>
              <a:t>permesso la cattura della Luna che era precedentemente un corpo</a:t>
            </a:r>
          </a:p>
          <a:p>
            <a:pPr fontAlgn="auto">
              <a:spcBef>
                <a:spcPts val="0"/>
              </a:spcBef>
              <a:spcAft>
                <a:spcPts val="0"/>
              </a:spcAft>
              <a:defRPr/>
            </a:pPr>
            <a:r>
              <a:rPr lang="it-IT" dirty="0">
                <a:solidFill>
                  <a:schemeClr val="bg1"/>
                </a:solidFill>
                <a:latin typeface="+mn-lt"/>
              </a:rPr>
              <a:t>indipendente che si muoveva liberamente nel sistema solare.</a:t>
            </a:r>
          </a:p>
          <a:p>
            <a:pPr fontAlgn="auto">
              <a:spcBef>
                <a:spcPts val="0"/>
              </a:spcBef>
              <a:spcAft>
                <a:spcPts val="0"/>
              </a:spcAft>
              <a:defRPr/>
            </a:pPr>
            <a:endParaRPr lang="it-IT" dirty="0">
              <a:solidFill>
                <a:schemeClr val="bg1"/>
              </a:solidFill>
              <a:latin typeface="+mn-lt"/>
            </a:endParaRPr>
          </a:p>
          <a:p>
            <a:pPr fontAlgn="auto">
              <a:spcBef>
                <a:spcPts val="0"/>
              </a:spcBef>
              <a:spcAft>
                <a:spcPts val="0"/>
              </a:spcAft>
              <a:defRPr/>
            </a:pPr>
            <a:r>
              <a:rPr lang="it-IT" sz="1400" dirty="0">
                <a:solidFill>
                  <a:schemeClr val="bg1"/>
                </a:solidFill>
                <a:latin typeface="+mn-lt"/>
              </a:rPr>
              <a:t>Pro: ciò spiega la diversa densità, assumendo un’origine non comune.</a:t>
            </a:r>
          </a:p>
          <a:p>
            <a:pPr fontAlgn="auto">
              <a:spcBef>
                <a:spcPts val="0"/>
              </a:spcBef>
              <a:spcAft>
                <a:spcPts val="0"/>
              </a:spcAft>
              <a:defRPr/>
            </a:pPr>
            <a:endParaRPr lang="it-IT" sz="1400" dirty="0">
              <a:solidFill>
                <a:schemeClr val="bg1"/>
              </a:solidFill>
              <a:latin typeface="+mn-lt"/>
            </a:endParaRPr>
          </a:p>
          <a:p>
            <a:pPr fontAlgn="auto">
              <a:spcBef>
                <a:spcPts val="0"/>
              </a:spcBef>
              <a:spcAft>
                <a:spcPts val="0"/>
              </a:spcAft>
              <a:defRPr/>
            </a:pPr>
            <a:r>
              <a:rPr lang="it-IT" sz="1400" dirty="0">
                <a:solidFill>
                  <a:schemeClr val="bg1"/>
                </a:solidFill>
                <a:latin typeface="+mn-lt"/>
              </a:rPr>
              <a:t>Contro: estrema improbabilità statistica del processo di cattura. Inoltre per entrare</a:t>
            </a:r>
          </a:p>
          <a:p>
            <a:pPr fontAlgn="auto">
              <a:spcBef>
                <a:spcPts val="0"/>
              </a:spcBef>
              <a:spcAft>
                <a:spcPts val="0"/>
              </a:spcAft>
              <a:defRPr/>
            </a:pPr>
            <a:r>
              <a:rPr lang="it-IT" sz="1400" dirty="0">
                <a:solidFill>
                  <a:schemeClr val="bg1"/>
                </a:solidFill>
                <a:latin typeface="+mn-lt"/>
              </a:rPr>
              <a:t>in orbita attorno alla Terra, la Luna avrebbe dovuto dissipare molta della propria </a:t>
            </a:r>
            <a:r>
              <a:rPr lang="it-IT" sz="1400" u="sng" dirty="0">
                <a:solidFill>
                  <a:schemeClr val="bg1"/>
                </a:solidFill>
                <a:latin typeface="+mn-lt"/>
              </a:rPr>
              <a:t>e</a:t>
            </a:r>
          </a:p>
          <a:p>
            <a:pPr fontAlgn="auto">
              <a:spcBef>
                <a:spcPts val="0"/>
              </a:spcBef>
              <a:spcAft>
                <a:spcPts val="0"/>
              </a:spcAft>
              <a:defRPr/>
            </a:pPr>
            <a:r>
              <a:rPr lang="it-IT" sz="1400" dirty="0">
                <a:solidFill>
                  <a:schemeClr val="bg1"/>
                </a:solidFill>
                <a:latin typeface="+mn-lt"/>
              </a:rPr>
              <a:t>nergia cinetica con un meccanismo assai efficiente, non ancora individuato.</a:t>
            </a:r>
          </a:p>
          <a:p>
            <a:pPr fontAlgn="auto">
              <a:spcBef>
                <a:spcPts val="0"/>
              </a:spcBef>
              <a:spcAft>
                <a:spcPts val="0"/>
              </a:spcAft>
              <a:defRPr/>
            </a:pPr>
            <a:r>
              <a:rPr lang="it-IT" sz="1400" dirty="0">
                <a:solidFill>
                  <a:schemeClr val="bg1"/>
                </a:solidFill>
                <a:latin typeface="+mn-lt"/>
              </a:rPr>
              <a:t>Campioni lunari (Apollo) hanno dimostrato analogo contenuto di isotopi dell’ossig</a:t>
            </a:r>
            <a:r>
              <a:rPr lang="it-IT" sz="1400" u="sng" dirty="0">
                <a:solidFill>
                  <a:schemeClr val="bg1"/>
                </a:solidFill>
                <a:latin typeface="+mn-lt"/>
              </a:rPr>
              <a:t>e</a:t>
            </a:r>
          </a:p>
          <a:p>
            <a:pPr fontAlgn="auto">
              <a:spcBef>
                <a:spcPts val="0"/>
              </a:spcBef>
              <a:spcAft>
                <a:spcPts val="0"/>
              </a:spcAft>
              <a:defRPr/>
            </a:pPr>
            <a:r>
              <a:rPr lang="it-IT" sz="1400" dirty="0">
                <a:solidFill>
                  <a:schemeClr val="bg1"/>
                </a:solidFill>
                <a:latin typeface="+mn-lt"/>
              </a:rPr>
              <a:t>no delle rocce, il che dimostra che i due corpi devono essersi formati in regioni de</a:t>
            </a:r>
            <a:r>
              <a:rPr lang="it-IT" sz="1400" u="sng" dirty="0">
                <a:solidFill>
                  <a:schemeClr val="bg1"/>
                </a:solidFill>
                <a:latin typeface="+mn-lt"/>
              </a:rPr>
              <a:t>l</a:t>
            </a:r>
          </a:p>
          <a:p>
            <a:pPr fontAlgn="auto">
              <a:spcBef>
                <a:spcPts val="0"/>
              </a:spcBef>
              <a:spcAft>
                <a:spcPts val="0"/>
              </a:spcAft>
              <a:defRPr/>
            </a:pPr>
            <a:r>
              <a:rPr lang="it-IT" sz="1400" dirty="0">
                <a:solidFill>
                  <a:schemeClr val="bg1"/>
                </a:solidFill>
                <a:latin typeface="+mn-lt"/>
              </a:rPr>
              <a:t>lo spazio non troppo distanti fra loro. </a:t>
            </a:r>
          </a:p>
          <a:p>
            <a:pPr fontAlgn="auto">
              <a:spcBef>
                <a:spcPts val="0"/>
              </a:spcBef>
              <a:spcAft>
                <a:spcPts val="0"/>
              </a:spcAft>
              <a:defRPr/>
            </a:pPr>
            <a:r>
              <a:rPr lang="it-IT" sz="1400" dirty="0">
                <a:solidFill>
                  <a:schemeClr val="bg1"/>
                </a:solidFill>
                <a:latin typeface="+mn-lt"/>
              </a:rPr>
              <a:t>Inoltre la Luna avrebbe dovuto avere un’orbita molto ellittica e instabile rispetto a</a:t>
            </a:r>
          </a:p>
          <a:p>
            <a:pPr fontAlgn="auto">
              <a:spcBef>
                <a:spcPts val="0"/>
              </a:spcBef>
              <a:spcAft>
                <a:spcPts val="0"/>
              </a:spcAft>
              <a:defRPr/>
            </a:pPr>
            <a:r>
              <a:rPr lang="it-IT" sz="1400" dirty="0">
                <a:solidFill>
                  <a:schemeClr val="bg1"/>
                </a:solidFill>
                <a:latin typeface="+mn-lt"/>
              </a:rPr>
              <a:t>quello che si riscontra realmente.</a:t>
            </a:r>
          </a:p>
        </p:txBody>
      </p:sp>
      <p:sp>
        <p:nvSpPr>
          <p:cNvPr id="4" name="Luna 3">
            <a:hlinkClick r:id="rId3" action="ppaction://hlinksldjump"/>
          </p:cNvPr>
          <p:cNvSpPr/>
          <p:nvPr/>
        </p:nvSpPr>
        <p:spPr>
          <a:xfrm>
            <a:off x="323528" y="260648"/>
            <a:ext cx="288032" cy="360040"/>
          </a:xfrm>
          <a:prstGeom prst="mo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34882"/>
                                        </p:tgtEl>
                                        <p:attrNameLst>
                                          <p:attrName>style.visibility</p:attrName>
                                        </p:attrNameLst>
                                      </p:cBhvr>
                                      <p:to>
                                        <p:strVal val="visible"/>
                                      </p:to>
                                    </p:set>
                                    <p:anim calcmode="lin" valueType="num">
                                      <p:cBhvr>
                                        <p:cTn id="7" dur="1000" fill="hold"/>
                                        <p:tgtEl>
                                          <p:spTgt spid="634882"/>
                                        </p:tgtEl>
                                        <p:attrNameLst>
                                          <p:attrName>ppt_x</p:attrName>
                                        </p:attrNameLst>
                                      </p:cBhvr>
                                      <p:tavLst>
                                        <p:tav tm="0">
                                          <p:val>
                                            <p:strVal val="#ppt_x-.2"/>
                                          </p:val>
                                        </p:tav>
                                        <p:tav tm="100000">
                                          <p:val>
                                            <p:strVal val="#ppt_x"/>
                                          </p:val>
                                        </p:tav>
                                      </p:tavLst>
                                    </p:anim>
                                    <p:anim calcmode="lin" valueType="num">
                                      <p:cBhvr>
                                        <p:cTn id="8" dur="1000" fill="hold"/>
                                        <p:tgtEl>
                                          <p:spTgt spid="634882"/>
                                        </p:tgtEl>
                                        <p:attrNameLst>
                                          <p:attrName>ppt_y</p:attrName>
                                        </p:attrNameLst>
                                      </p:cBhvr>
                                      <p:tavLst>
                                        <p:tav tm="0">
                                          <p:val>
                                            <p:strVal val="#ppt_y"/>
                                          </p:val>
                                        </p:tav>
                                        <p:tav tm="100000">
                                          <p:val>
                                            <p:strVal val="#ppt_y"/>
                                          </p:val>
                                        </p:tav>
                                      </p:tavLst>
                                    </p:anim>
                                    <p:animEffect transition="in" filter="wipe(right)" prLst="gradientSize: 0.1">
                                      <p:cBhvr>
                                        <p:cTn id="9" dur="1000"/>
                                        <p:tgtEl>
                                          <p:spTgt spid="63488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634883">
                                            <p:txEl>
                                              <p:pRg st="4" end="4"/>
                                            </p:txEl>
                                          </p:spTgt>
                                        </p:tgtEl>
                                        <p:attrNameLst>
                                          <p:attrName>style.visibility</p:attrName>
                                        </p:attrNameLst>
                                      </p:cBhvr>
                                      <p:to>
                                        <p:strVal val="visible"/>
                                      </p:to>
                                    </p:set>
                                    <p:anim calcmode="lin" valueType="num">
                                      <p:cBhvr>
                                        <p:cTn id="14" dur="1000" fill="hold"/>
                                        <p:tgtEl>
                                          <p:spTgt spid="634883">
                                            <p:txEl>
                                              <p:pRg st="4" end="4"/>
                                            </p:txEl>
                                          </p:spTgt>
                                        </p:tgtEl>
                                        <p:attrNameLst>
                                          <p:attrName>ppt_x</p:attrName>
                                        </p:attrNameLst>
                                      </p:cBhvr>
                                      <p:tavLst>
                                        <p:tav tm="0">
                                          <p:val>
                                            <p:strVal val="#ppt_x-.2"/>
                                          </p:val>
                                        </p:tav>
                                        <p:tav tm="100000">
                                          <p:val>
                                            <p:strVal val="#ppt_x"/>
                                          </p:val>
                                        </p:tav>
                                      </p:tavLst>
                                    </p:anim>
                                    <p:anim calcmode="lin" valueType="num">
                                      <p:cBhvr>
                                        <p:cTn id="15" dur="1000" fill="hold"/>
                                        <p:tgtEl>
                                          <p:spTgt spid="63488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3488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634883">
                                            <p:txEl>
                                              <p:pRg st="6" end="6"/>
                                            </p:txEl>
                                          </p:spTgt>
                                        </p:tgtEl>
                                        <p:attrNameLst>
                                          <p:attrName>style.visibility</p:attrName>
                                        </p:attrNameLst>
                                      </p:cBhvr>
                                      <p:to>
                                        <p:strVal val="visible"/>
                                      </p:to>
                                    </p:set>
                                    <p:anim calcmode="lin" valueType="num">
                                      <p:cBhvr>
                                        <p:cTn id="21" dur="1000" fill="hold"/>
                                        <p:tgtEl>
                                          <p:spTgt spid="634883">
                                            <p:txEl>
                                              <p:pRg st="6" end="6"/>
                                            </p:txEl>
                                          </p:spTgt>
                                        </p:tgtEl>
                                        <p:attrNameLst>
                                          <p:attrName>ppt_x</p:attrName>
                                        </p:attrNameLst>
                                      </p:cBhvr>
                                      <p:tavLst>
                                        <p:tav tm="0">
                                          <p:val>
                                            <p:strVal val="#ppt_x-.2"/>
                                          </p:val>
                                        </p:tav>
                                        <p:tav tm="100000">
                                          <p:val>
                                            <p:strVal val="#ppt_x"/>
                                          </p:val>
                                        </p:tav>
                                      </p:tavLst>
                                    </p:anim>
                                    <p:anim calcmode="lin" valueType="num">
                                      <p:cBhvr>
                                        <p:cTn id="22" dur="1000" fill="hold"/>
                                        <p:tgtEl>
                                          <p:spTgt spid="63488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34883">
                                            <p:txEl>
                                              <p:pRg st="6" end="6"/>
                                            </p:txEl>
                                          </p:spTgt>
                                        </p:tgtEl>
                                      </p:cBhvr>
                                    </p:animEffect>
                                  </p:childTnLst>
                                </p:cTn>
                              </p:par>
                              <p:par>
                                <p:cTn id="24" presetID="29" presetClass="entr" presetSubtype="0" fill="hold" nodeType="withEffect">
                                  <p:stCondLst>
                                    <p:cond delay="0"/>
                                  </p:stCondLst>
                                  <p:childTnLst>
                                    <p:set>
                                      <p:cBhvr>
                                        <p:cTn id="25" dur="1" fill="hold">
                                          <p:stCondLst>
                                            <p:cond delay="0"/>
                                          </p:stCondLst>
                                        </p:cTn>
                                        <p:tgtEl>
                                          <p:spTgt spid="634883">
                                            <p:txEl>
                                              <p:pRg st="7" end="7"/>
                                            </p:txEl>
                                          </p:spTgt>
                                        </p:tgtEl>
                                        <p:attrNameLst>
                                          <p:attrName>style.visibility</p:attrName>
                                        </p:attrNameLst>
                                      </p:cBhvr>
                                      <p:to>
                                        <p:strVal val="visible"/>
                                      </p:to>
                                    </p:set>
                                    <p:anim calcmode="lin" valueType="num">
                                      <p:cBhvr>
                                        <p:cTn id="26" dur="1000" fill="hold"/>
                                        <p:tgtEl>
                                          <p:spTgt spid="634883">
                                            <p:txEl>
                                              <p:pRg st="7" end="7"/>
                                            </p:txEl>
                                          </p:spTgt>
                                        </p:tgtEl>
                                        <p:attrNameLst>
                                          <p:attrName>ppt_x</p:attrName>
                                        </p:attrNameLst>
                                      </p:cBhvr>
                                      <p:tavLst>
                                        <p:tav tm="0">
                                          <p:val>
                                            <p:strVal val="#ppt_x-.2"/>
                                          </p:val>
                                        </p:tav>
                                        <p:tav tm="100000">
                                          <p:val>
                                            <p:strVal val="#ppt_x"/>
                                          </p:val>
                                        </p:tav>
                                      </p:tavLst>
                                    </p:anim>
                                    <p:anim calcmode="lin" valueType="num">
                                      <p:cBhvr>
                                        <p:cTn id="27" dur="1000" fill="hold"/>
                                        <p:tgtEl>
                                          <p:spTgt spid="634883">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634883">
                                            <p:txEl>
                                              <p:pRg st="7" end="7"/>
                                            </p:txEl>
                                          </p:spTgt>
                                        </p:tgtEl>
                                      </p:cBhvr>
                                    </p:animEffect>
                                  </p:childTnLst>
                                </p:cTn>
                              </p:par>
                              <p:par>
                                <p:cTn id="29" presetID="29" presetClass="entr" presetSubtype="0" fill="hold" nodeType="withEffect">
                                  <p:stCondLst>
                                    <p:cond delay="0"/>
                                  </p:stCondLst>
                                  <p:childTnLst>
                                    <p:set>
                                      <p:cBhvr>
                                        <p:cTn id="30" dur="1" fill="hold">
                                          <p:stCondLst>
                                            <p:cond delay="0"/>
                                          </p:stCondLst>
                                        </p:cTn>
                                        <p:tgtEl>
                                          <p:spTgt spid="634883">
                                            <p:txEl>
                                              <p:pRg st="8" end="8"/>
                                            </p:txEl>
                                          </p:spTgt>
                                        </p:tgtEl>
                                        <p:attrNameLst>
                                          <p:attrName>style.visibility</p:attrName>
                                        </p:attrNameLst>
                                      </p:cBhvr>
                                      <p:to>
                                        <p:strVal val="visible"/>
                                      </p:to>
                                    </p:set>
                                    <p:anim calcmode="lin" valueType="num">
                                      <p:cBhvr>
                                        <p:cTn id="31" dur="1000" fill="hold"/>
                                        <p:tgtEl>
                                          <p:spTgt spid="634883">
                                            <p:txEl>
                                              <p:pRg st="8" end="8"/>
                                            </p:txEl>
                                          </p:spTgt>
                                        </p:tgtEl>
                                        <p:attrNameLst>
                                          <p:attrName>ppt_x</p:attrName>
                                        </p:attrNameLst>
                                      </p:cBhvr>
                                      <p:tavLst>
                                        <p:tav tm="0">
                                          <p:val>
                                            <p:strVal val="#ppt_x-.2"/>
                                          </p:val>
                                        </p:tav>
                                        <p:tav tm="100000">
                                          <p:val>
                                            <p:strVal val="#ppt_x"/>
                                          </p:val>
                                        </p:tav>
                                      </p:tavLst>
                                    </p:anim>
                                    <p:anim calcmode="lin" valueType="num">
                                      <p:cBhvr>
                                        <p:cTn id="32" dur="1000" fill="hold"/>
                                        <p:tgtEl>
                                          <p:spTgt spid="634883">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634883">
                                            <p:txEl>
                                              <p:pRg st="8" end="8"/>
                                            </p:txEl>
                                          </p:spTgt>
                                        </p:tgtEl>
                                      </p:cBhvr>
                                    </p:animEffect>
                                  </p:childTnLst>
                                </p:cTn>
                              </p:par>
                              <p:par>
                                <p:cTn id="34" presetID="29" presetClass="entr" presetSubtype="0" fill="hold" nodeType="withEffect">
                                  <p:stCondLst>
                                    <p:cond delay="0"/>
                                  </p:stCondLst>
                                  <p:childTnLst>
                                    <p:set>
                                      <p:cBhvr>
                                        <p:cTn id="35" dur="1" fill="hold">
                                          <p:stCondLst>
                                            <p:cond delay="0"/>
                                          </p:stCondLst>
                                        </p:cTn>
                                        <p:tgtEl>
                                          <p:spTgt spid="634883">
                                            <p:txEl>
                                              <p:pRg st="9" end="9"/>
                                            </p:txEl>
                                          </p:spTgt>
                                        </p:tgtEl>
                                        <p:attrNameLst>
                                          <p:attrName>style.visibility</p:attrName>
                                        </p:attrNameLst>
                                      </p:cBhvr>
                                      <p:to>
                                        <p:strVal val="visible"/>
                                      </p:to>
                                    </p:set>
                                    <p:anim calcmode="lin" valueType="num">
                                      <p:cBhvr>
                                        <p:cTn id="36" dur="1000" fill="hold"/>
                                        <p:tgtEl>
                                          <p:spTgt spid="634883">
                                            <p:txEl>
                                              <p:pRg st="9" end="9"/>
                                            </p:txEl>
                                          </p:spTgt>
                                        </p:tgtEl>
                                        <p:attrNameLst>
                                          <p:attrName>ppt_x</p:attrName>
                                        </p:attrNameLst>
                                      </p:cBhvr>
                                      <p:tavLst>
                                        <p:tav tm="0">
                                          <p:val>
                                            <p:strVal val="#ppt_x-.2"/>
                                          </p:val>
                                        </p:tav>
                                        <p:tav tm="100000">
                                          <p:val>
                                            <p:strVal val="#ppt_x"/>
                                          </p:val>
                                        </p:tav>
                                      </p:tavLst>
                                    </p:anim>
                                    <p:anim calcmode="lin" valueType="num">
                                      <p:cBhvr>
                                        <p:cTn id="37" dur="1000" fill="hold"/>
                                        <p:tgtEl>
                                          <p:spTgt spid="634883">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38" dur="1000"/>
                                        <p:tgtEl>
                                          <p:spTgt spid="634883">
                                            <p:txEl>
                                              <p:pRg st="9" end="9"/>
                                            </p:txEl>
                                          </p:spTgt>
                                        </p:tgtEl>
                                      </p:cBhvr>
                                    </p:animEffect>
                                  </p:childTnLst>
                                </p:cTn>
                              </p:par>
                              <p:par>
                                <p:cTn id="39" presetID="29" presetClass="entr" presetSubtype="0" fill="hold" nodeType="withEffect">
                                  <p:stCondLst>
                                    <p:cond delay="0"/>
                                  </p:stCondLst>
                                  <p:childTnLst>
                                    <p:set>
                                      <p:cBhvr>
                                        <p:cTn id="40" dur="1" fill="hold">
                                          <p:stCondLst>
                                            <p:cond delay="0"/>
                                          </p:stCondLst>
                                        </p:cTn>
                                        <p:tgtEl>
                                          <p:spTgt spid="634883">
                                            <p:txEl>
                                              <p:pRg st="10" end="10"/>
                                            </p:txEl>
                                          </p:spTgt>
                                        </p:tgtEl>
                                        <p:attrNameLst>
                                          <p:attrName>style.visibility</p:attrName>
                                        </p:attrNameLst>
                                      </p:cBhvr>
                                      <p:to>
                                        <p:strVal val="visible"/>
                                      </p:to>
                                    </p:set>
                                    <p:anim calcmode="lin" valueType="num">
                                      <p:cBhvr>
                                        <p:cTn id="41" dur="1000" fill="hold"/>
                                        <p:tgtEl>
                                          <p:spTgt spid="634883">
                                            <p:txEl>
                                              <p:pRg st="10" end="10"/>
                                            </p:txEl>
                                          </p:spTgt>
                                        </p:tgtEl>
                                        <p:attrNameLst>
                                          <p:attrName>ppt_x</p:attrName>
                                        </p:attrNameLst>
                                      </p:cBhvr>
                                      <p:tavLst>
                                        <p:tav tm="0">
                                          <p:val>
                                            <p:strVal val="#ppt_x-.2"/>
                                          </p:val>
                                        </p:tav>
                                        <p:tav tm="100000">
                                          <p:val>
                                            <p:strVal val="#ppt_x"/>
                                          </p:val>
                                        </p:tav>
                                      </p:tavLst>
                                    </p:anim>
                                    <p:anim calcmode="lin" valueType="num">
                                      <p:cBhvr>
                                        <p:cTn id="42" dur="1000" fill="hold"/>
                                        <p:tgtEl>
                                          <p:spTgt spid="634883">
                                            <p:txEl>
                                              <p:pRg st="10" end="10"/>
                                            </p:txEl>
                                          </p:spTgt>
                                        </p:tgtEl>
                                        <p:attrNameLst>
                                          <p:attrName>ppt_y</p:attrName>
                                        </p:attrNameLst>
                                      </p:cBhvr>
                                      <p:tavLst>
                                        <p:tav tm="0">
                                          <p:val>
                                            <p:strVal val="#ppt_y"/>
                                          </p:val>
                                        </p:tav>
                                        <p:tav tm="100000">
                                          <p:val>
                                            <p:strVal val="#ppt_y"/>
                                          </p:val>
                                        </p:tav>
                                      </p:tavLst>
                                    </p:anim>
                                    <p:animEffect transition="in" filter="wipe(right)" prLst="gradientSize: 0.1">
                                      <p:cBhvr>
                                        <p:cTn id="43" dur="1000"/>
                                        <p:tgtEl>
                                          <p:spTgt spid="634883">
                                            <p:txEl>
                                              <p:pRg st="10" end="10"/>
                                            </p:txEl>
                                          </p:spTgt>
                                        </p:tgtEl>
                                      </p:cBhvr>
                                    </p:animEffect>
                                  </p:childTnLst>
                                </p:cTn>
                              </p:par>
                              <p:par>
                                <p:cTn id="44" presetID="29" presetClass="entr" presetSubtype="0" fill="hold" nodeType="withEffect">
                                  <p:stCondLst>
                                    <p:cond delay="0"/>
                                  </p:stCondLst>
                                  <p:childTnLst>
                                    <p:set>
                                      <p:cBhvr>
                                        <p:cTn id="45" dur="1" fill="hold">
                                          <p:stCondLst>
                                            <p:cond delay="0"/>
                                          </p:stCondLst>
                                        </p:cTn>
                                        <p:tgtEl>
                                          <p:spTgt spid="634883">
                                            <p:txEl>
                                              <p:pRg st="11" end="11"/>
                                            </p:txEl>
                                          </p:spTgt>
                                        </p:tgtEl>
                                        <p:attrNameLst>
                                          <p:attrName>style.visibility</p:attrName>
                                        </p:attrNameLst>
                                      </p:cBhvr>
                                      <p:to>
                                        <p:strVal val="visible"/>
                                      </p:to>
                                    </p:set>
                                    <p:anim calcmode="lin" valueType="num">
                                      <p:cBhvr>
                                        <p:cTn id="46" dur="1000" fill="hold"/>
                                        <p:tgtEl>
                                          <p:spTgt spid="634883">
                                            <p:txEl>
                                              <p:pRg st="11" end="11"/>
                                            </p:txEl>
                                          </p:spTgt>
                                        </p:tgtEl>
                                        <p:attrNameLst>
                                          <p:attrName>ppt_x</p:attrName>
                                        </p:attrNameLst>
                                      </p:cBhvr>
                                      <p:tavLst>
                                        <p:tav tm="0">
                                          <p:val>
                                            <p:strVal val="#ppt_x-.2"/>
                                          </p:val>
                                        </p:tav>
                                        <p:tav tm="100000">
                                          <p:val>
                                            <p:strVal val="#ppt_x"/>
                                          </p:val>
                                        </p:tav>
                                      </p:tavLst>
                                    </p:anim>
                                    <p:anim calcmode="lin" valueType="num">
                                      <p:cBhvr>
                                        <p:cTn id="47" dur="1000" fill="hold"/>
                                        <p:tgtEl>
                                          <p:spTgt spid="634883">
                                            <p:txEl>
                                              <p:pRg st="11" end="11"/>
                                            </p:txEl>
                                          </p:spTgt>
                                        </p:tgtEl>
                                        <p:attrNameLst>
                                          <p:attrName>ppt_y</p:attrName>
                                        </p:attrNameLst>
                                      </p:cBhvr>
                                      <p:tavLst>
                                        <p:tav tm="0">
                                          <p:val>
                                            <p:strVal val="#ppt_y"/>
                                          </p:val>
                                        </p:tav>
                                        <p:tav tm="100000">
                                          <p:val>
                                            <p:strVal val="#ppt_y"/>
                                          </p:val>
                                        </p:tav>
                                      </p:tavLst>
                                    </p:anim>
                                    <p:animEffect transition="in" filter="wipe(right)" prLst="gradientSize: 0.1">
                                      <p:cBhvr>
                                        <p:cTn id="48" dur="1000"/>
                                        <p:tgtEl>
                                          <p:spTgt spid="634883">
                                            <p:txEl>
                                              <p:pRg st="11" end="11"/>
                                            </p:txEl>
                                          </p:spTgt>
                                        </p:tgtEl>
                                      </p:cBhvr>
                                    </p:animEffect>
                                  </p:childTnLst>
                                </p:cTn>
                              </p:par>
                              <p:par>
                                <p:cTn id="49" presetID="29" presetClass="entr" presetSubtype="0" fill="hold" nodeType="withEffect">
                                  <p:stCondLst>
                                    <p:cond delay="0"/>
                                  </p:stCondLst>
                                  <p:childTnLst>
                                    <p:set>
                                      <p:cBhvr>
                                        <p:cTn id="50" dur="1" fill="hold">
                                          <p:stCondLst>
                                            <p:cond delay="0"/>
                                          </p:stCondLst>
                                        </p:cTn>
                                        <p:tgtEl>
                                          <p:spTgt spid="634883">
                                            <p:txEl>
                                              <p:pRg st="12" end="12"/>
                                            </p:txEl>
                                          </p:spTgt>
                                        </p:tgtEl>
                                        <p:attrNameLst>
                                          <p:attrName>style.visibility</p:attrName>
                                        </p:attrNameLst>
                                      </p:cBhvr>
                                      <p:to>
                                        <p:strVal val="visible"/>
                                      </p:to>
                                    </p:set>
                                    <p:anim calcmode="lin" valueType="num">
                                      <p:cBhvr>
                                        <p:cTn id="51" dur="1000" fill="hold"/>
                                        <p:tgtEl>
                                          <p:spTgt spid="634883">
                                            <p:txEl>
                                              <p:pRg st="12" end="12"/>
                                            </p:txEl>
                                          </p:spTgt>
                                        </p:tgtEl>
                                        <p:attrNameLst>
                                          <p:attrName>ppt_x</p:attrName>
                                        </p:attrNameLst>
                                      </p:cBhvr>
                                      <p:tavLst>
                                        <p:tav tm="0">
                                          <p:val>
                                            <p:strVal val="#ppt_x-.2"/>
                                          </p:val>
                                        </p:tav>
                                        <p:tav tm="100000">
                                          <p:val>
                                            <p:strVal val="#ppt_x"/>
                                          </p:val>
                                        </p:tav>
                                      </p:tavLst>
                                    </p:anim>
                                    <p:anim calcmode="lin" valueType="num">
                                      <p:cBhvr>
                                        <p:cTn id="52" dur="1000" fill="hold"/>
                                        <p:tgtEl>
                                          <p:spTgt spid="634883">
                                            <p:txEl>
                                              <p:pRg st="12" end="12"/>
                                            </p:txEl>
                                          </p:spTgt>
                                        </p:tgtEl>
                                        <p:attrNameLst>
                                          <p:attrName>ppt_y</p:attrName>
                                        </p:attrNameLst>
                                      </p:cBhvr>
                                      <p:tavLst>
                                        <p:tav tm="0">
                                          <p:val>
                                            <p:strVal val="#ppt_y"/>
                                          </p:val>
                                        </p:tav>
                                        <p:tav tm="100000">
                                          <p:val>
                                            <p:strVal val="#ppt_y"/>
                                          </p:val>
                                        </p:tav>
                                      </p:tavLst>
                                    </p:anim>
                                    <p:animEffect transition="in" filter="wipe(right)" prLst="gradientSize: 0.1">
                                      <p:cBhvr>
                                        <p:cTn id="53" dur="1000"/>
                                        <p:tgtEl>
                                          <p:spTgt spid="634883">
                                            <p:txEl>
                                              <p:pRg st="12" end="12"/>
                                            </p:txEl>
                                          </p:spTgt>
                                        </p:tgtEl>
                                      </p:cBhvr>
                                    </p:animEffect>
                                  </p:childTnLst>
                                </p:cTn>
                              </p:par>
                              <p:par>
                                <p:cTn id="54" presetID="29" presetClass="entr" presetSubtype="0" fill="hold" nodeType="withEffect">
                                  <p:stCondLst>
                                    <p:cond delay="0"/>
                                  </p:stCondLst>
                                  <p:childTnLst>
                                    <p:set>
                                      <p:cBhvr>
                                        <p:cTn id="55" dur="1" fill="hold">
                                          <p:stCondLst>
                                            <p:cond delay="0"/>
                                          </p:stCondLst>
                                        </p:cTn>
                                        <p:tgtEl>
                                          <p:spTgt spid="634883">
                                            <p:txEl>
                                              <p:pRg st="13" end="13"/>
                                            </p:txEl>
                                          </p:spTgt>
                                        </p:tgtEl>
                                        <p:attrNameLst>
                                          <p:attrName>style.visibility</p:attrName>
                                        </p:attrNameLst>
                                      </p:cBhvr>
                                      <p:to>
                                        <p:strVal val="visible"/>
                                      </p:to>
                                    </p:set>
                                    <p:anim calcmode="lin" valueType="num">
                                      <p:cBhvr>
                                        <p:cTn id="56" dur="1000" fill="hold"/>
                                        <p:tgtEl>
                                          <p:spTgt spid="634883">
                                            <p:txEl>
                                              <p:pRg st="13" end="13"/>
                                            </p:txEl>
                                          </p:spTgt>
                                        </p:tgtEl>
                                        <p:attrNameLst>
                                          <p:attrName>ppt_x</p:attrName>
                                        </p:attrNameLst>
                                      </p:cBhvr>
                                      <p:tavLst>
                                        <p:tav tm="0">
                                          <p:val>
                                            <p:strVal val="#ppt_x-.2"/>
                                          </p:val>
                                        </p:tav>
                                        <p:tav tm="100000">
                                          <p:val>
                                            <p:strVal val="#ppt_x"/>
                                          </p:val>
                                        </p:tav>
                                      </p:tavLst>
                                    </p:anim>
                                    <p:anim calcmode="lin" valueType="num">
                                      <p:cBhvr>
                                        <p:cTn id="57" dur="1000" fill="hold"/>
                                        <p:tgtEl>
                                          <p:spTgt spid="634883">
                                            <p:txEl>
                                              <p:pRg st="13" end="13"/>
                                            </p:txEl>
                                          </p:spTgt>
                                        </p:tgtEl>
                                        <p:attrNameLst>
                                          <p:attrName>ppt_y</p:attrName>
                                        </p:attrNameLst>
                                      </p:cBhvr>
                                      <p:tavLst>
                                        <p:tav tm="0">
                                          <p:val>
                                            <p:strVal val="#ppt_y"/>
                                          </p:val>
                                        </p:tav>
                                        <p:tav tm="100000">
                                          <p:val>
                                            <p:strVal val="#ppt_y"/>
                                          </p:val>
                                        </p:tav>
                                      </p:tavLst>
                                    </p:anim>
                                    <p:animEffect transition="in" filter="wipe(right)" prLst="gradientSize: 0.1">
                                      <p:cBhvr>
                                        <p:cTn id="58" dur="1000"/>
                                        <p:tgtEl>
                                          <p:spTgt spid="63488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pic>
        <p:nvPicPr>
          <p:cNvPr id="635906" name="Picture 2" descr="lform3"/>
          <p:cNvPicPr>
            <a:picLocks noChangeAspect="1" noChangeArrowheads="1"/>
          </p:cNvPicPr>
          <p:nvPr/>
        </p:nvPicPr>
        <p:blipFill>
          <a:blip r:embed="rId2" cstate="print"/>
          <a:srcRect/>
          <a:stretch>
            <a:fillRect/>
          </a:stretch>
        </p:blipFill>
        <p:spPr bwMode="auto">
          <a:xfrm>
            <a:off x="251521" y="1628775"/>
            <a:ext cx="4032448" cy="3456409"/>
          </a:xfrm>
          <a:prstGeom prst="rect">
            <a:avLst/>
          </a:prstGeom>
          <a:noFill/>
          <a:ln w="9525">
            <a:noFill/>
            <a:miter lim="800000"/>
            <a:headEnd/>
            <a:tailEnd/>
          </a:ln>
        </p:spPr>
      </p:pic>
      <p:sp>
        <p:nvSpPr>
          <p:cNvPr id="635907" name="Text Box 3"/>
          <p:cNvSpPr txBox="1">
            <a:spLocks noChangeArrowheads="1"/>
          </p:cNvSpPr>
          <p:nvPr/>
        </p:nvSpPr>
        <p:spPr bwMode="auto">
          <a:xfrm>
            <a:off x="4427984" y="1412875"/>
            <a:ext cx="4373116" cy="4124206"/>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it-IT" sz="2400" b="1" u="sng" dirty="0">
                <a:solidFill>
                  <a:schemeClr val="bg1"/>
                </a:solidFill>
                <a:effectLst>
                  <a:outerShdw blurRad="38100" dist="38100" dir="2700000" algn="tl">
                    <a:srgbClr val="000000"/>
                  </a:outerShdw>
                </a:effectLst>
                <a:latin typeface="+mn-lt"/>
              </a:rPr>
              <a:t>Ipotesi dell’accrezione in orbita:</a:t>
            </a:r>
          </a:p>
          <a:p>
            <a:pPr fontAlgn="auto">
              <a:spcBef>
                <a:spcPts val="0"/>
              </a:spcBef>
              <a:spcAft>
                <a:spcPts val="0"/>
              </a:spcAft>
              <a:defRPr/>
            </a:pPr>
            <a:r>
              <a:rPr lang="it-IT" dirty="0">
                <a:solidFill>
                  <a:schemeClr val="bg1"/>
                </a:solidFill>
                <a:latin typeface="+mn-lt"/>
              </a:rPr>
              <a:t>la Luna e la Terra si sarebbero formate nel medesimo tempo</a:t>
            </a:r>
          </a:p>
          <a:p>
            <a:pPr fontAlgn="auto">
              <a:spcBef>
                <a:spcPts val="0"/>
              </a:spcBef>
              <a:spcAft>
                <a:spcPts val="0"/>
              </a:spcAft>
              <a:defRPr/>
            </a:pPr>
            <a:r>
              <a:rPr lang="it-IT" dirty="0">
                <a:solidFill>
                  <a:schemeClr val="bg1"/>
                </a:solidFill>
                <a:latin typeface="+mn-lt"/>
              </a:rPr>
              <a:t>a partire dallo stesso materiale e nella stessa regione della nebul</a:t>
            </a:r>
            <a:r>
              <a:rPr lang="it-IT" u="sng" dirty="0">
                <a:solidFill>
                  <a:schemeClr val="bg1"/>
                </a:solidFill>
                <a:latin typeface="+mn-lt"/>
              </a:rPr>
              <a:t>o</a:t>
            </a:r>
          </a:p>
          <a:p>
            <a:pPr fontAlgn="auto">
              <a:spcBef>
                <a:spcPts val="0"/>
              </a:spcBef>
              <a:spcAft>
                <a:spcPts val="0"/>
              </a:spcAft>
              <a:defRPr/>
            </a:pPr>
            <a:r>
              <a:rPr lang="it-IT" dirty="0">
                <a:solidFill>
                  <a:schemeClr val="bg1"/>
                </a:solidFill>
                <a:latin typeface="+mn-lt"/>
              </a:rPr>
              <a:t>sa primordiale da cui è originato</a:t>
            </a:r>
          </a:p>
          <a:p>
            <a:pPr fontAlgn="auto">
              <a:spcBef>
                <a:spcPts val="0"/>
              </a:spcBef>
              <a:spcAft>
                <a:spcPts val="0"/>
              </a:spcAft>
              <a:defRPr/>
            </a:pPr>
            <a:r>
              <a:rPr lang="it-IT" dirty="0">
                <a:solidFill>
                  <a:schemeClr val="bg1"/>
                </a:solidFill>
                <a:latin typeface="+mn-lt"/>
              </a:rPr>
              <a:t>l’intero sistema solare.</a:t>
            </a:r>
          </a:p>
          <a:p>
            <a:pPr fontAlgn="auto">
              <a:spcBef>
                <a:spcPts val="0"/>
              </a:spcBef>
              <a:spcAft>
                <a:spcPts val="0"/>
              </a:spcAft>
              <a:defRPr/>
            </a:pPr>
            <a:endParaRPr lang="it-IT" dirty="0">
              <a:solidFill>
                <a:schemeClr val="bg1"/>
              </a:solidFill>
              <a:latin typeface="+mn-lt"/>
            </a:endParaRPr>
          </a:p>
          <a:p>
            <a:pPr fontAlgn="auto">
              <a:spcBef>
                <a:spcPts val="0"/>
              </a:spcBef>
              <a:spcAft>
                <a:spcPts val="0"/>
              </a:spcAft>
              <a:defRPr/>
            </a:pPr>
            <a:r>
              <a:rPr lang="it-IT" sz="1400" dirty="0">
                <a:solidFill>
                  <a:schemeClr val="bg1"/>
                </a:solidFill>
                <a:latin typeface="+mn-lt"/>
              </a:rPr>
              <a:t>Pro: l’analisi chimica e la datazione delle </a:t>
            </a:r>
          </a:p>
          <a:p>
            <a:pPr fontAlgn="auto">
              <a:spcBef>
                <a:spcPts val="0"/>
              </a:spcBef>
              <a:spcAft>
                <a:spcPts val="0"/>
              </a:spcAft>
              <a:defRPr/>
            </a:pPr>
            <a:r>
              <a:rPr lang="it-IT" sz="1400" dirty="0">
                <a:solidFill>
                  <a:schemeClr val="bg1"/>
                </a:solidFill>
                <a:latin typeface="+mn-lt"/>
              </a:rPr>
              <a:t>Rocce lunari e terrestri non contrasta s</a:t>
            </a:r>
            <a:r>
              <a:rPr lang="it-IT" sz="1400" u="sng" dirty="0">
                <a:solidFill>
                  <a:schemeClr val="bg1"/>
                </a:solidFill>
                <a:latin typeface="+mn-lt"/>
              </a:rPr>
              <a:t>o</a:t>
            </a:r>
          </a:p>
          <a:p>
            <a:pPr fontAlgn="auto">
              <a:spcBef>
                <a:spcPts val="0"/>
              </a:spcBef>
              <a:spcAft>
                <a:spcPts val="0"/>
              </a:spcAft>
              <a:defRPr/>
            </a:pPr>
            <a:r>
              <a:rPr lang="it-IT" sz="1400" dirty="0">
                <a:solidFill>
                  <a:schemeClr val="bg1"/>
                </a:solidFill>
                <a:latin typeface="+mn-lt"/>
              </a:rPr>
              <a:t>stanzialmente con tale teoria.</a:t>
            </a:r>
          </a:p>
          <a:p>
            <a:pPr fontAlgn="auto">
              <a:spcBef>
                <a:spcPts val="0"/>
              </a:spcBef>
              <a:spcAft>
                <a:spcPts val="0"/>
              </a:spcAft>
              <a:defRPr/>
            </a:pPr>
            <a:endParaRPr lang="it-IT" sz="1400" dirty="0">
              <a:solidFill>
                <a:schemeClr val="bg1"/>
              </a:solidFill>
              <a:latin typeface="+mn-lt"/>
            </a:endParaRPr>
          </a:p>
          <a:p>
            <a:pPr fontAlgn="auto">
              <a:spcBef>
                <a:spcPts val="0"/>
              </a:spcBef>
              <a:spcAft>
                <a:spcPts val="0"/>
              </a:spcAft>
              <a:defRPr/>
            </a:pPr>
            <a:r>
              <a:rPr lang="it-IT" sz="1400" dirty="0">
                <a:solidFill>
                  <a:schemeClr val="bg1"/>
                </a:solidFill>
                <a:latin typeface="+mn-lt"/>
              </a:rPr>
              <a:t>Contro: non rende conto della differenza di</a:t>
            </a:r>
          </a:p>
          <a:p>
            <a:pPr fontAlgn="auto">
              <a:spcBef>
                <a:spcPts val="0"/>
              </a:spcBef>
              <a:spcAft>
                <a:spcPts val="0"/>
              </a:spcAft>
              <a:defRPr/>
            </a:pPr>
            <a:r>
              <a:rPr lang="it-IT" sz="1400" dirty="0">
                <a:solidFill>
                  <a:schemeClr val="bg1"/>
                </a:solidFill>
                <a:latin typeface="+mn-lt"/>
              </a:rPr>
              <a:t>densità e composizione chimica.</a:t>
            </a:r>
          </a:p>
          <a:p>
            <a:pPr fontAlgn="auto">
              <a:spcBef>
                <a:spcPts val="0"/>
              </a:spcBef>
              <a:spcAft>
                <a:spcPts val="0"/>
              </a:spcAft>
              <a:defRPr/>
            </a:pPr>
            <a:r>
              <a:rPr lang="it-IT" sz="1400" dirty="0">
                <a:solidFill>
                  <a:schemeClr val="bg1"/>
                </a:solidFill>
                <a:latin typeface="+mn-lt"/>
              </a:rPr>
              <a:t>Inoltre esistono difficoltà nel meccanismo </a:t>
            </a:r>
          </a:p>
          <a:p>
            <a:pPr fontAlgn="auto">
              <a:spcBef>
                <a:spcPts val="0"/>
              </a:spcBef>
              <a:spcAft>
                <a:spcPts val="0"/>
              </a:spcAft>
              <a:defRPr/>
            </a:pPr>
            <a:r>
              <a:rPr lang="it-IT" sz="1400" dirty="0">
                <a:solidFill>
                  <a:schemeClr val="bg1"/>
                </a:solidFill>
                <a:latin typeface="+mn-lt"/>
              </a:rPr>
              <a:t>dinamico che avrebbe originato questo “doppio pianeta”.</a:t>
            </a:r>
          </a:p>
        </p:txBody>
      </p:sp>
      <p:sp>
        <p:nvSpPr>
          <p:cNvPr id="4" name="Luna 3">
            <a:hlinkClick r:id="rId3" action="ppaction://hlinksldjump"/>
          </p:cNvPr>
          <p:cNvSpPr/>
          <p:nvPr/>
        </p:nvSpPr>
        <p:spPr>
          <a:xfrm>
            <a:off x="323528" y="260648"/>
            <a:ext cx="288032" cy="360040"/>
          </a:xfrm>
          <a:prstGeom prst="mo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35906"/>
                                        </p:tgtEl>
                                        <p:attrNameLst>
                                          <p:attrName>style.visibility</p:attrName>
                                        </p:attrNameLst>
                                      </p:cBhvr>
                                      <p:to>
                                        <p:strVal val="visible"/>
                                      </p:to>
                                    </p:set>
                                    <p:anim calcmode="lin" valueType="num">
                                      <p:cBhvr>
                                        <p:cTn id="7" dur="1000" fill="hold"/>
                                        <p:tgtEl>
                                          <p:spTgt spid="635906"/>
                                        </p:tgtEl>
                                        <p:attrNameLst>
                                          <p:attrName>ppt_x</p:attrName>
                                        </p:attrNameLst>
                                      </p:cBhvr>
                                      <p:tavLst>
                                        <p:tav tm="0">
                                          <p:val>
                                            <p:strVal val="#ppt_x-.2"/>
                                          </p:val>
                                        </p:tav>
                                        <p:tav tm="100000">
                                          <p:val>
                                            <p:strVal val="#ppt_x"/>
                                          </p:val>
                                        </p:tav>
                                      </p:tavLst>
                                    </p:anim>
                                    <p:anim calcmode="lin" valueType="num">
                                      <p:cBhvr>
                                        <p:cTn id="8" dur="1000" fill="hold"/>
                                        <p:tgtEl>
                                          <p:spTgt spid="63590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3590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635907">
                                            <p:txEl>
                                              <p:pRg st="6" end="6"/>
                                            </p:txEl>
                                          </p:spTgt>
                                        </p:tgtEl>
                                        <p:attrNameLst>
                                          <p:attrName>style.visibility</p:attrName>
                                        </p:attrNameLst>
                                      </p:cBhvr>
                                      <p:to>
                                        <p:strVal val="visible"/>
                                      </p:to>
                                    </p:set>
                                    <p:anim calcmode="lin" valueType="num">
                                      <p:cBhvr>
                                        <p:cTn id="14" dur="1000" fill="hold"/>
                                        <p:tgtEl>
                                          <p:spTgt spid="635907">
                                            <p:txEl>
                                              <p:pRg st="6" end="6"/>
                                            </p:txEl>
                                          </p:spTgt>
                                        </p:tgtEl>
                                        <p:attrNameLst>
                                          <p:attrName>ppt_x</p:attrName>
                                        </p:attrNameLst>
                                      </p:cBhvr>
                                      <p:tavLst>
                                        <p:tav tm="0">
                                          <p:val>
                                            <p:strVal val="#ppt_x-.2"/>
                                          </p:val>
                                        </p:tav>
                                        <p:tav tm="100000">
                                          <p:val>
                                            <p:strVal val="#ppt_x"/>
                                          </p:val>
                                        </p:tav>
                                      </p:tavLst>
                                    </p:anim>
                                    <p:anim calcmode="lin" valueType="num">
                                      <p:cBhvr>
                                        <p:cTn id="15" dur="1000" fill="hold"/>
                                        <p:tgtEl>
                                          <p:spTgt spid="635907">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35907">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635907">
                                            <p:txEl>
                                              <p:pRg st="7" end="7"/>
                                            </p:txEl>
                                          </p:spTgt>
                                        </p:tgtEl>
                                        <p:attrNameLst>
                                          <p:attrName>style.visibility</p:attrName>
                                        </p:attrNameLst>
                                      </p:cBhvr>
                                      <p:to>
                                        <p:strVal val="visible"/>
                                      </p:to>
                                    </p:set>
                                    <p:anim calcmode="lin" valueType="num">
                                      <p:cBhvr>
                                        <p:cTn id="21" dur="1000" fill="hold"/>
                                        <p:tgtEl>
                                          <p:spTgt spid="635907">
                                            <p:txEl>
                                              <p:pRg st="7" end="7"/>
                                            </p:txEl>
                                          </p:spTgt>
                                        </p:tgtEl>
                                        <p:attrNameLst>
                                          <p:attrName>ppt_x</p:attrName>
                                        </p:attrNameLst>
                                      </p:cBhvr>
                                      <p:tavLst>
                                        <p:tav tm="0">
                                          <p:val>
                                            <p:strVal val="#ppt_x-.2"/>
                                          </p:val>
                                        </p:tav>
                                        <p:tav tm="100000">
                                          <p:val>
                                            <p:strVal val="#ppt_x"/>
                                          </p:val>
                                        </p:tav>
                                      </p:tavLst>
                                    </p:anim>
                                    <p:anim calcmode="lin" valueType="num">
                                      <p:cBhvr>
                                        <p:cTn id="22" dur="1000" fill="hold"/>
                                        <p:tgtEl>
                                          <p:spTgt spid="635907">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35907">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635907">
                                            <p:txEl>
                                              <p:pRg st="8" end="8"/>
                                            </p:txEl>
                                          </p:spTgt>
                                        </p:tgtEl>
                                        <p:attrNameLst>
                                          <p:attrName>style.visibility</p:attrName>
                                        </p:attrNameLst>
                                      </p:cBhvr>
                                      <p:to>
                                        <p:strVal val="visible"/>
                                      </p:to>
                                    </p:set>
                                    <p:anim calcmode="lin" valueType="num">
                                      <p:cBhvr>
                                        <p:cTn id="28" dur="1000" fill="hold"/>
                                        <p:tgtEl>
                                          <p:spTgt spid="635907">
                                            <p:txEl>
                                              <p:pRg st="8" end="8"/>
                                            </p:txEl>
                                          </p:spTgt>
                                        </p:tgtEl>
                                        <p:attrNameLst>
                                          <p:attrName>ppt_x</p:attrName>
                                        </p:attrNameLst>
                                      </p:cBhvr>
                                      <p:tavLst>
                                        <p:tav tm="0">
                                          <p:val>
                                            <p:strVal val="#ppt_x-.2"/>
                                          </p:val>
                                        </p:tav>
                                        <p:tav tm="100000">
                                          <p:val>
                                            <p:strVal val="#ppt_x"/>
                                          </p:val>
                                        </p:tav>
                                      </p:tavLst>
                                    </p:anim>
                                    <p:anim calcmode="lin" valueType="num">
                                      <p:cBhvr>
                                        <p:cTn id="29" dur="1000" fill="hold"/>
                                        <p:tgtEl>
                                          <p:spTgt spid="635907">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35907">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635907">
                                            <p:txEl>
                                              <p:pRg st="10" end="10"/>
                                            </p:txEl>
                                          </p:spTgt>
                                        </p:tgtEl>
                                        <p:attrNameLst>
                                          <p:attrName>style.visibility</p:attrName>
                                        </p:attrNameLst>
                                      </p:cBhvr>
                                      <p:to>
                                        <p:strVal val="visible"/>
                                      </p:to>
                                    </p:set>
                                    <p:anim calcmode="lin" valueType="num">
                                      <p:cBhvr>
                                        <p:cTn id="35" dur="1000" fill="hold"/>
                                        <p:tgtEl>
                                          <p:spTgt spid="635907">
                                            <p:txEl>
                                              <p:pRg st="10" end="10"/>
                                            </p:txEl>
                                          </p:spTgt>
                                        </p:tgtEl>
                                        <p:attrNameLst>
                                          <p:attrName>ppt_x</p:attrName>
                                        </p:attrNameLst>
                                      </p:cBhvr>
                                      <p:tavLst>
                                        <p:tav tm="0">
                                          <p:val>
                                            <p:strVal val="#ppt_x-.2"/>
                                          </p:val>
                                        </p:tav>
                                        <p:tav tm="100000">
                                          <p:val>
                                            <p:strVal val="#ppt_x"/>
                                          </p:val>
                                        </p:tav>
                                      </p:tavLst>
                                    </p:anim>
                                    <p:anim calcmode="lin" valueType="num">
                                      <p:cBhvr>
                                        <p:cTn id="36" dur="1000" fill="hold"/>
                                        <p:tgtEl>
                                          <p:spTgt spid="635907">
                                            <p:txEl>
                                              <p:pRg st="10" end="10"/>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635907">
                                            <p:txEl>
                                              <p:pRg st="10" end="10"/>
                                            </p:txEl>
                                          </p:spTgt>
                                        </p:tgtEl>
                                      </p:cBhvr>
                                    </p:animEffect>
                                  </p:childTnLst>
                                </p:cTn>
                              </p:par>
                              <p:par>
                                <p:cTn id="38" presetID="29" presetClass="entr" presetSubtype="0" fill="hold" nodeType="withEffect">
                                  <p:stCondLst>
                                    <p:cond delay="0"/>
                                  </p:stCondLst>
                                  <p:childTnLst>
                                    <p:set>
                                      <p:cBhvr>
                                        <p:cTn id="39" dur="1" fill="hold">
                                          <p:stCondLst>
                                            <p:cond delay="0"/>
                                          </p:stCondLst>
                                        </p:cTn>
                                        <p:tgtEl>
                                          <p:spTgt spid="635907">
                                            <p:txEl>
                                              <p:pRg st="11" end="11"/>
                                            </p:txEl>
                                          </p:spTgt>
                                        </p:tgtEl>
                                        <p:attrNameLst>
                                          <p:attrName>style.visibility</p:attrName>
                                        </p:attrNameLst>
                                      </p:cBhvr>
                                      <p:to>
                                        <p:strVal val="visible"/>
                                      </p:to>
                                    </p:set>
                                    <p:anim calcmode="lin" valueType="num">
                                      <p:cBhvr>
                                        <p:cTn id="40" dur="1000" fill="hold"/>
                                        <p:tgtEl>
                                          <p:spTgt spid="635907">
                                            <p:txEl>
                                              <p:pRg st="11" end="11"/>
                                            </p:txEl>
                                          </p:spTgt>
                                        </p:tgtEl>
                                        <p:attrNameLst>
                                          <p:attrName>ppt_x</p:attrName>
                                        </p:attrNameLst>
                                      </p:cBhvr>
                                      <p:tavLst>
                                        <p:tav tm="0">
                                          <p:val>
                                            <p:strVal val="#ppt_x-.2"/>
                                          </p:val>
                                        </p:tav>
                                        <p:tav tm="100000">
                                          <p:val>
                                            <p:strVal val="#ppt_x"/>
                                          </p:val>
                                        </p:tav>
                                      </p:tavLst>
                                    </p:anim>
                                    <p:anim calcmode="lin" valueType="num">
                                      <p:cBhvr>
                                        <p:cTn id="41" dur="1000" fill="hold"/>
                                        <p:tgtEl>
                                          <p:spTgt spid="635907">
                                            <p:txEl>
                                              <p:pRg st="11" end="11"/>
                                            </p:txEl>
                                          </p:spTgt>
                                        </p:tgtEl>
                                        <p:attrNameLst>
                                          <p:attrName>ppt_y</p:attrName>
                                        </p:attrNameLst>
                                      </p:cBhvr>
                                      <p:tavLst>
                                        <p:tav tm="0">
                                          <p:val>
                                            <p:strVal val="#ppt_y"/>
                                          </p:val>
                                        </p:tav>
                                        <p:tav tm="100000">
                                          <p:val>
                                            <p:strVal val="#ppt_y"/>
                                          </p:val>
                                        </p:tav>
                                      </p:tavLst>
                                    </p:anim>
                                    <p:animEffect transition="in" filter="wipe(right)" prLst="gradientSize: 0.1">
                                      <p:cBhvr>
                                        <p:cTn id="42" dur="1000"/>
                                        <p:tgtEl>
                                          <p:spTgt spid="635907">
                                            <p:txEl>
                                              <p:pRg st="11" end="11"/>
                                            </p:txEl>
                                          </p:spTgt>
                                        </p:tgtEl>
                                      </p:cBhvr>
                                    </p:animEffect>
                                  </p:childTnLst>
                                </p:cTn>
                              </p:par>
                              <p:par>
                                <p:cTn id="43" presetID="29" presetClass="entr" presetSubtype="0" fill="hold" nodeType="withEffect">
                                  <p:stCondLst>
                                    <p:cond delay="0"/>
                                  </p:stCondLst>
                                  <p:childTnLst>
                                    <p:set>
                                      <p:cBhvr>
                                        <p:cTn id="44" dur="1" fill="hold">
                                          <p:stCondLst>
                                            <p:cond delay="0"/>
                                          </p:stCondLst>
                                        </p:cTn>
                                        <p:tgtEl>
                                          <p:spTgt spid="635907">
                                            <p:txEl>
                                              <p:pRg st="12" end="12"/>
                                            </p:txEl>
                                          </p:spTgt>
                                        </p:tgtEl>
                                        <p:attrNameLst>
                                          <p:attrName>style.visibility</p:attrName>
                                        </p:attrNameLst>
                                      </p:cBhvr>
                                      <p:to>
                                        <p:strVal val="visible"/>
                                      </p:to>
                                    </p:set>
                                    <p:anim calcmode="lin" valueType="num">
                                      <p:cBhvr>
                                        <p:cTn id="45" dur="1000" fill="hold"/>
                                        <p:tgtEl>
                                          <p:spTgt spid="635907">
                                            <p:txEl>
                                              <p:pRg st="12" end="12"/>
                                            </p:txEl>
                                          </p:spTgt>
                                        </p:tgtEl>
                                        <p:attrNameLst>
                                          <p:attrName>ppt_x</p:attrName>
                                        </p:attrNameLst>
                                      </p:cBhvr>
                                      <p:tavLst>
                                        <p:tav tm="0">
                                          <p:val>
                                            <p:strVal val="#ppt_x-.2"/>
                                          </p:val>
                                        </p:tav>
                                        <p:tav tm="100000">
                                          <p:val>
                                            <p:strVal val="#ppt_x"/>
                                          </p:val>
                                        </p:tav>
                                      </p:tavLst>
                                    </p:anim>
                                    <p:anim calcmode="lin" valueType="num">
                                      <p:cBhvr>
                                        <p:cTn id="46" dur="1000" fill="hold"/>
                                        <p:tgtEl>
                                          <p:spTgt spid="635907">
                                            <p:txEl>
                                              <p:pRg st="12" end="12"/>
                                            </p:txEl>
                                          </p:spTgt>
                                        </p:tgtEl>
                                        <p:attrNameLst>
                                          <p:attrName>ppt_y</p:attrName>
                                        </p:attrNameLst>
                                      </p:cBhvr>
                                      <p:tavLst>
                                        <p:tav tm="0">
                                          <p:val>
                                            <p:strVal val="#ppt_y"/>
                                          </p:val>
                                        </p:tav>
                                        <p:tav tm="100000">
                                          <p:val>
                                            <p:strVal val="#ppt_y"/>
                                          </p:val>
                                        </p:tav>
                                      </p:tavLst>
                                    </p:anim>
                                    <p:animEffect transition="in" filter="wipe(right)" prLst="gradientSize: 0.1">
                                      <p:cBhvr>
                                        <p:cTn id="47" dur="1000"/>
                                        <p:tgtEl>
                                          <p:spTgt spid="635907">
                                            <p:txEl>
                                              <p:pRg st="12" end="12"/>
                                            </p:txEl>
                                          </p:spTgt>
                                        </p:tgtEl>
                                      </p:cBhvr>
                                    </p:animEffect>
                                  </p:childTnLst>
                                </p:cTn>
                              </p:par>
                              <p:par>
                                <p:cTn id="48" presetID="29" presetClass="entr" presetSubtype="0" fill="hold" nodeType="withEffect">
                                  <p:stCondLst>
                                    <p:cond delay="0"/>
                                  </p:stCondLst>
                                  <p:childTnLst>
                                    <p:set>
                                      <p:cBhvr>
                                        <p:cTn id="49" dur="1" fill="hold">
                                          <p:stCondLst>
                                            <p:cond delay="0"/>
                                          </p:stCondLst>
                                        </p:cTn>
                                        <p:tgtEl>
                                          <p:spTgt spid="635907">
                                            <p:txEl>
                                              <p:pRg st="13" end="13"/>
                                            </p:txEl>
                                          </p:spTgt>
                                        </p:tgtEl>
                                        <p:attrNameLst>
                                          <p:attrName>style.visibility</p:attrName>
                                        </p:attrNameLst>
                                      </p:cBhvr>
                                      <p:to>
                                        <p:strVal val="visible"/>
                                      </p:to>
                                    </p:set>
                                    <p:anim calcmode="lin" valueType="num">
                                      <p:cBhvr>
                                        <p:cTn id="50" dur="1000" fill="hold"/>
                                        <p:tgtEl>
                                          <p:spTgt spid="635907">
                                            <p:txEl>
                                              <p:pRg st="13" end="13"/>
                                            </p:txEl>
                                          </p:spTgt>
                                        </p:tgtEl>
                                        <p:attrNameLst>
                                          <p:attrName>ppt_x</p:attrName>
                                        </p:attrNameLst>
                                      </p:cBhvr>
                                      <p:tavLst>
                                        <p:tav tm="0">
                                          <p:val>
                                            <p:strVal val="#ppt_x-.2"/>
                                          </p:val>
                                        </p:tav>
                                        <p:tav tm="100000">
                                          <p:val>
                                            <p:strVal val="#ppt_x"/>
                                          </p:val>
                                        </p:tav>
                                      </p:tavLst>
                                    </p:anim>
                                    <p:anim calcmode="lin" valueType="num">
                                      <p:cBhvr>
                                        <p:cTn id="51" dur="1000" fill="hold"/>
                                        <p:tgtEl>
                                          <p:spTgt spid="635907">
                                            <p:txEl>
                                              <p:pRg st="13" end="13"/>
                                            </p:txEl>
                                          </p:spTgt>
                                        </p:tgtEl>
                                        <p:attrNameLst>
                                          <p:attrName>ppt_y</p:attrName>
                                        </p:attrNameLst>
                                      </p:cBhvr>
                                      <p:tavLst>
                                        <p:tav tm="0">
                                          <p:val>
                                            <p:strVal val="#ppt_y"/>
                                          </p:val>
                                        </p:tav>
                                        <p:tav tm="100000">
                                          <p:val>
                                            <p:strVal val="#ppt_y"/>
                                          </p:val>
                                        </p:tav>
                                      </p:tavLst>
                                    </p:anim>
                                    <p:animEffect transition="in" filter="wipe(right)" prLst="gradientSize: 0.1">
                                      <p:cBhvr>
                                        <p:cTn id="52" dur="1000"/>
                                        <p:tgtEl>
                                          <p:spTgt spid="63590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pic>
        <p:nvPicPr>
          <p:cNvPr id="636931" name="Picture 3" descr="600px-Big_Slash"/>
          <p:cNvPicPr>
            <a:picLocks noChangeAspect="1" noChangeArrowheads="1" noCrop="1"/>
          </p:cNvPicPr>
          <p:nvPr/>
        </p:nvPicPr>
        <p:blipFill>
          <a:blip r:embed="rId2" cstate="print"/>
          <a:srcRect/>
          <a:stretch>
            <a:fillRect/>
          </a:stretch>
        </p:blipFill>
        <p:spPr bwMode="auto">
          <a:xfrm>
            <a:off x="4859338" y="332656"/>
            <a:ext cx="3744912" cy="4032969"/>
          </a:xfrm>
          <a:prstGeom prst="rect">
            <a:avLst/>
          </a:prstGeom>
          <a:noFill/>
          <a:ln w="9525">
            <a:noFill/>
            <a:miter lim="800000"/>
            <a:headEnd/>
            <a:tailEnd/>
          </a:ln>
        </p:spPr>
      </p:pic>
      <p:sp>
        <p:nvSpPr>
          <p:cNvPr id="636932" name="Text Box 4"/>
          <p:cNvSpPr txBox="1">
            <a:spLocks noChangeArrowheads="1"/>
          </p:cNvSpPr>
          <p:nvPr/>
        </p:nvSpPr>
        <p:spPr bwMode="auto">
          <a:xfrm>
            <a:off x="663575" y="4652963"/>
            <a:ext cx="8197850" cy="1846659"/>
          </a:xfrm>
          <a:prstGeom prst="rect">
            <a:avLst/>
          </a:prstGeom>
          <a:noFill/>
          <a:ln w="9525">
            <a:noFill/>
            <a:miter lim="800000"/>
            <a:headEnd/>
            <a:tailEnd/>
          </a:ln>
          <a:effectLst/>
        </p:spPr>
        <p:txBody>
          <a:bodyPr>
            <a:spAutoFit/>
          </a:bodyPr>
          <a:lstStyle/>
          <a:p>
            <a:pPr fontAlgn="auto">
              <a:spcBef>
                <a:spcPts val="0"/>
              </a:spcBef>
              <a:spcAft>
                <a:spcPts val="0"/>
              </a:spcAft>
              <a:defRPr/>
            </a:pPr>
            <a:r>
              <a:rPr lang="it-IT" sz="2400" b="1" u="sng" dirty="0">
                <a:solidFill>
                  <a:schemeClr val="bg1"/>
                </a:solidFill>
                <a:effectLst>
                  <a:outerShdw blurRad="38100" dist="38100" dir="2700000" algn="tl">
                    <a:srgbClr val="000000"/>
                  </a:outerShdw>
                </a:effectLst>
                <a:latin typeface="+mn-lt"/>
              </a:rPr>
              <a:t>Ipotesi della collisione eccentrica</a:t>
            </a:r>
            <a:r>
              <a:rPr lang="it-IT" u="sng" dirty="0">
                <a:solidFill>
                  <a:schemeClr val="bg1"/>
                </a:solidFill>
                <a:latin typeface="+mn-lt"/>
              </a:rPr>
              <a:t>: </a:t>
            </a:r>
            <a:r>
              <a:rPr lang="it-IT" dirty="0">
                <a:solidFill>
                  <a:schemeClr val="bg1"/>
                </a:solidFill>
                <a:latin typeface="+mn-lt"/>
              </a:rPr>
              <a:t>la Luna si sarebbe formata a seguito del</a:t>
            </a:r>
          </a:p>
          <a:p>
            <a:pPr fontAlgn="auto">
              <a:spcBef>
                <a:spcPts val="0"/>
              </a:spcBef>
              <a:spcAft>
                <a:spcPts val="0"/>
              </a:spcAft>
              <a:defRPr/>
            </a:pPr>
            <a:r>
              <a:rPr lang="it-IT" dirty="0">
                <a:solidFill>
                  <a:schemeClr val="bg1"/>
                </a:solidFill>
                <a:latin typeface="+mn-lt"/>
              </a:rPr>
              <a:t>l’impatto con la Terra di un </a:t>
            </a:r>
            <a:r>
              <a:rPr lang="it-IT" dirty="0">
                <a:solidFill>
                  <a:schemeClr val="bg1"/>
                </a:solidFill>
              </a:rPr>
              <a:t>planetoide </a:t>
            </a:r>
            <a:r>
              <a:rPr lang="it-IT" dirty="0">
                <a:solidFill>
                  <a:schemeClr val="bg1"/>
                </a:solidFill>
                <a:latin typeface="+mn-lt"/>
              </a:rPr>
              <a:t>delle dimensioni di Marte.</a:t>
            </a:r>
          </a:p>
          <a:p>
            <a:pPr fontAlgn="auto">
              <a:spcBef>
                <a:spcPts val="0"/>
              </a:spcBef>
              <a:spcAft>
                <a:spcPts val="0"/>
              </a:spcAft>
              <a:defRPr/>
            </a:pPr>
            <a:endParaRPr lang="it-IT" sz="1600" dirty="0">
              <a:solidFill>
                <a:schemeClr val="bg1"/>
              </a:solidFill>
              <a:latin typeface="+mn-lt"/>
            </a:endParaRPr>
          </a:p>
          <a:p>
            <a:pPr fontAlgn="auto">
              <a:spcBef>
                <a:spcPts val="0"/>
              </a:spcBef>
              <a:spcAft>
                <a:spcPts val="0"/>
              </a:spcAft>
              <a:defRPr/>
            </a:pPr>
            <a:r>
              <a:rPr lang="it-IT" sz="1400" dirty="0">
                <a:solidFill>
                  <a:schemeClr val="bg1"/>
                </a:solidFill>
                <a:latin typeface="+mn-lt"/>
              </a:rPr>
              <a:t>Pro: stessa composizione del mantello simile a quello terrestre, con fusione di entrambi i nuclei.</a:t>
            </a:r>
          </a:p>
          <a:p>
            <a:pPr fontAlgn="auto">
              <a:spcBef>
                <a:spcPts val="0"/>
              </a:spcBef>
              <a:spcAft>
                <a:spcPts val="0"/>
              </a:spcAft>
              <a:defRPr/>
            </a:pPr>
            <a:r>
              <a:rPr lang="it-IT" sz="1400" dirty="0">
                <a:solidFill>
                  <a:schemeClr val="bg1"/>
                </a:solidFill>
                <a:latin typeface="+mn-lt"/>
              </a:rPr>
              <a:t>Questa ipotesi è l’unica che risolve sia i problemi di diversa composizione chimica, sia quelli di </a:t>
            </a:r>
          </a:p>
          <a:p>
            <a:pPr fontAlgn="auto">
              <a:spcBef>
                <a:spcPts val="0"/>
              </a:spcBef>
              <a:spcAft>
                <a:spcPts val="0"/>
              </a:spcAft>
              <a:defRPr/>
            </a:pPr>
            <a:r>
              <a:rPr lang="it-IT" sz="1400" dirty="0">
                <a:solidFill>
                  <a:schemeClr val="bg1"/>
                </a:solidFill>
                <a:latin typeface="+mn-lt"/>
              </a:rPr>
              <a:t>natura dinamica.</a:t>
            </a:r>
          </a:p>
          <a:p>
            <a:pPr fontAlgn="auto">
              <a:spcBef>
                <a:spcPts val="0"/>
              </a:spcBef>
              <a:spcAft>
                <a:spcPts val="0"/>
              </a:spcAft>
              <a:defRPr/>
            </a:pPr>
            <a:r>
              <a:rPr lang="it-IT" sz="1400" dirty="0">
                <a:solidFill>
                  <a:schemeClr val="bg1"/>
                </a:solidFill>
                <a:latin typeface="+mn-lt"/>
              </a:rPr>
              <a:t>Contro: estrema improbabilità statistica circa la collisione fra due corpi così grandi. </a:t>
            </a:r>
          </a:p>
        </p:txBody>
      </p:sp>
      <p:pic>
        <p:nvPicPr>
          <p:cNvPr id="28676" name="Immagine 1" descr="2mfuwn.jpg"/>
          <p:cNvPicPr>
            <a:picLocks noChangeAspect="1"/>
          </p:cNvPicPr>
          <p:nvPr/>
        </p:nvPicPr>
        <p:blipFill>
          <a:blip r:embed="rId3" cstate="print"/>
          <a:srcRect/>
          <a:stretch>
            <a:fillRect/>
          </a:stretch>
        </p:blipFill>
        <p:spPr bwMode="auto">
          <a:xfrm>
            <a:off x="611188" y="333375"/>
            <a:ext cx="3779837" cy="4113213"/>
          </a:xfrm>
          <a:prstGeom prst="rect">
            <a:avLst/>
          </a:prstGeom>
          <a:noFill/>
          <a:ln w="9525">
            <a:noFill/>
            <a:miter lim="800000"/>
            <a:headEnd/>
            <a:tailEnd/>
          </a:ln>
        </p:spPr>
      </p:pic>
      <p:sp>
        <p:nvSpPr>
          <p:cNvPr id="5" name="Luna 4">
            <a:hlinkClick r:id="rId4" action="ppaction://hlinksldjump"/>
          </p:cNvPr>
          <p:cNvSpPr/>
          <p:nvPr/>
        </p:nvSpPr>
        <p:spPr>
          <a:xfrm>
            <a:off x="179512" y="332656"/>
            <a:ext cx="288032" cy="360040"/>
          </a:xfrm>
          <a:prstGeom prst="mo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36931"/>
                                        </p:tgtEl>
                                        <p:attrNameLst>
                                          <p:attrName>style.visibility</p:attrName>
                                        </p:attrNameLst>
                                      </p:cBhvr>
                                      <p:to>
                                        <p:strVal val="visible"/>
                                      </p:to>
                                    </p:set>
                                    <p:anim calcmode="lin" valueType="num">
                                      <p:cBhvr>
                                        <p:cTn id="7" dur="1000" fill="hold"/>
                                        <p:tgtEl>
                                          <p:spTgt spid="636931"/>
                                        </p:tgtEl>
                                        <p:attrNameLst>
                                          <p:attrName>ppt_x</p:attrName>
                                        </p:attrNameLst>
                                      </p:cBhvr>
                                      <p:tavLst>
                                        <p:tav tm="0">
                                          <p:val>
                                            <p:strVal val="#ppt_x-.2"/>
                                          </p:val>
                                        </p:tav>
                                        <p:tav tm="100000">
                                          <p:val>
                                            <p:strVal val="#ppt_x"/>
                                          </p:val>
                                        </p:tav>
                                      </p:tavLst>
                                    </p:anim>
                                    <p:anim calcmode="lin" valueType="num">
                                      <p:cBhvr>
                                        <p:cTn id="8" dur="1000" fill="hold"/>
                                        <p:tgtEl>
                                          <p:spTgt spid="636931"/>
                                        </p:tgtEl>
                                        <p:attrNameLst>
                                          <p:attrName>ppt_y</p:attrName>
                                        </p:attrNameLst>
                                      </p:cBhvr>
                                      <p:tavLst>
                                        <p:tav tm="0">
                                          <p:val>
                                            <p:strVal val="#ppt_y"/>
                                          </p:val>
                                        </p:tav>
                                        <p:tav tm="100000">
                                          <p:val>
                                            <p:strVal val="#ppt_y"/>
                                          </p:val>
                                        </p:tav>
                                      </p:tavLst>
                                    </p:anim>
                                    <p:animEffect transition="in" filter="wipe(right)" prLst="gradientSize: 0.1">
                                      <p:cBhvr>
                                        <p:cTn id="9" dur="1000"/>
                                        <p:tgtEl>
                                          <p:spTgt spid="636931"/>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636932">
                                            <p:txEl>
                                              <p:pRg st="3" end="3"/>
                                            </p:txEl>
                                          </p:spTgt>
                                        </p:tgtEl>
                                        <p:attrNameLst>
                                          <p:attrName>style.visibility</p:attrName>
                                        </p:attrNameLst>
                                      </p:cBhvr>
                                      <p:to>
                                        <p:strVal val="visible"/>
                                      </p:to>
                                    </p:set>
                                    <p:anim calcmode="lin" valueType="num">
                                      <p:cBhvr>
                                        <p:cTn id="14" dur="1000" fill="hold"/>
                                        <p:tgtEl>
                                          <p:spTgt spid="636932">
                                            <p:txEl>
                                              <p:pRg st="3" end="3"/>
                                            </p:txEl>
                                          </p:spTgt>
                                        </p:tgtEl>
                                        <p:attrNameLst>
                                          <p:attrName>ppt_x</p:attrName>
                                        </p:attrNameLst>
                                      </p:cBhvr>
                                      <p:tavLst>
                                        <p:tav tm="0">
                                          <p:val>
                                            <p:strVal val="#ppt_x-.2"/>
                                          </p:val>
                                        </p:tav>
                                        <p:tav tm="100000">
                                          <p:val>
                                            <p:strVal val="#ppt_x"/>
                                          </p:val>
                                        </p:tav>
                                      </p:tavLst>
                                    </p:anim>
                                    <p:anim calcmode="lin" valueType="num">
                                      <p:cBhvr>
                                        <p:cTn id="15" dur="1000" fill="hold"/>
                                        <p:tgtEl>
                                          <p:spTgt spid="636932">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3693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636932">
                                            <p:txEl>
                                              <p:pRg st="4" end="4"/>
                                            </p:txEl>
                                          </p:spTgt>
                                        </p:tgtEl>
                                        <p:attrNameLst>
                                          <p:attrName>style.visibility</p:attrName>
                                        </p:attrNameLst>
                                      </p:cBhvr>
                                      <p:to>
                                        <p:strVal val="visible"/>
                                      </p:to>
                                    </p:set>
                                    <p:anim calcmode="lin" valueType="num">
                                      <p:cBhvr>
                                        <p:cTn id="21" dur="1000" fill="hold"/>
                                        <p:tgtEl>
                                          <p:spTgt spid="636932">
                                            <p:txEl>
                                              <p:pRg st="4" end="4"/>
                                            </p:txEl>
                                          </p:spTgt>
                                        </p:tgtEl>
                                        <p:attrNameLst>
                                          <p:attrName>ppt_x</p:attrName>
                                        </p:attrNameLst>
                                      </p:cBhvr>
                                      <p:tavLst>
                                        <p:tav tm="0">
                                          <p:val>
                                            <p:strVal val="#ppt_x-.2"/>
                                          </p:val>
                                        </p:tav>
                                        <p:tav tm="100000">
                                          <p:val>
                                            <p:strVal val="#ppt_x"/>
                                          </p:val>
                                        </p:tav>
                                      </p:tavLst>
                                    </p:anim>
                                    <p:anim calcmode="lin" valueType="num">
                                      <p:cBhvr>
                                        <p:cTn id="22" dur="1000" fill="hold"/>
                                        <p:tgtEl>
                                          <p:spTgt spid="636932">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3693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636932">
                                            <p:txEl>
                                              <p:pRg st="5" end="5"/>
                                            </p:txEl>
                                          </p:spTgt>
                                        </p:tgtEl>
                                        <p:attrNameLst>
                                          <p:attrName>style.visibility</p:attrName>
                                        </p:attrNameLst>
                                      </p:cBhvr>
                                      <p:to>
                                        <p:strVal val="visible"/>
                                      </p:to>
                                    </p:set>
                                    <p:anim calcmode="lin" valueType="num">
                                      <p:cBhvr>
                                        <p:cTn id="28" dur="1000" fill="hold"/>
                                        <p:tgtEl>
                                          <p:spTgt spid="636932">
                                            <p:txEl>
                                              <p:pRg st="5" end="5"/>
                                            </p:txEl>
                                          </p:spTgt>
                                        </p:tgtEl>
                                        <p:attrNameLst>
                                          <p:attrName>ppt_x</p:attrName>
                                        </p:attrNameLst>
                                      </p:cBhvr>
                                      <p:tavLst>
                                        <p:tav tm="0">
                                          <p:val>
                                            <p:strVal val="#ppt_x-.2"/>
                                          </p:val>
                                        </p:tav>
                                        <p:tav tm="100000">
                                          <p:val>
                                            <p:strVal val="#ppt_x"/>
                                          </p:val>
                                        </p:tav>
                                      </p:tavLst>
                                    </p:anim>
                                    <p:anim calcmode="lin" valueType="num">
                                      <p:cBhvr>
                                        <p:cTn id="29" dur="1000" fill="hold"/>
                                        <p:tgtEl>
                                          <p:spTgt spid="636932">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36932">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636932">
                                            <p:txEl>
                                              <p:pRg st="6" end="6"/>
                                            </p:txEl>
                                          </p:spTgt>
                                        </p:tgtEl>
                                        <p:attrNameLst>
                                          <p:attrName>style.visibility</p:attrName>
                                        </p:attrNameLst>
                                      </p:cBhvr>
                                      <p:to>
                                        <p:strVal val="visible"/>
                                      </p:to>
                                    </p:set>
                                    <p:anim calcmode="lin" valueType="num">
                                      <p:cBhvr>
                                        <p:cTn id="35" dur="1000" fill="hold"/>
                                        <p:tgtEl>
                                          <p:spTgt spid="636932">
                                            <p:txEl>
                                              <p:pRg st="6" end="6"/>
                                            </p:txEl>
                                          </p:spTgt>
                                        </p:tgtEl>
                                        <p:attrNameLst>
                                          <p:attrName>ppt_x</p:attrName>
                                        </p:attrNameLst>
                                      </p:cBhvr>
                                      <p:tavLst>
                                        <p:tav tm="0">
                                          <p:val>
                                            <p:strVal val="#ppt_x-.2"/>
                                          </p:val>
                                        </p:tav>
                                        <p:tav tm="100000">
                                          <p:val>
                                            <p:strVal val="#ppt_x"/>
                                          </p:val>
                                        </p:tav>
                                      </p:tavLst>
                                    </p:anim>
                                    <p:anim calcmode="lin" valueType="num">
                                      <p:cBhvr>
                                        <p:cTn id="36" dur="1000" fill="hold"/>
                                        <p:tgtEl>
                                          <p:spTgt spid="636932">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6369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CasellaDiTesto 1"/>
          <p:cNvSpPr txBox="1"/>
          <p:nvPr/>
        </p:nvSpPr>
        <p:spPr>
          <a:xfrm>
            <a:off x="323528" y="2636912"/>
            <a:ext cx="4824536" cy="1754326"/>
          </a:xfrm>
          <a:prstGeom prst="rect">
            <a:avLst/>
          </a:prstGeom>
          <a:noFill/>
        </p:spPr>
        <p:txBody>
          <a:bodyPr wrap="square" rtlCol="0">
            <a:spAutoFit/>
          </a:bodyPr>
          <a:lstStyle/>
          <a:p>
            <a:r>
              <a:rPr lang="it-IT" b="1" dirty="0" smtClean="0">
                <a:solidFill>
                  <a:schemeClr val="bg1"/>
                </a:solidFill>
              </a:rPr>
              <a:t>L'eclissi è un evento astronomico che avviene quando un corpo celeste si colloca tra  una sorgente di luce e un altro corpo. Per quanto riguarda la Luna</a:t>
            </a:r>
          </a:p>
          <a:p>
            <a:r>
              <a:rPr lang="it-IT" b="1" dirty="0" smtClean="0">
                <a:solidFill>
                  <a:schemeClr val="bg1"/>
                </a:solidFill>
              </a:rPr>
              <a:t>Esistono vari tipi di Eclissi:</a:t>
            </a:r>
          </a:p>
          <a:p>
            <a:endParaRPr lang="it-IT" b="1" dirty="0">
              <a:solidFill>
                <a:schemeClr val="bg1"/>
              </a:solidFill>
            </a:endParaRPr>
          </a:p>
        </p:txBody>
      </p:sp>
      <p:sp>
        <p:nvSpPr>
          <p:cNvPr id="3" name="CasellaDiTesto 2"/>
          <p:cNvSpPr txBox="1"/>
          <p:nvPr/>
        </p:nvSpPr>
        <p:spPr>
          <a:xfrm>
            <a:off x="899592" y="836712"/>
            <a:ext cx="4536504" cy="707886"/>
          </a:xfrm>
          <a:prstGeom prst="rect">
            <a:avLst/>
          </a:prstGeom>
          <a:noFill/>
        </p:spPr>
        <p:txBody>
          <a:bodyPr wrap="square" rtlCol="0">
            <a:spAutoFit/>
          </a:bodyPr>
          <a:lstStyle/>
          <a:p>
            <a:r>
              <a:rPr lang="it-IT" sz="4000" b="1" dirty="0" smtClean="0">
                <a:solidFill>
                  <a:schemeClr val="bg1"/>
                </a:solidFill>
              </a:rPr>
              <a:t>           LE ECLISSI</a:t>
            </a:r>
            <a:endParaRPr lang="it-IT" sz="4000" b="1" dirty="0">
              <a:solidFill>
                <a:schemeClr val="bg1"/>
              </a:solidFill>
            </a:endParaRPr>
          </a:p>
        </p:txBody>
      </p:sp>
      <p:graphicFrame>
        <p:nvGraphicFramePr>
          <p:cNvPr id="7" name="Diagramma 6"/>
          <p:cNvGraphicFramePr/>
          <p:nvPr/>
        </p:nvGraphicFramePr>
        <p:xfrm>
          <a:off x="539552" y="4509120"/>
          <a:ext cx="4464496" cy="1959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Immagine 9" descr="Animation_binaire_eclipses_1.gif"/>
          <p:cNvPicPr>
            <a:picLocks noChangeAspect="1"/>
          </p:cNvPicPr>
          <p:nvPr/>
        </p:nvPicPr>
        <p:blipFill>
          <a:blip r:embed="rId7" cstate="print"/>
          <a:stretch>
            <a:fillRect/>
          </a:stretch>
        </p:blipFill>
        <p:spPr>
          <a:xfrm>
            <a:off x="5004048" y="764704"/>
            <a:ext cx="3930352" cy="33843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rgbClr val="FFFF00"/>
                                        </p:clrVal>
                                      </p:to>
                                    </p:set>
                                    <p:set>
                                      <p:cBhvr>
                                        <p:cTn id="7" dur="500" fill="hold"/>
                                        <p:tgtEl>
                                          <p:spTgt spid="3">
                                            <p:txEl>
                                              <p:pRg st="0" end="0"/>
                                            </p:txEl>
                                          </p:spTgt>
                                        </p:tgtEl>
                                        <p:attrNameLst>
                                          <p:attrName>fillcolor</p:attrName>
                                        </p:attrNameLst>
                                      </p:cBhvr>
                                      <p:to>
                                        <p:clrVal>
                                          <a:srgbClr val="FFFF00"/>
                                        </p:clrVal>
                                      </p:to>
                                    </p:set>
                                    <p:set>
                                      <p:cBhvr>
                                        <p:cTn id="8" dur="500" fill="hold"/>
                                        <p:tgtEl>
                                          <p:spTgt spid="3">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2">
                                            <p:txEl>
                                              <p:pRg st="0" end="0"/>
                                            </p:txEl>
                                          </p:spTgt>
                                        </p:tgtEl>
                                        <p:attrNameLst>
                                          <p:attrName>style.color</p:attrName>
                                        </p:attrNameLst>
                                      </p:cBhvr>
                                      <p:to>
                                        <p:clrVal>
                                          <a:srgbClr val="27D5E7"/>
                                        </p:clrVal>
                                      </p:to>
                                    </p:set>
                                    <p:set>
                                      <p:cBhvr>
                                        <p:cTn id="13" dur="500" fill="hold"/>
                                        <p:tgtEl>
                                          <p:spTgt spid="2">
                                            <p:txEl>
                                              <p:pRg st="0" end="0"/>
                                            </p:txEl>
                                          </p:spTgt>
                                        </p:tgtEl>
                                        <p:attrNameLst>
                                          <p:attrName>fillcolor</p:attrName>
                                        </p:attrNameLst>
                                      </p:cBhvr>
                                      <p:to>
                                        <p:clrVal>
                                          <a:srgbClr val="27D5E7"/>
                                        </p:clrVal>
                                      </p:to>
                                    </p:set>
                                    <p:set>
                                      <p:cBhvr>
                                        <p:cTn id="14" dur="500" fill="hold"/>
                                        <p:tgtEl>
                                          <p:spTgt spid="2">
                                            <p:txEl>
                                              <p:pRg st="0" end="0"/>
                                            </p:txEl>
                                          </p:spTgt>
                                        </p:tgtEl>
                                        <p:attrNameLst>
                                          <p:attrName>fill.type</p:attrName>
                                        </p:attrNameLst>
                                      </p:cBhvr>
                                      <p:to>
                                        <p:strVal val="solid"/>
                                      </p:to>
                                    </p:set>
                                  </p:childTnLst>
                                </p:cTn>
                              </p:par>
                              <p:par>
                                <p:cTn id="15" presetID="16" presetClass="emph" presetSubtype="0" fill="hold" nodeType="withEffect">
                                  <p:stCondLst>
                                    <p:cond delay="0"/>
                                  </p:stCondLst>
                                  <p:iterate type="lt">
                                    <p:tmPct val="4000"/>
                                  </p:iterate>
                                  <p:childTnLst>
                                    <p:set>
                                      <p:cBhvr override="childStyle">
                                        <p:cTn id="16" dur="500" fill="hold"/>
                                        <p:tgtEl>
                                          <p:spTgt spid="2">
                                            <p:txEl>
                                              <p:pRg st="1" end="1"/>
                                            </p:txEl>
                                          </p:spTgt>
                                        </p:tgtEl>
                                        <p:attrNameLst>
                                          <p:attrName>style.color</p:attrName>
                                        </p:attrNameLst>
                                      </p:cBhvr>
                                      <p:to>
                                        <p:clrVal>
                                          <a:srgbClr val="27D5E7"/>
                                        </p:clrVal>
                                      </p:to>
                                    </p:set>
                                    <p:set>
                                      <p:cBhvr>
                                        <p:cTn id="17" dur="500" fill="hold"/>
                                        <p:tgtEl>
                                          <p:spTgt spid="2">
                                            <p:txEl>
                                              <p:pRg st="1" end="1"/>
                                            </p:txEl>
                                          </p:spTgt>
                                        </p:tgtEl>
                                        <p:attrNameLst>
                                          <p:attrName>fillcolor</p:attrName>
                                        </p:attrNameLst>
                                      </p:cBhvr>
                                      <p:to>
                                        <p:clrVal>
                                          <a:srgbClr val="27D5E7"/>
                                        </p:clrVal>
                                      </p:to>
                                    </p:set>
                                    <p:set>
                                      <p:cBhvr>
                                        <p:cTn id="18" dur="500" fill="hold"/>
                                        <p:tgtEl>
                                          <p:spTgt spid="2">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CasellaDiTesto 1"/>
          <p:cNvSpPr txBox="1"/>
          <p:nvPr/>
        </p:nvSpPr>
        <p:spPr>
          <a:xfrm>
            <a:off x="1979712" y="260648"/>
            <a:ext cx="4680520" cy="646331"/>
          </a:xfrm>
          <a:prstGeom prst="rect">
            <a:avLst/>
          </a:prstGeom>
          <a:noFill/>
        </p:spPr>
        <p:txBody>
          <a:bodyPr wrap="square" rtlCol="0">
            <a:spAutoFit/>
          </a:bodyPr>
          <a:lstStyle/>
          <a:p>
            <a:r>
              <a:rPr lang="it-IT" sz="3600" b="1" u="sng" dirty="0" smtClean="0">
                <a:solidFill>
                  <a:schemeClr val="bg1"/>
                </a:solidFill>
              </a:rPr>
              <a:t>ECLISSI LUNARE TOTALE</a:t>
            </a:r>
            <a:endParaRPr lang="it-IT" sz="3600" b="1" u="sng" dirty="0">
              <a:solidFill>
                <a:schemeClr val="bg1"/>
              </a:solidFill>
            </a:endParaRPr>
          </a:p>
        </p:txBody>
      </p:sp>
      <p:sp>
        <p:nvSpPr>
          <p:cNvPr id="8" name="Rettangolo 7"/>
          <p:cNvSpPr/>
          <p:nvPr/>
        </p:nvSpPr>
        <p:spPr>
          <a:xfrm>
            <a:off x="1475656" y="5229200"/>
            <a:ext cx="6696744" cy="1200329"/>
          </a:xfrm>
          <a:prstGeom prst="rect">
            <a:avLst/>
          </a:prstGeom>
        </p:spPr>
        <p:txBody>
          <a:bodyPr wrap="square">
            <a:spAutoFit/>
          </a:bodyPr>
          <a:lstStyle/>
          <a:p>
            <a:r>
              <a:rPr lang="it-IT" b="1" dirty="0" smtClean="0">
                <a:solidFill>
                  <a:schemeClr val="bg1"/>
                </a:solidFill>
              </a:rPr>
              <a:t>Un'eclissi lunare totale si verifica quando la Luna transita completamente attraverso l'ombra della Terra.</a:t>
            </a:r>
            <a:br>
              <a:rPr lang="it-IT" b="1" dirty="0" smtClean="0">
                <a:solidFill>
                  <a:schemeClr val="bg1"/>
                </a:solidFill>
              </a:rPr>
            </a:br>
            <a:r>
              <a:rPr lang="it-IT" b="1" dirty="0" smtClean="0">
                <a:solidFill>
                  <a:schemeClr val="bg1"/>
                </a:solidFill>
              </a:rPr>
              <a:t>La Luna attraversa prima la penombra, poi l'ombra e infine, dopo esserne uscita, interessa di nuovo la fascia penombrale.</a:t>
            </a:r>
            <a:endParaRPr lang="it-IT" b="1" dirty="0">
              <a:solidFill>
                <a:schemeClr val="bg1"/>
              </a:solidFill>
            </a:endParaRPr>
          </a:p>
        </p:txBody>
      </p:sp>
      <p:pic>
        <p:nvPicPr>
          <p:cNvPr id="5122" name="Picture 2" descr="File:Thecsman - eclipse (by).jpg"/>
          <p:cNvPicPr>
            <a:picLocks noChangeAspect="1" noChangeArrowheads="1"/>
          </p:cNvPicPr>
          <p:nvPr/>
        </p:nvPicPr>
        <p:blipFill>
          <a:blip r:embed="rId2" cstate="print"/>
          <a:srcRect/>
          <a:stretch>
            <a:fillRect/>
          </a:stretch>
        </p:blipFill>
        <p:spPr bwMode="auto">
          <a:xfrm>
            <a:off x="1619672" y="1124744"/>
            <a:ext cx="5328592" cy="4032448"/>
          </a:xfrm>
          <a:prstGeom prst="rect">
            <a:avLst/>
          </a:prstGeom>
          <a:noFill/>
        </p:spPr>
      </p:pic>
      <p:sp>
        <p:nvSpPr>
          <p:cNvPr id="5" name="Luna 4">
            <a:hlinkClick r:id="rId3" action="ppaction://hlinksldjump"/>
          </p:cNvPr>
          <p:cNvSpPr/>
          <p:nvPr/>
        </p:nvSpPr>
        <p:spPr>
          <a:xfrm>
            <a:off x="251520" y="404664"/>
            <a:ext cx="288032" cy="360040"/>
          </a:xfrm>
          <a:prstGeom prst="mo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CasellaDiTesto 1"/>
          <p:cNvSpPr txBox="1"/>
          <p:nvPr/>
        </p:nvSpPr>
        <p:spPr>
          <a:xfrm>
            <a:off x="1043608" y="404664"/>
            <a:ext cx="6336704" cy="707886"/>
          </a:xfrm>
          <a:prstGeom prst="rect">
            <a:avLst/>
          </a:prstGeom>
          <a:noFill/>
        </p:spPr>
        <p:txBody>
          <a:bodyPr wrap="square" rtlCol="0">
            <a:spAutoFit/>
          </a:bodyPr>
          <a:lstStyle/>
          <a:p>
            <a:r>
              <a:rPr lang="it-IT" sz="3600" b="1" dirty="0" smtClean="0">
                <a:solidFill>
                  <a:schemeClr val="bg1"/>
                </a:solidFill>
              </a:rPr>
              <a:t>      </a:t>
            </a:r>
            <a:r>
              <a:rPr lang="it-IT" sz="3600" b="1" u="sng" dirty="0" smtClean="0">
                <a:solidFill>
                  <a:schemeClr val="bg1"/>
                </a:solidFill>
              </a:rPr>
              <a:t>ECLISSI</a:t>
            </a:r>
            <a:r>
              <a:rPr lang="it-IT" sz="4000" b="1" u="sng" dirty="0" smtClean="0">
                <a:solidFill>
                  <a:schemeClr val="bg1"/>
                </a:solidFill>
              </a:rPr>
              <a:t> </a:t>
            </a:r>
            <a:r>
              <a:rPr lang="it-IT" sz="3600" b="1" u="sng" dirty="0" smtClean="0">
                <a:solidFill>
                  <a:schemeClr val="bg1"/>
                </a:solidFill>
              </a:rPr>
              <a:t>LUNARE PARZIALE</a:t>
            </a:r>
            <a:endParaRPr lang="it-IT" sz="3600" b="1" u="sng" dirty="0">
              <a:solidFill>
                <a:schemeClr val="bg1"/>
              </a:solidFill>
            </a:endParaRPr>
          </a:p>
        </p:txBody>
      </p:sp>
      <p:sp>
        <p:nvSpPr>
          <p:cNvPr id="10" name="Rettangolo 9"/>
          <p:cNvSpPr/>
          <p:nvPr/>
        </p:nvSpPr>
        <p:spPr>
          <a:xfrm>
            <a:off x="1187624" y="5085184"/>
            <a:ext cx="6552728" cy="1200329"/>
          </a:xfrm>
          <a:prstGeom prst="rect">
            <a:avLst/>
          </a:prstGeom>
        </p:spPr>
        <p:txBody>
          <a:bodyPr wrap="square">
            <a:spAutoFit/>
          </a:bodyPr>
          <a:lstStyle/>
          <a:p>
            <a:r>
              <a:rPr lang="it-IT" b="1" dirty="0" smtClean="0">
                <a:solidFill>
                  <a:schemeClr val="bg1"/>
                </a:solidFill>
              </a:rPr>
              <a:t>Un'eclissi lunare parziale si verifica quando la Luna non è abbastanza vicina all'eclittica da poter transitare per l'intera ombra terrestre, quindi viene occultata solo in parte mostrando un profilo falcato. È di minore interesse scientifico rispetto alle </a:t>
            </a:r>
            <a:r>
              <a:rPr lang="it-IT" b="1" i="1" dirty="0" smtClean="0">
                <a:solidFill>
                  <a:schemeClr val="bg1"/>
                </a:solidFill>
              </a:rPr>
              <a:t>totali</a:t>
            </a:r>
            <a:r>
              <a:rPr lang="it-IT" b="1" dirty="0" smtClean="0">
                <a:solidFill>
                  <a:schemeClr val="bg1"/>
                </a:solidFill>
              </a:rPr>
              <a:t>.</a:t>
            </a:r>
            <a:endParaRPr lang="it-IT" b="1" dirty="0">
              <a:solidFill>
                <a:schemeClr val="bg1"/>
              </a:solidFill>
            </a:endParaRPr>
          </a:p>
        </p:txBody>
      </p:sp>
      <p:pic>
        <p:nvPicPr>
          <p:cNvPr id="4098" name="Picture 2" descr="http://upload.wikimedia.org/wikipedia/commons/thumb/7/70/Strollers_-_lunar_eclipse_%28by-sa%29.jpg/120px-Strollers_-_lunar_eclipse_%28by-sa%29.jpg"/>
          <p:cNvPicPr>
            <a:picLocks noChangeAspect="1" noChangeArrowheads="1"/>
          </p:cNvPicPr>
          <p:nvPr/>
        </p:nvPicPr>
        <p:blipFill>
          <a:blip r:embed="rId2" cstate="print"/>
          <a:srcRect/>
          <a:stretch>
            <a:fillRect/>
          </a:stretch>
        </p:blipFill>
        <p:spPr bwMode="auto">
          <a:xfrm>
            <a:off x="1619672" y="1268760"/>
            <a:ext cx="5256584" cy="3672412"/>
          </a:xfrm>
          <a:prstGeom prst="rect">
            <a:avLst/>
          </a:prstGeom>
          <a:noFill/>
        </p:spPr>
      </p:pic>
      <p:sp>
        <p:nvSpPr>
          <p:cNvPr id="5" name="Luna 4">
            <a:hlinkClick r:id="rId3" action="ppaction://hlinksldjump"/>
          </p:cNvPr>
          <p:cNvSpPr/>
          <p:nvPr/>
        </p:nvSpPr>
        <p:spPr>
          <a:xfrm>
            <a:off x="251520" y="404664"/>
            <a:ext cx="288032" cy="360040"/>
          </a:xfrm>
          <a:prstGeom prst="mo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714356"/>
            <a:ext cx="8568952" cy="5810987"/>
          </a:xfrm>
        </p:spPr>
        <p:txBody>
          <a:bodyPr>
            <a:normAutofit fontScale="92500" lnSpcReduction="20000"/>
          </a:bodyPr>
          <a:lstStyle/>
          <a:p>
            <a:r>
              <a:rPr lang="it-IT" dirty="0" smtClean="0">
                <a:hlinkClick r:id="rId3" action="ppaction://hlinksldjump"/>
              </a:rPr>
              <a:t>Italiano  “Alla Luna” G. Leopardi</a:t>
            </a:r>
            <a:endParaRPr lang="it-IT" dirty="0" smtClean="0"/>
          </a:p>
          <a:p>
            <a:r>
              <a:rPr lang="it-IT" dirty="0" smtClean="0">
                <a:hlinkClick r:id="rId4" action="ppaction://hlinksldjump"/>
              </a:rPr>
              <a:t>Storia     Razzi,astronavi,satelliti: alla conquista dello spazio</a:t>
            </a:r>
            <a:endParaRPr lang="it-IT" dirty="0" smtClean="0"/>
          </a:p>
          <a:p>
            <a:r>
              <a:rPr lang="it-IT" dirty="0" smtClean="0">
                <a:hlinkClick r:id="rId5" action="ppaction://hlinksldjump"/>
              </a:rPr>
              <a:t>Geografia   Stati Uniti</a:t>
            </a:r>
            <a:endParaRPr lang="it-IT" dirty="0" smtClean="0"/>
          </a:p>
          <a:p>
            <a:r>
              <a:rPr lang="it-IT" dirty="0" smtClean="0">
                <a:hlinkClick r:id="rId6" action="ppaction://hlinksldjump"/>
              </a:rPr>
              <a:t>Scienze   La Luna</a:t>
            </a:r>
            <a:endParaRPr lang="it-IT" dirty="0" smtClean="0"/>
          </a:p>
          <a:p>
            <a:r>
              <a:rPr lang="it-IT" dirty="0" smtClean="0">
                <a:hlinkClick r:id="rId7" action="ppaction://hlinksldjump"/>
              </a:rPr>
              <a:t>Inglese    First steps on the Moon</a:t>
            </a:r>
            <a:endParaRPr lang="it-IT" dirty="0" smtClean="0"/>
          </a:p>
          <a:p>
            <a:r>
              <a:rPr lang="it-IT" dirty="0" smtClean="0">
                <a:hlinkClick r:id="rId8" action="ppaction://hlinksldjump"/>
              </a:rPr>
              <a:t>Francese   “Clair de Lune”  Victor Hugo</a:t>
            </a:r>
            <a:endParaRPr lang="it-IT" dirty="0" smtClean="0"/>
          </a:p>
          <a:p>
            <a:r>
              <a:rPr lang="it-IT" dirty="0" smtClean="0">
                <a:hlinkClick r:id="rId9" action="ppaction://hlinksldjump"/>
              </a:rPr>
              <a:t>Tecnologia  Energia mareomotrice</a:t>
            </a:r>
            <a:endParaRPr lang="it-IT" dirty="0" smtClean="0"/>
          </a:p>
          <a:p>
            <a:r>
              <a:rPr lang="it-IT" dirty="0" smtClean="0">
                <a:hlinkClick r:id="rId10" action="ppaction://hlinksldjump"/>
              </a:rPr>
              <a:t>Educazione </a:t>
            </a:r>
            <a:r>
              <a:rPr lang="it-IT" dirty="0" smtClean="0">
                <a:hlinkClick r:id="rId10" action="ppaction://hlinksldjump"/>
              </a:rPr>
              <a:t>Fisica  ATP</a:t>
            </a:r>
            <a:endParaRPr lang="it-IT" dirty="0" smtClean="0"/>
          </a:p>
          <a:p>
            <a:r>
              <a:rPr lang="it-IT" dirty="0" smtClean="0">
                <a:hlinkClick r:id="rId11" action="ppaction://hlinksldjump"/>
              </a:rPr>
              <a:t>Arte </a:t>
            </a:r>
            <a:r>
              <a:rPr lang="it-IT" dirty="0" smtClean="0">
                <a:hlinkClick r:id="rId11" action="ppaction://hlinksldjump"/>
              </a:rPr>
              <a:t>Surrealismo“Il maestro di scuola” </a:t>
            </a:r>
            <a:r>
              <a:rPr lang="it-IT" dirty="0" err="1" smtClean="0">
                <a:hlinkClick r:id="rId11" action="ppaction://hlinksldjump"/>
              </a:rPr>
              <a:t>Renè</a:t>
            </a:r>
            <a:r>
              <a:rPr lang="it-IT" dirty="0" smtClean="0">
                <a:hlinkClick r:id="rId11" action="ppaction://hlinksldjump"/>
              </a:rPr>
              <a:t> Magritte.</a:t>
            </a:r>
            <a:endParaRPr lang="it-IT" dirty="0" smtClean="0"/>
          </a:p>
          <a:p>
            <a:r>
              <a:rPr lang="it-IT" dirty="0" smtClean="0">
                <a:hlinkClick r:id="rId12" action="ppaction://hlinksldjump"/>
              </a:rPr>
              <a:t>Musica    Pop Music (Bruno Mars)</a:t>
            </a:r>
            <a:endParaRPr lang="it-IT" dirty="0" smtClean="0"/>
          </a:p>
          <a:p>
            <a:r>
              <a:rPr lang="it-IT" dirty="0" smtClean="0"/>
              <a:t>Cittadinanza   ONU</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ox(in)">
                                      <p:cBhvr>
                                        <p:cTn id="16" dur="500"/>
                                        <p:tgtEl>
                                          <p:spTgt spid="3">
                                            <p:txEl>
                                              <p:pRg st="3" end="3"/>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ox(in)">
                                      <p:cBhvr>
                                        <p:cTn id="19" dur="500"/>
                                        <p:tgtEl>
                                          <p:spTgt spid="3">
                                            <p:txEl>
                                              <p:pRg st="4" end="4"/>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ox(in)">
                                      <p:cBhvr>
                                        <p:cTn id="22" dur="500"/>
                                        <p:tgtEl>
                                          <p:spTgt spid="3">
                                            <p:txEl>
                                              <p:pRg st="5" end="5"/>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ox(in)">
                                      <p:cBhvr>
                                        <p:cTn id="25" dur="500"/>
                                        <p:tgtEl>
                                          <p:spTgt spid="3">
                                            <p:txEl>
                                              <p:pRg st="6" end="6"/>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ox(in)">
                                      <p:cBhvr>
                                        <p:cTn id="28" dur="500"/>
                                        <p:tgtEl>
                                          <p:spTgt spid="3">
                                            <p:txEl>
                                              <p:pRg st="7" end="7"/>
                                            </p:txEl>
                                          </p:spTgt>
                                        </p:tgtEl>
                                      </p:cBhvr>
                                    </p:animEffect>
                                  </p:childTnLst>
                                </p:cTn>
                              </p:par>
                              <p:par>
                                <p:cTn id="29" presetID="4" presetClass="entr" presetSubtype="16"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ox(in)">
                                      <p:cBhvr>
                                        <p:cTn id="31" dur="500"/>
                                        <p:tgtEl>
                                          <p:spTgt spid="3">
                                            <p:txEl>
                                              <p:pRg st="8" end="8"/>
                                            </p:txEl>
                                          </p:spTgt>
                                        </p:tgtEl>
                                      </p:cBhvr>
                                    </p:animEffect>
                                  </p:childTnLst>
                                </p:cTn>
                              </p:par>
                              <p:par>
                                <p:cTn id="32" presetID="4" presetClass="entr" presetSubtype="16"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box(in)">
                                      <p:cBhvr>
                                        <p:cTn id="34" dur="500"/>
                                        <p:tgtEl>
                                          <p:spTgt spid="3">
                                            <p:txEl>
                                              <p:pRg st="9" end="9"/>
                                            </p:txEl>
                                          </p:spTgt>
                                        </p:tgtEl>
                                      </p:cBhvr>
                                    </p:animEffect>
                                  </p:childTnLst>
                                </p:cTn>
                              </p:par>
                              <p:par>
                                <p:cTn id="35" presetID="4" presetClass="entr" presetSubtype="16"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box(in)">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CasellaDiTesto 1"/>
          <p:cNvSpPr txBox="1"/>
          <p:nvPr/>
        </p:nvSpPr>
        <p:spPr>
          <a:xfrm>
            <a:off x="1115616" y="476672"/>
            <a:ext cx="6264696" cy="646331"/>
          </a:xfrm>
          <a:prstGeom prst="rect">
            <a:avLst/>
          </a:prstGeom>
          <a:noFill/>
        </p:spPr>
        <p:txBody>
          <a:bodyPr wrap="square" rtlCol="0">
            <a:spAutoFit/>
          </a:bodyPr>
          <a:lstStyle/>
          <a:p>
            <a:r>
              <a:rPr lang="it-IT" sz="3600" b="1" dirty="0" smtClean="0">
                <a:solidFill>
                  <a:schemeClr val="bg1"/>
                </a:solidFill>
              </a:rPr>
              <a:t>   </a:t>
            </a:r>
            <a:r>
              <a:rPr lang="it-IT" sz="3600" b="1" u="sng" dirty="0" smtClean="0">
                <a:solidFill>
                  <a:schemeClr val="bg1"/>
                </a:solidFill>
              </a:rPr>
              <a:t>ECLISSI LUNARE PENOMBRALE</a:t>
            </a:r>
            <a:endParaRPr lang="it-IT" sz="3600" b="1" u="sng" dirty="0">
              <a:solidFill>
                <a:schemeClr val="bg1"/>
              </a:solidFill>
            </a:endParaRPr>
          </a:p>
        </p:txBody>
      </p:sp>
      <p:sp>
        <p:nvSpPr>
          <p:cNvPr id="7" name="Rettangolo 6"/>
          <p:cNvSpPr/>
          <p:nvPr/>
        </p:nvSpPr>
        <p:spPr>
          <a:xfrm>
            <a:off x="1115616" y="4365104"/>
            <a:ext cx="6858000" cy="2308324"/>
          </a:xfrm>
          <a:prstGeom prst="rect">
            <a:avLst/>
          </a:prstGeom>
        </p:spPr>
        <p:txBody>
          <a:bodyPr wrap="square">
            <a:spAutoFit/>
          </a:bodyPr>
          <a:lstStyle/>
          <a:p>
            <a:r>
              <a:rPr lang="it-IT" b="1" dirty="0" smtClean="0">
                <a:solidFill>
                  <a:schemeClr val="bg1"/>
                </a:solidFill>
              </a:rPr>
              <a:t>Un'eclissi lunare penombrale si verifica quando la Luna transita solo ed esclusivamente per la penombra della Terra, senza essere occultata dall'ombra: il fenomeno si mostra poco appariscente. Potrebbe essere visibile una piccolissima parte dell'ombra, ma solo se la Luna transita completamente all'interno della penombra: in questo caso, l'eclissi penombrale è </a:t>
            </a:r>
            <a:r>
              <a:rPr lang="it-IT" b="1" i="1" dirty="0" smtClean="0">
                <a:solidFill>
                  <a:schemeClr val="bg1"/>
                </a:solidFill>
              </a:rPr>
              <a:t>totale</a:t>
            </a:r>
            <a:r>
              <a:rPr lang="it-IT" b="1" dirty="0" smtClean="0">
                <a:solidFill>
                  <a:schemeClr val="bg1"/>
                </a:solidFill>
              </a:rPr>
              <a:t>; se invece ne viene oscurata solo una parte, l'eclissi penombrale è </a:t>
            </a:r>
            <a:r>
              <a:rPr lang="it-IT" b="1" i="1" dirty="0" smtClean="0">
                <a:solidFill>
                  <a:schemeClr val="bg1"/>
                </a:solidFill>
              </a:rPr>
              <a:t>parziale</a:t>
            </a:r>
            <a:r>
              <a:rPr lang="it-IT" b="1" dirty="0" smtClean="0">
                <a:solidFill>
                  <a:schemeClr val="bg1"/>
                </a:solidFill>
              </a:rPr>
              <a:t>. Come per le eclissi d'ombra esiste ugualmente una grandezza (</a:t>
            </a:r>
            <a:r>
              <a:rPr lang="it-IT" b="1" i="1" dirty="0" smtClean="0">
                <a:solidFill>
                  <a:schemeClr val="bg1"/>
                </a:solidFill>
              </a:rPr>
              <a:t>magnitudo</a:t>
            </a:r>
            <a:r>
              <a:rPr lang="it-IT" b="1" dirty="0" smtClean="0">
                <a:solidFill>
                  <a:schemeClr val="bg1"/>
                </a:solidFill>
              </a:rPr>
              <a:t>) penombrale.</a:t>
            </a:r>
            <a:endParaRPr lang="it-IT" b="1" dirty="0">
              <a:solidFill>
                <a:schemeClr val="bg1"/>
              </a:solidFill>
            </a:endParaRPr>
          </a:p>
        </p:txBody>
      </p:sp>
      <p:pic>
        <p:nvPicPr>
          <p:cNvPr id="3074" name="Picture 2" descr="http://upload.wikimedia.org/wikipedia/commons/thumb/2/21/Penumbral_lunar_eclipse_2006_March_14_Warrenton_VA.jpg/120px-Penumbral_lunar_eclipse_2006_March_14_Warrenton_VA.jpg"/>
          <p:cNvPicPr>
            <a:picLocks noChangeAspect="1" noChangeArrowheads="1"/>
          </p:cNvPicPr>
          <p:nvPr/>
        </p:nvPicPr>
        <p:blipFill>
          <a:blip r:embed="rId2" cstate="print"/>
          <a:srcRect/>
          <a:stretch>
            <a:fillRect/>
          </a:stretch>
        </p:blipFill>
        <p:spPr bwMode="auto">
          <a:xfrm>
            <a:off x="2267744" y="1196752"/>
            <a:ext cx="3960440" cy="3096347"/>
          </a:xfrm>
          <a:prstGeom prst="rect">
            <a:avLst/>
          </a:prstGeom>
          <a:noFill/>
        </p:spPr>
      </p:pic>
      <p:sp>
        <p:nvSpPr>
          <p:cNvPr id="5" name="Luna 4">
            <a:hlinkClick r:id="rId3" action="ppaction://hlinksldjump"/>
          </p:cNvPr>
          <p:cNvSpPr/>
          <p:nvPr/>
        </p:nvSpPr>
        <p:spPr>
          <a:xfrm>
            <a:off x="251520" y="404664"/>
            <a:ext cx="288032" cy="360040"/>
          </a:xfrm>
          <a:prstGeom prst="mo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3" name="CasellaDiTesto 2"/>
          <p:cNvSpPr txBox="1"/>
          <p:nvPr/>
        </p:nvSpPr>
        <p:spPr>
          <a:xfrm>
            <a:off x="1475656" y="260648"/>
            <a:ext cx="6984776" cy="646331"/>
          </a:xfrm>
          <a:prstGeom prst="rect">
            <a:avLst/>
          </a:prstGeom>
          <a:noFill/>
        </p:spPr>
        <p:txBody>
          <a:bodyPr wrap="square" rtlCol="0">
            <a:spAutoFit/>
          </a:bodyPr>
          <a:lstStyle/>
          <a:p>
            <a:r>
              <a:rPr lang="it-IT" sz="3600" b="1" u="sng" dirty="0" smtClean="0">
                <a:solidFill>
                  <a:schemeClr val="bg1"/>
                </a:solidFill>
              </a:rPr>
              <a:t>LA STRUTTURA DELLA LUNA</a:t>
            </a:r>
            <a:endParaRPr lang="it-IT" sz="3600" b="1" u="sng" dirty="0">
              <a:solidFill>
                <a:schemeClr val="bg1"/>
              </a:solidFill>
            </a:endParaRPr>
          </a:p>
        </p:txBody>
      </p:sp>
      <p:sp>
        <p:nvSpPr>
          <p:cNvPr id="4" name="Rettangolo 3"/>
          <p:cNvSpPr/>
          <p:nvPr/>
        </p:nvSpPr>
        <p:spPr>
          <a:xfrm>
            <a:off x="683568" y="4653136"/>
            <a:ext cx="7776864" cy="646331"/>
          </a:xfrm>
          <a:prstGeom prst="rect">
            <a:avLst/>
          </a:prstGeom>
        </p:spPr>
        <p:txBody>
          <a:bodyPr wrap="square">
            <a:spAutoFit/>
          </a:bodyPr>
          <a:lstStyle/>
          <a:p>
            <a:r>
              <a:rPr lang="it-IT" b="1" dirty="0" smtClean="0">
                <a:solidFill>
                  <a:schemeClr val="bg1"/>
                </a:solidFill>
              </a:rPr>
              <a:t>La Luna è un corpo differenziato,essendo composto da una crosta, un mantello e un nucleo, geologicamente diversi.</a:t>
            </a:r>
            <a:endParaRPr lang="it-IT" b="1" dirty="0">
              <a:solidFill>
                <a:schemeClr val="bg1"/>
              </a:solidFill>
            </a:endParaRPr>
          </a:p>
        </p:txBody>
      </p:sp>
      <p:pic>
        <p:nvPicPr>
          <p:cNvPr id="13" name="Immagine 12" descr="struttura luna.png"/>
          <p:cNvPicPr>
            <a:picLocks noChangeAspect="1"/>
          </p:cNvPicPr>
          <p:nvPr/>
        </p:nvPicPr>
        <p:blipFill>
          <a:blip r:embed="rId2" cstate="print"/>
          <a:stretch>
            <a:fillRect/>
          </a:stretch>
        </p:blipFill>
        <p:spPr>
          <a:xfrm>
            <a:off x="1979712" y="1196752"/>
            <a:ext cx="4176464" cy="3269806"/>
          </a:xfrm>
          <a:prstGeom prst="rect">
            <a:avLst/>
          </a:prstGeom>
        </p:spPr>
      </p:pic>
      <p:sp>
        <p:nvSpPr>
          <p:cNvPr id="16" name="CasellaDiTesto 15"/>
          <p:cNvSpPr txBox="1"/>
          <p:nvPr/>
        </p:nvSpPr>
        <p:spPr>
          <a:xfrm>
            <a:off x="539552" y="5445224"/>
            <a:ext cx="8208912" cy="1292662"/>
          </a:xfrm>
          <a:prstGeom prst="rect">
            <a:avLst/>
          </a:prstGeom>
          <a:noFill/>
        </p:spPr>
        <p:txBody>
          <a:bodyPr wrap="square" rtlCol="0">
            <a:spAutoFit/>
          </a:bodyPr>
          <a:lstStyle/>
          <a:p>
            <a:r>
              <a:rPr lang="it-IT" sz="2000" b="1" dirty="0" smtClean="0">
                <a:solidFill>
                  <a:schemeClr val="bg1"/>
                </a:solidFill>
              </a:rPr>
              <a:t>*</a:t>
            </a:r>
            <a:r>
              <a:rPr lang="it-IT" b="1" dirty="0" smtClean="0">
                <a:solidFill>
                  <a:schemeClr val="bg1"/>
                </a:solidFill>
              </a:rPr>
              <a:t>La crosta è la parte più esterna della Luna. Si trova appena al di sopra del mantello.</a:t>
            </a:r>
          </a:p>
          <a:p>
            <a:r>
              <a:rPr lang="it-IT" sz="2000" b="1" dirty="0" smtClean="0">
                <a:solidFill>
                  <a:schemeClr val="bg1"/>
                </a:solidFill>
              </a:rPr>
              <a:t>*</a:t>
            </a:r>
            <a:r>
              <a:rPr lang="it-IT" b="1" dirty="0" smtClean="0">
                <a:solidFill>
                  <a:schemeClr val="bg1"/>
                </a:solidFill>
              </a:rPr>
              <a:t>Il mantello è la zona immediatamente inferiore alla crosta e circonda il nucleo. E’     formato da materiale roccioso.</a:t>
            </a:r>
          </a:p>
          <a:p>
            <a:r>
              <a:rPr lang="it-IT" sz="2000" b="1" dirty="0" smtClean="0">
                <a:solidFill>
                  <a:schemeClr val="bg1"/>
                </a:solidFill>
              </a:rPr>
              <a:t>*</a:t>
            </a:r>
            <a:r>
              <a:rPr lang="it-IT" b="1" dirty="0" smtClean="0">
                <a:solidFill>
                  <a:schemeClr val="bg1"/>
                </a:solidFill>
              </a:rPr>
              <a:t>Il nucleo è la parte più intera della Luna. E’piccolo e ferroso.</a:t>
            </a:r>
            <a:endParaRPr lang="it-IT" b="1" dirty="0">
              <a:solidFill>
                <a:schemeClr val="bg1"/>
              </a:solidFill>
            </a:endParaRPr>
          </a:p>
        </p:txBody>
      </p:sp>
      <p:sp>
        <p:nvSpPr>
          <p:cNvPr id="6" name="Luna 5">
            <a:hlinkClick r:id="rId3" action="ppaction://hlinksldjump"/>
          </p:cNvPr>
          <p:cNvSpPr/>
          <p:nvPr/>
        </p:nvSpPr>
        <p:spPr>
          <a:xfrm>
            <a:off x="251520" y="332656"/>
            <a:ext cx="432048" cy="504056"/>
          </a:xfrm>
          <a:prstGeom prst="mo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16">
                                            <p:txEl>
                                              <p:pRg st="0" end="0"/>
                                            </p:txEl>
                                          </p:spTgt>
                                        </p:tgtEl>
                                        <p:attrNameLst>
                                          <p:attrName>style.color</p:attrName>
                                        </p:attrNameLst>
                                      </p:cBhvr>
                                      <p:to>
                                        <p:clrVal>
                                          <a:srgbClr val="FFFF00"/>
                                        </p:clrVal>
                                      </p:to>
                                    </p:set>
                                    <p:set>
                                      <p:cBhvr>
                                        <p:cTn id="7" dur="500" fill="hold"/>
                                        <p:tgtEl>
                                          <p:spTgt spid="16">
                                            <p:txEl>
                                              <p:pRg st="0" end="0"/>
                                            </p:txEl>
                                          </p:spTgt>
                                        </p:tgtEl>
                                        <p:attrNameLst>
                                          <p:attrName>fillcolor</p:attrName>
                                        </p:attrNameLst>
                                      </p:cBhvr>
                                      <p:to>
                                        <p:clrVal>
                                          <a:srgbClr val="FFFF00"/>
                                        </p:clrVal>
                                      </p:to>
                                    </p:set>
                                    <p:set>
                                      <p:cBhvr>
                                        <p:cTn id="8" dur="500" fill="hold"/>
                                        <p:tgtEl>
                                          <p:spTgt spid="16">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16">
                                            <p:txEl>
                                              <p:pRg st="1" end="1"/>
                                            </p:txEl>
                                          </p:spTgt>
                                        </p:tgtEl>
                                        <p:attrNameLst>
                                          <p:attrName>style.color</p:attrName>
                                        </p:attrNameLst>
                                      </p:cBhvr>
                                      <p:to>
                                        <p:clrVal>
                                          <a:srgbClr val="FFFF00"/>
                                        </p:clrVal>
                                      </p:to>
                                    </p:set>
                                    <p:set>
                                      <p:cBhvr>
                                        <p:cTn id="13" dur="500" fill="hold"/>
                                        <p:tgtEl>
                                          <p:spTgt spid="16">
                                            <p:txEl>
                                              <p:pRg st="1" end="1"/>
                                            </p:txEl>
                                          </p:spTgt>
                                        </p:tgtEl>
                                        <p:attrNameLst>
                                          <p:attrName>fillcolor</p:attrName>
                                        </p:attrNameLst>
                                      </p:cBhvr>
                                      <p:to>
                                        <p:clrVal>
                                          <a:srgbClr val="FFFF00"/>
                                        </p:clrVal>
                                      </p:to>
                                    </p:set>
                                    <p:set>
                                      <p:cBhvr>
                                        <p:cTn id="14" dur="500" fill="hold"/>
                                        <p:tgtEl>
                                          <p:spTgt spid="16">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500" fill="hold"/>
                                        <p:tgtEl>
                                          <p:spTgt spid="16">
                                            <p:txEl>
                                              <p:pRg st="2" end="2"/>
                                            </p:txEl>
                                          </p:spTgt>
                                        </p:tgtEl>
                                        <p:attrNameLst>
                                          <p:attrName>style.color</p:attrName>
                                        </p:attrNameLst>
                                      </p:cBhvr>
                                      <p:to>
                                        <p:clrVal>
                                          <a:srgbClr val="FFFF00"/>
                                        </p:clrVal>
                                      </p:to>
                                    </p:set>
                                    <p:set>
                                      <p:cBhvr>
                                        <p:cTn id="19" dur="500" fill="hold"/>
                                        <p:tgtEl>
                                          <p:spTgt spid="16">
                                            <p:txEl>
                                              <p:pRg st="2" end="2"/>
                                            </p:txEl>
                                          </p:spTgt>
                                        </p:tgtEl>
                                        <p:attrNameLst>
                                          <p:attrName>fillcolor</p:attrName>
                                        </p:attrNameLst>
                                      </p:cBhvr>
                                      <p:to>
                                        <p:clrVal>
                                          <a:srgbClr val="FFFF00"/>
                                        </p:clrVal>
                                      </p:to>
                                    </p:set>
                                    <p:set>
                                      <p:cBhvr>
                                        <p:cTn id="20" dur="500" fill="hold"/>
                                        <p:tgtEl>
                                          <p:spTgt spid="16">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pic>
        <p:nvPicPr>
          <p:cNvPr id="3076" name="Picture 4" descr="http://bits.wikimedia.org/skins-1.17/common/images/magnify-clip.png">
            <a:hlinkClick r:id="rId2" tooltip="Ingrandisci"/>
          </p:cNvPr>
          <p:cNvPicPr>
            <a:picLocks noChangeAspect="1" noChangeArrowheads="1"/>
          </p:cNvPicPr>
          <p:nvPr/>
        </p:nvPicPr>
        <p:blipFill>
          <a:blip r:embed="rId3" cstate="print"/>
          <a:srcRect/>
          <a:stretch>
            <a:fillRect/>
          </a:stretch>
        </p:blipFill>
        <p:spPr bwMode="auto">
          <a:xfrm>
            <a:off x="120650" y="-60325"/>
            <a:ext cx="142875" cy="104775"/>
          </a:xfrm>
          <a:prstGeom prst="rect">
            <a:avLst/>
          </a:prstGeom>
          <a:noFill/>
        </p:spPr>
      </p:pic>
      <p:sp>
        <p:nvSpPr>
          <p:cNvPr id="7" name="Titolo 6"/>
          <p:cNvSpPr>
            <a:spLocks noGrp="1"/>
          </p:cNvSpPr>
          <p:nvPr>
            <p:ph type="title"/>
          </p:nvPr>
        </p:nvSpPr>
        <p:spPr/>
        <p:txBody>
          <a:bodyPr/>
          <a:lstStyle/>
          <a:p>
            <a:r>
              <a:rPr lang="it-IT" b="1" u="sng" dirty="0" smtClean="0">
                <a:solidFill>
                  <a:schemeClr val="bg1"/>
                </a:solidFill>
              </a:rPr>
              <a:t>First steps on the Moon</a:t>
            </a:r>
            <a:endParaRPr lang="it-IT" b="1" u="sng" dirty="0">
              <a:solidFill>
                <a:schemeClr val="bg1"/>
              </a:solidFill>
            </a:endParaRPr>
          </a:p>
        </p:txBody>
      </p:sp>
      <p:pic>
        <p:nvPicPr>
          <p:cNvPr id="3078" name="Picture 6" descr="http://t3.gstatic.com/images?q=tbn:ANd9GcT__ZMoNYgtu4eDgQg1elCKcO-VR7drtblw7vcin8RHKCN_F9lHXHdXIzjDZw"/>
          <p:cNvPicPr>
            <a:picLocks noChangeAspect="1" noChangeArrowheads="1"/>
          </p:cNvPicPr>
          <p:nvPr/>
        </p:nvPicPr>
        <p:blipFill>
          <a:blip r:embed="rId4" cstate="print"/>
          <a:srcRect/>
          <a:stretch>
            <a:fillRect/>
          </a:stretch>
        </p:blipFill>
        <p:spPr bwMode="auto">
          <a:xfrm rot="20160223">
            <a:off x="542267" y="1722735"/>
            <a:ext cx="3156900" cy="2682831"/>
          </a:xfrm>
          <a:prstGeom prst="rect">
            <a:avLst/>
          </a:prstGeom>
          <a:noFill/>
          <a:effectLst>
            <a:outerShdw blurRad="63500" sx="102000" sy="102000" algn="ctr" rotWithShape="0">
              <a:prstClr val="black">
                <a:alpha val="40000"/>
              </a:prstClr>
            </a:outerShdw>
          </a:effectLst>
        </p:spPr>
      </p:pic>
      <p:pic>
        <p:nvPicPr>
          <p:cNvPr id="3080" name="Picture 8" descr="http://t1.gstatic.com/images?q=tbn:ANd9GcSUKyr5yZdTDPGgqBKJ1BLtUB4m3VVlVZnuRSOhPGNcHR9TKIHe4w"/>
          <p:cNvPicPr>
            <a:picLocks noChangeAspect="1" noChangeArrowheads="1"/>
          </p:cNvPicPr>
          <p:nvPr/>
        </p:nvPicPr>
        <p:blipFill>
          <a:blip r:embed="rId5" cstate="print"/>
          <a:srcRect/>
          <a:stretch>
            <a:fillRect/>
          </a:stretch>
        </p:blipFill>
        <p:spPr bwMode="auto">
          <a:xfrm rot="912563">
            <a:off x="4913948" y="1623650"/>
            <a:ext cx="3593253" cy="2537617"/>
          </a:xfrm>
          <a:prstGeom prst="rect">
            <a:avLst/>
          </a:prstGeom>
          <a:noFill/>
        </p:spPr>
      </p:pic>
      <p:sp>
        <p:nvSpPr>
          <p:cNvPr id="14" name="CasellaDiTesto 13"/>
          <p:cNvSpPr txBox="1"/>
          <p:nvPr/>
        </p:nvSpPr>
        <p:spPr>
          <a:xfrm>
            <a:off x="323528" y="6309320"/>
            <a:ext cx="3312368" cy="400110"/>
          </a:xfrm>
          <a:prstGeom prst="rect">
            <a:avLst/>
          </a:prstGeom>
          <a:noFill/>
        </p:spPr>
        <p:txBody>
          <a:bodyPr wrap="square" rtlCol="0">
            <a:spAutoFit/>
          </a:bodyPr>
          <a:lstStyle/>
          <a:p>
            <a:r>
              <a:rPr lang="it-IT" sz="2000" b="1" u="sng" dirty="0" smtClean="0">
                <a:solidFill>
                  <a:schemeClr val="bg1"/>
                </a:solidFill>
              </a:rPr>
              <a:t>July 1969</a:t>
            </a:r>
            <a:endParaRPr lang="it-IT" sz="2000" b="1" u="sng" dirty="0">
              <a:solidFill>
                <a:schemeClr val="bg1"/>
              </a:solidFill>
            </a:endParaRPr>
          </a:p>
        </p:txBody>
      </p:sp>
      <p:pic>
        <p:nvPicPr>
          <p:cNvPr id="3082" name="Picture 10" descr="http://t3.gstatic.com/images?q=tbn:ANd9GcRVPoG8cRLfVegHF40QDa8ve7oJMhaVgPwpmgDVUPZeTEo-BdLmUg"/>
          <p:cNvPicPr>
            <a:picLocks noChangeAspect="1" noChangeArrowheads="1"/>
          </p:cNvPicPr>
          <p:nvPr/>
        </p:nvPicPr>
        <p:blipFill>
          <a:blip r:embed="rId6" cstate="print"/>
          <a:srcRect/>
          <a:stretch>
            <a:fillRect/>
          </a:stretch>
        </p:blipFill>
        <p:spPr bwMode="auto">
          <a:xfrm>
            <a:off x="3347864" y="4077072"/>
            <a:ext cx="2520280" cy="2592288"/>
          </a:xfrm>
          <a:prstGeom prst="rect">
            <a:avLst/>
          </a:prstGeom>
          <a:noFill/>
        </p:spPr>
      </p:pic>
      <p:sp>
        <p:nvSpPr>
          <p:cNvPr id="8" name="Luna 7">
            <a:hlinkClick r:id="rId7" action="ppaction://hlinksldjump"/>
          </p:cNvPr>
          <p:cNvSpPr/>
          <p:nvPr/>
        </p:nvSpPr>
        <p:spPr>
          <a:xfrm>
            <a:off x="395536" y="260648"/>
            <a:ext cx="360040" cy="432048"/>
          </a:xfrm>
          <a:prstGeom prst="mo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diamond(in)">
                                      <p:cBhvr>
                                        <p:cTn id="7" dur="2000"/>
                                        <p:tgtEl>
                                          <p:spTgt spid="307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080"/>
                                        </p:tgtEl>
                                        <p:attrNameLst>
                                          <p:attrName>style.visibility</p:attrName>
                                        </p:attrNameLst>
                                      </p:cBhvr>
                                      <p:to>
                                        <p:strVal val="visible"/>
                                      </p:to>
                                    </p:set>
                                    <p:animEffect transition="in" filter="diamond(in)">
                                      <p:cBhvr>
                                        <p:cTn id="12" dur="2000"/>
                                        <p:tgtEl>
                                          <p:spTgt spid="308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080"/>
                                        </p:tgtEl>
                                        <p:attrNameLst>
                                          <p:attrName>style.visibility</p:attrName>
                                        </p:attrNameLst>
                                      </p:cBhvr>
                                      <p:to>
                                        <p:strVal val="visible"/>
                                      </p:to>
                                    </p:set>
                                    <p:animEffect transition="in" filter="box(in)">
                                      <p:cBhvr>
                                        <p:cTn id="17" dur="500"/>
                                        <p:tgtEl>
                                          <p:spTgt spid="308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078"/>
                                        </p:tgtEl>
                                        <p:attrNameLst>
                                          <p:attrName>style.visibility</p:attrName>
                                        </p:attrNameLst>
                                      </p:cBhvr>
                                      <p:to>
                                        <p:strVal val="visible"/>
                                      </p:to>
                                    </p:set>
                                    <p:animEffect transition="in" filter="checkerboard(across)">
                                      <p:cBhvr>
                                        <p:cTn id="22" dur="500"/>
                                        <p:tgtEl>
                                          <p:spTgt spid="307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nodeType="clickEffect">
                                  <p:stCondLst>
                                    <p:cond delay="0"/>
                                  </p:stCondLst>
                                  <p:childTnLst>
                                    <p:set>
                                      <p:cBhvr>
                                        <p:cTn id="26" dur="1" fill="hold">
                                          <p:stCondLst>
                                            <p:cond delay="0"/>
                                          </p:stCondLst>
                                        </p:cTn>
                                        <p:tgtEl>
                                          <p:spTgt spid="3082"/>
                                        </p:tgtEl>
                                        <p:attrNameLst>
                                          <p:attrName>style.visibility</p:attrName>
                                        </p:attrNameLst>
                                      </p:cBhvr>
                                      <p:to>
                                        <p:strVal val="visible"/>
                                      </p:to>
                                    </p:set>
                                    <p:animEffect transition="in" filter="blinds(vertical)">
                                      <p:cBhvr>
                                        <p:cTn id="27" dur="20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771800" y="404664"/>
            <a:ext cx="4824536" cy="792088"/>
          </a:xfrm>
        </p:spPr>
        <p:txBody>
          <a:bodyPr>
            <a:noAutofit/>
          </a:bodyPr>
          <a:lstStyle/>
          <a:p>
            <a:r>
              <a:rPr lang="it-IT" sz="3600" b="1" u="sng" dirty="0" smtClean="0">
                <a:solidFill>
                  <a:schemeClr val="bg1"/>
                </a:solidFill>
                <a:latin typeface="+mn-lt"/>
              </a:rPr>
              <a:t>POP MUSIC</a:t>
            </a:r>
            <a:endParaRPr lang="it-IT" sz="3600" b="1" u="sng" dirty="0">
              <a:solidFill>
                <a:schemeClr val="bg1"/>
              </a:solidFill>
              <a:latin typeface="+mn-lt"/>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595005" y="155057"/>
            <a:ext cx="1888763" cy="1594832"/>
          </a:xfrm>
          <a:prstGeom prst="rect">
            <a:avLst/>
          </a:prstGeom>
          <a:noFill/>
          <a:ln w="9525">
            <a:noFill/>
            <a:miter lim="800000"/>
            <a:headEnd/>
            <a:tailEnd/>
          </a:ln>
        </p:spPr>
      </p:pic>
      <p:sp useBgFill="1">
        <p:nvSpPr>
          <p:cNvPr id="5" name="CasellaDiTesto 4"/>
          <p:cNvSpPr txBox="1"/>
          <p:nvPr/>
        </p:nvSpPr>
        <p:spPr>
          <a:xfrm>
            <a:off x="395536" y="1916832"/>
            <a:ext cx="8496944" cy="1815882"/>
          </a:xfrm>
          <a:prstGeom prst="rect">
            <a:avLst/>
          </a:prstGeom>
          <a:ln>
            <a:noFill/>
          </a:ln>
          <a:effectLst>
            <a:glow rad="228600">
              <a:schemeClr val="accent4">
                <a:satMod val="175000"/>
                <a:alpha val="40000"/>
              </a:schemeClr>
            </a:glow>
            <a:softEdge rad="635000"/>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r>
              <a:rPr lang="it-IT" sz="1600" b="1" dirty="0" smtClean="0">
                <a:solidFill>
                  <a:schemeClr val="bg1"/>
                </a:solidFill>
              </a:rPr>
              <a:t>Il termine pop nacque negli anni venti come abbreviazione di popular music. Con lo sviluppo della radio, dell’editoria musicale, dell’industria discografica, il termine popular ha assunto significati autonomi rispetto alle forme musicali tradizionalmente intese come appartenenti alla “musica popolare”. La popular music è definibile come musica fatta per la gente e musica fatta dalla gente. I due generi principali che costituiscono  la popular music sono la pop music e il rock. Il pop si è affermato come musica di facile ascolto e di intrattenimento, mentre il rock ereditando il portato dell’eversione rock &amp; roll, si è conquistata un identità contro culturale e underground.</a:t>
            </a:r>
            <a:endParaRPr lang="it-IT" sz="1600" b="1" dirty="0">
              <a:solidFill>
                <a:schemeClr val="bg1"/>
              </a:solidFill>
            </a:endParaRPr>
          </a:p>
        </p:txBody>
      </p:sp>
      <p:sp>
        <p:nvSpPr>
          <p:cNvPr id="8" name="CasellaDiTesto 7"/>
          <p:cNvSpPr txBox="1"/>
          <p:nvPr/>
        </p:nvSpPr>
        <p:spPr>
          <a:xfrm>
            <a:off x="179512" y="4293096"/>
            <a:ext cx="5832648" cy="1631216"/>
          </a:xfrm>
          <a:prstGeom prst="rect">
            <a:avLst/>
          </a:prstGeom>
          <a:noFill/>
        </p:spPr>
        <p:txBody>
          <a:bodyPr wrap="square" rtlCol="0">
            <a:spAutoFit/>
          </a:bodyPr>
          <a:lstStyle/>
          <a:p>
            <a:r>
              <a:rPr lang="it-IT" sz="2000" b="1" dirty="0" smtClean="0">
                <a:solidFill>
                  <a:schemeClr val="bg1"/>
                </a:solidFill>
              </a:rPr>
              <a:t> </a:t>
            </a:r>
            <a:r>
              <a:rPr lang="it-IT" sz="2000" b="1" dirty="0" smtClean="0">
                <a:solidFill>
                  <a:schemeClr val="bg1"/>
                </a:solidFill>
              </a:rPr>
              <a:t>Bruno Mars, nome d’arte di Peter Gene Hernandez (Waikiki 8 ottobre 1985) è un cantante pop e produttore discografico statunitense. Tra i suoi più grandi successi ricordiamo “Just the way you are”, “Grenade”, “Talking to the moon” e “The lazy song”.</a:t>
            </a:r>
            <a:endParaRPr lang="it-IT" sz="2000" b="1" dirty="0">
              <a:solidFill>
                <a:schemeClr val="bg1"/>
              </a:solidFill>
            </a:endParaRPr>
          </a:p>
        </p:txBody>
      </p:sp>
      <p:pic>
        <p:nvPicPr>
          <p:cNvPr id="1030" name="Picture 6"/>
          <p:cNvPicPr>
            <a:picLocks noChangeAspect="1" noChangeArrowheads="1"/>
          </p:cNvPicPr>
          <p:nvPr/>
        </p:nvPicPr>
        <p:blipFill>
          <a:blip r:embed="rId3" cstate="print"/>
          <a:srcRect/>
          <a:stretch>
            <a:fillRect/>
          </a:stretch>
        </p:blipFill>
        <p:spPr bwMode="auto">
          <a:xfrm>
            <a:off x="6012160" y="3789040"/>
            <a:ext cx="2808312" cy="2880320"/>
          </a:xfrm>
          <a:prstGeom prst="rect">
            <a:avLst/>
          </a:prstGeom>
          <a:noFill/>
          <a:ln w="9525">
            <a:noFill/>
            <a:miter lim="800000"/>
            <a:headEnd/>
            <a:tailEnd/>
          </a:ln>
        </p:spPr>
      </p:pic>
      <p:sp>
        <p:nvSpPr>
          <p:cNvPr id="13" name="Luna 12">
            <a:hlinkClick r:id="rId4" action="ppaction://hlinksldjump"/>
          </p:cNvPr>
          <p:cNvSpPr/>
          <p:nvPr/>
        </p:nvSpPr>
        <p:spPr>
          <a:xfrm>
            <a:off x="7956376" y="332656"/>
            <a:ext cx="360040" cy="504056"/>
          </a:xfrm>
          <a:prstGeom prst="mo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blinds(horizontal)">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 calcmode="lin" valueType="num">
                                      <p:cBhvr additive="base">
                                        <p:cTn id="17" dur="500" fill="hold"/>
                                        <p:tgtEl>
                                          <p:spTgt spid="1030"/>
                                        </p:tgtEl>
                                        <p:attrNameLst>
                                          <p:attrName>ppt_x</p:attrName>
                                        </p:attrNameLst>
                                      </p:cBhvr>
                                      <p:tavLst>
                                        <p:tav tm="0">
                                          <p:val>
                                            <p:strVal val="#ppt_x"/>
                                          </p:val>
                                        </p:tav>
                                        <p:tav tm="100000">
                                          <p:val>
                                            <p:strVal val="#ppt_x"/>
                                          </p:val>
                                        </p:tav>
                                      </p:tavLst>
                                    </p:anim>
                                    <p:anim calcmode="lin" valueType="num">
                                      <p:cBhvr additive="base">
                                        <p:cTn id="1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0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080120"/>
          </a:xfrm>
        </p:spPr>
        <p:txBody>
          <a:bodyPr>
            <a:normAutofit/>
          </a:bodyPr>
          <a:lstStyle/>
          <a:p>
            <a:r>
              <a:rPr lang="it-IT" sz="3600" b="1" u="sng" dirty="0" smtClean="0">
                <a:solidFill>
                  <a:schemeClr val="bg1"/>
                </a:solidFill>
                <a:latin typeface="+mn-lt"/>
              </a:rPr>
              <a:t>IL SURREALISMO</a:t>
            </a:r>
            <a:endParaRPr lang="it-IT" sz="3600" b="1" u="sng" dirty="0">
              <a:solidFill>
                <a:schemeClr val="bg1"/>
              </a:solidFill>
              <a:latin typeface="+mn-lt"/>
            </a:endParaRPr>
          </a:p>
        </p:txBody>
      </p:sp>
      <p:sp>
        <p:nvSpPr>
          <p:cNvPr id="3" name="Segnaposto contenuto 2"/>
          <p:cNvSpPr>
            <a:spLocks noGrp="1"/>
          </p:cNvSpPr>
          <p:nvPr>
            <p:ph idx="1"/>
          </p:nvPr>
        </p:nvSpPr>
        <p:spPr>
          <a:xfrm>
            <a:off x="457200" y="1268761"/>
            <a:ext cx="8229600" cy="4248471"/>
          </a:xfrm>
        </p:spPr>
        <p:txBody>
          <a:bodyPr>
            <a:normAutofit/>
          </a:bodyPr>
          <a:lstStyle/>
          <a:p>
            <a:pPr>
              <a:buNone/>
            </a:pPr>
            <a:r>
              <a:rPr lang="it-IT" sz="1600" b="1" dirty="0" smtClean="0">
                <a:solidFill>
                  <a:schemeClr val="bg1"/>
                </a:solidFill>
              </a:rPr>
              <a:t>        Il </a:t>
            </a:r>
            <a:r>
              <a:rPr lang="it-IT" sz="1600" b="1" dirty="0" smtClean="0">
                <a:solidFill>
                  <a:schemeClr val="bg1"/>
                </a:solidFill>
              </a:rPr>
              <a:t>surrealismo è un movimento culturale molto diffuso nella cultura del novecento che nasce in opposizione </a:t>
            </a:r>
            <a:r>
              <a:rPr lang="it-IT" sz="1600" b="1" dirty="0" smtClean="0">
                <a:solidFill>
                  <a:schemeClr val="bg1"/>
                </a:solidFill>
              </a:rPr>
              <a:t>al Dadaismo. </a:t>
            </a:r>
            <a:r>
              <a:rPr lang="it-IT" sz="1600" b="1" dirty="0" smtClean="0">
                <a:solidFill>
                  <a:schemeClr val="bg1"/>
                </a:solidFill>
              </a:rPr>
              <a:t>Ha coinvolto tutte le </a:t>
            </a:r>
            <a:r>
              <a:rPr lang="it-IT" sz="1600" b="1" dirty="0" smtClean="0">
                <a:solidFill>
                  <a:schemeClr val="bg1"/>
                </a:solidFill>
              </a:rPr>
              <a:t>arti visive ma </a:t>
            </a:r>
            <a:r>
              <a:rPr lang="it-IT" sz="1600" b="1" dirty="0" smtClean="0">
                <a:solidFill>
                  <a:schemeClr val="bg1"/>
                </a:solidFill>
              </a:rPr>
              <a:t>anche </a:t>
            </a:r>
            <a:r>
              <a:rPr lang="it-IT" sz="1600" b="1" dirty="0" smtClean="0">
                <a:solidFill>
                  <a:schemeClr val="bg1"/>
                </a:solidFill>
              </a:rPr>
              <a:t>letteratura e cinema, </a:t>
            </a:r>
            <a:r>
              <a:rPr lang="it-IT" sz="1600" b="1" dirty="0" smtClean="0">
                <a:solidFill>
                  <a:schemeClr val="bg1"/>
                </a:solidFill>
              </a:rPr>
              <a:t>quest'ultimo nato negli </a:t>
            </a:r>
            <a:r>
              <a:rPr lang="it-IT" sz="1600" b="1" dirty="0" smtClean="0">
                <a:solidFill>
                  <a:schemeClr val="bg1"/>
                </a:solidFill>
              </a:rPr>
              <a:t>anni venti a Parigi. Il </a:t>
            </a:r>
            <a:r>
              <a:rPr lang="it-IT" sz="1600" b="1" dirty="0" smtClean="0">
                <a:solidFill>
                  <a:schemeClr val="bg1"/>
                </a:solidFill>
              </a:rPr>
              <a:t>movimento ebbe come principale teorico il </a:t>
            </a:r>
            <a:r>
              <a:rPr lang="it-IT" sz="1600" b="1" dirty="0" smtClean="0">
                <a:solidFill>
                  <a:schemeClr val="bg1"/>
                </a:solidFill>
              </a:rPr>
              <a:t>poeta Andrè Breton, </a:t>
            </a:r>
            <a:r>
              <a:rPr lang="it-IT" sz="1600" b="1" dirty="0" smtClean="0">
                <a:solidFill>
                  <a:schemeClr val="bg1"/>
                </a:solidFill>
              </a:rPr>
              <a:t>che canalizzò la vitalità distruttiva </a:t>
            </a:r>
            <a:r>
              <a:rPr lang="it-IT" sz="1600" b="1" dirty="0" smtClean="0">
                <a:solidFill>
                  <a:schemeClr val="bg1"/>
                </a:solidFill>
              </a:rPr>
              <a:t>del Dadaismo. </a:t>
            </a:r>
            <a:r>
              <a:rPr lang="it-IT" sz="1600" b="1" dirty="0" smtClean="0">
                <a:solidFill>
                  <a:schemeClr val="bg1"/>
                </a:solidFill>
              </a:rPr>
              <a:t>Breton fu influenzato dalla lettura dell'interpretazione dei </a:t>
            </a:r>
            <a:r>
              <a:rPr lang="it-IT" sz="1600" b="1" dirty="0" smtClean="0">
                <a:solidFill>
                  <a:schemeClr val="bg1"/>
                </a:solidFill>
              </a:rPr>
              <a:t>sogni Freud </a:t>
            </a:r>
            <a:r>
              <a:rPr lang="it-IT" sz="1600" b="1" dirty="0" smtClean="0">
                <a:solidFill>
                  <a:schemeClr val="bg1"/>
                </a:solidFill>
              </a:rPr>
              <a:t>del 1899; dopo averlo letto arrivò alla conclusione che era inaccettabile il fatto che il sogno (e l'inconscio) avesse avuto così poco spazio nella civiltà moderna e pensò quindi di fondare un nuovo movimento artistico e letterario in cui il sogno e l'inconscio avessero un ruolo fondamentale. Nacque così il surrealismo</a:t>
            </a:r>
            <a:r>
              <a:rPr lang="it-IT" sz="1600" b="1" dirty="0" smtClean="0">
                <a:solidFill>
                  <a:schemeClr val="bg1"/>
                </a:solidFill>
              </a:rPr>
              <a:t>.</a:t>
            </a:r>
            <a:r>
              <a:rPr lang="it-IT" sz="1600" dirty="0" smtClean="0"/>
              <a:t> </a:t>
            </a:r>
            <a:endParaRPr lang="it-IT" sz="1600" dirty="0" smtClean="0"/>
          </a:p>
          <a:p>
            <a:pPr>
              <a:buNone/>
            </a:pPr>
            <a:r>
              <a:rPr lang="it-IT" sz="1600" b="1" dirty="0" smtClean="0">
                <a:solidFill>
                  <a:schemeClr val="bg1"/>
                </a:solidFill>
              </a:rPr>
              <a:t>       Il </a:t>
            </a:r>
            <a:r>
              <a:rPr lang="it-IT" sz="1600" b="1" dirty="0" smtClean="0">
                <a:solidFill>
                  <a:schemeClr val="bg1"/>
                </a:solidFill>
              </a:rPr>
              <a:t>surrealismo ha tre tematiche principali</a:t>
            </a:r>
            <a:r>
              <a:rPr lang="it-IT" sz="1600" b="1" dirty="0" smtClean="0">
                <a:solidFill>
                  <a:schemeClr val="bg1"/>
                </a:solidFill>
              </a:rPr>
              <a:t>:</a:t>
            </a:r>
            <a:endParaRPr lang="it-IT" sz="1600" b="1" dirty="0" smtClean="0">
              <a:solidFill>
                <a:schemeClr val="bg1"/>
              </a:solidFill>
            </a:endParaRPr>
          </a:p>
          <a:p>
            <a:pPr>
              <a:buNone/>
            </a:pPr>
            <a:r>
              <a:rPr lang="it-IT" sz="1600" b="1" dirty="0" smtClean="0">
                <a:solidFill>
                  <a:schemeClr val="bg1"/>
                </a:solidFill>
              </a:rPr>
              <a:t>        - </a:t>
            </a:r>
            <a:r>
              <a:rPr lang="it-IT" sz="1600" b="1" dirty="0" smtClean="0">
                <a:solidFill>
                  <a:schemeClr val="bg1"/>
                </a:solidFill>
              </a:rPr>
              <a:t>AMORE, inteso come fulcro della vita</a:t>
            </a:r>
          </a:p>
          <a:p>
            <a:pPr>
              <a:buNone/>
            </a:pPr>
            <a:r>
              <a:rPr lang="it-IT" sz="1600" b="1" dirty="0" smtClean="0">
                <a:solidFill>
                  <a:schemeClr val="bg1"/>
                </a:solidFill>
              </a:rPr>
              <a:t>        - </a:t>
            </a:r>
            <a:r>
              <a:rPr lang="it-IT" sz="1600" b="1" dirty="0" smtClean="0">
                <a:solidFill>
                  <a:schemeClr val="bg1"/>
                </a:solidFill>
              </a:rPr>
              <a:t>SOGNO E FOLLIA, considerati i mezzi per superare la razionalità</a:t>
            </a:r>
          </a:p>
          <a:p>
            <a:pPr>
              <a:buNone/>
            </a:pPr>
            <a:r>
              <a:rPr lang="it-IT" sz="1600" b="1" dirty="0" smtClean="0">
                <a:solidFill>
                  <a:schemeClr val="bg1"/>
                </a:solidFill>
              </a:rPr>
              <a:t>        - </a:t>
            </a:r>
            <a:r>
              <a:rPr lang="it-IT" sz="1600" b="1" dirty="0" smtClean="0">
                <a:solidFill>
                  <a:schemeClr val="bg1"/>
                </a:solidFill>
              </a:rPr>
              <a:t>LIBERAZIONE, dell' individuo dalle convenzioni sociali</a:t>
            </a:r>
            <a:r>
              <a:rPr lang="it-IT" sz="1600" b="1" dirty="0" smtClean="0">
                <a:solidFill>
                  <a:schemeClr val="bg1"/>
                </a:solidFill>
              </a:rPr>
              <a:t>.</a:t>
            </a:r>
          </a:p>
          <a:p>
            <a:pPr>
              <a:buNone/>
            </a:pPr>
            <a:r>
              <a:rPr lang="it-IT" sz="1600" b="1" dirty="0" smtClean="0">
                <a:solidFill>
                  <a:schemeClr val="bg1"/>
                </a:solidFill>
              </a:rPr>
              <a:t> </a:t>
            </a:r>
            <a:r>
              <a:rPr lang="it-IT" sz="1600" b="1" dirty="0" smtClean="0">
                <a:solidFill>
                  <a:schemeClr val="bg1"/>
                </a:solidFill>
              </a:rPr>
              <a:t>    </a:t>
            </a:r>
          </a:p>
          <a:p>
            <a:pPr>
              <a:buNone/>
            </a:pPr>
            <a:r>
              <a:rPr lang="it-IT" sz="1800" b="1" dirty="0" smtClean="0">
                <a:solidFill>
                  <a:schemeClr val="bg1"/>
                </a:solidFill>
              </a:rPr>
              <a:t> </a:t>
            </a:r>
            <a:r>
              <a:rPr lang="it-IT" sz="1800" b="1" dirty="0" smtClean="0">
                <a:solidFill>
                  <a:schemeClr val="bg1"/>
                </a:solidFill>
              </a:rPr>
              <a:t>      </a:t>
            </a:r>
            <a:r>
              <a:rPr lang="it-IT" sz="1800" b="1" dirty="0" err="1" smtClean="0">
                <a:solidFill>
                  <a:schemeClr val="bg1"/>
                </a:solidFill>
                <a:hlinkClick r:id="rId2" action="ppaction://hlinksldjump"/>
              </a:rPr>
              <a:t>Renè</a:t>
            </a:r>
            <a:r>
              <a:rPr lang="it-IT" sz="1800" b="1" dirty="0" smtClean="0">
                <a:solidFill>
                  <a:schemeClr val="bg1"/>
                </a:solidFill>
                <a:hlinkClick r:id="rId2" action="ppaction://hlinksldjump"/>
              </a:rPr>
              <a:t> Magritte</a:t>
            </a:r>
            <a:r>
              <a:rPr lang="it-IT" sz="1600" b="1" dirty="0" smtClean="0">
                <a:solidFill>
                  <a:schemeClr val="bg1"/>
                </a:solidFill>
                <a:hlinkClick r:id="rId2" action="ppaction://hlinksldjump"/>
              </a:rPr>
              <a:t> </a:t>
            </a:r>
            <a:r>
              <a:rPr lang="it-IT" sz="1600" b="1" dirty="0" smtClean="0">
                <a:solidFill>
                  <a:schemeClr val="bg1"/>
                </a:solidFill>
              </a:rPr>
              <a:t>è considerato uno dei maggiori esponenti del surrealismo in Belgio.</a:t>
            </a:r>
            <a:endParaRPr lang="it-IT" sz="1600" b="1" dirty="0" smtClean="0">
              <a:solidFill>
                <a:schemeClr val="bg1"/>
              </a:solidFill>
            </a:endParaRPr>
          </a:p>
          <a:p>
            <a:pPr>
              <a:buNone/>
            </a:pPr>
            <a:endParaRPr lang="it-IT" sz="1600" b="1" dirty="0" smtClean="0">
              <a:solidFill>
                <a:schemeClr val="bg1"/>
              </a:solidFill>
            </a:endParaRPr>
          </a:p>
          <a:p>
            <a:endParaRPr lang="it-IT" sz="1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54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b="1" u="sng" dirty="0" err="1" smtClean="0">
                <a:solidFill>
                  <a:schemeClr val="bg1"/>
                </a:solidFill>
                <a:latin typeface="+mn-lt"/>
              </a:rPr>
              <a:t>Renè</a:t>
            </a:r>
            <a:r>
              <a:rPr lang="it-IT" sz="3600" b="1" u="sng" dirty="0" smtClean="0">
                <a:solidFill>
                  <a:schemeClr val="bg1"/>
                </a:solidFill>
                <a:latin typeface="+mn-lt"/>
              </a:rPr>
              <a:t> </a:t>
            </a:r>
            <a:r>
              <a:rPr lang="it-IT" sz="3600" b="1" u="sng" dirty="0" smtClean="0">
                <a:solidFill>
                  <a:schemeClr val="bg1"/>
                </a:solidFill>
                <a:latin typeface="+mn-lt"/>
              </a:rPr>
              <a:t>M</a:t>
            </a:r>
            <a:r>
              <a:rPr lang="it-IT" sz="3600" b="1" u="sng" dirty="0" smtClean="0">
                <a:solidFill>
                  <a:schemeClr val="bg1"/>
                </a:solidFill>
                <a:latin typeface="+mn-lt"/>
              </a:rPr>
              <a:t>agritte</a:t>
            </a:r>
            <a:endParaRPr lang="it-IT" sz="3600" b="1" u="sng" dirty="0">
              <a:solidFill>
                <a:schemeClr val="bg1"/>
              </a:solidFill>
              <a:latin typeface="+mn-lt"/>
            </a:endParaRPr>
          </a:p>
        </p:txBody>
      </p:sp>
      <p:sp>
        <p:nvSpPr>
          <p:cNvPr id="3" name="Segnaposto contenuto 2"/>
          <p:cNvSpPr>
            <a:spLocks noGrp="1"/>
          </p:cNvSpPr>
          <p:nvPr>
            <p:ph idx="1"/>
          </p:nvPr>
        </p:nvSpPr>
        <p:spPr>
          <a:xfrm>
            <a:off x="-252536" y="1268761"/>
            <a:ext cx="9145016" cy="2664296"/>
          </a:xfrm>
        </p:spPr>
        <p:txBody>
          <a:bodyPr>
            <a:normAutofit/>
          </a:bodyPr>
          <a:lstStyle/>
          <a:p>
            <a:pPr>
              <a:buNone/>
            </a:pPr>
            <a:r>
              <a:rPr lang="it-IT" sz="1600" b="1" dirty="0" smtClean="0">
                <a:solidFill>
                  <a:schemeClr val="bg1"/>
                </a:solidFill>
              </a:rPr>
              <a:t> </a:t>
            </a:r>
            <a:r>
              <a:rPr lang="it-IT" sz="1600" b="1" dirty="0" smtClean="0">
                <a:solidFill>
                  <a:schemeClr val="bg1"/>
                </a:solidFill>
              </a:rPr>
              <a:t>       René </a:t>
            </a:r>
            <a:r>
              <a:rPr lang="it-IT" sz="1600" b="1" dirty="0" smtClean="0">
                <a:solidFill>
                  <a:schemeClr val="bg1"/>
                </a:solidFill>
              </a:rPr>
              <a:t>François </a:t>
            </a:r>
            <a:r>
              <a:rPr lang="it-IT" sz="1600" b="1" dirty="0" err="1" smtClean="0">
                <a:solidFill>
                  <a:schemeClr val="bg1"/>
                </a:solidFill>
              </a:rPr>
              <a:t>Ghislain</a:t>
            </a:r>
            <a:r>
              <a:rPr lang="it-IT" sz="1600" b="1" dirty="0" smtClean="0">
                <a:solidFill>
                  <a:schemeClr val="bg1"/>
                </a:solidFill>
              </a:rPr>
              <a:t> Magritte (</a:t>
            </a:r>
            <a:r>
              <a:rPr lang="it-IT" sz="1600" b="1" dirty="0" err="1" smtClean="0">
                <a:solidFill>
                  <a:schemeClr val="bg1"/>
                </a:solidFill>
              </a:rPr>
              <a:t>Lessines</a:t>
            </a:r>
            <a:r>
              <a:rPr lang="it-IT" sz="1600" b="1" dirty="0" smtClean="0">
                <a:solidFill>
                  <a:schemeClr val="bg1"/>
                </a:solidFill>
              </a:rPr>
              <a:t>, </a:t>
            </a:r>
            <a:r>
              <a:rPr lang="it-IT" sz="1600" b="1" dirty="0" smtClean="0">
                <a:solidFill>
                  <a:schemeClr val="bg1"/>
                </a:solidFill>
              </a:rPr>
              <a:t>21 </a:t>
            </a:r>
            <a:r>
              <a:rPr lang="it-IT" sz="1600" b="1" dirty="0" smtClean="0">
                <a:solidFill>
                  <a:schemeClr val="bg1"/>
                </a:solidFill>
              </a:rPr>
              <a:t>novembre 1898 – Bruxelles, 15 agosto 1967) è stato un pittore </a:t>
            </a:r>
            <a:r>
              <a:rPr lang="it-IT" sz="1600" b="1" dirty="0" smtClean="0">
                <a:solidFill>
                  <a:schemeClr val="bg1"/>
                </a:solidFill>
              </a:rPr>
              <a:t>belga. Insieme </a:t>
            </a:r>
            <a:r>
              <a:rPr lang="it-IT" sz="1600" b="1" dirty="0" smtClean="0">
                <a:solidFill>
                  <a:schemeClr val="bg1"/>
                </a:solidFill>
              </a:rPr>
              <a:t>a Paul </a:t>
            </a:r>
            <a:r>
              <a:rPr lang="it-IT" sz="1600" b="1" dirty="0" err="1" smtClean="0">
                <a:solidFill>
                  <a:schemeClr val="bg1"/>
                </a:solidFill>
              </a:rPr>
              <a:t>Delvaux</a:t>
            </a:r>
            <a:r>
              <a:rPr lang="it-IT" sz="1600" b="1" dirty="0" smtClean="0">
                <a:solidFill>
                  <a:schemeClr val="bg1"/>
                </a:solidFill>
              </a:rPr>
              <a:t> è considerato il maggiore esponente del Surrealismo in Belgio e </a:t>
            </a:r>
            <a:r>
              <a:rPr lang="it-IT" sz="1600" b="1" dirty="0" smtClean="0">
                <a:solidFill>
                  <a:schemeClr val="bg1"/>
                </a:solidFill>
              </a:rPr>
              <a:t>uno dei </a:t>
            </a:r>
            <a:r>
              <a:rPr lang="it-IT" sz="1600" b="1" dirty="0" smtClean="0">
                <a:solidFill>
                  <a:schemeClr val="bg1"/>
                </a:solidFill>
              </a:rPr>
              <a:t>più originali esponenti europei dell'intero movimento</a:t>
            </a:r>
            <a:r>
              <a:rPr lang="it-IT" sz="1600" b="1" dirty="0" smtClean="0">
                <a:solidFill>
                  <a:schemeClr val="bg1"/>
                </a:solidFill>
              </a:rPr>
              <a:t>.</a:t>
            </a:r>
            <a:r>
              <a:rPr lang="it-IT" sz="1600" dirty="0" smtClean="0"/>
              <a:t> </a:t>
            </a:r>
            <a:r>
              <a:rPr lang="it-IT" sz="1600" b="1" dirty="0" smtClean="0">
                <a:solidFill>
                  <a:schemeClr val="bg1"/>
                </a:solidFill>
              </a:rPr>
              <a:t>Nato a </a:t>
            </a:r>
            <a:r>
              <a:rPr lang="it-IT" sz="1600" b="1" dirty="0" err="1" smtClean="0">
                <a:solidFill>
                  <a:schemeClr val="bg1"/>
                </a:solidFill>
              </a:rPr>
              <a:t>Lessines</a:t>
            </a:r>
            <a:r>
              <a:rPr lang="it-IT" sz="1600" b="1" dirty="0" smtClean="0">
                <a:solidFill>
                  <a:schemeClr val="bg1"/>
                </a:solidFill>
              </a:rPr>
              <a:t>, Belgio, nel </a:t>
            </a:r>
            <a:r>
              <a:rPr lang="it-IT" sz="1600" b="1" dirty="0" smtClean="0">
                <a:solidFill>
                  <a:schemeClr val="bg1"/>
                </a:solidFill>
              </a:rPr>
              <a:t>1898,da </a:t>
            </a:r>
            <a:r>
              <a:rPr lang="it-IT" sz="1600" b="1" dirty="0" smtClean="0">
                <a:solidFill>
                  <a:schemeClr val="bg1"/>
                </a:solidFill>
              </a:rPr>
              <a:t>giovane si </a:t>
            </a:r>
            <a:r>
              <a:rPr lang="it-IT" sz="1600" b="1" dirty="0" smtClean="0">
                <a:solidFill>
                  <a:schemeClr val="bg1"/>
                </a:solidFill>
              </a:rPr>
              <a:t>trasferì </a:t>
            </a:r>
            <a:r>
              <a:rPr lang="it-IT" sz="1600" b="1" dirty="0" smtClean="0">
                <a:solidFill>
                  <a:schemeClr val="bg1"/>
                </a:solidFill>
              </a:rPr>
              <a:t>più volte con la famiglia: nel 1910, all'età di 12 anni, si </a:t>
            </a:r>
            <a:r>
              <a:rPr lang="it-IT" sz="1600" b="1" dirty="0" err="1" smtClean="0">
                <a:solidFill>
                  <a:schemeClr val="bg1"/>
                </a:solidFill>
              </a:rPr>
              <a:t>trasferono</a:t>
            </a:r>
            <a:r>
              <a:rPr lang="it-IT" sz="1600" b="1" dirty="0" smtClean="0">
                <a:solidFill>
                  <a:schemeClr val="bg1"/>
                </a:solidFill>
              </a:rPr>
              <a:t> </a:t>
            </a:r>
            <a:r>
              <a:rPr lang="it-IT" sz="1600" b="1" dirty="0" smtClean="0">
                <a:solidFill>
                  <a:schemeClr val="bg1"/>
                </a:solidFill>
              </a:rPr>
              <a:t>a </a:t>
            </a:r>
            <a:r>
              <a:rPr lang="it-IT" sz="1600" b="1" dirty="0" err="1" smtClean="0">
                <a:solidFill>
                  <a:schemeClr val="bg1"/>
                </a:solidFill>
              </a:rPr>
              <a:t>Châtelet</a:t>
            </a:r>
            <a:r>
              <a:rPr lang="it-IT" sz="1600" b="1" dirty="0" smtClean="0">
                <a:solidFill>
                  <a:schemeClr val="bg1"/>
                </a:solidFill>
              </a:rPr>
              <a:t>, dove sua madre </a:t>
            </a:r>
            <a:r>
              <a:rPr lang="it-IT" sz="1600" b="1" dirty="0" err="1" smtClean="0">
                <a:solidFill>
                  <a:schemeClr val="bg1"/>
                </a:solidFill>
              </a:rPr>
              <a:t>Adeline</a:t>
            </a:r>
            <a:r>
              <a:rPr lang="it-IT" sz="1600" b="1" dirty="0" smtClean="0">
                <a:solidFill>
                  <a:schemeClr val="bg1"/>
                </a:solidFill>
              </a:rPr>
              <a:t> due anni dopo, nel 1912, </a:t>
            </a:r>
            <a:r>
              <a:rPr lang="it-IT" sz="1600" b="1" dirty="0" smtClean="0">
                <a:solidFill>
                  <a:schemeClr val="bg1"/>
                </a:solidFill>
              </a:rPr>
              <a:t>morì gettandosi </a:t>
            </a:r>
            <a:r>
              <a:rPr lang="it-IT" sz="1600" b="1" dirty="0" smtClean="0">
                <a:solidFill>
                  <a:schemeClr val="bg1"/>
                </a:solidFill>
              </a:rPr>
              <a:t>nel fiume </a:t>
            </a:r>
            <a:r>
              <a:rPr lang="it-IT" sz="1600" b="1" dirty="0" err="1" smtClean="0">
                <a:solidFill>
                  <a:schemeClr val="bg1"/>
                </a:solidFill>
              </a:rPr>
              <a:t>Sambre</a:t>
            </a:r>
            <a:r>
              <a:rPr lang="it-IT" sz="1600" b="1" dirty="0" smtClean="0">
                <a:solidFill>
                  <a:schemeClr val="bg1"/>
                </a:solidFill>
              </a:rPr>
              <a:t>; fu ritrovata annegata, con la testa avvolta dalla camicia da notte; questo fatto rimase particolarmente impresso in alcuni dipinti come </a:t>
            </a:r>
            <a:r>
              <a:rPr lang="it-IT" sz="1600" b="1" i="1" dirty="0" smtClean="0">
                <a:solidFill>
                  <a:schemeClr val="bg1"/>
                </a:solidFill>
              </a:rPr>
              <a:t>L'</a:t>
            </a:r>
            <a:r>
              <a:rPr lang="it-IT" sz="1600" b="1" i="1" dirty="0" err="1" smtClean="0">
                <a:solidFill>
                  <a:schemeClr val="bg1"/>
                </a:solidFill>
              </a:rPr>
              <a:t>histoire</a:t>
            </a:r>
            <a:r>
              <a:rPr lang="it-IT" sz="1600" b="1" i="1" dirty="0" smtClean="0">
                <a:solidFill>
                  <a:schemeClr val="bg1"/>
                </a:solidFill>
              </a:rPr>
              <a:t> centrale</a:t>
            </a:r>
            <a:r>
              <a:rPr lang="it-IT" sz="1600" b="1" dirty="0" smtClean="0">
                <a:solidFill>
                  <a:schemeClr val="bg1"/>
                </a:solidFill>
              </a:rPr>
              <a:t>, </a:t>
            </a:r>
            <a:r>
              <a:rPr lang="it-IT" sz="1600" b="1" i="1" dirty="0" err="1" smtClean="0">
                <a:solidFill>
                  <a:schemeClr val="bg1"/>
                </a:solidFill>
              </a:rPr>
              <a:t>Les</a:t>
            </a:r>
            <a:r>
              <a:rPr lang="it-IT" sz="1600" b="1" i="1" dirty="0" smtClean="0">
                <a:solidFill>
                  <a:schemeClr val="bg1"/>
                </a:solidFill>
              </a:rPr>
              <a:t> </a:t>
            </a:r>
            <a:r>
              <a:rPr lang="it-IT" sz="1600" b="1" i="1" dirty="0" err="1" smtClean="0">
                <a:solidFill>
                  <a:schemeClr val="bg1"/>
                </a:solidFill>
              </a:rPr>
              <a:t>amants</a:t>
            </a:r>
            <a:r>
              <a:rPr lang="it-IT" sz="1600" b="1" dirty="0" smtClean="0">
                <a:solidFill>
                  <a:schemeClr val="bg1"/>
                </a:solidFill>
              </a:rPr>
              <a:t> e "le fantasticherie del passeggiatore solitario</a:t>
            </a:r>
            <a:r>
              <a:rPr lang="it-IT" sz="1600" b="1" dirty="0" smtClean="0">
                <a:solidFill>
                  <a:schemeClr val="bg1"/>
                </a:solidFill>
              </a:rPr>
              <a:t>". Nel 1916 si </a:t>
            </a:r>
            <a:r>
              <a:rPr lang="it-IT" sz="1600" b="1" dirty="0" smtClean="0">
                <a:solidFill>
                  <a:schemeClr val="bg1"/>
                </a:solidFill>
              </a:rPr>
              <a:t>iscrive all'Accademia di Belle </a:t>
            </a:r>
            <a:r>
              <a:rPr lang="it-IT" sz="1600" b="1" dirty="0" err="1" smtClean="0">
                <a:solidFill>
                  <a:schemeClr val="bg1"/>
                </a:solidFill>
              </a:rPr>
              <a:t>Artidi</a:t>
            </a:r>
            <a:r>
              <a:rPr lang="it-IT" sz="1600" b="1" dirty="0" smtClean="0">
                <a:solidFill>
                  <a:schemeClr val="bg1"/>
                </a:solidFill>
              </a:rPr>
              <a:t> </a:t>
            </a:r>
            <a:r>
              <a:rPr lang="it-IT" sz="1600" b="1" dirty="0" smtClean="0">
                <a:solidFill>
                  <a:schemeClr val="bg1"/>
                </a:solidFill>
              </a:rPr>
              <a:t>Bruxelles, città dove la famiglia si trasferisce nel 1918</a:t>
            </a:r>
            <a:r>
              <a:rPr lang="it-IT" sz="1600" b="1" dirty="0" smtClean="0">
                <a:solidFill>
                  <a:schemeClr val="bg1"/>
                </a:solidFill>
              </a:rPr>
              <a:t>. Muore </a:t>
            </a:r>
            <a:r>
              <a:rPr lang="it-IT" sz="1600" b="1" dirty="0" smtClean="0">
                <a:solidFill>
                  <a:schemeClr val="bg1"/>
                </a:solidFill>
              </a:rPr>
              <a:t>nel suo letto il 15 agosto dell'anno successivo a Bruxelles poco dopo la comparsa di un improvviso cancro del pancreas. Viene sepolto nel cimitero di </a:t>
            </a:r>
            <a:r>
              <a:rPr lang="it-IT" sz="1600" b="1" dirty="0" err="1" smtClean="0">
                <a:solidFill>
                  <a:schemeClr val="bg1"/>
                </a:solidFill>
              </a:rPr>
              <a:t>Schaerbeek</a:t>
            </a:r>
            <a:r>
              <a:rPr lang="it-IT" sz="1600" b="1" dirty="0" smtClean="0">
                <a:solidFill>
                  <a:schemeClr val="bg1"/>
                </a:solidFill>
              </a:rPr>
              <a:t>.</a:t>
            </a:r>
            <a:endParaRPr lang="it-IT" sz="1600" b="1" dirty="0" smtClean="0">
              <a:solidFill>
                <a:schemeClr val="bg1"/>
              </a:solidFill>
            </a:endParaRPr>
          </a:p>
          <a:p>
            <a:pPr>
              <a:buNone/>
            </a:pPr>
            <a:endParaRPr lang="it-IT" sz="1600" b="1" dirty="0" smtClean="0">
              <a:solidFill>
                <a:schemeClr val="bg1"/>
              </a:solidFill>
            </a:endParaRPr>
          </a:p>
          <a:p>
            <a:pPr>
              <a:buNone/>
            </a:pPr>
            <a:endParaRPr lang="it-IT" sz="1600" dirty="0">
              <a:solidFill>
                <a:schemeClr val="bg1"/>
              </a:solidFill>
            </a:endParaRPr>
          </a:p>
        </p:txBody>
      </p:sp>
      <p:pic>
        <p:nvPicPr>
          <p:cNvPr id="2050" name="Picture 2"/>
          <p:cNvPicPr>
            <a:picLocks noChangeAspect="1" noChangeArrowheads="1"/>
          </p:cNvPicPr>
          <p:nvPr/>
        </p:nvPicPr>
        <p:blipFill>
          <a:blip r:embed="rId2" cstate="print"/>
          <a:srcRect/>
          <a:stretch>
            <a:fillRect/>
          </a:stretch>
        </p:blipFill>
        <p:spPr bwMode="auto">
          <a:xfrm>
            <a:off x="251520" y="3789040"/>
            <a:ext cx="2304256" cy="2897741"/>
          </a:xfrm>
          <a:prstGeom prst="rect">
            <a:avLst/>
          </a:prstGeom>
          <a:noFill/>
          <a:ln w="9525">
            <a:noFill/>
            <a:miter lim="800000"/>
            <a:headEnd/>
            <a:tailEnd/>
          </a:ln>
        </p:spPr>
      </p:pic>
      <p:sp>
        <p:nvSpPr>
          <p:cNvPr id="6" name="CasellaDiTesto 5"/>
          <p:cNvSpPr txBox="1"/>
          <p:nvPr/>
        </p:nvSpPr>
        <p:spPr>
          <a:xfrm>
            <a:off x="2843808" y="4005064"/>
            <a:ext cx="6048672" cy="338554"/>
          </a:xfrm>
          <a:prstGeom prst="rect">
            <a:avLst/>
          </a:prstGeom>
          <a:noFill/>
        </p:spPr>
        <p:txBody>
          <a:bodyPr wrap="square" rtlCol="0">
            <a:spAutoFit/>
          </a:bodyPr>
          <a:lstStyle/>
          <a:p>
            <a:r>
              <a:rPr lang="it-IT" sz="1600" b="1" dirty="0" smtClean="0">
                <a:solidFill>
                  <a:schemeClr val="bg1"/>
                </a:solidFill>
              </a:rPr>
              <a:t>Una delle sue opere più significative è ”Il maestro di scuola”.</a:t>
            </a:r>
            <a:endParaRPr lang="it-IT" sz="1600" b="1" dirty="0">
              <a:solidFill>
                <a:schemeClr val="bg1"/>
              </a:solidFill>
            </a:endParaRPr>
          </a:p>
        </p:txBody>
      </p:sp>
      <p:sp>
        <p:nvSpPr>
          <p:cNvPr id="7" name="Luna 6">
            <a:hlinkClick r:id="rId3" action="ppaction://hlinksldjump"/>
          </p:cNvPr>
          <p:cNvSpPr/>
          <p:nvPr/>
        </p:nvSpPr>
        <p:spPr>
          <a:xfrm>
            <a:off x="7884368" y="260648"/>
            <a:ext cx="360040" cy="432048"/>
          </a:xfrm>
          <a:prstGeom prst="mo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1"/>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51520" y="476672"/>
            <a:ext cx="6192688" cy="1143000"/>
          </a:xfrm>
        </p:spPr>
        <p:txBody>
          <a:bodyPr/>
          <a:lstStyle/>
          <a:p>
            <a:r>
              <a:rPr lang="it-IT" b="1" u="sng" dirty="0" smtClean="0">
                <a:solidFill>
                  <a:schemeClr val="bg1"/>
                </a:solidFill>
                <a:latin typeface="+mn-lt"/>
              </a:rPr>
              <a:t>ATP</a:t>
            </a:r>
            <a:endParaRPr lang="it-IT" b="1" u="sng" dirty="0">
              <a:solidFill>
                <a:schemeClr val="bg1"/>
              </a:solidFill>
              <a:latin typeface="+mn-lt"/>
            </a:endParaRPr>
          </a:p>
        </p:txBody>
      </p:sp>
      <p:sp>
        <p:nvSpPr>
          <p:cNvPr id="3" name="Segnaposto contenuto 2"/>
          <p:cNvSpPr>
            <a:spLocks noGrp="1"/>
          </p:cNvSpPr>
          <p:nvPr>
            <p:ph idx="1"/>
          </p:nvPr>
        </p:nvSpPr>
        <p:spPr>
          <a:xfrm>
            <a:off x="251520" y="2420888"/>
            <a:ext cx="5400600" cy="3816424"/>
          </a:xfrm>
        </p:spPr>
        <p:txBody>
          <a:bodyPr>
            <a:noAutofit/>
          </a:bodyPr>
          <a:lstStyle/>
          <a:p>
            <a:pPr>
              <a:buNone/>
            </a:pPr>
            <a:r>
              <a:rPr lang="it-IT" sz="1600" b="1" dirty="0" smtClean="0">
                <a:solidFill>
                  <a:schemeClr val="bg1"/>
                </a:solidFill>
              </a:rPr>
              <a:t> </a:t>
            </a:r>
            <a:r>
              <a:rPr lang="it-IT" sz="1600" b="1" dirty="0" smtClean="0">
                <a:solidFill>
                  <a:schemeClr val="bg1"/>
                </a:solidFill>
              </a:rPr>
              <a:t>       ATP </a:t>
            </a:r>
            <a:r>
              <a:rPr lang="it-IT" sz="1600" b="1" dirty="0" smtClean="0">
                <a:solidFill>
                  <a:schemeClr val="bg1"/>
                </a:solidFill>
              </a:rPr>
              <a:t>sta per </a:t>
            </a:r>
            <a:r>
              <a:rPr lang="it-IT" sz="1600" b="1" dirty="0" err="1" smtClean="0">
                <a:solidFill>
                  <a:schemeClr val="bg1"/>
                </a:solidFill>
              </a:rPr>
              <a:t>Adenosintrifosfato</a:t>
            </a:r>
            <a:r>
              <a:rPr lang="it-IT" sz="1600" b="1" dirty="0" smtClean="0">
                <a:solidFill>
                  <a:schemeClr val="bg1"/>
                </a:solidFill>
              </a:rPr>
              <a:t>, è una molecola considerata come portatrice di energia che serve a ricaricare le cellule di "carburante" per svolgere funzioni vitali e non necessarie alla vita. </a:t>
            </a:r>
            <a:r>
              <a:rPr lang="it-IT" sz="1600" b="1" dirty="0" smtClean="0">
                <a:solidFill>
                  <a:schemeClr val="bg1"/>
                </a:solidFill>
              </a:rPr>
              <a:t>E’ </a:t>
            </a:r>
            <a:r>
              <a:rPr lang="it-IT" sz="1600" b="1" dirty="0" smtClean="0">
                <a:solidFill>
                  <a:schemeClr val="bg1"/>
                </a:solidFill>
              </a:rPr>
              <a:t>composta da tre parti: uno zucchero, una base azotata e tre atomi di fosfato che sono quelli che vengono trasferiti dall'ATP ad altre molecole in modo che l'</a:t>
            </a:r>
            <a:r>
              <a:rPr lang="it-IT" sz="1600" b="1" dirty="0" err="1" smtClean="0">
                <a:solidFill>
                  <a:schemeClr val="bg1"/>
                </a:solidFill>
              </a:rPr>
              <a:t>atp</a:t>
            </a:r>
            <a:r>
              <a:rPr lang="it-IT" sz="1600" b="1" dirty="0" smtClean="0">
                <a:solidFill>
                  <a:schemeClr val="bg1"/>
                </a:solidFill>
              </a:rPr>
              <a:t> diventi ADP e le molecole </a:t>
            </a:r>
            <a:r>
              <a:rPr lang="it-IT" sz="1600" b="1" dirty="0" err="1" smtClean="0">
                <a:solidFill>
                  <a:schemeClr val="bg1"/>
                </a:solidFill>
              </a:rPr>
              <a:t>accettrici</a:t>
            </a:r>
            <a:r>
              <a:rPr lang="it-IT" sz="1600" b="1" dirty="0" smtClean="0">
                <a:solidFill>
                  <a:schemeClr val="bg1"/>
                </a:solidFill>
              </a:rPr>
              <a:t> si carichino di energia.</a:t>
            </a:r>
            <a:br>
              <a:rPr lang="it-IT" sz="1600" b="1" dirty="0" smtClean="0">
                <a:solidFill>
                  <a:schemeClr val="bg1"/>
                </a:solidFill>
              </a:rPr>
            </a:br>
            <a:r>
              <a:rPr lang="it-IT" sz="1600" b="1" dirty="0" smtClean="0">
                <a:solidFill>
                  <a:schemeClr val="bg1"/>
                </a:solidFill>
              </a:rPr>
              <a:t>l'ATP a sua volta viene rigenerata </a:t>
            </a:r>
            <a:r>
              <a:rPr lang="it-IT" sz="1600" b="1" dirty="0" err="1" smtClean="0">
                <a:solidFill>
                  <a:schemeClr val="bg1"/>
                </a:solidFill>
              </a:rPr>
              <a:t>dallADP</a:t>
            </a:r>
            <a:r>
              <a:rPr lang="it-IT" sz="1600" b="1" dirty="0" smtClean="0">
                <a:solidFill>
                  <a:schemeClr val="bg1"/>
                </a:solidFill>
              </a:rPr>
              <a:t> e da molecole di P (fosfato) grazie a reazioni </a:t>
            </a:r>
            <a:r>
              <a:rPr lang="it-IT" sz="1600" b="1" dirty="0" err="1" smtClean="0">
                <a:solidFill>
                  <a:schemeClr val="bg1"/>
                </a:solidFill>
              </a:rPr>
              <a:t>catabolite</a:t>
            </a:r>
            <a:r>
              <a:rPr lang="it-IT" sz="1600" b="1" dirty="0" smtClean="0">
                <a:solidFill>
                  <a:schemeClr val="bg1"/>
                </a:solidFill>
              </a:rPr>
              <a:t> (distruzione di molecole complesse) che forniscono energia.</a:t>
            </a:r>
            <a:endParaRPr lang="it-IT" sz="1600" b="1" dirty="0">
              <a:solidFill>
                <a:schemeClr val="bg1"/>
              </a:solidFill>
            </a:endParaRPr>
          </a:p>
        </p:txBody>
      </p:sp>
      <p:pic>
        <p:nvPicPr>
          <p:cNvPr id="3074" name="Picture 2"/>
          <p:cNvPicPr>
            <a:picLocks noChangeAspect="1" noChangeArrowheads="1"/>
          </p:cNvPicPr>
          <p:nvPr/>
        </p:nvPicPr>
        <p:blipFill>
          <a:blip r:embed="rId2" cstate="print"/>
          <a:srcRect/>
          <a:stretch>
            <a:fillRect/>
          </a:stretch>
        </p:blipFill>
        <p:spPr bwMode="auto">
          <a:xfrm>
            <a:off x="5796136" y="1916832"/>
            <a:ext cx="3168352" cy="3456384"/>
          </a:xfrm>
          <a:prstGeom prst="rect">
            <a:avLst/>
          </a:prstGeom>
          <a:noFill/>
          <a:ln w="9525">
            <a:noFill/>
            <a:miter lim="800000"/>
            <a:headEnd/>
            <a:tailEnd/>
          </a:ln>
        </p:spPr>
      </p:pic>
      <p:sp>
        <p:nvSpPr>
          <p:cNvPr id="5" name="Luna 4">
            <a:hlinkClick r:id="rId3" action="ppaction://hlinksldjump"/>
          </p:cNvPr>
          <p:cNvSpPr/>
          <p:nvPr/>
        </p:nvSpPr>
        <p:spPr>
          <a:xfrm>
            <a:off x="323528" y="404664"/>
            <a:ext cx="360040" cy="504056"/>
          </a:xfrm>
          <a:prstGeom prst="mo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1"/>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1052736"/>
          </a:xfrm>
        </p:spPr>
        <p:txBody>
          <a:bodyPr>
            <a:normAutofit/>
          </a:bodyPr>
          <a:lstStyle/>
          <a:p>
            <a:r>
              <a:rPr lang="it-IT" sz="3600" b="1" u="sng" dirty="0" smtClean="0">
                <a:solidFill>
                  <a:schemeClr val="bg1"/>
                </a:solidFill>
              </a:rPr>
              <a:t>L’ENERGIA MAREOMOTRICE</a:t>
            </a:r>
            <a:endParaRPr lang="it-IT" sz="3600" b="1" u="sng" dirty="0">
              <a:solidFill>
                <a:schemeClr val="bg1"/>
              </a:solidFill>
            </a:endParaRPr>
          </a:p>
        </p:txBody>
      </p:sp>
      <p:sp>
        <p:nvSpPr>
          <p:cNvPr id="3" name="Segnaposto contenuto 2"/>
          <p:cNvSpPr>
            <a:spLocks noGrp="1"/>
          </p:cNvSpPr>
          <p:nvPr>
            <p:ph idx="1"/>
          </p:nvPr>
        </p:nvSpPr>
        <p:spPr>
          <a:xfrm>
            <a:off x="457200" y="980729"/>
            <a:ext cx="8229600" cy="4032448"/>
          </a:xfrm>
        </p:spPr>
        <p:txBody>
          <a:bodyPr>
            <a:noAutofit/>
          </a:bodyPr>
          <a:lstStyle/>
          <a:p>
            <a:r>
              <a:rPr lang="it-IT" sz="1600" b="1" dirty="0" smtClean="0">
                <a:solidFill>
                  <a:schemeClr val="bg1"/>
                </a:solidFill>
              </a:rPr>
              <a:t>L'energia mareomotrice è quella ricavata dagli spostamenti d'acqua causati dalle </a:t>
            </a:r>
            <a:r>
              <a:rPr lang="it-IT" sz="1600" b="1" dirty="0" smtClean="0">
                <a:solidFill>
                  <a:schemeClr val="bg1"/>
                </a:solidFill>
                <a:hlinkClick r:id="rId2" action="ppaction://hlinksldjump" tooltip="Marea"/>
              </a:rPr>
              <a:t>maree</a:t>
            </a:r>
            <a:r>
              <a:rPr lang="it-IT" sz="1600" b="1" dirty="0" smtClean="0">
                <a:solidFill>
                  <a:schemeClr val="bg1"/>
                </a:solidFill>
              </a:rPr>
              <a:t>, che in alcune zone del pianeta possono raggiungere anche i 20 metri di ampiezza verticale. </a:t>
            </a:r>
          </a:p>
          <a:p>
            <a:r>
              <a:rPr lang="it-IT" sz="1600" b="1" dirty="0" smtClean="0">
                <a:solidFill>
                  <a:schemeClr val="bg1"/>
                </a:solidFill>
              </a:rPr>
              <a:t>L’energia cinetica è l’energia posseduta da un corpo in movimento. Nella centrale </a:t>
            </a:r>
            <a:r>
              <a:rPr lang="it-IT" sz="1600" b="1" dirty="0" err="1" smtClean="0">
                <a:solidFill>
                  <a:schemeClr val="bg1"/>
                </a:solidFill>
              </a:rPr>
              <a:t>maremotrice</a:t>
            </a:r>
            <a:r>
              <a:rPr lang="it-IT" sz="1600" b="1" dirty="0" smtClean="0">
                <a:solidFill>
                  <a:schemeClr val="bg1"/>
                </a:solidFill>
              </a:rPr>
              <a:t> si sfrutta lo spostamento dell’acqua convogliata in un condotto per azionare la turbina. L’energia meccanica è data dal lavoro che una macchina motrice può compiere. L’energia elettrica: quando agli estremi di un conduttore (ad esempio un filo di rame) si applica una differenza di potenziale, si crea un campo elettrico; gli elettroni liberi di muoversi (legame metallico), soggetti all’azione del campo elettrico, determinano un flusso ordinato di cariche che determina la corrente </a:t>
            </a:r>
            <a:r>
              <a:rPr lang="it-IT" sz="1600" b="1" dirty="0" smtClean="0">
                <a:solidFill>
                  <a:schemeClr val="bg1"/>
                </a:solidFill>
              </a:rPr>
              <a:t>elettrica. Già </a:t>
            </a:r>
            <a:r>
              <a:rPr lang="it-IT" sz="1600" b="1" dirty="0" smtClean="0">
                <a:solidFill>
                  <a:schemeClr val="bg1"/>
                </a:solidFill>
              </a:rPr>
              <a:t>nell’antichità si cercò di sfruttare questo tipo di energia, mediante la costruzione di "mulini a marea". Infatti le popolazioni della Bretagna (Francia) seppero sfruttare questa fonte energetica fin dal XIV secolo per mezzo dei mulini a marea particolarmente numerosi in quel luogo. Costruiti all’estremità delle baie o negli estuari funzionavano con la bassa marea rilasciando l’acqua imprigionata durante l’alta marea dietro un muro di contenimento. L’acqua veniva raccolta, durante il flusso, in un piccolo bacino, che veniva in seguito chiuso con una paratia. </a:t>
            </a:r>
            <a:endParaRPr lang="it-IT" sz="1600" b="1" dirty="0">
              <a:solidFill>
                <a:schemeClr val="bg1"/>
              </a:solidFill>
            </a:endParaRPr>
          </a:p>
        </p:txBody>
      </p:sp>
      <p:pic>
        <p:nvPicPr>
          <p:cNvPr id="4" name="Immagine 3" descr="immagine"/>
          <p:cNvPicPr/>
          <p:nvPr/>
        </p:nvPicPr>
        <p:blipFill>
          <a:blip r:embed="rId3" cstate="print"/>
          <a:srcRect/>
          <a:stretch>
            <a:fillRect/>
          </a:stretch>
        </p:blipFill>
        <p:spPr bwMode="auto">
          <a:xfrm>
            <a:off x="2123728" y="4869160"/>
            <a:ext cx="4464496" cy="1714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1"/>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171400"/>
            <a:ext cx="8229600" cy="1152128"/>
          </a:xfrm>
        </p:spPr>
        <p:txBody>
          <a:bodyPr>
            <a:normAutofit/>
          </a:bodyPr>
          <a:lstStyle/>
          <a:p>
            <a:r>
              <a:rPr lang="it-IT" sz="3600" b="1" u="sng" dirty="0" smtClean="0">
                <a:solidFill>
                  <a:schemeClr val="bg1"/>
                </a:solidFill>
                <a:latin typeface="+mn-lt"/>
              </a:rPr>
              <a:t>LE MAREE</a:t>
            </a:r>
            <a:endParaRPr lang="it-IT" sz="3600" b="1" u="sng" dirty="0">
              <a:solidFill>
                <a:schemeClr val="bg1"/>
              </a:solidFill>
              <a:latin typeface="+mn-lt"/>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683568" y="3212976"/>
            <a:ext cx="2952328" cy="1872208"/>
          </a:xfrm>
          <a:prstGeom prst="rect">
            <a:avLst/>
          </a:prstGeom>
          <a:noFill/>
          <a:ln w="9525">
            <a:noFill/>
            <a:miter lim="800000"/>
            <a:headEnd/>
            <a:tailEnd/>
          </a:ln>
        </p:spPr>
      </p:pic>
      <p:sp>
        <p:nvSpPr>
          <p:cNvPr id="5" name="Rettangolo 4"/>
          <p:cNvSpPr/>
          <p:nvPr/>
        </p:nvSpPr>
        <p:spPr>
          <a:xfrm>
            <a:off x="323528" y="836712"/>
            <a:ext cx="7632848" cy="2308324"/>
          </a:xfrm>
          <a:prstGeom prst="rect">
            <a:avLst/>
          </a:prstGeom>
        </p:spPr>
        <p:txBody>
          <a:bodyPr wrap="square">
            <a:spAutoFit/>
          </a:bodyPr>
          <a:lstStyle/>
          <a:p>
            <a:r>
              <a:rPr lang="it-IT" b="1" dirty="0" smtClean="0">
                <a:solidFill>
                  <a:schemeClr val="bg1"/>
                </a:solidFill>
              </a:rPr>
              <a:t>La </a:t>
            </a:r>
            <a:r>
              <a:rPr lang="it-IT" b="1" dirty="0" smtClean="0">
                <a:solidFill>
                  <a:schemeClr val="bg1"/>
                </a:solidFill>
              </a:rPr>
              <a:t>marea è un moto periodico di ampie masse d'acqua </a:t>
            </a:r>
            <a:r>
              <a:rPr lang="it-IT" b="1" dirty="0" smtClean="0">
                <a:solidFill>
                  <a:schemeClr val="bg1"/>
                </a:solidFill>
              </a:rPr>
              <a:t>che </a:t>
            </a:r>
            <a:r>
              <a:rPr lang="it-IT" b="1" dirty="0" smtClean="0">
                <a:solidFill>
                  <a:schemeClr val="bg1"/>
                </a:solidFill>
              </a:rPr>
              <a:t>si innalzano </a:t>
            </a:r>
            <a:r>
              <a:rPr lang="it-IT" b="1" dirty="0" smtClean="0">
                <a:solidFill>
                  <a:schemeClr val="bg1"/>
                </a:solidFill>
              </a:rPr>
              <a:t>e </a:t>
            </a:r>
            <a:r>
              <a:rPr lang="it-IT" b="1" dirty="0" smtClean="0">
                <a:solidFill>
                  <a:schemeClr val="bg1"/>
                </a:solidFill>
              </a:rPr>
              <a:t>abbassano </a:t>
            </a:r>
            <a:r>
              <a:rPr lang="it-IT" b="1" dirty="0" smtClean="0">
                <a:solidFill>
                  <a:schemeClr val="bg1"/>
                </a:solidFill>
              </a:rPr>
              <a:t>anche </a:t>
            </a:r>
            <a:r>
              <a:rPr lang="it-IT" b="1" dirty="0" smtClean="0">
                <a:solidFill>
                  <a:schemeClr val="bg1"/>
                </a:solidFill>
              </a:rPr>
              <a:t>di 10-15 metri con frequenza giornaliera o frazione di giorno </a:t>
            </a:r>
            <a:r>
              <a:rPr lang="it-IT" b="1" dirty="0" smtClean="0">
                <a:solidFill>
                  <a:schemeClr val="bg1"/>
                </a:solidFill>
              </a:rPr>
              <a:t>dovuto </a:t>
            </a:r>
            <a:r>
              <a:rPr lang="it-IT" b="1" dirty="0" smtClean="0">
                <a:solidFill>
                  <a:schemeClr val="bg1"/>
                </a:solidFill>
              </a:rPr>
              <a:t>alla combinazione di due fattori:</a:t>
            </a:r>
          </a:p>
          <a:p>
            <a:r>
              <a:rPr lang="it-IT" b="1" dirty="0" err="1" smtClean="0">
                <a:solidFill>
                  <a:schemeClr val="bg1"/>
                </a:solidFill>
              </a:rPr>
              <a:t>-l</a:t>
            </a:r>
            <a:r>
              <a:rPr lang="it-IT" b="1" dirty="0" smtClean="0">
                <a:solidFill>
                  <a:schemeClr val="bg1"/>
                </a:solidFill>
              </a:rPr>
              <a:t>'attrazione </a:t>
            </a:r>
            <a:r>
              <a:rPr lang="it-IT" b="1" dirty="0" smtClean="0">
                <a:solidFill>
                  <a:schemeClr val="bg1"/>
                </a:solidFill>
              </a:rPr>
              <a:t>gravitazionale esercitata sulla Terra dagli altri corpi celesti del sistema solare: tra questi è nettamente predominante l'attrazione della </a:t>
            </a:r>
            <a:r>
              <a:rPr lang="it-IT" b="1" dirty="0" smtClean="0">
                <a:solidFill>
                  <a:schemeClr val="bg1"/>
                </a:solidFill>
              </a:rPr>
              <a:t>Luna, </a:t>
            </a:r>
            <a:r>
              <a:rPr lang="it-IT" b="1" dirty="0" smtClean="0">
                <a:solidFill>
                  <a:schemeClr val="bg1"/>
                </a:solidFill>
              </a:rPr>
              <a:t>secondaria quella del Sole, trascurabile quella degli altri pianeti.</a:t>
            </a:r>
          </a:p>
          <a:p>
            <a:r>
              <a:rPr lang="it-IT" b="1" dirty="0" smtClean="0">
                <a:solidFill>
                  <a:schemeClr val="bg1"/>
                </a:solidFill>
              </a:rPr>
              <a:t>-la </a:t>
            </a:r>
            <a:r>
              <a:rPr lang="it-IT" b="1" dirty="0" smtClean="0">
                <a:solidFill>
                  <a:schemeClr val="bg1"/>
                </a:solidFill>
              </a:rPr>
              <a:t>forza centrifuga dovuta alla rotazione del sistema Terra-Luna intorno al proprio centro di massa.</a:t>
            </a:r>
            <a:endParaRPr lang="it-IT" b="1" dirty="0">
              <a:solidFill>
                <a:schemeClr val="bg1"/>
              </a:solidFill>
            </a:endParaRPr>
          </a:p>
        </p:txBody>
      </p:sp>
      <p:pic>
        <p:nvPicPr>
          <p:cNvPr id="4099" name="Picture 3"/>
          <p:cNvPicPr>
            <a:picLocks noChangeAspect="1" noChangeArrowheads="1"/>
          </p:cNvPicPr>
          <p:nvPr/>
        </p:nvPicPr>
        <p:blipFill>
          <a:blip r:embed="rId3" cstate="print"/>
          <a:srcRect/>
          <a:stretch>
            <a:fillRect/>
          </a:stretch>
        </p:blipFill>
        <p:spPr bwMode="auto">
          <a:xfrm>
            <a:off x="5148064" y="3140968"/>
            <a:ext cx="2952328" cy="1944216"/>
          </a:xfrm>
          <a:prstGeom prst="rect">
            <a:avLst/>
          </a:prstGeom>
          <a:noFill/>
          <a:ln w="9525">
            <a:noFill/>
            <a:miter lim="800000"/>
            <a:headEnd/>
            <a:tailEnd/>
          </a:ln>
        </p:spPr>
      </p:pic>
      <p:sp>
        <p:nvSpPr>
          <p:cNvPr id="4100" name="Rectangle 4"/>
          <p:cNvSpPr>
            <a:spLocks noChangeArrowheads="1"/>
          </p:cNvSpPr>
          <p:nvPr/>
        </p:nvSpPr>
        <p:spPr bwMode="auto">
          <a:xfrm>
            <a:off x="179512" y="5085184"/>
            <a:ext cx="4104456"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La marea è massima (alta marea) nelle zone della Terra sopra le quali si trovano a transitare contemporaneamente il Sole e la Luna; ciò avviene nelle fasi di Luna nuova o Luna piena quando,appunto, il Sole, la Luna e la Terra sono allineati e le due forze di gravità, sommandosi si potenziano.</a:t>
            </a:r>
            <a:endParaRPr kumimoji="0" lang="it-IT" sz="1400" b="1" i="0" u="none" strike="noStrike" cap="none" normalizeH="0" baseline="0" dirty="0" smtClean="0">
              <a:ln>
                <a:noFill/>
              </a:ln>
              <a:solidFill>
                <a:schemeClr val="bg1"/>
              </a:solidFill>
              <a:effectLst/>
              <a:latin typeface="Arial" pitchFamily="34" charset="0"/>
              <a:cs typeface="Arial" pitchFamily="34" charset="0"/>
            </a:endParaRPr>
          </a:p>
        </p:txBody>
      </p:sp>
      <p:sp>
        <p:nvSpPr>
          <p:cNvPr id="4101" name="Rectangle 5"/>
          <p:cNvSpPr>
            <a:spLocks noChangeArrowheads="1"/>
          </p:cNvSpPr>
          <p:nvPr/>
        </p:nvSpPr>
        <p:spPr bwMode="auto">
          <a:xfrm>
            <a:off x="4716016" y="5262590"/>
            <a:ext cx="4032448"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La marea è minima (bassa marea) quando la Luna e il Sole si trovano a 90°rispetto alla Terra e le due forze di gravità si smorzano a vicenda annullandosi parzialmente.</a:t>
            </a:r>
            <a:endParaRPr kumimoji="0" lang="it-IT" sz="14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9" name="Luna 8">
            <a:hlinkClick r:id="rId4" action="ppaction://hlinksldjump"/>
          </p:cNvPr>
          <p:cNvSpPr/>
          <p:nvPr/>
        </p:nvSpPr>
        <p:spPr>
          <a:xfrm>
            <a:off x="467544" y="188640"/>
            <a:ext cx="432048" cy="504056"/>
          </a:xfrm>
          <a:prstGeom prst="mo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heckerboard(across)">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blinds(horizontal)">
                                      <p:cBhvr>
                                        <p:cTn id="12" dur="2000"/>
                                        <p:tgtEl>
                                          <p:spTgt spid="409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mph" presetSubtype="0" fill="hold" nodeType="clickEffect">
                                  <p:stCondLst>
                                    <p:cond delay="0"/>
                                  </p:stCondLst>
                                  <p:iterate type="lt">
                                    <p:tmPct val="4000"/>
                                  </p:iterate>
                                  <p:childTnLst>
                                    <p:set>
                                      <p:cBhvr override="childStyle">
                                        <p:cTn id="16" dur="500" fill="hold"/>
                                        <p:tgtEl>
                                          <p:spTgt spid="4100">
                                            <p:txEl>
                                              <p:pRg st="0" end="0"/>
                                            </p:txEl>
                                          </p:spTgt>
                                        </p:tgtEl>
                                        <p:attrNameLst>
                                          <p:attrName>style.color</p:attrName>
                                        </p:attrNameLst>
                                      </p:cBhvr>
                                      <p:to>
                                        <p:clrVal>
                                          <a:srgbClr val="FF9900"/>
                                        </p:clrVal>
                                      </p:to>
                                    </p:set>
                                    <p:set>
                                      <p:cBhvr>
                                        <p:cTn id="17" dur="500" fill="hold"/>
                                        <p:tgtEl>
                                          <p:spTgt spid="4100">
                                            <p:txEl>
                                              <p:pRg st="0" end="0"/>
                                            </p:txEl>
                                          </p:spTgt>
                                        </p:tgtEl>
                                        <p:attrNameLst>
                                          <p:attrName>fillcolor</p:attrName>
                                        </p:attrNameLst>
                                      </p:cBhvr>
                                      <p:to>
                                        <p:clrVal>
                                          <a:srgbClr val="FF9900"/>
                                        </p:clrVal>
                                      </p:to>
                                    </p:set>
                                    <p:set>
                                      <p:cBhvr>
                                        <p:cTn id="18" dur="500" fill="hold"/>
                                        <p:tgtEl>
                                          <p:spTgt spid="4100">
                                            <p:txEl>
                                              <p:pRg st="0" end="0"/>
                                            </p:txEl>
                                          </p:spTgt>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16" presetClass="emph" presetSubtype="0" fill="hold" nodeType="clickEffect">
                                  <p:stCondLst>
                                    <p:cond delay="0"/>
                                  </p:stCondLst>
                                  <p:iterate type="lt">
                                    <p:tmPct val="4000"/>
                                  </p:iterate>
                                  <p:childTnLst>
                                    <p:set>
                                      <p:cBhvr override="childStyle">
                                        <p:cTn id="22" dur="500" fill="hold"/>
                                        <p:tgtEl>
                                          <p:spTgt spid="4101">
                                            <p:txEl>
                                              <p:pRg st="0" end="0"/>
                                            </p:txEl>
                                          </p:spTgt>
                                        </p:tgtEl>
                                        <p:attrNameLst>
                                          <p:attrName>style.color</p:attrName>
                                        </p:attrNameLst>
                                      </p:cBhvr>
                                      <p:to>
                                        <p:clrVal>
                                          <a:srgbClr val="FFFF00"/>
                                        </p:clrVal>
                                      </p:to>
                                    </p:set>
                                    <p:set>
                                      <p:cBhvr>
                                        <p:cTn id="23" dur="500" fill="hold"/>
                                        <p:tgtEl>
                                          <p:spTgt spid="4101">
                                            <p:txEl>
                                              <p:pRg st="0" end="0"/>
                                            </p:txEl>
                                          </p:spTgt>
                                        </p:tgtEl>
                                        <p:attrNameLst>
                                          <p:attrName>fillcolor</p:attrName>
                                        </p:attrNameLst>
                                      </p:cBhvr>
                                      <p:to>
                                        <p:clrVal>
                                          <a:srgbClr val="FFFF00"/>
                                        </p:clrVal>
                                      </p:to>
                                    </p:set>
                                    <p:set>
                                      <p:cBhvr>
                                        <p:cTn id="24" dur="500" fill="hold"/>
                                        <p:tgtEl>
                                          <p:spTgt spid="410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1"/>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755576" y="2348880"/>
            <a:ext cx="4608512" cy="1728192"/>
          </a:xfrm>
        </p:spPr>
        <p:txBody>
          <a:bodyPr>
            <a:normAutofit fontScale="25000" lnSpcReduction="20000"/>
          </a:bodyPr>
          <a:lstStyle/>
          <a:p>
            <a:pPr>
              <a:buNone/>
            </a:pPr>
            <a:r>
              <a:rPr lang="it-IT" sz="4000" b="1" dirty="0" smtClean="0">
                <a:solidFill>
                  <a:schemeClr val="bg1"/>
                </a:solidFill>
              </a:rPr>
              <a:t> </a:t>
            </a:r>
          </a:p>
          <a:p>
            <a:pPr>
              <a:buNone/>
            </a:pPr>
            <a:endParaRPr lang="it-IT" sz="4000" b="1" dirty="0" smtClean="0">
              <a:solidFill>
                <a:schemeClr val="bg1"/>
              </a:solidFill>
            </a:endParaRPr>
          </a:p>
          <a:p>
            <a:pPr>
              <a:buNone/>
            </a:pPr>
            <a:r>
              <a:rPr lang="it-IT" sz="4000" b="1" dirty="0" smtClean="0">
                <a:solidFill>
                  <a:schemeClr val="bg1"/>
                </a:solidFill>
              </a:rPr>
              <a:t> </a:t>
            </a:r>
            <a:endParaRPr lang="it-IT" sz="4000" b="1" dirty="0" smtClean="0">
              <a:solidFill>
                <a:schemeClr val="bg1"/>
              </a:solidFill>
            </a:endParaRPr>
          </a:p>
          <a:p>
            <a:pPr>
              <a:buNone/>
            </a:pPr>
            <a:r>
              <a:rPr lang="it-IT" sz="27100" b="1" dirty="0" smtClean="0">
                <a:solidFill>
                  <a:schemeClr val="bg1"/>
                </a:solidFill>
              </a:rPr>
              <a:t>              FINE</a:t>
            </a:r>
            <a:endParaRPr lang="it-IT" sz="27100" b="1" dirty="0">
              <a:solidFill>
                <a:schemeClr val="bg1"/>
              </a:solidFill>
            </a:endParaRPr>
          </a:p>
        </p:txBody>
      </p:sp>
      <p:pic>
        <p:nvPicPr>
          <p:cNvPr id="45058" name="Picture 2"/>
          <p:cNvPicPr>
            <a:picLocks noChangeAspect="1" noChangeArrowheads="1"/>
          </p:cNvPicPr>
          <p:nvPr/>
        </p:nvPicPr>
        <p:blipFill>
          <a:blip r:embed="rId2" cstate="print"/>
          <a:srcRect/>
          <a:stretch>
            <a:fillRect/>
          </a:stretch>
        </p:blipFill>
        <p:spPr bwMode="auto">
          <a:xfrm>
            <a:off x="0" y="0"/>
            <a:ext cx="9146826" cy="6858000"/>
          </a:xfrm>
          <a:prstGeom prst="rect">
            <a:avLst/>
          </a:prstGeom>
          <a:noFill/>
          <a:ln w="9525">
            <a:noFill/>
            <a:miter lim="800000"/>
            <a:headEnd/>
            <a:tailEnd/>
          </a:ln>
        </p:spPr>
      </p:pic>
      <p:sp>
        <p:nvSpPr>
          <p:cNvPr id="5" name="CasellaDiTesto 4"/>
          <p:cNvSpPr txBox="1"/>
          <p:nvPr/>
        </p:nvSpPr>
        <p:spPr>
          <a:xfrm>
            <a:off x="3851920" y="5517232"/>
            <a:ext cx="2088232" cy="923330"/>
          </a:xfrm>
          <a:prstGeom prst="rect">
            <a:avLst/>
          </a:prstGeom>
          <a:noFill/>
        </p:spPr>
        <p:txBody>
          <a:bodyPr wrap="square" rtlCol="0">
            <a:spAutoFit/>
          </a:bodyPr>
          <a:lstStyle/>
          <a:p>
            <a:r>
              <a:rPr lang="it-IT" sz="5400" b="1" u="sng" dirty="0" smtClean="0">
                <a:solidFill>
                  <a:schemeClr val="bg1"/>
                </a:solidFill>
              </a:rPr>
              <a:t>FINE</a:t>
            </a:r>
            <a:endParaRPr lang="it-IT" sz="5400" b="1" u="sng"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bg1"/>
                </a:solidFill>
                <a:latin typeface="Modern No. 20" pitchFamily="18" charset="0"/>
              </a:rPr>
              <a:t>Clair de Lune</a:t>
            </a:r>
            <a:endParaRPr lang="it-IT" dirty="0">
              <a:solidFill>
                <a:schemeClr val="bg1"/>
              </a:solidFill>
              <a:latin typeface="Modern No. 20" pitchFamily="18" charset="0"/>
            </a:endParaRPr>
          </a:p>
        </p:txBody>
      </p:sp>
      <p:sp>
        <p:nvSpPr>
          <p:cNvPr id="3" name="Segnaposto contenuto 2"/>
          <p:cNvSpPr>
            <a:spLocks noGrp="1"/>
          </p:cNvSpPr>
          <p:nvPr>
            <p:ph idx="1"/>
          </p:nvPr>
        </p:nvSpPr>
        <p:spPr>
          <a:xfrm>
            <a:off x="539552" y="5157192"/>
            <a:ext cx="8147248" cy="2016224"/>
          </a:xfrm>
        </p:spPr>
        <p:txBody>
          <a:bodyPr>
            <a:normAutofit fontScale="77500" lnSpcReduction="20000"/>
          </a:bodyPr>
          <a:lstStyle/>
          <a:p>
            <a:pPr>
              <a:buNone/>
            </a:pPr>
            <a:r>
              <a:rPr lang="it-IT" dirty="0" smtClean="0">
                <a:solidFill>
                  <a:schemeClr val="bg1"/>
                </a:solidFill>
              </a:rPr>
              <a:t>    La lune était sereine et jouait sur les flots. </a:t>
            </a:r>
            <a:br>
              <a:rPr lang="it-IT" dirty="0" smtClean="0">
                <a:solidFill>
                  <a:schemeClr val="bg1"/>
                </a:solidFill>
              </a:rPr>
            </a:br>
            <a:r>
              <a:rPr lang="it-IT" dirty="0" smtClean="0">
                <a:solidFill>
                  <a:schemeClr val="bg1"/>
                </a:solidFill>
              </a:rPr>
              <a:t>La fenêtre enfin libre est ouverte à la brise,</a:t>
            </a:r>
            <a:br>
              <a:rPr lang="it-IT" dirty="0" smtClean="0">
                <a:solidFill>
                  <a:schemeClr val="bg1"/>
                </a:solidFill>
              </a:rPr>
            </a:br>
            <a:r>
              <a:rPr lang="it-IT" dirty="0" smtClean="0">
                <a:solidFill>
                  <a:schemeClr val="bg1"/>
                </a:solidFill>
              </a:rPr>
              <a:t>La sultane regarde, et la mer qui se brise,</a:t>
            </a:r>
            <a:br>
              <a:rPr lang="it-IT" dirty="0" smtClean="0">
                <a:solidFill>
                  <a:schemeClr val="bg1"/>
                </a:solidFill>
              </a:rPr>
            </a:br>
            <a:r>
              <a:rPr lang="it-IT" dirty="0" smtClean="0">
                <a:solidFill>
                  <a:schemeClr val="bg1"/>
                </a:solidFill>
              </a:rPr>
              <a:t>Là-bas, d'un flot d'argent brode les noirs îlots.</a:t>
            </a:r>
            <a:br>
              <a:rPr lang="it-IT" dirty="0" smtClean="0">
                <a:solidFill>
                  <a:schemeClr val="bg1"/>
                </a:solidFill>
              </a:rPr>
            </a:br>
            <a:r>
              <a:rPr lang="it-IT" dirty="0" smtClean="0">
                <a:solidFill>
                  <a:schemeClr val="bg1"/>
                </a:solidFill>
              </a:rPr>
              <a:t/>
            </a:r>
            <a:br>
              <a:rPr lang="it-IT" dirty="0" smtClean="0">
                <a:solidFill>
                  <a:schemeClr val="bg1"/>
                </a:solidFill>
              </a:rPr>
            </a:br>
            <a:endParaRPr lang="it-IT" dirty="0">
              <a:solidFill>
                <a:schemeClr val="bg1"/>
              </a:solidFill>
            </a:endParaRPr>
          </a:p>
        </p:txBody>
      </p:sp>
      <p:pic>
        <p:nvPicPr>
          <p:cNvPr id="4" name="Immagine 3" descr="Victor Hugo.jpg"/>
          <p:cNvPicPr>
            <a:picLocks noChangeAspect="1"/>
          </p:cNvPicPr>
          <p:nvPr/>
        </p:nvPicPr>
        <p:blipFill>
          <a:blip r:embed="rId2" cstate="print"/>
          <a:stretch>
            <a:fillRect/>
          </a:stretch>
        </p:blipFill>
        <p:spPr>
          <a:xfrm>
            <a:off x="4932040" y="1484784"/>
            <a:ext cx="2880320" cy="3416365"/>
          </a:xfrm>
          <a:prstGeom prst="rect">
            <a:avLst/>
          </a:prstGeom>
        </p:spPr>
      </p:pic>
      <p:sp>
        <p:nvSpPr>
          <p:cNvPr id="5" name="Luna 4">
            <a:hlinkClick r:id="rId3" action="ppaction://hlinksldjump"/>
          </p:cNvPr>
          <p:cNvSpPr/>
          <p:nvPr/>
        </p:nvSpPr>
        <p:spPr>
          <a:xfrm>
            <a:off x="428596" y="214290"/>
            <a:ext cx="398988" cy="550414"/>
          </a:xfrm>
          <a:prstGeom prst="moon">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bg1"/>
              </a:solidFill>
            </a:endParaRPr>
          </a:p>
        </p:txBody>
      </p:sp>
      <p:sp>
        <p:nvSpPr>
          <p:cNvPr id="7" name="CasellaDiTesto 6"/>
          <p:cNvSpPr txBox="1"/>
          <p:nvPr/>
        </p:nvSpPr>
        <p:spPr>
          <a:xfrm>
            <a:off x="7452320" y="6357958"/>
            <a:ext cx="1405960" cy="369332"/>
          </a:xfrm>
          <a:prstGeom prst="rect">
            <a:avLst/>
          </a:prstGeom>
          <a:noFill/>
        </p:spPr>
        <p:txBody>
          <a:bodyPr wrap="square" rtlCol="0">
            <a:spAutoFit/>
          </a:bodyPr>
          <a:lstStyle/>
          <a:p>
            <a:r>
              <a:rPr lang="it-IT" b="1" dirty="0" smtClean="0">
                <a:solidFill>
                  <a:schemeClr val="bg1"/>
                </a:solidFill>
              </a:rPr>
              <a:t>Victor Hugo</a:t>
            </a:r>
            <a:endParaRPr lang="it-IT" b="1" dirty="0">
              <a:solidFill>
                <a:schemeClr val="bg1"/>
              </a:solidFill>
            </a:endParaRPr>
          </a:p>
        </p:txBody>
      </p:sp>
      <p:pic>
        <p:nvPicPr>
          <p:cNvPr id="8" name="Immagine 7" descr="victor hugo.jpg"/>
          <p:cNvPicPr>
            <a:picLocks noChangeAspect="1"/>
          </p:cNvPicPr>
          <p:nvPr/>
        </p:nvPicPr>
        <p:blipFill>
          <a:blip r:embed="rId4" cstate="print"/>
          <a:stretch>
            <a:fillRect/>
          </a:stretch>
        </p:blipFill>
        <p:spPr>
          <a:xfrm>
            <a:off x="899592" y="1556792"/>
            <a:ext cx="2848271" cy="3312368"/>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4"/>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linds(horizontal)">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bg1"/>
                </a:solidFill>
                <a:latin typeface="Modern No. 20" pitchFamily="18" charset="0"/>
              </a:rPr>
              <a:t>“Alla Luna”</a:t>
            </a:r>
            <a:endParaRPr lang="it-IT" dirty="0">
              <a:solidFill>
                <a:schemeClr val="bg1"/>
              </a:solidFill>
              <a:latin typeface="Modern No. 20" pitchFamily="18" charset="0"/>
            </a:endParaRPr>
          </a:p>
        </p:txBody>
      </p:sp>
      <p:sp>
        <p:nvSpPr>
          <p:cNvPr id="3" name="Segnaposto contenuto 2"/>
          <p:cNvSpPr>
            <a:spLocks noGrp="1"/>
          </p:cNvSpPr>
          <p:nvPr>
            <p:ph idx="1"/>
          </p:nvPr>
        </p:nvSpPr>
        <p:spPr/>
        <p:txBody>
          <a:bodyPr>
            <a:normAutofit fontScale="55000" lnSpcReduction="20000"/>
          </a:bodyPr>
          <a:lstStyle/>
          <a:p>
            <a:pPr>
              <a:buNone/>
            </a:pPr>
            <a:r>
              <a:rPr lang="it-IT" dirty="0" smtClean="0"/>
              <a:t>                    </a:t>
            </a:r>
            <a:r>
              <a:rPr lang="it-IT" dirty="0" smtClean="0">
                <a:solidFill>
                  <a:schemeClr val="bg1"/>
                </a:solidFill>
                <a:latin typeface="Modern No. 20" pitchFamily="18" charset="0"/>
              </a:rPr>
              <a:t> O graziosa luna, io mi rammento</a:t>
            </a:r>
          </a:p>
          <a:p>
            <a:pPr>
              <a:buNone/>
            </a:pPr>
            <a:r>
              <a:rPr lang="it-IT" dirty="0" smtClean="0">
                <a:solidFill>
                  <a:schemeClr val="bg1"/>
                </a:solidFill>
                <a:latin typeface="Modern No. 20" pitchFamily="18" charset="0"/>
              </a:rPr>
              <a:t>                     che, or volge l’anno, sovra questo colle</a:t>
            </a:r>
          </a:p>
          <a:p>
            <a:pPr>
              <a:buNone/>
            </a:pPr>
            <a:r>
              <a:rPr lang="it-IT" dirty="0" smtClean="0">
                <a:solidFill>
                  <a:schemeClr val="bg1"/>
                </a:solidFill>
                <a:latin typeface="Modern No. 20" pitchFamily="18" charset="0"/>
              </a:rPr>
              <a:t>                      io venia pien d’angoscia a rimirarti:</a:t>
            </a:r>
          </a:p>
          <a:p>
            <a:pPr>
              <a:buNone/>
            </a:pPr>
            <a:r>
              <a:rPr lang="it-IT" dirty="0" smtClean="0">
                <a:solidFill>
                  <a:schemeClr val="bg1"/>
                </a:solidFill>
                <a:latin typeface="Modern No. 20" pitchFamily="18" charset="0"/>
              </a:rPr>
              <a:t>                      e tu pendevi allor su quella selva</a:t>
            </a:r>
          </a:p>
          <a:p>
            <a:pPr>
              <a:buNone/>
            </a:pPr>
            <a:r>
              <a:rPr lang="it-IT" dirty="0" smtClean="0">
                <a:solidFill>
                  <a:schemeClr val="bg1"/>
                </a:solidFill>
                <a:latin typeface="Modern No. 20" pitchFamily="18" charset="0"/>
              </a:rPr>
              <a:t>                      siccome or fai, che tutta la rischiari.</a:t>
            </a:r>
          </a:p>
          <a:p>
            <a:pPr>
              <a:buNone/>
            </a:pPr>
            <a:r>
              <a:rPr lang="it-IT" dirty="0" smtClean="0">
                <a:solidFill>
                  <a:schemeClr val="bg1"/>
                </a:solidFill>
                <a:latin typeface="Modern No. 20" pitchFamily="18" charset="0"/>
              </a:rPr>
              <a:t>                      Ma nebuloso e tremulo dal pianto</a:t>
            </a:r>
          </a:p>
          <a:p>
            <a:pPr>
              <a:buNone/>
            </a:pPr>
            <a:r>
              <a:rPr lang="it-IT" dirty="0" smtClean="0">
                <a:solidFill>
                  <a:schemeClr val="bg1"/>
                </a:solidFill>
                <a:latin typeface="Modern No. 20" pitchFamily="18" charset="0"/>
              </a:rPr>
              <a:t>                      che mi sorgea sul ciglio, alle mie luci</a:t>
            </a:r>
          </a:p>
          <a:p>
            <a:pPr>
              <a:buNone/>
            </a:pPr>
            <a:r>
              <a:rPr lang="it-IT" dirty="0" smtClean="0">
                <a:solidFill>
                  <a:schemeClr val="bg1"/>
                </a:solidFill>
                <a:latin typeface="Modern No. 20" pitchFamily="18" charset="0"/>
              </a:rPr>
              <a:t>                      il tuo volto apparia, che travagliosa</a:t>
            </a:r>
          </a:p>
          <a:p>
            <a:pPr>
              <a:buNone/>
            </a:pPr>
            <a:r>
              <a:rPr lang="it-IT" dirty="0" smtClean="0">
                <a:solidFill>
                  <a:schemeClr val="bg1"/>
                </a:solidFill>
                <a:latin typeface="Modern No. 20" pitchFamily="18" charset="0"/>
              </a:rPr>
              <a:t>                      era mia vita: ed è, né cangia stile,</a:t>
            </a:r>
          </a:p>
          <a:p>
            <a:pPr>
              <a:buNone/>
            </a:pPr>
            <a:r>
              <a:rPr lang="it-IT" dirty="0" smtClean="0">
                <a:solidFill>
                  <a:schemeClr val="bg1"/>
                </a:solidFill>
                <a:latin typeface="Modern No. 20" pitchFamily="18" charset="0"/>
              </a:rPr>
              <a:t>                      o mia diletta luna. E pur mi giova</a:t>
            </a:r>
          </a:p>
          <a:p>
            <a:pPr>
              <a:buNone/>
            </a:pPr>
            <a:r>
              <a:rPr lang="it-IT" dirty="0" smtClean="0">
                <a:solidFill>
                  <a:schemeClr val="bg1"/>
                </a:solidFill>
                <a:latin typeface="Modern No. 20" pitchFamily="18" charset="0"/>
              </a:rPr>
              <a:t>                      la ricordanza, e il noverar l’etate</a:t>
            </a:r>
          </a:p>
          <a:p>
            <a:pPr>
              <a:buNone/>
            </a:pPr>
            <a:r>
              <a:rPr lang="it-IT" dirty="0" smtClean="0">
                <a:solidFill>
                  <a:schemeClr val="bg1"/>
                </a:solidFill>
                <a:latin typeface="Modern No. 20" pitchFamily="18" charset="0"/>
              </a:rPr>
              <a:t>                      del mio dolore. Oh come grato occorre</a:t>
            </a:r>
          </a:p>
          <a:p>
            <a:pPr>
              <a:buNone/>
            </a:pPr>
            <a:r>
              <a:rPr lang="it-IT" dirty="0" smtClean="0">
                <a:solidFill>
                  <a:schemeClr val="bg1"/>
                </a:solidFill>
                <a:latin typeface="Modern No. 20" pitchFamily="18" charset="0"/>
              </a:rPr>
              <a:t>                      nel tempo giovanil, quando ancor lungo</a:t>
            </a:r>
          </a:p>
          <a:p>
            <a:pPr>
              <a:buNone/>
            </a:pPr>
            <a:r>
              <a:rPr lang="it-IT" dirty="0" smtClean="0">
                <a:solidFill>
                  <a:schemeClr val="bg1"/>
                </a:solidFill>
                <a:latin typeface="Modern No. 20" pitchFamily="18" charset="0"/>
              </a:rPr>
              <a:t>                      la speme e breve ha la memoria il corso,</a:t>
            </a:r>
          </a:p>
          <a:p>
            <a:pPr>
              <a:buNone/>
            </a:pPr>
            <a:r>
              <a:rPr lang="it-IT" dirty="0" smtClean="0">
                <a:solidFill>
                  <a:schemeClr val="bg1"/>
                </a:solidFill>
                <a:latin typeface="Modern No. 20" pitchFamily="18" charset="0"/>
              </a:rPr>
              <a:t>                      il rimembrar delle passate cose,</a:t>
            </a:r>
          </a:p>
          <a:p>
            <a:pPr>
              <a:buNone/>
            </a:pPr>
            <a:r>
              <a:rPr lang="it-IT" dirty="0" smtClean="0">
                <a:solidFill>
                  <a:schemeClr val="bg1"/>
                </a:solidFill>
                <a:latin typeface="Modern No. 20" pitchFamily="18" charset="0"/>
              </a:rPr>
              <a:t>                      ancor che triste, e che l’affanno duri!</a:t>
            </a:r>
          </a:p>
          <a:p>
            <a:endParaRPr lang="it-IT" dirty="0">
              <a:solidFill>
                <a:schemeClr val="bg1"/>
              </a:solidFill>
              <a:latin typeface="Modern No. 20" pitchFamily="18" charset="0"/>
            </a:endParaRPr>
          </a:p>
        </p:txBody>
      </p:sp>
      <p:sp>
        <p:nvSpPr>
          <p:cNvPr id="5" name="Luna 4">
            <a:hlinkClick r:id="rId3" action="ppaction://hlinksldjump"/>
          </p:cNvPr>
          <p:cNvSpPr/>
          <p:nvPr/>
        </p:nvSpPr>
        <p:spPr>
          <a:xfrm>
            <a:off x="428596" y="285728"/>
            <a:ext cx="398988" cy="406968"/>
          </a:xfrm>
          <a:prstGeom prst="moon">
            <a:avLst/>
          </a:prstGeom>
          <a:ln>
            <a:solidFill>
              <a:schemeClr val="bg1">
                <a:lumMod val="9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pic>
        <p:nvPicPr>
          <p:cNvPr id="7" name="Immagine 6" descr="Giacomo Leopardi.jpg"/>
          <p:cNvPicPr>
            <a:picLocks noChangeAspect="1"/>
          </p:cNvPicPr>
          <p:nvPr/>
        </p:nvPicPr>
        <p:blipFill>
          <a:blip r:embed="rId4" cstate="print"/>
          <a:stretch>
            <a:fillRect/>
          </a:stretch>
        </p:blipFill>
        <p:spPr>
          <a:xfrm>
            <a:off x="5715008" y="2214554"/>
            <a:ext cx="3041136" cy="3379860"/>
          </a:xfrm>
          <a:prstGeom prst="rect">
            <a:avLst/>
          </a:prstGeom>
        </p:spPr>
      </p:pic>
      <p:sp>
        <p:nvSpPr>
          <p:cNvPr id="8" name="CasellaDiTesto 7"/>
          <p:cNvSpPr txBox="1"/>
          <p:nvPr/>
        </p:nvSpPr>
        <p:spPr>
          <a:xfrm>
            <a:off x="6643702" y="6357958"/>
            <a:ext cx="2286016" cy="369332"/>
          </a:xfrm>
          <a:prstGeom prst="rect">
            <a:avLst/>
          </a:prstGeom>
          <a:noFill/>
        </p:spPr>
        <p:txBody>
          <a:bodyPr wrap="square" rtlCol="0">
            <a:spAutoFit/>
          </a:bodyPr>
          <a:lstStyle/>
          <a:p>
            <a:r>
              <a:rPr lang="it-IT" b="1" dirty="0" smtClean="0">
                <a:solidFill>
                  <a:schemeClr val="bg1"/>
                </a:solidFill>
              </a:rPr>
              <a:t>Giacomo</a:t>
            </a:r>
            <a:r>
              <a:rPr lang="it-IT" dirty="0" smtClean="0">
                <a:solidFill>
                  <a:schemeClr val="bg1"/>
                </a:solidFill>
              </a:rPr>
              <a:t> </a:t>
            </a:r>
            <a:r>
              <a:rPr lang="it-IT" dirty="0" smtClean="0"/>
              <a:t> </a:t>
            </a:r>
            <a:r>
              <a:rPr lang="it-IT" b="1" dirty="0" smtClean="0">
                <a:solidFill>
                  <a:schemeClr val="bg1"/>
                </a:solidFill>
              </a:rPr>
              <a:t>Leopardi</a:t>
            </a:r>
            <a:endParaRPr lang="it-IT" b="1" dirty="0">
              <a:solidFill>
                <a:schemeClr val="bg1"/>
              </a:solidFill>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amond(in)">
                                      <p:cBhvr>
                                        <p:cTn id="13" dur="2000"/>
                                        <p:tgtEl>
                                          <p:spTgt spid="3">
                                            <p:txEl>
                                              <p:pRg st="2" end="2"/>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amond(in)">
                                      <p:cBhvr>
                                        <p:cTn id="16" dur="2000"/>
                                        <p:tgtEl>
                                          <p:spTgt spid="3">
                                            <p:txEl>
                                              <p:pRg st="3" end="3"/>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amond(in)">
                                      <p:cBhvr>
                                        <p:cTn id="19" dur="2000"/>
                                        <p:tgtEl>
                                          <p:spTgt spid="3">
                                            <p:txEl>
                                              <p:pRg st="4" end="4"/>
                                            </p:txEl>
                                          </p:spTgt>
                                        </p:tgtEl>
                                      </p:cBhvr>
                                    </p:animEffect>
                                  </p:childTnLst>
                                </p:cTn>
                              </p:par>
                              <p:par>
                                <p:cTn id="20" presetID="8"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amond(in)">
                                      <p:cBhvr>
                                        <p:cTn id="22" dur="2000"/>
                                        <p:tgtEl>
                                          <p:spTgt spid="3">
                                            <p:txEl>
                                              <p:pRg st="5" end="5"/>
                                            </p:txEl>
                                          </p:spTgt>
                                        </p:tgtEl>
                                      </p:cBhvr>
                                    </p:animEffect>
                                  </p:childTnLst>
                                </p:cTn>
                              </p:par>
                              <p:par>
                                <p:cTn id="23" presetID="8" presetClass="entr" presetSubtype="16"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diamond(in)">
                                      <p:cBhvr>
                                        <p:cTn id="25" dur="2000"/>
                                        <p:tgtEl>
                                          <p:spTgt spid="3">
                                            <p:txEl>
                                              <p:pRg st="6" end="6"/>
                                            </p:txEl>
                                          </p:spTgt>
                                        </p:tgtEl>
                                      </p:cBhvr>
                                    </p:animEffect>
                                  </p:childTnLst>
                                </p:cTn>
                              </p:par>
                              <p:par>
                                <p:cTn id="26" presetID="8" presetClass="entr" presetSubtype="16"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diamond(in)">
                                      <p:cBhvr>
                                        <p:cTn id="28" dur="2000"/>
                                        <p:tgtEl>
                                          <p:spTgt spid="3">
                                            <p:txEl>
                                              <p:pRg st="7" end="7"/>
                                            </p:txEl>
                                          </p:spTgt>
                                        </p:tgtEl>
                                      </p:cBhvr>
                                    </p:animEffect>
                                  </p:childTnLst>
                                </p:cTn>
                              </p:par>
                              <p:par>
                                <p:cTn id="29" presetID="8" presetClass="entr" presetSubtype="16"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diamond(in)">
                                      <p:cBhvr>
                                        <p:cTn id="31" dur="2000"/>
                                        <p:tgtEl>
                                          <p:spTgt spid="3">
                                            <p:txEl>
                                              <p:pRg st="8" end="8"/>
                                            </p:txEl>
                                          </p:spTgt>
                                        </p:tgtEl>
                                      </p:cBhvr>
                                    </p:animEffect>
                                  </p:childTnLst>
                                </p:cTn>
                              </p:par>
                              <p:par>
                                <p:cTn id="32" presetID="8" presetClass="entr" presetSubtype="16"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diamond(in)">
                                      <p:cBhvr>
                                        <p:cTn id="34" dur="2000"/>
                                        <p:tgtEl>
                                          <p:spTgt spid="3">
                                            <p:txEl>
                                              <p:pRg st="9" end="9"/>
                                            </p:txEl>
                                          </p:spTgt>
                                        </p:tgtEl>
                                      </p:cBhvr>
                                    </p:animEffect>
                                  </p:childTnLst>
                                </p:cTn>
                              </p:par>
                              <p:par>
                                <p:cTn id="35" presetID="8" presetClass="entr" presetSubtype="16"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diamond(in)">
                                      <p:cBhvr>
                                        <p:cTn id="37" dur="2000"/>
                                        <p:tgtEl>
                                          <p:spTgt spid="3">
                                            <p:txEl>
                                              <p:pRg st="10" end="10"/>
                                            </p:txEl>
                                          </p:spTgt>
                                        </p:tgtEl>
                                      </p:cBhvr>
                                    </p:animEffect>
                                  </p:childTnLst>
                                </p:cTn>
                              </p:par>
                              <p:par>
                                <p:cTn id="38" presetID="8" presetClass="entr" presetSubtype="16"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diamond(in)">
                                      <p:cBhvr>
                                        <p:cTn id="40" dur="2000"/>
                                        <p:tgtEl>
                                          <p:spTgt spid="3">
                                            <p:txEl>
                                              <p:pRg st="11" end="11"/>
                                            </p:txEl>
                                          </p:spTgt>
                                        </p:tgtEl>
                                      </p:cBhvr>
                                    </p:animEffect>
                                  </p:childTnLst>
                                </p:cTn>
                              </p:par>
                              <p:par>
                                <p:cTn id="41" presetID="8" presetClass="entr" presetSubtype="16"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diamond(in)">
                                      <p:cBhvr>
                                        <p:cTn id="43" dur="2000"/>
                                        <p:tgtEl>
                                          <p:spTgt spid="3">
                                            <p:txEl>
                                              <p:pRg st="12" end="12"/>
                                            </p:txEl>
                                          </p:spTgt>
                                        </p:tgtEl>
                                      </p:cBhvr>
                                    </p:animEffect>
                                  </p:childTnLst>
                                </p:cTn>
                              </p:par>
                              <p:par>
                                <p:cTn id="44" presetID="8" presetClass="entr" presetSubtype="16" fill="hold" nodeType="with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diamond(in)">
                                      <p:cBhvr>
                                        <p:cTn id="46" dur="2000"/>
                                        <p:tgtEl>
                                          <p:spTgt spid="3">
                                            <p:txEl>
                                              <p:pRg st="13" end="13"/>
                                            </p:txEl>
                                          </p:spTgt>
                                        </p:tgtEl>
                                      </p:cBhvr>
                                    </p:animEffect>
                                  </p:childTnLst>
                                </p:cTn>
                              </p:par>
                              <p:par>
                                <p:cTn id="47" presetID="8" presetClass="entr" presetSubtype="16" fill="hold" nodeType="with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Effect transition="in" filter="diamond(in)">
                                      <p:cBhvr>
                                        <p:cTn id="49" dur="2000"/>
                                        <p:tgtEl>
                                          <p:spTgt spid="3">
                                            <p:txEl>
                                              <p:pRg st="14" end="14"/>
                                            </p:txEl>
                                          </p:spTgt>
                                        </p:tgtEl>
                                      </p:cBhvr>
                                    </p:animEffect>
                                  </p:childTnLst>
                                </p:cTn>
                              </p:par>
                              <p:par>
                                <p:cTn id="50" presetID="8" presetClass="entr" presetSubtype="16" fill="hold" nodeType="withEffect">
                                  <p:stCondLst>
                                    <p:cond delay="0"/>
                                  </p:stCondLst>
                                  <p:childTnLst>
                                    <p:set>
                                      <p:cBhvr>
                                        <p:cTn id="51" dur="1" fill="hold">
                                          <p:stCondLst>
                                            <p:cond delay="0"/>
                                          </p:stCondLst>
                                        </p:cTn>
                                        <p:tgtEl>
                                          <p:spTgt spid="3">
                                            <p:txEl>
                                              <p:pRg st="15" end="15"/>
                                            </p:txEl>
                                          </p:spTgt>
                                        </p:tgtEl>
                                        <p:attrNameLst>
                                          <p:attrName>style.visibility</p:attrName>
                                        </p:attrNameLst>
                                      </p:cBhvr>
                                      <p:to>
                                        <p:strVal val="visible"/>
                                      </p:to>
                                    </p:set>
                                    <p:animEffect transition="in" filter="diamond(in)">
                                      <p:cBhvr>
                                        <p:cTn id="52" dur="2000"/>
                                        <p:tgtEl>
                                          <p:spTgt spid="3">
                                            <p:txEl>
                                              <p:pRg st="15" end="1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nodeType="clickEffect">
                                  <p:stCondLst>
                                    <p:cond delay="0"/>
                                  </p:stCondLst>
                                  <p:childTnLst>
                                    <p:anim calcmode="lin" valueType="num">
                                      <p:cBhvr additive="base">
                                        <p:cTn id="56" dur="500"/>
                                        <p:tgtEl>
                                          <p:spTgt spid="7"/>
                                        </p:tgtEl>
                                        <p:attrNameLst>
                                          <p:attrName>ppt_x</p:attrName>
                                        </p:attrNameLst>
                                      </p:cBhvr>
                                      <p:tavLst>
                                        <p:tav tm="0">
                                          <p:val>
                                            <p:strVal val="ppt_x"/>
                                          </p:val>
                                        </p:tav>
                                        <p:tav tm="100000">
                                          <p:val>
                                            <p:strVal val="ppt_x"/>
                                          </p:val>
                                        </p:tav>
                                      </p:tavLst>
                                    </p:anim>
                                    <p:anim calcmode="lin" valueType="num">
                                      <p:cBhvr additive="base">
                                        <p:cTn id="57" dur="500"/>
                                        <p:tgtEl>
                                          <p:spTgt spid="7"/>
                                        </p:tgtEl>
                                        <p:attrNameLst>
                                          <p:attrName>ppt_y</p:attrName>
                                        </p:attrNameLst>
                                      </p:cBhvr>
                                      <p:tavLst>
                                        <p:tav tm="0">
                                          <p:val>
                                            <p:strVal val="ppt_y"/>
                                          </p:val>
                                        </p:tav>
                                        <p:tav tm="100000">
                                          <p:val>
                                            <p:strVal val="1+ppt_h/2"/>
                                          </p:val>
                                        </p:tav>
                                      </p:tavLst>
                                    </p:anim>
                                    <p:set>
                                      <p:cBhvr>
                                        <p:cTn id="58" dur="1" fill="hold">
                                          <p:stCondLst>
                                            <p:cond delay="499"/>
                                          </p:stCondLst>
                                        </p:cTn>
                                        <p:tgtEl>
                                          <p:spTgt spid="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6" presetClass="emph" presetSubtype="0" fill="hold" nodeType="clickEffect">
                                  <p:stCondLst>
                                    <p:cond delay="0"/>
                                  </p:stCondLst>
                                  <p:childTnLst>
                                    <p:animScale>
                                      <p:cBhvr>
                                        <p:cTn id="62"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135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936104"/>
          </a:xfrm>
        </p:spPr>
        <p:txBody>
          <a:bodyPr>
            <a:normAutofit fontScale="90000"/>
          </a:bodyPr>
          <a:lstStyle/>
          <a:p>
            <a:r>
              <a:rPr lang="it-IT" dirty="0" smtClean="0">
                <a:solidFill>
                  <a:schemeClr val="bg1"/>
                </a:solidFill>
                <a:latin typeface="Modern No. 20" pitchFamily="18" charset="0"/>
              </a:rPr>
              <a:t>Razzi,astronavi,satelliti:</a:t>
            </a:r>
            <a:br>
              <a:rPr lang="it-IT" dirty="0" smtClean="0">
                <a:solidFill>
                  <a:schemeClr val="bg1"/>
                </a:solidFill>
                <a:latin typeface="Modern No. 20" pitchFamily="18" charset="0"/>
              </a:rPr>
            </a:br>
            <a:r>
              <a:rPr lang="it-IT" dirty="0" smtClean="0">
                <a:solidFill>
                  <a:schemeClr val="bg1"/>
                </a:solidFill>
                <a:latin typeface="Modern No. 20" pitchFamily="18" charset="0"/>
              </a:rPr>
              <a:t>la conquista dello spazio.</a:t>
            </a:r>
            <a:endParaRPr lang="it-IT" dirty="0">
              <a:solidFill>
                <a:schemeClr val="bg1"/>
              </a:solidFill>
              <a:latin typeface="Modern No. 20" pitchFamily="18" charset="0"/>
            </a:endParaRPr>
          </a:p>
        </p:txBody>
      </p:sp>
      <p:pic>
        <p:nvPicPr>
          <p:cNvPr id="4" name="Segnaposto contenuto 3" descr="sputnik.jpg"/>
          <p:cNvPicPr>
            <a:picLocks noGrp="1" noChangeAspect="1"/>
          </p:cNvPicPr>
          <p:nvPr>
            <p:ph idx="1"/>
          </p:nvPr>
        </p:nvPicPr>
        <p:blipFill>
          <a:blip r:embed="rId2" cstate="print"/>
          <a:stretch>
            <a:fillRect/>
          </a:stretch>
        </p:blipFill>
        <p:spPr>
          <a:xfrm>
            <a:off x="251520" y="1340768"/>
            <a:ext cx="3456384" cy="2250380"/>
          </a:xfrm>
        </p:spPr>
      </p:pic>
      <p:sp>
        <p:nvSpPr>
          <p:cNvPr id="5" name="CasellaDiTesto 4"/>
          <p:cNvSpPr txBox="1"/>
          <p:nvPr/>
        </p:nvSpPr>
        <p:spPr>
          <a:xfrm>
            <a:off x="251520" y="3645024"/>
            <a:ext cx="2880320" cy="369332"/>
          </a:xfrm>
          <a:prstGeom prst="rect">
            <a:avLst/>
          </a:prstGeom>
          <a:noFill/>
        </p:spPr>
        <p:txBody>
          <a:bodyPr wrap="square" rtlCol="0">
            <a:spAutoFit/>
          </a:bodyPr>
          <a:lstStyle/>
          <a:p>
            <a:r>
              <a:rPr lang="it-IT" dirty="0" smtClean="0">
                <a:solidFill>
                  <a:schemeClr val="bg1"/>
                </a:solidFill>
              </a:rPr>
              <a:t>Sputnik, 4 Ottobre  1957</a:t>
            </a:r>
            <a:endParaRPr lang="it-IT" dirty="0">
              <a:solidFill>
                <a:schemeClr val="bg1"/>
              </a:solidFill>
            </a:endParaRPr>
          </a:p>
        </p:txBody>
      </p:sp>
      <p:pic>
        <p:nvPicPr>
          <p:cNvPr id="6" name="Immagine 5" descr="Yuri Gagarin.jpg"/>
          <p:cNvPicPr>
            <a:picLocks noChangeAspect="1"/>
          </p:cNvPicPr>
          <p:nvPr/>
        </p:nvPicPr>
        <p:blipFill>
          <a:blip r:embed="rId3" cstate="print"/>
          <a:stretch>
            <a:fillRect/>
          </a:stretch>
        </p:blipFill>
        <p:spPr>
          <a:xfrm>
            <a:off x="4067944" y="1412776"/>
            <a:ext cx="2808312" cy="2246650"/>
          </a:xfrm>
          <a:prstGeom prst="rect">
            <a:avLst/>
          </a:prstGeom>
        </p:spPr>
      </p:pic>
      <p:sp>
        <p:nvSpPr>
          <p:cNvPr id="7" name="CasellaDiTesto 6"/>
          <p:cNvSpPr txBox="1"/>
          <p:nvPr/>
        </p:nvSpPr>
        <p:spPr>
          <a:xfrm>
            <a:off x="7092280" y="1844824"/>
            <a:ext cx="2051720" cy="923330"/>
          </a:xfrm>
          <a:prstGeom prst="rect">
            <a:avLst/>
          </a:prstGeom>
          <a:noFill/>
        </p:spPr>
        <p:txBody>
          <a:bodyPr wrap="square" rtlCol="0">
            <a:spAutoFit/>
          </a:bodyPr>
          <a:lstStyle/>
          <a:p>
            <a:r>
              <a:rPr lang="it-IT" dirty="0" smtClean="0">
                <a:solidFill>
                  <a:schemeClr val="bg1"/>
                </a:solidFill>
              </a:rPr>
              <a:t>Yuri Gagarin, fu il primo uomo a volare nello spazio.</a:t>
            </a:r>
            <a:endParaRPr lang="it-IT" dirty="0">
              <a:solidFill>
                <a:schemeClr val="bg1"/>
              </a:solidFill>
            </a:endParaRPr>
          </a:p>
        </p:txBody>
      </p:sp>
      <p:pic>
        <p:nvPicPr>
          <p:cNvPr id="8" name="Immagine 7" descr="Allunaggio.jpg"/>
          <p:cNvPicPr>
            <a:picLocks noChangeAspect="1"/>
          </p:cNvPicPr>
          <p:nvPr/>
        </p:nvPicPr>
        <p:blipFill>
          <a:blip r:embed="rId4" cstate="print"/>
          <a:stretch>
            <a:fillRect/>
          </a:stretch>
        </p:blipFill>
        <p:spPr>
          <a:xfrm>
            <a:off x="683568" y="4077072"/>
            <a:ext cx="1944216" cy="2286000"/>
          </a:xfrm>
          <a:prstGeom prst="rect">
            <a:avLst/>
          </a:prstGeom>
        </p:spPr>
      </p:pic>
      <p:sp>
        <p:nvSpPr>
          <p:cNvPr id="9" name="CasellaDiTesto 8"/>
          <p:cNvSpPr txBox="1"/>
          <p:nvPr/>
        </p:nvSpPr>
        <p:spPr>
          <a:xfrm>
            <a:off x="827584" y="6381328"/>
            <a:ext cx="1872208" cy="369332"/>
          </a:xfrm>
          <a:prstGeom prst="rect">
            <a:avLst/>
          </a:prstGeom>
          <a:noFill/>
        </p:spPr>
        <p:txBody>
          <a:bodyPr wrap="square" rtlCol="0">
            <a:spAutoFit/>
          </a:bodyPr>
          <a:lstStyle/>
          <a:p>
            <a:r>
              <a:rPr lang="it-IT" dirty="0" smtClean="0">
                <a:solidFill>
                  <a:schemeClr val="bg1"/>
                </a:solidFill>
              </a:rPr>
              <a:t>21 Luglio 1969</a:t>
            </a:r>
            <a:endParaRPr lang="it-IT" dirty="0">
              <a:solidFill>
                <a:schemeClr val="bg1"/>
              </a:solidFill>
            </a:endParaRPr>
          </a:p>
        </p:txBody>
      </p:sp>
      <p:pic>
        <p:nvPicPr>
          <p:cNvPr id="10" name="Immagine 9" descr="buzz aldrin.jpg"/>
          <p:cNvPicPr>
            <a:picLocks noChangeAspect="1"/>
          </p:cNvPicPr>
          <p:nvPr/>
        </p:nvPicPr>
        <p:blipFill>
          <a:blip r:embed="rId5" cstate="print"/>
          <a:stretch>
            <a:fillRect/>
          </a:stretch>
        </p:blipFill>
        <p:spPr>
          <a:xfrm>
            <a:off x="4067944" y="4149080"/>
            <a:ext cx="2448272" cy="2448272"/>
          </a:xfrm>
          <a:prstGeom prst="rect">
            <a:avLst/>
          </a:prstGeom>
        </p:spPr>
      </p:pic>
      <p:sp>
        <p:nvSpPr>
          <p:cNvPr id="11" name="CasellaDiTesto 10"/>
          <p:cNvSpPr txBox="1"/>
          <p:nvPr/>
        </p:nvSpPr>
        <p:spPr>
          <a:xfrm>
            <a:off x="6516216" y="4797152"/>
            <a:ext cx="2448272" cy="923330"/>
          </a:xfrm>
          <a:prstGeom prst="rect">
            <a:avLst/>
          </a:prstGeom>
          <a:noFill/>
        </p:spPr>
        <p:txBody>
          <a:bodyPr wrap="square" rtlCol="0">
            <a:spAutoFit/>
          </a:bodyPr>
          <a:lstStyle/>
          <a:p>
            <a:r>
              <a:rPr lang="it-IT" dirty="0" smtClean="0">
                <a:solidFill>
                  <a:schemeClr val="bg1"/>
                </a:solidFill>
              </a:rPr>
              <a:t>L’astronauta americano Buzz </a:t>
            </a:r>
            <a:r>
              <a:rPr lang="it-IT" dirty="0" err="1" smtClean="0">
                <a:solidFill>
                  <a:schemeClr val="bg1"/>
                </a:solidFill>
              </a:rPr>
              <a:t>Aldrin</a:t>
            </a:r>
            <a:r>
              <a:rPr lang="it-IT" dirty="0" smtClean="0">
                <a:solidFill>
                  <a:schemeClr val="bg1"/>
                </a:solidFill>
              </a:rPr>
              <a:t> durante la missione dell’</a:t>
            </a:r>
            <a:r>
              <a:rPr lang="it-IT" dirty="0" smtClean="0">
                <a:solidFill>
                  <a:schemeClr val="bg1"/>
                </a:solidFill>
                <a:hlinkClick r:id="rId6" action="ppaction://hlinksldjump"/>
              </a:rPr>
              <a:t>Apollo 11</a:t>
            </a:r>
            <a:r>
              <a:rPr lang="it-IT" dirty="0" smtClean="0">
                <a:solidFill>
                  <a:schemeClr val="bg1"/>
                </a:solidFill>
              </a:rPr>
              <a:t>.</a:t>
            </a:r>
            <a:endParaRPr lang="it-IT"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iterate type="lt">
                                    <p:tmPct val="0"/>
                                  </p:iterate>
                                  <p:childTnLst>
                                    <p:animClr clrSpc="hsl">
                                      <p:cBhvr override="childStyle">
                                        <p:cTn id="6" dur="500" fill="hold"/>
                                        <p:tgtEl>
                                          <p:spTgt spid="4"/>
                                        </p:tgtEl>
                                        <p:attrNameLst>
                                          <p:attrName>style.color</p:attrName>
                                        </p:attrNameLst>
                                      </p:cBhvr>
                                      <p:by>
                                        <p:hsl h="7200000" s="0" l="0"/>
                                      </p:by>
                                    </p:animClr>
                                    <p:animClr clrSpc="hsl">
                                      <p:cBhvr>
                                        <p:cTn id="7" dur="500" fill="hold"/>
                                        <p:tgtEl>
                                          <p:spTgt spid="4"/>
                                        </p:tgtEl>
                                        <p:attrNameLst>
                                          <p:attrName>fillcolor</p:attrName>
                                        </p:attrNameLst>
                                      </p:cBhvr>
                                      <p:by>
                                        <p:hsl h="7200000" s="0" l="0"/>
                                      </p:by>
                                    </p:animClr>
                                    <p:animClr clrSpc="hsl">
                                      <p:cBhvr>
                                        <p:cTn id="8" dur="500" fill="hold"/>
                                        <p:tgtEl>
                                          <p:spTgt spid="4"/>
                                        </p:tgtEl>
                                        <p:attrNameLst>
                                          <p:attrName>stroke.color</p:attrName>
                                        </p:attrNameLst>
                                      </p:cBhvr>
                                      <p:by>
                                        <p:hsl h="7200000" s="0" l="0"/>
                                      </p:by>
                                    </p:animClr>
                                    <p:set>
                                      <p:cBhvr>
                                        <p:cTn id="9" dur="500" fill="hold"/>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mph" presetSubtype="0" fill="hold" nodeType="clickEffect">
                                  <p:stCondLst>
                                    <p:cond delay="0"/>
                                  </p:stCondLst>
                                  <p:iterate type="lt">
                                    <p:tmPct val="0"/>
                                  </p:iterate>
                                  <p:childTnLst>
                                    <p:animClr clrSpc="hsl">
                                      <p:cBhvr override="childStyle">
                                        <p:cTn id="13" dur="500" fill="hold"/>
                                        <p:tgtEl>
                                          <p:spTgt spid="4"/>
                                        </p:tgtEl>
                                        <p:attrNameLst>
                                          <p:attrName>style.color</p:attrName>
                                        </p:attrNameLst>
                                      </p:cBhvr>
                                      <p:by>
                                        <p:hsl h="0" s="-12549" l="-25098"/>
                                      </p:by>
                                    </p:animClr>
                                    <p:animClr clrSpc="hsl">
                                      <p:cBhvr>
                                        <p:cTn id="14" dur="500" fill="hold"/>
                                        <p:tgtEl>
                                          <p:spTgt spid="4"/>
                                        </p:tgtEl>
                                        <p:attrNameLst>
                                          <p:attrName>fillcolor</p:attrName>
                                        </p:attrNameLst>
                                      </p:cBhvr>
                                      <p:by>
                                        <p:hsl h="0" s="-12549" l="-25098"/>
                                      </p:by>
                                    </p:animClr>
                                    <p:animClr clrSpc="hsl">
                                      <p:cBhvr>
                                        <p:cTn id="15" dur="500" fill="hold"/>
                                        <p:tgtEl>
                                          <p:spTgt spid="4"/>
                                        </p:tgtEl>
                                        <p:attrNameLst>
                                          <p:attrName>stroke.color</p:attrName>
                                        </p:attrNameLst>
                                      </p:cBhvr>
                                      <p:by>
                                        <p:hsl h="0" s="-12549" l="-25098"/>
                                      </p:by>
                                    </p:animClr>
                                    <p:set>
                                      <p:cBhvr>
                                        <p:cTn id="16" dur="500" fill="hold"/>
                                        <p:tgtEl>
                                          <p:spTgt spid="4"/>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2" presetClass="emph" presetSubtype="0" fill="hold" nodeType="clickEffect">
                                  <p:stCondLst>
                                    <p:cond delay="0"/>
                                  </p:stCondLst>
                                  <p:iterate type="lt">
                                    <p:tmPct val="0"/>
                                  </p:iterate>
                                  <p:childTnLst>
                                    <p:animClr clrSpc="hsl">
                                      <p:cBhvr override="childStyle">
                                        <p:cTn id="20" dur="500" fill="hold"/>
                                        <p:tgtEl>
                                          <p:spTgt spid="4"/>
                                        </p:tgtEl>
                                        <p:attrNameLst>
                                          <p:attrName>style.color</p:attrName>
                                        </p:attrNameLst>
                                      </p:cBhvr>
                                      <p:by>
                                        <p:hsl h="-7200000" s="0" l="0"/>
                                      </p:by>
                                    </p:animClr>
                                    <p:animClr clrSpc="hsl">
                                      <p:cBhvr>
                                        <p:cTn id="21" dur="500" fill="hold"/>
                                        <p:tgtEl>
                                          <p:spTgt spid="4"/>
                                        </p:tgtEl>
                                        <p:attrNameLst>
                                          <p:attrName>fillcolor</p:attrName>
                                        </p:attrNameLst>
                                      </p:cBhvr>
                                      <p:by>
                                        <p:hsl h="-7200000" s="0" l="0"/>
                                      </p:by>
                                    </p:animClr>
                                    <p:animClr clrSpc="hsl">
                                      <p:cBhvr>
                                        <p:cTn id="22" dur="500" fill="hold"/>
                                        <p:tgtEl>
                                          <p:spTgt spid="4"/>
                                        </p:tgtEl>
                                        <p:attrNameLst>
                                          <p:attrName>stroke.color</p:attrName>
                                        </p:attrNameLst>
                                      </p:cBhvr>
                                      <p:by>
                                        <p:hsl h="-7200000" s="0" l="0"/>
                                      </p:by>
                                    </p:animClr>
                                    <p:set>
                                      <p:cBhvr>
                                        <p:cTn id="23" dur="500" fill="hold"/>
                                        <p:tgtEl>
                                          <p:spTgt spid="4"/>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5" presetClass="emph" presetSubtype="1" nodeType="clickEffect">
                                  <p:stCondLst>
                                    <p:cond delay="0"/>
                                  </p:stCondLst>
                                  <p:childTnLst>
                                    <p:set>
                                      <p:cBhvr override="childStyle">
                                        <p:cTn id="27" dur="indefinite"/>
                                        <p:tgtEl>
                                          <p:spTgt spid="5">
                                            <p:txEl>
                                              <p:pRg st="0" end="0"/>
                                            </p:txEl>
                                          </p:spTgt>
                                        </p:tgtEl>
                                        <p:attrNameLst>
                                          <p:attrName>style.fontStyle</p:attrName>
                                        </p:attrNameLst>
                                      </p:cBhvr>
                                      <p:to>
                                        <p:strVal val="normal"/>
                                      </p:to>
                                    </p:set>
                                    <p:set>
                                      <p:cBhvr override="childStyle">
                                        <p:cTn id="28" dur="indefinite"/>
                                        <p:tgtEl>
                                          <p:spTgt spid="5">
                                            <p:txEl>
                                              <p:pRg st="0" end="0"/>
                                            </p:txEl>
                                          </p:spTgt>
                                        </p:tgtEl>
                                        <p:attrNameLst>
                                          <p:attrName>style.fontWeight</p:attrName>
                                        </p:attrNameLst>
                                      </p:cBhvr>
                                      <p:to>
                                        <p:strVal val="bold"/>
                                      </p:to>
                                    </p:set>
                                    <p:set>
                                      <p:cBhvr override="childStyle">
                                        <p:cTn id="29" dur="indefinite"/>
                                        <p:tgtEl>
                                          <p:spTgt spid="5">
                                            <p:txEl>
                                              <p:pRg st="0" end="0"/>
                                            </p:txEl>
                                          </p:spTgt>
                                        </p:tgtEl>
                                        <p:attrNameLst>
                                          <p:attrName>style.textDecorationUnderline</p:attrName>
                                        </p:attrNameLst>
                                      </p:cBhvr>
                                      <p:to>
                                        <p:strVal val="false"/>
                                      </p:to>
                                    </p:set>
                                  </p:childTnLst>
                                </p:cTn>
                              </p:par>
                            </p:childTnLst>
                          </p:cTn>
                        </p:par>
                      </p:childTnLst>
                    </p:cTn>
                  </p:par>
                  <p:par>
                    <p:cTn id="30" fill="hold">
                      <p:stCondLst>
                        <p:cond delay="indefinite"/>
                      </p:stCondLst>
                      <p:childTnLst>
                        <p:par>
                          <p:cTn id="31" fill="hold">
                            <p:stCondLst>
                              <p:cond delay="0"/>
                            </p:stCondLst>
                            <p:childTnLst>
                              <p:par>
                                <p:cTn id="32" presetID="5" presetClass="emph" presetSubtype="1" nodeType="clickEffect">
                                  <p:stCondLst>
                                    <p:cond delay="0"/>
                                  </p:stCondLst>
                                  <p:childTnLst>
                                    <p:set>
                                      <p:cBhvr override="childStyle">
                                        <p:cTn id="33" dur="indefinite"/>
                                        <p:tgtEl>
                                          <p:spTgt spid="7">
                                            <p:txEl>
                                              <p:pRg st="0" end="0"/>
                                            </p:txEl>
                                          </p:spTgt>
                                        </p:tgtEl>
                                        <p:attrNameLst>
                                          <p:attrName>style.fontStyle</p:attrName>
                                        </p:attrNameLst>
                                      </p:cBhvr>
                                      <p:to>
                                        <p:strVal val="normal"/>
                                      </p:to>
                                    </p:set>
                                    <p:set>
                                      <p:cBhvr override="childStyle">
                                        <p:cTn id="34" dur="indefinite"/>
                                        <p:tgtEl>
                                          <p:spTgt spid="7">
                                            <p:txEl>
                                              <p:pRg st="0" end="0"/>
                                            </p:txEl>
                                          </p:spTgt>
                                        </p:tgtEl>
                                        <p:attrNameLst>
                                          <p:attrName>style.fontWeight</p:attrName>
                                        </p:attrNameLst>
                                      </p:cBhvr>
                                      <p:to>
                                        <p:strVal val="bold"/>
                                      </p:to>
                                    </p:set>
                                    <p:set>
                                      <p:cBhvr override="childStyle">
                                        <p:cTn id="35" dur="indefinite"/>
                                        <p:tgtEl>
                                          <p:spTgt spid="7">
                                            <p:txEl>
                                              <p:pRg st="0" end="0"/>
                                            </p:txEl>
                                          </p:spTgt>
                                        </p:tgtEl>
                                        <p:attrNameLst>
                                          <p:attrName>style.textDecorationUnderline</p:attrName>
                                        </p:attrNameLst>
                                      </p:cBhvr>
                                      <p:to>
                                        <p:strVal val="false"/>
                                      </p:to>
                                    </p:set>
                                  </p:childTnLst>
                                </p:cTn>
                              </p:par>
                            </p:childTnLst>
                          </p:cTn>
                        </p:par>
                      </p:childTnLst>
                    </p:cTn>
                  </p:par>
                  <p:par>
                    <p:cTn id="36" fill="hold">
                      <p:stCondLst>
                        <p:cond delay="indefinite"/>
                      </p:stCondLst>
                      <p:childTnLst>
                        <p:par>
                          <p:cTn id="37" fill="hold">
                            <p:stCondLst>
                              <p:cond delay="0"/>
                            </p:stCondLst>
                            <p:childTnLst>
                              <p:par>
                                <p:cTn id="38" presetID="5" presetClass="emph" presetSubtype="1" nodeType="clickEffect">
                                  <p:stCondLst>
                                    <p:cond delay="0"/>
                                  </p:stCondLst>
                                  <p:childTnLst>
                                    <p:set>
                                      <p:cBhvr override="childStyle">
                                        <p:cTn id="39" dur="indefinite"/>
                                        <p:tgtEl>
                                          <p:spTgt spid="11">
                                            <p:txEl>
                                              <p:pRg st="0" end="0"/>
                                            </p:txEl>
                                          </p:spTgt>
                                        </p:tgtEl>
                                        <p:attrNameLst>
                                          <p:attrName>style.fontStyle</p:attrName>
                                        </p:attrNameLst>
                                      </p:cBhvr>
                                      <p:to>
                                        <p:strVal val="normal"/>
                                      </p:to>
                                    </p:set>
                                    <p:set>
                                      <p:cBhvr override="childStyle">
                                        <p:cTn id="40" dur="indefinite"/>
                                        <p:tgtEl>
                                          <p:spTgt spid="11">
                                            <p:txEl>
                                              <p:pRg st="0" end="0"/>
                                            </p:txEl>
                                          </p:spTgt>
                                        </p:tgtEl>
                                        <p:attrNameLst>
                                          <p:attrName>style.fontWeight</p:attrName>
                                        </p:attrNameLst>
                                      </p:cBhvr>
                                      <p:to>
                                        <p:strVal val="bold"/>
                                      </p:to>
                                    </p:set>
                                    <p:set>
                                      <p:cBhvr override="childStyle">
                                        <p:cTn id="41" dur="indefinite"/>
                                        <p:tgtEl>
                                          <p:spTgt spid="11">
                                            <p:txEl>
                                              <p:pRg st="0" end="0"/>
                                            </p:txEl>
                                          </p:spTgt>
                                        </p:tgtEl>
                                        <p:attrNameLst>
                                          <p:attrName>style.textDecorationUnderline</p:attrName>
                                        </p:attrNameLst>
                                      </p:cBhvr>
                                      <p:to>
                                        <p:strVal val="false"/>
                                      </p:to>
                                    </p:set>
                                  </p:childTnLst>
                                </p:cTn>
                              </p:par>
                            </p:childTnLst>
                          </p:cTn>
                        </p:par>
                      </p:childTnLst>
                    </p:cTn>
                  </p:par>
                  <p:par>
                    <p:cTn id="42" fill="hold">
                      <p:stCondLst>
                        <p:cond delay="indefinite"/>
                      </p:stCondLst>
                      <p:childTnLst>
                        <p:par>
                          <p:cTn id="43" fill="hold">
                            <p:stCondLst>
                              <p:cond delay="0"/>
                            </p:stCondLst>
                            <p:childTnLst>
                              <p:par>
                                <p:cTn id="44" presetID="5" presetClass="emph" presetSubtype="0" nodeType="clickEffect">
                                  <p:stCondLst>
                                    <p:cond delay="0"/>
                                  </p:stCondLst>
                                  <p:childTnLst>
                                    <p:set>
                                      <p:cBhvr override="childStyle">
                                        <p:cTn id="45" dur="indefinite"/>
                                        <p:tgtEl>
                                          <p:spTgt spid="9">
                                            <p:txEl>
                                              <p:pRg st="0" end="0"/>
                                            </p:txEl>
                                          </p:spTgt>
                                        </p:tgtEl>
                                        <p:attrNameLst>
                                          <p:attrName>style.fontStyle</p:attrName>
                                        </p:attrNameLst>
                                      </p:cBhvr>
                                      <p:to>
                                        <p:strVal val="normal"/>
                                      </p:to>
                                    </p:set>
                                    <p:set>
                                      <p:cBhvr override="childStyle">
                                        <p:cTn id="46" dur="indefinite"/>
                                        <p:tgtEl>
                                          <p:spTgt spid="9">
                                            <p:txEl>
                                              <p:pRg st="0" end="0"/>
                                            </p:txEl>
                                          </p:spTgt>
                                        </p:tgtEl>
                                        <p:attrNameLst>
                                          <p:attrName>style.fontWeight</p:attrName>
                                        </p:attrNameLst>
                                      </p:cBhvr>
                                      <p:to>
                                        <p:strVal val="normal"/>
                                      </p:to>
                                    </p:set>
                                    <p:set>
                                      <p:cBhvr override="childStyle">
                                        <p:cTn id="47" dur="indefinite"/>
                                        <p:tgtEl>
                                          <p:spTgt spid="9">
                                            <p:txEl>
                                              <p:pRg st="0" end="0"/>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13500000" scaled="1"/>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1124744"/>
          </a:xfrm>
        </p:spPr>
        <p:txBody>
          <a:bodyPr/>
          <a:lstStyle/>
          <a:p>
            <a:r>
              <a:rPr lang="it-IT" dirty="0" smtClean="0">
                <a:solidFill>
                  <a:schemeClr val="bg1"/>
                </a:solidFill>
              </a:rPr>
              <a:t>Apollo 11</a:t>
            </a:r>
            <a:endParaRPr lang="it-IT" dirty="0">
              <a:solidFill>
                <a:schemeClr val="bg1"/>
              </a:solidFill>
            </a:endParaRPr>
          </a:p>
        </p:txBody>
      </p:sp>
      <p:sp>
        <p:nvSpPr>
          <p:cNvPr id="3" name="Segnaposto contenuto 2"/>
          <p:cNvSpPr>
            <a:spLocks noGrp="1"/>
          </p:cNvSpPr>
          <p:nvPr>
            <p:ph idx="1"/>
          </p:nvPr>
        </p:nvSpPr>
        <p:spPr>
          <a:xfrm>
            <a:off x="251520" y="4509120"/>
            <a:ext cx="7704856" cy="1728192"/>
          </a:xfrm>
        </p:spPr>
        <p:txBody>
          <a:bodyPr>
            <a:normAutofit fontScale="92500" lnSpcReduction="20000"/>
          </a:bodyPr>
          <a:lstStyle/>
          <a:p>
            <a:pPr>
              <a:buNone/>
            </a:pPr>
            <a:r>
              <a:rPr lang="it-IT" dirty="0" smtClean="0">
                <a:solidFill>
                  <a:schemeClr val="bg1"/>
                </a:solidFill>
              </a:rPr>
              <a:t>    La missione </a:t>
            </a:r>
            <a:r>
              <a:rPr lang="it-IT" b="1" dirty="0" smtClean="0">
                <a:solidFill>
                  <a:schemeClr val="bg1"/>
                </a:solidFill>
              </a:rPr>
              <a:t>Apollo 11</a:t>
            </a:r>
            <a:r>
              <a:rPr lang="it-IT" dirty="0" smtClean="0">
                <a:solidFill>
                  <a:schemeClr val="bg1"/>
                </a:solidFill>
              </a:rPr>
              <a:t> fu la prima a portare un essere umano sulla superficie della Luna. Fu anche la quinta missione con equipaggio del programma Apollo. </a:t>
            </a:r>
            <a:endParaRPr lang="it-IT" dirty="0">
              <a:solidFill>
                <a:schemeClr val="bg1"/>
              </a:solidFill>
            </a:endParaRPr>
          </a:p>
        </p:txBody>
      </p:sp>
      <p:pic>
        <p:nvPicPr>
          <p:cNvPr id="4" name="Immagine 3" descr="SIMBOLO APOLLO 11.jpg"/>
          <p:cNvPicPr>
            <a:picLocks noChangeAspect="1"/>
          </p:cNvPicPr>
          <p:nvPr/>
        </p:nvPicPr>
        <p:blipFill>
          <a:blip r:embed="rId2" cstate="print"/>
          <a:stretch>
            <a:fillRect/>
          </a:stretch>
        </p:blipFill>
        <p:spPr>
          <a:xfrm>
            <a:off x="827584" y="1340768"/>
            <a:ext cx="3354288" cy="2941404"/>
          </a:xfrm>
          <a:prstGeom prst="rect">
            <a:avLst/>
          </a:prstGeom>
        </p:spPr>
      </p:pic>
      <p:pic>
        <p:nvPicPr>
          <p:cNvPr id="5" name="Immagine 4" descr="3 ASTRONAUTI.jpg"/>
          <p:cNvPicPr>
            <a:picLocks noChangeAspect="1"/>
          </p:cNvPicPr>
          <p:nvPr/>
        </p:nvPicPr>
        <p:blipFill>
          <a:blip r:embed="rId3" cstate="print"/>
          <a:stretch>
            <a:fillRect/>
          </a:stretch>
        </p:blipFill>
        <p:spPr>
          <a:xfrm>
            <a:off x="4716016" y="1340768"/>
            <a:ext cx="3528392" cy="2947756"/>
          </a:xfrm>
          <a:prstGeom prst="rect">
            <a:avLst/>
          </a:prstGeom>
        </p:spPr>
      </p:pic>
      <p:sp>
        <p:nvSpPr>
          <p:cNvPr id="6" name="Luna 5">
            <a:hlinkClick r:id="rId4" action="ppaction://hlinksldjump"/>
          </p:cNvPr>
          <p:cNvSpPr/>
          <p:nvPr/>
        </p:nvSpPr>
        <p:spPr>
          <a:xfrm>
            <a:off x="251520" y="116632"/>
            <a:ext cx="504056" cy="576064"/>
          </a:xfrm>
          <a:prstGeom prst="moon">
            <a:avLst>
              <a:gd name="adj" fmla="val 398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1052736"/>
          </a:xfrm>
        </p:spPr>
        <p:txBody>
          <a:bodyPr/>
          <a:lstStyle/>
          <a:p>
            <a:r>
              <a:rPr lang="it-IT" dirty="0" smtClean="0">
                <a:solidFill>
                  <a:schemeClr val="bg1"/>
                </a:solidFill>
                <a:latin typeface="Modern No. 20" pitchFamily="18" charset="0"/>
              </a:rPr>
              <a:t>Stati Uniti</a:t>
            </a:r>
            <a:endParaRPr lang="it-IT" dirty="0">
              <a:solidFill>
                <a:schemeClr val="bg1"/>
              </a:solidFill>
              <a:latin typeface="Modern No. 20" pitchFamily="18" charset="0"/>
            </a:endParaRPr>
          </a:p>
        </p:txBody>
      </p:sp>
      <p:pic>
        <p:nvPicPr>
          <p:cNvPr id="4" name="Segnaposto contenuto 3" descr="cartina_stati_uniti.gif"/>
          <p:cNvPicPr>
            <a:picLocks noGrp="1" noChangeAspect="1"/>
          </p:cNvPicPr>
          <p:nvPr>
            <p:ph idx="1"/>
          </p:nvPr>
        </p:nvPicPr>
        <p:blipFill>
          <a:blip r:embed="rId2" cstate="print"/>
          <a:stretch>
            <a:fillRect/>
          </a:stretch>
        </p:blipFill>
        <p:spPr>
          <a:xfrm>
            <a:off x="251520" y="1124744"/>
            <a:ext cx="4032448" cy="3024336"/>
          </a:xfrm>
        </p:spPr>
      </p:pic>
      <p:pic>
        <p:nvPicPr>
          <p:cNvPr id="5" name="Segnaposto contenuto 3" descr="Cartina-Stati-Uniti pol.png"/>
          <p:cNvPicPr>
            <a:picLocks noChangeAspect="1"/>
          </p:cNvPicPr>
          <p:nvPr/>
        </p:nvPicPr>
        <p:blipFill>
          <a:blip r:embed="rId3" cstate="print"/>
          <a:stretch>
            <a:fillRect/>
          </a:stretch>
        </p:blipFill>
        <p:spPr>
          <a:xfrm>
            <a:off x="4572000" y="1081539"/>
            <a:ext cx="4320480" cy="3110746"/>
          </a:xfrm>
          <a:prstGeom prst="rect">
            <a:avLst/>
          </a:prstGeom>
        </p:spPr>
      </p:pic>
      <p:graphicFrame>
        <p:nvGraphicFramePr>
          <p:cNvPr id="6" name="Grafico 5"/>
          <p:cNvGraphicFramePr/>
          <p:nvPr/>
        </p:nvGraphicFramePr>
        <p:xfrm>
          <a:off x="3851920" y="4221088"/>
          <a:ext cx="4968552" cy="2376264"/>
        </p:xfrm>
        <a:graphic>
          <a:graphicData uri="http://schemas.openxmlformats.org/drawingml/2006/chart">
            <c:chart xmlns:c="http://schemas.openxmlformats.org/drawingml/2006/chart" xmlns:r="http://schemas.openxmlformats.org/officeDocument/2006/relationships" r:id="rId4"/>
          </a:graphicData>
        </a:graphic>
      </p:graphicFrame>
      <p:sp>
        <p:nvSpPr>
          <p:cNvPr id="7" name="Luna 6">
            <a:hlinkClick r:id="rId5" action="ppaction://hlinksldjump"/>
          </p:cNvPr>
          <p:cNvSpPr/>
          <p:nvPr/>
        </p:nvSpPr>
        <p:spPr>
          <a:xfrm>
            <a:off x="179512" y="188640"/>
            <a:ext cx="360040" cy="554360"/>
          </a:xfrm>
          <a:prstGeom prst="moon">
            <a:avLst>
              <a:gd name="adj" fmla="val 50000"/>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bg1"/>
              </a:solidFill>
            </a:endParaRPr>
          </a:p>
        </p:txBody>
      </p:sp>
      <p:pic>
        <p:nvPicPr>
          <p:cNvPr id="8" name="Immagine 7" descr="AMERICA.jpg"/>
          <p:cNvPicPr>
            <a:picLocks noChangeAspect="1"/>
          </p:cNvPicPr>
          <p:nvPr/>
        </p:nvPicPr>
        <p:blipFill>
          <a:blip r:embed="rId6" cstate="print"/>
          <a:stretch>
            <a:fillRect/>
          </a:stretch>
        </p:blipFill>
        <p:spPr>
          <a:xfrm>
            <a:off x="539552" y="4365104"/>
            <a:ext cx="3384376" cy="2304256"/>
          </a:xfrm>
          <a:prstGeom prst="rect">
            <a:avLst/>
          </a:prstGeom>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latin typeface="Modern No. 20" pitchFamily="18" charset="0"/>
              </a:rPr>
              <a:t>La Luna</a:t>
            </a:r>
            <a:r>
              <a:rPr lang="it-IT" dirty="0" smtClean="0"/>
              <a:t/>
            </a:r>
            <a:br>
              <a:rPr lang="it-IT" dirty="0" smtClean="0"/>
            </a:br>
            <a:endParaRPr lang="it-IT" dirty="0"/>
          </a:p>
        </p:txBody>
      </p:sp>
      <p:sp>
        <p:nvSpPr>
          <p:cNvPr id="3" name="Segnaposto contenuto 2"/>
          <p:cNvSpPr>
            <a:spLocks noGrp="1"/>
          </p:cNvSpPr>
          <p:nvPr>
            <p:ph idx="1"/>
          </p:nvPr>
        </p:nvSpPr>
        <p:spPr>
          <a:xfrm>
            <a:off x="642910" y="1643050"/>
            <a:ext cx="8229600" cy="4525963"/>
          </a:xfrm>
        </p:spPr>
        <p:txBody>
          <a:bodyPr/>
          <a:lstStyle/>
          <a:p>
            <a:r>
              <a:rPr lang="it-IT" dirty="0" smtClean="0">
                <a:latin typeface="Modern No. 20" pitchFamily="18" charset="0"/>
                <a:hlinkClick r:id="rId3" action="ppaction://hlinksldjump"/>
              </a:rPr>
              <a:t>I moti lunari.</a:t>
            </a:r>
            <a:endParaRPr lang="it-IT" dirty="0" smtClean="0">
              <a:latin typeface="Modern No. 20" pitchFamily="18" charset="0"/>
            </a:endParaRPr>
          </a:p>
          <a:p>
            <a:r>
              <a:rPr lang="it-IT" dirty="0" smtClean="0">
                <a:latin typeface="Modern No. 20" pitchFamily="18" charset="0"/>
                <a:hlinkClick r:id="rId4" action="ppaction://hlinksldjump"/>
              </a:rPr>
              <a:t>Le fasi lunari.</a:t>
            </a:r>
            <a:endParaRPr lang="it-IT" dirty="0" smtClean="0">
              <a:latin typeface="Modern No. 20" pitchFamily="18" charset="0"/>
            </a:endParaRPr>
          </a:p>
          <a:p>
            <a:r>
              <a:rPr lang="it-IT" dirty="0" smtClean="0">
                <a:latin typeface="Modern No. 20" pitchFamily="18" charset="0"/>
                <a:hlinkClick r:id="rId5" action="ppaction://hlinksldjump"/>
              </a:rPr>
              <a:t>Ipotesi di formazione della Luna.</a:t>
            </a:r>
            <a:endParaRPr lang="it-IT" dirty="0" smtClean="0">
              <a:latin typeface="Modern No. 20" pitchFamily="18" charset="0"/>
            </a:endParaRPr>
          </a:p>
          <a:p>
            <a:r>
              <a:rPr lang="it-IT" dirty="0" smtClean="0">
                <a:latin typeface="Modern No. 20" pitchFamily="18" charset="0"/>
                <a:hlinkClick r:id="rId5" action="ppaction://hlinksldjump"/>
              </a:rPr>
              <a:t>Le eclissi.</a:t>
            </a:r>
            <a:endParaRPr lang="it-IT" dirty="0" smtClean="0">
              <a:latin typeface="Modern No. 20" pitchFamily="18" charset="0"/>
            </a:endParaRPr>
          </a:p>
          <a:p>
            <a:r>
              <a:rPr lang="it-IT" dirty="0" smtClean="0">
                <a:latin typeface="Modern No. 20" pitchFamily="18" charset="0"/>
                <a:hlinkClick r:id="rId6" action="ppaction://hlinksldjump"/>
              </a:rPr>
              <a:t>La struttura della Luna.</a:t>
            </a:r>
            <a:endParaRPr lang="it-IT" dirty="0" smtClean="0">
              <a:latin typeface="Modern No. 20" pitchFamily="18" charset="0"/>
            </a:endParaRPr>
          </a:p>
          <a:p>
            <a:endParaRPr lang="it-IT" dirty="0"/>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heckerboard(across)">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548680"/>
            <a:ext cx="3168352" cy="1296144"/>
          </a:xfrm>
          <a:ln>
            <a:solidFill>
              <a:schemeClr val="bg1"/>
            </a:solidFill>
          </a:ln>
        </p:spPr>
        <p:txBody>
          <a:bodyPr numCol="1">
            <a:normAutofit lnSpcReduction="10000"/>
          </a:bodyPr>
          <a:lstStyle/>
          <a:p>
            <a:pPr>
              <a:buNone/>
            </a:pPr>
            <a:r>
              <a:rPr lang="it-IT" dirty="0" smtClean="0"/>
              <a:t> </a:t>
            </a:r>
            <a:r>
              <a:rPr lang="it-IT" sz="1800" b="1" dirty="0"/>
              <a:t> </a:t>
            </a:r>
            <a:r>
              <a:rPr lang="it-IT" sz="1800" b="1" dirty="0" smtClean="0"/>
              <a:t>    </a:t>
            </a:r>
            <a:r>
              <a:rPr lang="it-IT" sz="1800" b="1" dirty="0" smtClean="0">
                <a:solidFill>
                  <a:schemeClr val="bg1"/>
                </a:solidFill>
              </a:rPr>
              <a:t>Il</a:t>
            </a:r>
            <a:r>
              <a:rPr lang="it-IT" sz="1800" dirty="0" smtClean="0">
                <a:solidFill>
                  <a:schemeClr val="bg1"/>
                </a:solidFill>
              </a:rPr>
              <a:t> </a:t>
            </a:r>
            <a:r>
              <a:rPr lang="it-IT" sz="1800" b="1" dirty="0" smtClean="0">
                <a:solidFill>
                  <a:schemeClr val="bg1"/>
                </a:solidFill>
              </a:rPr>
              <a:t>moto di rotazione della Luna</a:t>
            </a:r>
            <a:r>
              <a:rPr lang="it-IT" sz="1800" dirty="0" smtClean="0">
                <a:solidFill>
                  <a:schemeClr val="bg1"/>
                </a:solidFill>
              </a:rPr>
              <a:t> è il movimento che </a:t>
            </a:r>
            <a:r>
              <a:rPr lang="it-IT" sz="1800" b="1" dirty="0" smtClean="0">
                <a:solidFill>
                  <a:schemeClr val="bg1"/>
                </a:solidFill>
              </a:rPr>
              <a:t>compie</a:t>
            </a:r>
            <a:r>
              <a:rPr lang="it-IT" sz="1800" dirty="0" smtClean="0">
                <a:solidFill>
                  <a:schemeClr val="bg1"/>
                </a:solidFill>
              </a:rPr>
              <a:t> intorno all'asse lunare.</a:t>
            </a:r>
            <a:endParaRPr lang="it-IT" dirty="0">
              <a:solidFill>
                <a:schemeClr val="bg1"/>
              </a:solidFill>
            </a:endParaRPr>
          </a:p>
        </p:txBody>
      </p:sp>
      <p:pic>
        <p:nvPicPr>
          <p:cNvPr id="15362" name="Picture 2"/>
          <p:cNvPicPr>
            <a:picLocks noChangeAspect="1" noChangeArrowheads="1"/>
          </p:cNvPicPr>
          <p:nvPr/>
        </p:nvPicPr>
        <p:blipFill>
          <a:blip r:embed="rId2" cstate="print"/>
          <a:srcRect/>
          <a:stretch>
            <a:fillRect/>
          </a:stretch>
        </p:blipFill>
        <p:spPr bwMode="auto">
          <a:xfrm>
            <a:off x="4283968" y="116632"/>
            <a:ext cx="4464496" cy="2160240"/>
          </a:xfrm>
          <a:prstGeom prst="rect">
            <a:avLst/>
          </a:prstGeom>
          <a:noFill/>
          <a:ln w="9525">
            <a:noFill/>
            <a:miter lim="800000"/>
            <a:headEnd/>
            <a:tailEnd/>
          </a:ln>
        </p:spPr>
      </p:pic>
      <p:sp>
        <p:nvSpPr>
          <p:cNvPr id="5" name="Rettangolo 4"/>
          <p:cNvSpPr/>
          <p:nvPr/>
        </p:nvSpPr>
        <p:spPr>
          <a:xfrm>
            <a:off x="5076056" y="2924944"/>
            <a:ext cx="3168352" cy="1231106"/>
          </a:xfrm>
          <a:prstGeom prst="rect">
            <a:avLst/>
          </a:prstGeom>
          <a:ln>
            <a:solidFill>
              <a:schemeClr val="bg1"/>
            </a:solidFill>
          </a:ln>
        </p:spPr>
        <p:txBody>
          <a:bodyPr wrap="square">
            <a:spAutoFit/>
          </a:bodyPr>
          <a:lstStyle/>
          <a:p>
            <a:pPr>
              <a:buNone/>
            </a:pPr>
            <a:r>
              <a:rPr lang="it-IT" b="1" dirty="0" smtClean="0">
                <a:solidFill>
                  <a:schemeClr val="bg1"/>
                </a:solidFill>
              </a:rPr>
              <a:t>Il moto di rivoluzione </a:t>
            </a:r>
            <a:r>
              <a:rPr lang="it-IT" dirty="0" smtClean="0">
                <a:solidFill>
                  <a:schemeClr val="bg1"/>
                </a:solidFill>
              </a:rPr>
              <a:t>intorno alla Terra avviene in senso antiorario.</a:t>
            </a:r>
          </a:p>
          <a:p>
            <a:pPr>
              <a:buNone/>
            </a:pPr>
            <a:endParaRPr lang="it-IT" sz="2000" dirty="0">
              <a:solidFill>
                <a:schemeClr val="bg1"/>
              </a:solidFill>
            </a:endParaRPr>
          </a:p>
        </p:txBody>
      </p:sp>
      <p:pic>
        <p:nvPicPr>
          <p:cNvPr id="6" name="Picture 2" descr="moti"/>
          <p:cNvPicPr>
            <a:picLocks noChangeAspect="1" noChangeArrowheads="1"/>
          </p:cNvPicPr>
          <p:nvPr/>
        </p:nvPicPr>
        <p:blipFill>
          <a:blip r:embed="rId3" cstate="print"/>
          <a:srcRect/>
          <a:stretch>
            <a:fillRect/>
          </a:stretch>
        </p:blipFill>
        <p:spPr bwMode="auto">
          <a:xfrm>
            <a:off x="323528" y="2348880"/>
            <a:ext cx="3672408" cy="2448272"/>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4355976" y="4725144"/>
            <a:ext cx="4283968" cy="1925084"/>
          </a:xfrm>
          <a:prstGeom prst="rect">
            <a:avLst/>
          </a:prstGeom>
          <a:noFill/>
          <a:ln w="9525">
            <a:noFill/>
            <a:miter lim="800000"/>
            <a:headEnd/>
            <a:tailEnd/>
          </a:ln>
        </p:spPr>
      </p:pic>
      <p:sp useBgFill="1">
        <p:nvSpPr>
          <p:cNvPr id="12" name="CasellaDiTesto 11"/>
          <p:cNvSpPr txBox="1"/>
          <p:nvPr/>
        </p:nvSpPr>
        <p:spPr>
          <a:xfrm>
            <a:off x="323528" y="5229200"/>
            <a:ext cx="3312368" cy="1200329"/>
          </a:xfrm>
          <a:prstGeom prst="rect">
            <a:avLst/>
          </a:prstGeom>
          <a:ln>
            <a:solidFill>
              <a:schemeClr val="bg1"/>
            </a:solidFill>
          </a:ln>
        </p:spPr>
        <p:txBody>
          <a:bodyPr wrap="square" rtlCol="0">
            <a:spAutoFit/>
          </a:bodyPr>
          <a:lstStyle/>
          <a:p>
            <a:r>
              <a:rPr lang="it-IT" dirty="0" smtClean="0">
                <a:solidFill>
                  <a:schemeClr val="bg1"/>
                </a:solidFill>
              </a:rPr>
              <a:t>Il moto di traslazione della Luna </a:t>
            </a:r>
          </a:p>
          <a:p>
            <a:r>
              <a:rPr lang="it-IT" dirty="0" smtClean="0">
                <a:solidFill>
                  <a:schemeClr val="bg1"/>
                </a:solidFill>
              </a:rPr>
              <a:t>è il movimento che compie, insieme alla Terra, intorno al Sole.</a:t>
            </a:r>
            <a:endParaRPr lang="it-IT" dirty="0">
              <a:solidFill>
                <a:schemeClr val="bg1"/>
              </a:solidFill>
            </a:endParaRPr>
          </a:p>
        </p:txBody>
      </p:sp>
      <p:sp>
        <p:nvSpPr>
          <p:cNvPr id="8" name="Luna 7">
            <a:hlinkClick r:id="rId5" action="ppaction://hlinksldjump"/>
          </p:cNvPr>
          <p:cNvSpPr/>
          <p:nvPr/>
        </p:nvSpPr>
        <p:spPr>
          <a:xfrm>
            <a:off x="8532440" y="4005064"/>
            <a:ext cx="360040" cy="504056"/>
          </a:xfrm>
          <a:prstGeom prst="mo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cSld>
  <p:clrMapOvr>
    <a:masterClrMapping/>
  </p:clrMapOvr>
  <p:transition spd="slow" advClick="0" advTm="5000">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linds(horizontal)">
                                      <p:cBhvr>
                                        <p:cTn id="7" dur="20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mph" presetSubtype="0" nodeType="clickEffect">
                                  <p:stCondLst>
                                    <p:cond delay="0"/>
                                  </p:stCondLst>
                                  <p:childTnLst>
                                    <p:set>
                                      <p:cBhvr override="childStyle">
                                        <p:cTn id="11" dur="indefinite"/>
                                        <p:tgtEl>
                                          <p:spTgt spid="3">
                                            <p:txEl>
                                              <p:pRg st="0" end="0"/>
                                            </p:txEl>
                                          </p:spTgt>
                                        </p:tgtEl>
                                        <p:attrNameLst>
                                          <p:attrName>style.fontFamily</p:attrName>
                                        </p:attrNameLst>
                                      </p:cBhvr>
                                      <p:to>
                                        <p:strVal val="Times New Roman"/>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blinds(horizontal)">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checkerboard(across)">
                                      <p:cBhvr>
                                        <p:cTn id="21" dur="500"/>
                                        <p:tgtEl>
                                          <p:spTgt spid="12">
                                            <p:txEl>
                                              <p:pRg st="0" end="0"/>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12">
                                            <p:txEl>
                                              <p:pRg st="1" end="1"/>
                                            </p:txEl>
                                          </p:spTgt>
                                        </p:tgtEl>
                                        <p:attrNameLst>
                                          <p:attrName>style.visibility</p:attrName>
                                        </p:attrNameLst>
                                      </p:cBhvr>
                                      <p:to>
                                        <p:strVal val="visible"/>
                                      </p:to>
                                    </p:set>
                                    <p:animEffect transition="in" filter="checkerboard(across)">
                                      <p:cBhvr>
                                        <p:cTn id="24"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1184</TotalTime>
  <Words>1907</Words>
  <Application>Microsoft Office PowerPoint</Application>
  <PresentationFormat>Presentazione su schermo (4:3)</PresentationFormat>
  <Paragraphs>169</Paragraphs>
  <Slides>29</Slides>
  <Notes>1</Notes>
  <HiddenSlides>0</HiddenSlides>
  <MMClips>0</MMClips>
  <ScaleCrop>false</ScaleCrop>
  <HeadingPairs>
    <vt:vector size="4" baseType="variant">
      <vt:variant>
        <vt:lpstr>Tema</vt:lpstr>
      </vt:variant>
      <vt:variant>
        <vt:i4>1</vt:i4>
      </vt:variant>
      <vt:variant>
        <vt:lpstr>Titoli diapositive</vt:lpstr>
      </vt:variant>
      <vt:variant>
        <vt:i4>29</vt:i4>
      </vt:variant>
    </vt:vector>
  </HeadingPairs>
  <TitlesOfParts>
    <vt:vector size="30" baseType="lpstr">
      <vt:lpstr>Tema di Office</vt:lpstr>
      <vt:lpstr>Diapositiva 1</vt:lpstr>
      <vt:lpstr>Diapositiva 2</vt:lpstr>
      <vt:lpstr>Clair de Lune</vt:lpstr>
      <vt:lpstr>“Alla Luna”</vt:lpstr>
      <vt:lpstr>Razzi,astronavi,satelliti: la conquista dello spazio.</vt:lpstr>
      <vt:lpstr>Apollo 11</vt:lpstr>
      <vt:lpstr>Stati Uniti</vt:lpstr>
      <vt:lpstr>La Luna </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First steps on the Moon</vt:lpstr>
      <vt:lpstr>POP MUSIC</vt:lpstr>
      <vt:lpstr>IL SURREALISMO</vt:lpstr>
      <vt:lpstr>Renè Magritte</vt:lpstr>
      <vt:lpstr>ATP</vt:lpstr>
      <vt:lpstr>L’ENERGIA MAREOMOTRICE</vt:lpstr>
      <vt:lpstr>LE MAREE</vt:lpstr>
      <vt:lpstr>Diapositiva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Luna</dc:title>
  <dc:creator>Silvia</dc:creator>
  <cp:lastModifiedBy>Silvia</cp:lastModifiedBy>
  <cp:revision>118</cp:revision>
  <dcterms:created xsi:type="dcterms:W3CDTF">2011-05-27T15:18:58Z</dcterms:created>
  <dcterms:modified xsi:type="dcterms:W3CDTF">2011-06-13T10:48:57Z</dcterms:modified>
</cp:coreProperties>
</file>