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73" r:id="rId2"/>
    <p:sldId id="274" r:id="rId3"/>
    <p:sldId id="260" r:id="rId4"/>
    <p:sldId id="258" r:id="rId5"/>
    <p:sldId id="259" r:id="rId6"/>
    <p:sldId id="261" r:id="rId7"/>
    <p:sldId id="264" r:id="rId8"/>
    <p:sldId id="266" r:id="rId9"/>
    <p:sldId id="268" r:id="rId10"/>
    <p:sldId id="270" r:id="rId11"/>
    <p:sldId id="278" r:id="rId12"/>
    <p:sldId id="272" r:id="rId13"/>
    <p:sldId id="262" r:id="rId14"/>
    <p:sldId id="275" r:id="rId15"/>
  </p:sldIdLst>
  <p:sldSz cx="9144000" cy="6858000" type="screen4x3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752475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267485"/>
            <a:ext cx="7235981" cy="5133316"/>
          </a:xfrm>
        </p:spPr>
        <p:txBody>
          <a:bodyPr/>
          <a:lstStyle>
            <a:lvl1pPr>
              <a:defRPr sz="11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151" y="201702"/>
            <a:ext cx="6189583" cy="949569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43E52E-0218-47A1-9EB7-0F0CFE89A87E}" type="datetimeFigureOut">
              <a:rPr lang="es-PA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>
                <a:defRPr/>
              </a:pPr>
              <a:t>20/03/13</a:t>
            </a:fld>
            <a:endParaRPr lang="es-PA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PA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0469" y="236415"/>
            <a:ext cx="785301" cy="365125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CA2A793C-7783-4E68-85C6-6BDBE7BF0027}" type="slidenum">
              <a:rPr lang="es-PA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>
                <a:defRPr/>
              </a:pPr>
              <a:t>‹#›</a:t>
            </a:fld>
            <a:endParaRPr lang="es-PA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7467600" y="209550"/>
            <a:ext cx="657226" cy="431800"/>
            <a:chOff x="7467600" y="209550"/>
            <a:chExt cx="657226" cy="4318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7467600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7677151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7881939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5791E2-B0AB-4591-9A63-D312EE8CE840}" type="datetimeFigureOut">
              <a:rPr lang="es-PA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>
                <a:defRPr/>
              </a:pPr>
              <a:t>20/03/13</a:t>
            </a:fld>
            <a:endParaRPr lang="es-PA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PA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52BF0F-373A-41F6-B086-18B72C0F1EBD}" type="slidenum">
              <a:rPr lang="es-PA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>
                <a:defRPr/>
              </a:pPr>
              <a:t>‹#›</a:t>
            </a:fld>
            <a:endParaRPr lang="es-PA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1EA1EC-38C1-4C08-8239-814465F225D4}" type="datetimeFigureOut">
              <a:rPr lang="es-PA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>
                <a:defRPr/>
              </a:pPr>
              <a:t>20/03/13</a:t>
            </a:fld>
            <a:endParaRPr lang="es-PA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PA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EA9F8-78DB-44BC-8255-B22A45BF2E31}" type="slidenum">
              <a:rPr lang="es-PA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>
                <a:defRPr/>
              </a:pPr>
              <a:t>‹#›</a:t>
            </a:fld>
            <a:endParaRPr lang="es-PA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838200"/>
            <a:ext cx="7467600" cy="441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0BB5E6-0C16-4CE9-99E9-A7105E070BE7}" type="datetimeFigureOut">
              <a:rPr lang="es-PA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>
                <a:defRPr/>
              </a:pPr>
              <a:t>20/03/13</a:t>
            </a:fld>
            <a:endParaRPr lang="es-PA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B4F1CC5-900E-496C-A557-829AF51D6CF9}" type="slidenum">
              <a:rPr lang="es-PA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>
                <a:defRPr/>
              </a:pPr>
              <a:t>‹#›</a:t>
            </a:fld>
            <a:endParaRPr lang="es-PA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s-PA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199" y="4484080"/>
            <a:ext cx="7239001" cy="762000"/>
          </a:xfrm>
        </p:spPr>
        <p:txBody>
          <a:bodyPr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709611-BAF0-49BE-852C-09B3D9E38879}" type="datetimeFigureOut">
              <a:rPr lang="es-PA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>
                <a:defRPr/>
              </a:pPr>
              <a:t>20/03/13</a:t>
            </a:fld>
            <a:endParaRPr lang="es-PA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53167F9-8043-4DED-8F5C-BBB0758ED213}" type="slidenum">
              <a:rPr lang="es-PA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>
                <a:defRPr/>
              </a:pPr>
              <a:t>‹#›</a:t>
            </a:fld>
            <a:endParaRPr lang="es-PA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s-PA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4EE5999-CC4B-4EFA-BA40-E8AF6882D5E7}" type="datetimeFigureOut">
              <a:rPr lang="es-PA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>
                <a:defRPr/>
              </a:pPr>
              <a:t>20/03/13</a:t>
            </a:fld>
            <a:endParaRPr lang="es-PA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PA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6115C9-8626-49BC-8998-55BBA9B5F234}" type="slidenum">
              <a:rPr lang="es-PA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>
                <a:defRPr/>
              </a:pPr>
              <a:t>‹#›</a:t>
            </a:fld>
            <a:endParaRPr lang="es-PA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6152" y="841248"/>
            <a:ext cx="3730752" cy="43891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02352" y="841248"/>
            <a:ext cx="3730752" cy="43891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41248"/>
            <a:ext cx="3733800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5400" y="841248"/>
            <a:ext cx="3735267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7C864C-2C73-4C90-AF27-B6FF73279AC5}" type="datetimeFigureOut">
              <a:rPr lang="es-PA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>
                <a:defRPr/>
              </a:pPr>
              <a:t>20/03/13</a:t>
            </a:fld>
            <a:endParaRPr lang="es-PA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PA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F95BFF-6F85-4965-8C61-972CED1C1868}" type="slidenum">
              <a:rPr lang="es-PA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>
                <a:defRPr/>
              </a:pPr>
              <a:t>‹#›</a:t>
            </a:fld>
            <a:endParaRPr lang="es-PA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6152" y="1380744"/>
            <a:ext cx="3730752" cy="384048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102352" y="1380743"/>
            <a:ext cx="3730752" cy="384048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3974B4-37E7-4215-BE6B-8BFD433A79E7}" type="datetimeFigureOut">
              <a:rPr lang="es-PA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>
                <a:defRPr/>
              </a:pPr>
              <a:t>20/03/13</a:t>
            </a:fld>
            <a:endParaRPr lang="es-PA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PA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A731C1-EBDC-44A9-A0E8-8D0DB2090875}" type="slidenum">
              <a:rPr lang="es-PA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>
                <a:defRPr/>
              </a:pPr>
              <a:t>‹#›</a:t>
            </a:fld>
            <a:endParaRPr lang="es-PA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06E5C4-A6D1-456F-9009-C3084C234CB7}" type="datetimeFigureOut">
              <a:rPr lang="es-PA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>
                <a:defRPr/>
              </a:pPr>
              <a:t>20/03/13</a:t>
            </a:fld>
            <a:endParaRPr lang="es-PA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9AE4F1F-EF6F-4B16-8194-919027BD1CE2}" type="slidenum">
              <a:rPr lang="es-PA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>
                <a:defRPr/>
              </a:pPr>
              <a:t>‹#›</a:t>
            </a:fld>
            <a:endParaRPr lang="es-PA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s-PA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395287"/>
            <a:ext cx="3008313" cy="1162050"/>
          </a:xfrm>
        </p:spPr>
        <p:txBody>
          <a:bodyPr anchor="b"/>
          <a:lstStyle>
            <a:lvl1pPr algn="l">
              <a:defRPr sz="20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1557337"/>
            <a:ext cx="3008313" cy="43862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914400" y="381000"/>
            <a:ext cx="4800600" cy="59436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AAA9EB23-DA4B-4170-825E-CECF4211F1A1}" type="datetimeFigureOut">
              <a:rPr lang="es-PA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>
                <a:defRPr/>
              </a:pPr>
              <a:t>20/03/13</a:t>
            </a:fld>
            <a:endParaRPr lang="es-PA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5AE9CC5B-ECE1-41A2-852F-B47216B620FA}" type="slidenum">
              <a:rPr lang="es-PA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>
                <a:defRPr/>
              </a:pPr>
              <a:t>‹#›</a:t>
            </a:fld>
            <a:endParaRPr lang="es-PA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es-PA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624754"/>
            <a:ext cx="5486400" cy="404446"/>
          </a:xfrm>
        </p:spPr>
        <p:txBody>
          <a:bodyPr bIns="0" anchor="b"/>
          <a:lstStyle>
            <a:lvl1pPr algn="l">
              <a:defRPr sz="2000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23975" y="381000"/>
            <a:ext cx="5867400" cy="40814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029200"/>
            <a:ext cx="4038600" cy="13716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AFA36E-66EF-4008-A9B0-517176D405C8}" type="datetimeFigureOut">
              <a:rPr lang="es-PA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>
                <a:defRPr/>
              </a:pPr>
              <a:t>20/03/13</a:t>
            </a:fld>
            <a:endParaRPr lang="es-PA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PA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8C9AF9-02C9-4C26-AD6A-4D5D14446E09}" type="slidenum">
              <a:rPr lang="es-PA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>
                <a:defRPr/>
              </a:pPr>
              <a:t>‹#›</a:t>
            </a:fld>
            <a:endParaRPr lang="es-PA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52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38200"/>
            <a:ext cx="7467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9680" y="6553200"/>
            <a:ext cx="7162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PA">
              <a:solidFill>
                <a:srgbClr val="4F81BD">
                  <a:lumMod val="60000"/>
                  <a:lumOff val="40000"/>
                </a:srgbClr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3CCEAEB-541B-4DE4-BF8D-12C39D66664F}" type="slidenum">
              <a:rPr lang="es-PA" smtClean="0">
                <a:solidFill>
                  <a:srgbClr val="4F81BD">
                    <a:lumMod val="60000"/>
                    <a:lumOff val="40000"/>
                  </a:srgbClr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s-PA">
              <a:solidFill>
                <a:srgbClr val="4F81BD">
                  <a:lumMod val="60000"/>
                  <a:lumOff val="40000"/>
                </a:srgbClr>
              </a:solidFill>
              <a:latin typeface="Arial" charset="0"/>
              <a:cs typeface="Arial" charset="0"/>
            </a:endParaRPr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>
            <a:off x="8453438" y="5715000"/>
            <a:ext cx="242887" cy="431800"/>
          </a:xfrm>
          <a:custGeom>
            <a:avLst/>
            <a:gdLst/>
            <a:ahLst/>
            <a:cxnLst>
              <a:cxn ang="0">
                <a:pos x="62" y="0"/>
              </a:cxn>
              <a:cxn ang="0">
                <a:pos x="0" y="0"/>
              </a:cxn>
              <a:cxn ang="0">
                <a:pos x="89" y="136"/>
              </a:cxn>
              <a:cxn ang="0">
                <a:pos x="89" y="136"/>
              </a:cxn>
              <a:cxn ang="0">
                <a:pos x="0" y="272"/>
              </a:cxn>
              <a:cxn ang="0">
                <a:pos x="62" y="272"/>
              </a:cxn>
              <a:cxn ang="0">
                <a:pos x="153" y="136"/>
              </a:cxn>
              <a:cxn ang="0">
                <a:pos x="62" y="0"/>
              </a:cxn>
            </a:cxnLst>
            <a:rect l="0" t="0" r="r" b="b"/>
            <a:pathLst>
              <a:path w="153" h="272">
                <a:moveTo>
                  <a:pt x="62" y="0"/>
                </a:moveTo>
                <a:lnTo>
                  <a:pt x="0" y="0"/>
                </a:lnTo>
                <a:lnTo>
                  <a:pt x="89" y="136"/>
                </a:lnTo>
                <a:lnTo>
                  <a:pt x="89" y="136"/>
                </a:lnTo>
                <a:lnTo>
                  <a:pt x="0" y="272"/>
                </a:lnTo>
                <a:lnTo>
                  <a:pt x="62" y="272"/>
                </a:lnTo>
                <a:lnTo>
                  <a:pt x="153" y="136"/>
                </a:lnTo>
                <a:lnTo>
                  <a:pt x="62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198682" y="4821116"/>
            <a:ext cx="262596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8E9C8D6-641A-4D07-A620-23591D0D5ED2}" type="datetimeFigureOut">
              <a:rPr lang="es-PA" smtClean="0">
                <a:solidFill>
                  <a:srgbClr val="4F81BD">
                    <a:lumMod val="60000"/>
                    <a:lumOff val="40000"/>
                  </a:srgbClr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20/03/13</a:t>
            </a:fld>
            <a:endParaRPr lang="es-PA">
              <a:solidFill>
                <a:srgbClr val="4F81BD">
                  <a:lumMod val="60000"/>
                  <a:lumOff val="40000"/>
                </a:srgbClr>
              </a:solidFill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  <p:txStyles>
    <p:titleStyle>
      <a:lvl1pPr algn="l" defTabSz="914400" rtl="0" eaLnBrk="1" latinLnBrk="0" hangingPunct="1">
        <a:spcBef>
          <a:spcPct val="0"/>
        </a:spcBef>
        <a:buNone/>
        <a:defRPr sz="7200" b="1" kern="1200">
          <a:ln w="12700">
            <a:solidFill>
              <a:schemeClr val="tx2"/>
            </a:solidFill>
          </a:ln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˃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t3.gstatic.com/images?q=tbn:ANd9GcRyMZ3t-E8G-m8L0y2CrF8HVg4Jl_NqwGTzmycN9OIYeV4rglGJ7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174997" y="2967335"/>
            <a:ext cx="87940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POLIEDROS REGULARES</a:t>
            </a:r>
            <a:endParaRPr lang="es-ES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1751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data:image/jpeg;base64,/9j/4AAQSkZJRgABAQAAAQABAAD/2wCEAAkGBhIRERESEhAVERMTEBYXEhMVFBUQEhIRFhoYFhYQGBUYHSofGBojGRQSHy8gIycrLCwtFR4xNTAqNSYrLCkBCQoKDgwOGg8PGiwlHyQ0NS0sLCwsLDIsLCk1LSwsLCksLywpLCovLywyMCotLDQtLC4sLCwsKTAvKS4sKSkpLP/AABEIAMAA8AMBIgACEQEDEQH/xAAbAAEAAwEBAQEAAAAAAAAAAAAAAgMEAQUGB//EADYQAAIBAwIDBgMHBAMBAAAAAAABAgMRIQQSMUFhBRMiMlFxgZGhFEJSscHR4SNicvEzkvCy/8QAGQEBAAMBAQAAAAAAAAAAAAAAAAECAwQF/8QAJhEBAQACAQMDAwUAAAAAAAAAAAECESEDEjFRYfBBcaEEEyIywf/aAAwDAQACEQMRAD8A/DQ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b1pY7U0t/ialK+2Ctbg/i/wBhGVFNJx3XeWpSjFLm1fL/APcS3ajbAD0KnZylfunuavem/wDkVuNrYmvbPQwMizRLtwF9DTOV3wivNJ8F/PQ21Oz6abxLarf1JTjTi3bNltd88lcpcpEvLB6tPTaaSklKpFpJ78Sja9n4LKVldZvf+0zazs6VOzdpQl5akXuhLpfk+jsyJnLdDGAW0qN+i9fqXTJbdRUC9UVa92l6tW/XJL7Mn5ZX6Pwt+2ckbaTpZXwzAlKNuVjkUSycBrWjSSu3ucrbYx3PhfOevAn9mprzTkuiUZNe+bL5le+Kd8YQbK/Z7Sbi1NLjbzR/yjxXvw6mQmWXwmZTLw4CUY3Jd31+hpMLfCysFqpr8WfbHzITg1xF6eUmxEA16PQuebqMUneTvZ2Tbikst2RnbJN0ZAehT7Ni1u7y0fxODjH4NvPsiyfYu5J0airXV9tnCo0m02oPzcHwu+hT93EeWDslbBw0AF3c4u2l+f8A7B37OuckvdP8iNtJ08q1VtdKUcSe2EsJ5VpcZWeL3S+ZRTkpO3d/GL2/HOC3S0YPcnUVnB38MuVmvrYp1DcfDbavTjf0k3978jS781jPRrr04K043qS2pv7qjbG6yzJY4qxGpS7505cJTajN9b27z5cfbqZqk2lTadnsw/iz2OztOpUas3aEk4WTdk1N7XNLisW/QjK8VHhTV1EVKaUIxpUpNRVtzk7tJeK/idrt+ifDBR2h2hKc901GpvjGWVZrFmk42srp45Fna+nXezh3sEo1J83ltu8+HPHwSI/Y06UZblU2OS2Qb3OKtK+VwW53tf8AVcuPbxWjnZ1GE5LzU03tk344WljirPnwSbLYVY6eWyzqU5tKo27U6kE7OUIrms2k8p8llGGjqHKpT5JTjtisRWVwX6iFd7pQa3xlN+Hne9rxfKX59S1x3eUO1tGoTlFu8YptPhuXBe3+xCrlOyzhXzblc9LtjR7XTz5tNGUuF083TV+N/qePKDbvhemVj05k4Zd0265vDGWRyU0+Kd/VP9GWU6N07NYznHRq3Plw9DlWntd3m+UuWepBTb3f4/qi/wBlfGWs1zkpq3FpYk8N/wBv+yylFQhCSjunNu2bbUnbFub9SrTvdKK5t2v63xn9zdraDik04+acI5Ssk0m/d/qzPK6sjD9RdzG368fhRU1VoOMVG0X4rK26+HlZsmkjLaD5OL6eJfv+ZdptK23HdHMX95cs/oVTnsxFWfOTxL4Ll+Zaa8Rz4yTiNdSl3bjU3u9vueZNY8V/Le38FGrgpKNSKtuxKK4KWcro/wByHeuKg1+F39GtzwzXSpKVGrJK23bjq2k7PmsL2GM1Z99K/wBdW/b8sLsm16cX6kZzvy+WDtaOWuvqjmzHt8Tvy7ucZHQ5BZ/cmvDh59Vy9yvcdcstPhf5FMcpJx8+fINeg0kZOcp32U4bpKPGWUlFPldtZ9zfpdXG6l3UbzUoUoybkkmmt23CSvZLGW2+We6DQt0ZYxKnKUnheGElFLPO7n9DBUo1HNTSUbW2rfDwpeVLPI4erJlnljb+fZKFXUQqO898XbjfvF7Wdml8fga9P2c505OE4tU5bt13FpPErJ5bxB2V+ZVrtJGlOW9Xb8UILhtllNyXKz4L6FVPUyaqO9moLbbCj44+W3Ai84y4Ua6846iMsudWnG6qNKLqxWHFrm0sqTy7O/I86EUo7nm7dljlbL+Z6fYtq1elHy1J1IxdsRnuaV8eWV7P0duXPJqKTXLhKSXvgjG9t7G3Sx3vL0VuoknjN027u/pa5Q0nzt75+pOnSk3a3FP58SLtHq/ov3Np7LZ22S5ThZKm4RmnzaS6rzXXTEfmSoQm1ZxvDq9qXWMnwZ9toe1OyVKjKWj1NWknNTW+lOo708SUobNjVSXBp+SLTj4oumrR7KqSk46bXWcV5qsJzTdbNo7MWo/elJq6acXfeba9HJt8vVoqKi42qSUOH4Fdu7X3n7YJ6WbWxSf/ADPN/Ruym/io/Jnv1dT2RT7xy0+oqVdv9KEa0VGMnK15Ti3tShGG1eNpympOpZMu1na/Yr75fZdRUctVB057tmzTQm9yjepfxUmrRavuV91mlGuXiwkfL66G+dWP36c52/ugpO8feOX7X9EZtRNx7tJtOME73s05PdfpxR9xou3exqjod5ptV3j2qrOdaltT3wvPfCmnN92qn3Y33W9JRsrdodj97app9Xp/6clLulTg1UtT7tqU6krK3et34b4q8lG755bOKu+P0dB1JQlKPdvfH+o7QhLK4359Y/FcyNaLpy201eU5W73k7u1qb9M8eL6cD6nRUeznOU3ptZWlvqSUXOFOn3UnJU4/aFUfCKppytzqcXt2+Hr9Zp6E5/ZXJ3UdilNVI0pKMVKe5JKc9+5qSSSw7Lgo+vHPsMWvqeKUU793DauiWLf/AD9TA4ZVuD+j9CNOq078fVPmvQ0UpR/DizvZ2adsP+TSTtjow1nJKpdXL5pvhyLKdC6k1w28+XD5/A5/il8ry+ohCUl6vm3yS9Xyz+RJjOeeXaMs+Hllvm7fkjTqKicYN+We539HfzfO/wA2ZqtRJWTu35pdOO3r7ndPqrLZJJxvdYu4vp06FbN8sev4kn0cjBx334pbfXj/AAmcp1d1oyTl6NZkunVdDZOcdi3RXmtGScpQaSxi/K7/AGM9XvLY8rx4MR9nb9SJltzTLuWVdJsjCU8qzslxeXx/D8ch1n3bvhTdkuCsmrJL0Xi+hL7O4vdKXdxtZfinHpHmn6vBl1eo3tWW2KxGPouPzbuxhzYrjO73V1Fdv1TI3tYmp3zbP5nZ2vhW9zvsl3lK6EIq/v8AQ7NWb9b/ACCvf9P4JLw8ePJenv6CTc/3589h6WirPu6nrTg+Obxm4pp9Lpf92Yp6ROcNvkqNbf7c2lF9V+3qR0etdOTdlJSTjOL4Si82xwyk79D1dHKl4vBJ03GTThK0oTUXa8ZJ2drrjZ/DHn9XK45ZZSeUvNlr7yldboSk3teLX5xf3Xa3y5mnS9mucKsqbvDYt0nju/FHzfwQmmk5UoQcVxkk6kkvVqXD3tYlQjWqJbXKUm9zluaUIRwm5cIq7l/1RW3jePAt7K1CjUXdYUPFKbxKW1p3f4Yp5t0zcxV5p55SlJ39HjJq1uqjCDpxcZzmkqtSK2xaTuqcfXNm5WV7JdX59OorbZLF8P0fw9kThjv+WmvTy1uerkVa/RfXgc3qXH5/v6mhqO3N07rmrNZtm3uUzbXBJfX6mm9r5Y9s88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A"/>
          </a:p>
        </p:txBody>
      </p:sp>
      <p:sp>
        <p:nvSpPr>
          <p:cNvPr id="5" name="AutoShape 4" descr="data:image/jpeg;base64,/9j/4AAQSkZJRgABAQAAAQABAAD/2wCEAAkGBhIRERESEhAVERMTEBYXEhMVFBUQEhIRFhoYFhYQGBUYHSofGBojGRQSHy8gIycrLCwtFR4xNTAqNSYrLCkBCQoKDgwOGg8PGiwlHyQ0NS0sLCwsLDIsLCk1LSwsLCksLywpLCovLywyMCotLDQtLC4sLCwsKTAvKS4sKSkpLP/AABEIAMAA8AMBIgACEQEDEQH/xAAbAAEAAwEBAQEAAAAAAAAAAAAAAgMEAQUGB//EADYQAAIBAwIDBgMHBAMBAAAAAAABAgMRIQQSMUFhBRMiMlFxgZGhFEJSscHR4SNicvEzkvCy/8QAGQEBAAMBAQAAAAAAAAAAAAAAAAECAwQF/8QAJhEBAQACAQMDAwUAAAAAAAAAAAECESEDEjFRYfBBcaEEEyIywf/aAAwDAQACEQMRAD8A/DQ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b1pY7U0t/ialK+2Ctbg/i/wBhGVFNJx3XeWpSjFLm1fL/APcS3ajbAD0KnZylfunuavem/wDkVuNrYmvbPQwMizRLtwF9DTOV3wivNJ8F/PQ21Oz6abxLarf1JTjTi3bNltd88lcpcpEvLB6tPTaaSklKpFpJ78Sja9n4LKVldZvf+0zazs6VOzdpQl5akXuhLpfk+jsyJnLdDGAW0qN+i9fqXTJbdRUC9UVa92l6tW/XJL7Mn5ZX6Pwt+2ckbaTpZXwzAlKNuVjkUSycBrWjSSu3ucrbYx3PhfOevAn9mprzTkuiUZNe+bL5le+Kd8YQbK/Z7Sbi1NLjbzR/yjxXvw6mQmWXwmZTLw4CUY3Jd31+hpMLfCysFqpr8WfbHzITg1xF6eUmxEA16PQuebqMUneTvZ2Tbikst2RnbJN0ZAehT7Ni1u7y0fxODjH4NvPsiyfYu5J0airXV9tnCo0m02oPzcHwu+hT93EeWDslbBw0AF3c4u2l+f8A7B37OuckvdP8iNtJ08q1VtdKUcSe2EsJ5VpcZWeL3S+ZRTkpO3d/GL2/HOC3S0YPcnUVnB38MuVmvrYp1DcfDbavTjf0k3978jS781jPRrr04K043qS2pv7qjbG6yzJY4qxGpS7505cJTajN9b27z5cfbqZqk2lTadnsw/iz2OztOpUas3aEk4WTdk1N7XNLisW/QjK8VHhTV1EVKaUIxpUpNRVtzk7tJeK/idrt+ifDBR2h2hKc901GpvjGWVZrFmk42srp45Fna+nXezh3sEo1J83ltu8+HPHwSI/Y06UZblU2OS2Qb3OKtK+VwW53tf8AVcuPbxWjnZ1GE5LzU03tk344WljirPnwSbLYVY6eWyzqU5tKo27U6kE7OUIrms2k8p8llGGjqHKpT5JTjtisRWVwX6iFd7pQa3xlN+Hne9rxfKX59S1x3eUO1tGoTlFu8YptPhuXBe3+xCrlOyzhXzblc9LtjR7XTz5tNGUuF083TV+N/qePKDbvhemVj05k4Zd0265vDGWRyU0+Kd/VP9GWU6N07NYznHRq3Plw9DlWntd3m+UuWepBTb3f4/qi/wBlfGWs1zkpq3FpYk8N/wBv+yylFQhCSjunNu2bbUnbFub9SrTvdKK5t2v63xn9zdraDik04+acI5Ssk0m/d/qzPK6sjD9RdzG368fhRU1VoOMVG0X4rK26+HlZsmkjLaD5OL6eJfv+ZdptK23HdHMX95cs/oVTnsxFWfOTxL4Ll+Zaa8Rz4yTiNdSl3bjU3u9vueZNY8V/Le38FGrgpKNSKtuxKK4KWcro/wByHeuKg1+F39GtzwzXSpKVGrJK23bjq2k7PmsL2GM1Z99K/wBdW/b8sLsm16cX6kZzvy+WDtaOWuvqjmzHt8Tvy7ucZHQ5BZ/cmvDh59Vy9yvcdcstPhf5FMcpJx8+fINeg0kZOcp32U4bpKPGWUlFPldtZ9zfpdXG6l3UbzUoUoybkkmmt23CSvZLGW2+We6DQt0ZYxKnKUnheGElFLPO7n9DBUo1HNTSUbW2rfDwpeVLPI4erJlnljb+fZKFXUQqO898XbjfvF7Wdml8fga9P2c505OE4tU5bt13FpPErJ5bxB2V+ZVrtJGlOW9Xb8UILhtllNyXKz4L6FVPUyaqO9moLbbCj44+W3Ai84y4Ua6846iMsudWnG6qNKLqxWHFrm0sqTy7O/I86EUo7nm7dljlbL+Z6fYtq1elHy1J1IxdsRnuaV8eWV7P0duXPJqKTXLhKSXvgjG9t7G3Sx3vL0VuoknjN027u/pa5Q0nzt75+pOnSk3a3FP58SLtHq/ov3Np7LZ22S5ThZKm4RmnzaS6rzXXTEfmSoQm1ZxvDq9qXWMnwZ9toe1OyVKjKWj1NWknNTW+lOo708SUobNjVSXBp+SLTj4oumrR7KqSk46bXWcV5qsJzTdbNo7MWo/elJq6acXfeba9HJt8vVoqKi42qSUOH4Fdu7X3n7YJ6WbWxSf/ADPN/Ruym/io/Jnv1dT2RT7xy0+oqVdv9KEa0VGMnK15Ti3tShGG1eNpympOpZMu1na/Yr75fZdRUctVB057tmzTQm9yjepfxUmrRavuV91mlGuXiwkfL66G+dWP36c52/ugpO8feOX7X9EZtRNx7tJtOME73s05PdfpxR9xou3exqjod5ptV3j2qrOdaltT3wvPfCmnN92qn3Y33W9JRsrdodj97app9Xp/6clLulTg1UtT7tqU6krK3et34b4q8lG755bOKu+P0dB1JQlKPdvfH+o7QhLK4359Y/FcyNaLpy201eU5W73k7u1qb9M8eL6cD6nRUeznOU3ptZWlvqSUXOFOn3UnJU4/aFUfCKppytzqcXt2+Hr9Zp6E5/ZXJ3UdilNVI0pKMVKe5JKc9+5qSSSw7Lgo+vHPsMWvqeKUU793DauiWLf/AD9TA4ZVuD+j9CNOq078fVPmvQ0UpR/DizvZ2adsP+TSTtjow1nJKpdXL5pvhyLKdC6k1w28+XD5/A5/il8ry+ohCUl6vm3yS9Xyz+RJjOeeXaMs+Hllvm7fkjTqKicYN+We539HfzfO/wA2ZqtRJWTu35pdOO3r7ndPqrLZJJxvdYu4vp06FbN8sev4kn0cjBx334pbfXj/AAmcp1d1oyTl6NZkunVdDZOcdi3RXmtGScpQaSxi/K7/AGM9XvLY8rx4MR9nb9SJltzTLuWVdJsjCU8qzslxeXx/D8ch1n3bvhTdkuCsmrJL0Xi+hL7O4vdKXdxtZfinHpHmn6vBl1eo3tWW2KxGPouPzbuxhzYrjO73V1Fdv1TI3tYmp3zbP5nZ2vhW9zvsl3lK6EIq/v8AQ7NWb9b/ACCvf9P4JLw8ePJenv6CTc/3589h6WirPu6nrTg+Obxm4pp9Lpf92Yp6ROcNvkqNbf7c2lF9V+3qR0etdOTdlJSTjOL4Si82xwyk79D1dHKl4vBJ03GTThK0oTUXa8ZJ2drrjZ/DHn9XK45ZZSeUvNlr7yldboSk3teLX5xf3Xa3y5mnS9mucKsqbvDYt0nju/FHzfwQmmk5UoQcVxkk6kkvVqXD3tYlQjWqJbXKUm9zluaUIRwm5cIq7l/1RW3jePAt7K1CjUXdYUPFKbxKW1p3f4Yp5t0zcxV5p55SlJ39HjJq1uqjCDpxcZzmkqtSK2xaTuqcfXNm5WV7JdX59OorbZLF8P0fw9kThjv+WmvTy1uerkVa/RfXgc3qXH5/v6mhqO3N07rmrNZtm3uUzbXBJfX6mm9r5Y9s88P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A"/>
          </a:p>
        </p:txBody>
      </p:sp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8"/>
            <a:ext cx="9144000" cy="685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612775" y="260648"/>
            <a:ext cx="7991673" cy="1200329"/>
          </a:xfrm>
          <a:prstGeom prst="rect">
            <a:avLst/>
          </a:prstGeom>
          <a:noFill/>
          <a:ln w="38100">
            <a:solidFill>
              <a:srgbClr val="99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PA" sz="3600" dirty="0" smtClean="0">
                <a:solidFill>
                  <a:srgbClr val="FF0000"/>
                </a:solidFill>
              </a:rPr>
              <a:t>ELEMENTOS DE LOS </a:t>
            </a:r>
          </a:p>
          <a:p>
            <a:pPr algn="ctr"/>
            <a:r>
              <a:rPr lang="es-PA" sz="3600" dirty="0" smtClean="0">
                <a:solidFill>
                  <a:srgbClr val="FF0000"/>
                </a:solidFill>
              </a:rPr>
              <a:t>POLIEDROS REGULARES</a:t>
            </a:r>
            <a:endParaRPr lang="es-PA" sz="3600" dirty="0">
              <a:solidFill>
                <a:srgbClr val="FF0000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604391" y="4355812"/>
            <a:ext cx="2887489" cy="523220"/>
          </a:xfrm>
          <a:prstGeom prst="rect">
            <a:avLst/>
          </a:prstGeom>
          <a:solidFill>
            <a:srgbClr val="00FF00"/>
          </a:solidFill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PA" sz="2800" dirty="0" smtClean="0">
                <a:solidFill>
                  <a:srgbClr val="FF0000"/>
                </a:solidFill>
              </a:rPr>
              <a:t> ICOSAEDRO</a:t>
            </a:r>
            <a:endParaRPr lang="es-PA" sz="2800" dirty="0"/>
          </a:p>
        </p:txBody>
      </p:sp>
      <p:sp>
        <p:nvSpPr>
          <p:cNvPr id="3" name="2 CuadroTexto"/>
          <p:cNvSpPr txBox="1"/>
          <p:nvPr/>
        </p:nvSpPr>
        <p:spPr>
          <a:xfrm>
            <a:off x="3680016" y="1832625"/>
            <a:ext cx="5140455" cy="3108543"/>
          </a:xfrm>
          <a:prstGeom prst="rect">
            <a:avLst/>
          </a:prstGeom>
          <a:noFill/>
          <a:ln w="38100">
            <a:solidFill>
              <a:srgbClr val="9900FF"/>
            </a:solidFill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es-PA" sz="2800" b="1" dirty="0">
                <a:solidFill>
                  <a:srgbClr val="FF0000"/>
                </a:solidFill>
              </a:rPr>
              <a:t>Su </a:t>
            </a:r>
            <a:r>
              <a:rPr lang="es-PA" sz="2800" b="1" dirty="0" smtClean="0">
                <a:solidFill>
                  <a:srgbClr val="FF0000"/>
                </a:solidFill>
              </a:rPr>
              <a:t>superficie o caras </a:t>
            </a:r>
            <a:r>
              <a:rPr lang="es-PA" sz="2800" b="1" dirty="0">
                <a:solidFill>
                  <a:srgbClr val="FF0000"/>
                </a:solidFill>
              </a:rPr>
              <a:t>está formada </a:t>
            </a:r>
            <a:r>
              <a:rPr lang="es-PA" sz="2800" b="1" dirty="0" smtClean="0">
                <a:solidFill>
                  <a:srgbClr val="FF0000"/>
                </a:solidFill>
              </a:rPr>
              <a:t>por 20 triángulos equiláteros.</a:t>
            </a:r>
          </a:p>
          <a:p>
            <a:pPr algn="just"/>
            <a:endParaRPr lang="es-PA" sz="2800" b="1" dirty="0" smtClean="0">
              <a:solidFill>
                <a:srgbClr val="FF0000"/>
              </a:solidFill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es-PA" sz="2800" b="1" dirty="0" smtClean="0">
                <a:solidFill>
                  <a:srgbClr val="FF0000"/>
                </a:solidFill>
              </a:rPr>
              <a:t>Tiene 12 </a:t>
            </a:r>
            <a:r>
              <a:rPr lang="es-PA" sz="2800" b="1" dirty="0">
                <a:solidFill>
                  <a:srgbClr val="FF0000"/>
                </a:solidFill>
              </a:rPr>
              <a:t>vértices y </a:t>
            </a:r>
            <a:r>
              <a:rPr lang="es-PA" sz="2800" b="1" dirty="0" smtClean="0">
                <a:solidFill>
                  <a:srgbClr val="FF0000"/>
                </a:solidFill>
              </a:rPr>
              <a:t>30 </a:t>
            </a:r>
            <a:r>
              <a:rPr lang="es-PA" sz="2800" b="1" dirty="0">
                <a:solidFill>
                  <a:srgbClr val="FF0000"/>
                </a:solidFill>
              </a:rPr>
              <a:t>aristas</a:t>
            </a:r>
            <a:r>
              <a:rPr lang="es-PA" sz="2800" b="1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endParaRPr lang="es-PA" sz="2800" dirty="0">
              <a:solidFill>
                <a:srgbClr val="FF0000"/>
              </a:solidFill>
            </a:endParaRPr>
          </a:p>
          <a:p>
            <a:pPr marL="285750" indent="-285750" algn="just">
              <a:buFont typeface="Wingdings" pitchFamily="2" charset="2"/>
              <a:buChar char="Ø"/>
            </a:pPr>
            <a:endParaRPr lang="es-PA" sz="2800" dirty="0">
              <a:solidFill>
                <a:srgbClr val="FF0000"/>
              </a:solidFill>
            </a:endParaRPr>
          </a:p>
        </p:txBody>
      </p:sp>
      <p:pic>
        <p:nvPicPr>
          <p:cNvPr id="6146" name="Picture 2" descr="dibuj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832625"/>
            <a:ext cx="2592288" cy="2172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753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juntadeandalucia.es/averroes/iesarroyo/matematicas/materiales/4eso/geometria/poliedros/dalicenadodecaedr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652" y="1556792"/>
            <a:ext cx="28575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www.juntadeandalucia.es/averroes/iesarroyo/matematicas/materiales/4eso/geometria/poliedros/dalicub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9076" y="1700806"/>
            <a:ext cx="2905125" cy="1752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259632" y="3429000"/>
            <a:ext cx="2592288" cy="3693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PA" dirty="0" smtClean="0">
                <a:solidFill>
                  <a:srgbClr val="4D5B6B"/>
                </a:solidFill>
              </a:rPr>
              <a:t>ÚLTIMA CENA</a:t>
            </a:r>
            <a:endParaRPr lang="es-PA" dirty="0">
              <a:solidFill>
                <a:srgbClr val="4D5B6B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508104" y="3635732"/>
            <a:ext cx="2592288" cy="3693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PA" dirty="0" smtClean="0">
                <a:solidFill>
                  <a:srgbClr val="4D5B6B"/>
                </a:solidFill>
              </a:rPr>
              <a:t>CRUCIFICCIÓN</a:t>
            </a:r>
            <a:endParaRPr lang="es-PA" dirty="0">
              <a:solidFill>
                <a:srgbClr val="4D5B6B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899592" y="260648"/>
            <a:ext cx="7560840" cy="1077218"/>
          </a:xfrm>
          <a:prstGeom prst="rect">
            <a:avLst/>
          </a:prstGeom>
          <a:noFill/>
          <a:ln w="57150">
            <a:solidFill>
              <a:srgbClr val="99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PA" sz="3200" dirty="0" smtClean="0">
                <a:solidFill>
                  <a:srgbClr val="FF0000"/>
                </a:solidFill>
              </a:rPr>
              <a:t>POLIEDROS REGULARES EN LA VIDA COTIDIANA</a:t>
            </a:r>
            <a:endParaRPr lang="es-PA" sz="3200" dirty="0">
              <a:solidFill>
                <a:srgbClr val="FF0000"/>
              </a:solidFill>
            </a:endParaRPr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5691" y="4149080"/>
            <a:ext cx="2792413" cy="2090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3149" y="4947591"/>
            <a:ext cx="283527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082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data:image/jpeg;base64,/9j/4AAQSkZJRgABAQAAAQABAAD/2wCEAAkGBhIRERESEhAVERMTEBYXEhMVFBUQEhIRFhoYFhYQGBUYHSofGBojGRQSHy8gIycrLCwtFR4xNTAqNSYrLCkBCQoKDgwOGg8PGiwlHyQ0NS0sLCwsLDIsLCk1LSwsLCksLywpLCovLywyMCotLDQtLC4sLCwsKTAvKS4sKSkpLP/AABEIAMAA8AMBIgACEQEDEQH/xAAbAAEAAwEBAQEAAAAAAAAAAAAAAgMEAQUGB//EADYQAAIBAwIDBgMHBAMBAAAAAAABAgMRIQQSMUFhBRMiMlFxgZGhFEJSscHR4SNicvEzkvCy/8QAGQEBAAMBAQAAAAAAAAAAAAAAAAECAwQF/8QAJhEBAQACAQMDAwUAAAAAAAAAAAECESEDEjFRYfBBcaEEEyIywf/aAAwDAQACEQMRAD8A/DQ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b1pY7U0t/ialK+2Ctbg/i/wBhGVFNJx3XeWpSjFLm1fL/APcS3ajbAD0KnZylfunuavem/wDkVuNrYmvbPQwMizRLtwF9DTOV3wivNJ8F/PQ21Oz6abxLarf1JTjTi3bNltd88lcpcpEvLB6tPTaaSklKpFpJ78Sja9n4LKVldZvf+0zazs6VOzdpQl5akXuhLpfk+jsyJnLdDGAW0qN+i9fqXTJbdRUC9UVa92l6tW/XJL7Mn5ZX6Pwt+2ckbaTpZXwzAlKNuVjkUSycBrWjSSu3ucrbYx3PhfOevAn9mprzTkuiUZNe+bL5le+Kd8YQbK/Z7Sbi1NLjbzR/yjxXvw6mQmWXwmZTLw4CUY3Jd31+hpMLfCysFqpr8WfbHzITg1xF6eUmxEA16PQuebqMUneTvZ2Tbikst2RnbJN0ZAehT7Ni1u7y0fxODjH4NvPsiyfYu5J0airXV9tnCo0m02oPzcHwu+hT93EeWDslbBw0AF3c4u2l+f8A7B37OuckvdP8iNtJ08q1VtdKUcSe2EsJ5VpcZWeL3S+ZRTkpO3d/GL2/HOC3S0YPcnUVnB38MuVmvrYp1DcfDbavTjf0k3978jS781jPRrr04K043qS2pv7qjbG6yzJY4qxGpS7505cJTajN9b27z5cfbqZqk2lTadnsw/iz2OztOpUas3aEk4WTdk1N7XNLisW/QjK8VHhTV1EVKaUIxpUpNRVtzk7tJeK/idrt+ifDBR2h2hKc901GpvjGWVZrFmk42srp45Fna+nXezh3sEo1J83ltu8+HPHwSI/Y06UZblU2OS2Qb3OKtK+VwW53tf8AVcuPbxWjnZ1GE5LzU03tk344WljirPnwSbLYVY6eWyzqU5tKo27U6kE7OUIrms2k8p8llGGjqHKpT5JTjtisRWVwX6iFd7pQa3xlN+Hne9rxfKX59S1x3eUO1tGoTlFu8YptPhuXBe3+xCrlOyzhXzblc9LtjR7XTz5tNGUuF083TV+N/qePKDbvhemVj05k4Zd0265vDGWRyU0+Kd/VP9GWU6N07NYznHRq3Plw9DlWntd3m+UuWepBTb3f4/qi/wBlfGWs1zkpq3FpYk8N/wBv+yylFQhCSjunNu2bbUnbFub9SrTvdKK5t2v63xn9zdraDik04+acI5Ssk0m/d/qzPK6sjD9RdzG368fhRU1VoOMVG0X4rK26+HlZsmkjLaD5OL6eJfv+ZdptK23HdHMX95cs/oVTnsxFWfOTxL4Ll+Zaa8Rz4yTiNdSl3bjU3u9vueZNY8V/Le38FGrgpKNSKtuxKK4KWcro/wByHeuKg1+F39GtzwzXSpKVGrJK23bjq2k7PmsL2GM1Z99K/wBdW/b8sLsm16cX6kZzvy+WDtaOWuvqjmzHt8Tvy7ucZHQ5BZ/cmvDh59Vy9yvcdcstPhf5FMcpJx8+fINeg0kZOcp32U4bpKPGWUlFPldtZ9zfpdXG6l3UbzUoUoybkkmmt23CSvZLGW2+We6DQt0ZYxKnKUnheGElFLPO7n9DBUo1HNTSUbW2rfDwpeVLPI4erJlnljb+fZKFXUQqO898XbjfvF7Wdml8fga9P2c505OE4tU5bt13FpPErJ5bxB2V+ZVrtJGlOW9Xb8UILhtllNyXKz4L6FVPUyaqO9moLbbCj44+W3Ai84y4Ua6846iMsudWnG6qNKLqxWHFrm0sqTy7O/I86EUo7nm7dljlbL+Z6fYtq1elHy1J1IxdsRnuaV8eWV7P0duXPJqKTXLhKSXvgjG9t7G3Sx3vL0VuoknjN027u/pa5Q0nzt75+pOnSk3a3FP58SLtHq/ov3Np7LZ22S5ThZKm4RmnzaS6rzXXTEfmSoQm1ZxvDq9qXWMnwZ9toe1OyVKjKWj1NWknNTW+lOo708SUobNjVSXBp+SLTj4oumrR7KqSk46bXWcV5qsJzTdbNo7MWo/elJq6acXfeba9HJt8vVoqKi42qSUOH4Fdu7X3n7YJ6WbWxSf/ADPN/Ruym/io/Jnv1dT2RT7xy0+oqVdv9KEa0VGMnK15Ti3tShGG1eNpympOpZMu1na/Yr75fZdRUctVB057tmzTQm9yjepfxUmrRavuV91mlGuXiwkfL66G+dWP36c52/ugpO8feOX7X9EZtRNx7tJtOME73s05PdfpxR9xou3exqjod5ptV3j2qrOdaltT3wvPfCmnN92qn3Y33W9JRsrdodj97app9Xp/6clLulTg1UtT7tqU6krK3et34b4q8lG755bOKu+P0dB1JQlKPdvfH+o7QhLK4359Y/FcyNaLpy201eU5W73k7u1qb9M8eL6cD6nRUeznOU3ptZWlvqSUXOFOn3UnJU4/aFUfCKppytzqcXt2+Hr9Zp6E5/ZXJ3UdilNVI0pKMVKe5JKc9+5qSSSw7Lgo+vHPsMWvqeKUU793DauiWLf/AD9TA4ZVuD+j9CNOq078fVPmvQ0UpR/DizvZ2adsP+TSTtjow1nJKpdXL5pvhyLKdC6k1w28+XD5/A5/il8ry+ohCUl6vm3yS9Xyz+RJjOeeXaMs+Hllvm7fkjTqKicYN+We539HfzfO/wA2ZqtRJWTu35pdOO3r7ndPqrLZJJxvdYu4vp06FbN8sev4kn0cjBx334pbfXj/AAmcp1d1oyTl6NZkunVdDZOcdi3RXmtGScpQaSxi/K7/AGM9XvLY8rx4MR9nb9SJltzTLuWVdJsjCU8qzslxeXx/D8ch1n3bvhTdkuCsmrJL0Xi+hL7O4vdKXdxtZfinHpHmn6vBl1eo3tWW2KxGPouPzbuxhzYrjO73V1Fdv1TI3tYmp3zbP5nZ2vhW9zvsl3lK6EIq/v8AQ7NWb9b/ACCvf9P4JLw8ePJenv6CTc/3589h6WirPu6nrTg+Obxm4pp9Lpf92Yp6ROcNvkqNbf7c2lF9V+3qR0etdOTdlJSTjOL4Si82xwyk79D1dHKl4vBJ03GTThK0oTUXa8ZJ2drrjZ/DHn9XK45ZZSeUvNlr7yldboSk3teLX5xf3Xa3y5mnS9mucKsqbvDYt0nju/FHzfwQmmk5UoQcVxkk6kkvVqXD3tYlQjWqJbXKUm9zluaUIRwm5cIq7l/1RW3jePAt7K1CjUXdYUPFKbxKW1p3f4Yp5t0zcxV5p55SlJ39HjJq1uqjCDpxcZzmkqtSK2xaTuqcfXNm5WV7JdX59OorbZLF8P0fw9kThjv+WmvTy1uerkVa/RfXgc3qXH5/v6mhqO3N07rmrNZtm3uUzbXBJfX6mm9r5Y9s88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A"/>
          </a:p>
        </p:txBody>
      </p:sp>
      <p:sp>
        <p:nvSpPr>
          <p:cNvPr id="5" name="AutoShape 4" descr="data:image/jpeg;base64,/9j/4AAQSkZJRgABAQAAAQABAAD/2wCEAAkGBhIRERESEhAVERMTEBYXEhMVFBUQEhIRFhoYFhYQGBUYHSofGBojGRQSHy8gIycrLCwtFR4xNTAqNSYrLCkBCQoKDgwOGg8PGiwlHyQ0NS0sLCwsLDIsLCk1LSwsLCksLywpLCovLywyMCotLDQtLC4sLCwsKTAvKS4sKSkpLP/AABEIAMAA8AMBIgACEQEDEQH/xAAbAAEAAwEBAQEAAAAAAAAAAAAAAgMEAQUGB//EADYQAAIBAwIDBgMHBAMBAAAAAAABAgMRIQQSMUFhBRMiMlFxgZGhFEJSscHR4SNicvEzkvCy/8QAGQEBAAMBAQAAAAAAAAAAAAAAAAECAwQF/8QAJhEBAQACAQMDAwUAAAAAAAAAAAECESEDEjFRYfBBcaEEEyIywf/aAAwDAQACEQMRAD8A/DQ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b1pY7U0t/ialK+2Ctbg/i/wBhGVFNJx3XeWpSjFLm1fL/APcS3ajbAD0KnZylfunuavem/wDkVuNrYmvbPQwMizRLtwF9DTOV3wivNJ8F/PQ21Oz6abxLarf1JTjTi3bNltd88lcpcpEvLB6tPTaaSklKpFpJ78Sja9n4LKVldZvf+0zazs6VOzdpQl5akXuhLpfk+jsyJnLdDGAW0qN+i9fqXTJbdRUC9UVa92l6tW/XJL7Mn5ZX6Pwt+2ckbaTpZXwzAlKNuVjkUSycBrWjSSu3ucrbYx3PhfOevAn9mprzTkuiUZNe+bL5le+Kd8YQbK/Z7Sbi1NLjbzR/yjxXvw6mQmWXwmZTLw4CUY3Jd31+hpMLfCysFqpr8WfbHzITg1xF6eUmxEA16PQuebqMUneTvZ2Tbikst2RnbJN0ZAehT7Ni1u7y0fxODjH4NvPsiyfYu5J0airXV9tnCo0m02oPzcHwu+hT93EeWDslbBw0AF3c4u2l+f8A7B37OuckvdP8iNtJ08q1VtdKUcSe2EsJ5VpcZWeL3S+ZRTkpO3d/GL2/HOC3S0YPcnUVnB38MuVmvrYp1DcfDbavTjf0k3978jS781jPRrr04K043qS2pv7qjbG6yzJY4qxGpS7505cJTajN9b27z5cfbqZqk2lTadnsw/iz2OztOpUas3aEk4WTdk1N7XNLisW/QjK8VHhTV1EVKaUIxpUpNRVtzk7tJeK/idrt+ifDBR2h2hKc901GpvjGWVZrFmk42srp45Fna+nXezh3sEo1J83ltu8+HPHwSI/Y06UZblU2OS2Qb3OKtK+VwW53tf8AVcuPbxWjnZ1GE5LzU03tk344WljirPnwSbLYVY6eWyzqU5tKo27U6kE7OUIrms2k8p8llGGjqHKpT5JTjtisRWVwX6iFd7pQa3xlN+Hne9rxfKX59S1x3eUO1tGoTlFu8YptPhuXBe3+xCrlOyzhXzblc9LtjR7XTz5tNGUuF083TV+N/qePKDbvhemVj05k4Zd0265vDGWRyU0+Kd/VP9GWU6N07NYznHRq3Plw9DlWntd3m+UuWepBTb3f4/qi/wBlfGWs1zkpq3FpYk8N/wBv+yylFQhCSjunNu2bbUnbFub9SrTvdKK5t2v63xn9zdraDik04+acI5Ssk0m/d/qzPK6sjD9RdzG368fhRU1VoOMVG0X4rK26+HlZsmkjLaD5OL6eJfv+ZdptK23HdHMX95cs/oVTnsxFWfOTxL4Ll+Zaa8Rz4yTiNdSl3bjU3u9vueZNY8V/Le38FGrgpKNSKtuxKK4KWcro/wByHeuKg1+F39GtzwzXSpKVGrJK23bjq2k7PmsL2GM1Z99K/wBdW/b8sLsm16cX6kZzvy+WDtaOWuvqjmzHt8Tvy7ucZHQ5BZ/cmvDh59Vy9yvcdcstPhf5FMcpJx8+fINeg0kZOcp32U4bpKPGWUlFPldtZ9zfpdXG6l3UbzUoUoybkkmmt23CSvZLGW2+We6DQt0ZYxKnKUnheGElFLPO7n9DBUo1HNTSUbW2rfDwpeVLPI4erJlnljb+fZKFXUQqO898XbjfvF7Wdml8fga9P2c505OE4tU5bt13FpPErJ5bxB2V+ZVrtJGlOW9Xb8UILhtllNyXKz4L6FVPUyaqO9moLbbCj44+W3Ai84y4Ua6846iMsudWnG6qNKLqxWHFrm0sqTy7O/I86EUo7nm7dljlbL+Z6fYtq1elHy1J1IxdsRnuaV8eWV7P0duXPJqKTXLhKSXvgjG9t7G3Sx3vL0VuoknjN027u/pa5Q0nzt75+pOnSk3a3FP58SLtHq/ov3Np7LZ22S5ThZKm4RmnzaS6rzXXTEfmSoQm1ZxvDq9qXWMnwZ9toe1OyVKjKWj1NWknNTW+lOo708SUobNjVSXBp+SLTj4oumrR7KqSk46bXWcV5qsJzTdbNo7MWo/elJq6acXfeba9HJt8vVoqKi42qSUOH4Fdu7X3n7YJ6WbWxSf/ADPN/Ruym/io/Jnv1dT2RT7xy0+oqVdv9KEa0VGMnK15Ti3tShGG1eNpympOpZMu1na/Yr75fZdRUctVB057tmzTQm9yjepfxUmrRavuV91mlGuXiwkfL66G+dWP36c52/ugpO8feOX7X9EZtRNx7tJtOME73s05PdfpxR9xou3exqjod5ptV3j2qrOdaltT3wvPfCmnN92qn3Y33W9JRsrdodj97app9Xp/6clLulTg1UtT7tqU6krK3et34b4q8lG755bOKu+P0dB1JQlKPdvfH+o7QhLK4359Y/FcyNaLpy201eU5W73k7u1qb9M8eL6cD6nRUeznOU3ptZWlvqSUXOFOn3UnJU4/aFUfCKppytzqcXt2+Hr9Zp6E5/ZXJ3UdilNVI0pKMVKe5JKc9+5qSSSw7Lgo+vHPsMWvqeKUU793DauiWLf/AD9TA4ZVuD+j9CNOq078fVPmvQ0UpR/DizvZ2adsP+TSTtjow1nJKpdXL5pvhyLKdC6k1w28+XD5/A5/il8ry+ohCUl6vm3yS9Xyz+RJjOeeXaMs+Hllvm7fkjTqKicYN+We539HfzfO/wA2ZqtRJWTu35pdOO3r7ndPqrLZJJxvdYu4vp06FbN8sev4kn0cjBx334pbfXj/AAmcp1d1oyTl6NZkunVdDZOcdi3RXmtGScpQaSxi/K7/AGM9XvLY8rx4MR9nb9SJltzTLuWVdJsjCU8qzslxeXx/D8ch1n3bvhTdkuCsmrJL0Xi+hL7O4vdKXdxtZfinHpHmn6vBl1eo3tWW2KxGPouPzbuxhzYrjO73V1Fdv1TI3tYmp3zbP5nZ2vhW9zvsl3lK6EIq/v8AQ7NWb9b/ACCvf9P4JLw8ePJenv6CTc/3589h6WirPu6nrTg+Obxm4pp9Lpf92Yp6ROcNvkqNbf7c2lF9V+3qR0etdOTdlJSTjOL4Si82xwyk79D1dHKl4vBJ03GTThK0oTUXa8ZJ2drrjZ/DHn9XK45ZZSeUvNlr7yldboSk3teLX5xf3Xa3y5mnS9mucKsqbvDYt0nju/FHzfwQmmk5UoQcVxkk6kkvVqXD3tYlQjWqJbXKUm9zluaUIRwm5cIq7l/1RW3jePAt7K1CjUXdYUPFKbxKW1p3f4Yp5t0zcxV5p55SlJ39HjJq1uqjCDpxcZzmkqtSK2xaTuqcfXNm5WV7JdX59OorbZLF8P0fw9kThjv+WmvTy1uerkVa/RfXgc3qXH5/v6mhqO3N07rmrNZtm3uUzbXBJfX6mm9r5Y9s88P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A"/>
          </a:p>
        </p:txBody>
      </p:sp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8"/>
            <a:ext cx="9144000" cy="685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612775" y="260648"/>
            <a:ext cx="7991673" cy="1200329"/>
          </a:xfrm>
          <a:prstGeom prst="rect">
            <a:avLst/>
          </a:prstGeom>
          <a:noFill/>
          <a:ln w="38100">
            <a:solidFill>
              <a:srgbClr val="99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PA" sz="3600" dirty="0" smtClean="0">
                <a:solidFill>
                  <a:srgbClr val="FF0000"/>
                </a:solidFill>
              </a:rPr>
              <a:t>Plantillas para la Construcción de Poliedros Regulares</a:t>
            </a:r>
            <a:endParaRPr lang="es-PA" sz="3600" dirty="0">
              <a:solidFill>
                <a:srgbClr val="FF0000"/>
              </a:solidFill>
            </a:endParaRPr>
          </a:p>
        </p:txBody>
      </p:sp>
      <p:pic>
        <p:nvPicPr>
          <p:cNvPr id="7176" name="Picture 8" descr="Desarrollo del dodecaedr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086398"/>
            <a:ext cx="2933700" cy="1644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t2.gstatic.com/images?q=tbn:ANd9GcToa2hHd_JbW7yphJJNfnyqe_p_m48ea-So4d44fhl1zuO2jwq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56833"/>
            <a:ext cx="7856040" cy="4868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699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927212"/>
              </p:ext>
            </p:extLst>
          </p:nvPr>
        </p:nvGraphicFramePr>
        <p:xfrm>
          <a:off x="2355313" y="116632"/>
          <a:ext cx="4216499" cy="912622"/>
        </p:xfrm>
        <a:graphic>
          <a:graphicData uri="http://schemas.openxmlformats.org/drawingml/2006/table">
            <a:tbl>
              <a:tblPr firstRow="1" firstCol="1" bandRow="1"/>
              <a:tblGrid>
                <a:gridCol w="4216499"/>
              </a:tblGrid>
              <a:tr h="199846">
                <a:tc>
                  <a:txBody>
                    <a:bodyPr/>
                    <a:lstStyle/>
                    <a:p>
                      <a:endParaRPr lang="es-PA" dirty="0"/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184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A" sz="135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PA" sz="1350" b="1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Rúbrica </a:t>
                      </a: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A" sz="1350" b="1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Construcción </a:t>
                      </a:r>
                      <a:r>
                        <a:rPr lang="es-PA" sz="135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de poliedros </a:t>
                      </a:r>
                      <a:r>
                        <a:rPr lang="es-PA" sz="1350" b="1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Regulares</a:t>
                      </a:r>
                      <a:r>
                        <a:rPr lang="es-PA" sz="9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endParaRPr lang="es-P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371725" y="20447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P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2947810"/>
              </p:ext>
            </p:extLst>
          </p:nvPr>
        </p:nvGraphicFramePr>
        <p:xfrm>
          <a:off x="467544" y="1107129"/>
          <a:ext cx="8352929" cy="5577386"/>
        </p:xfrm>
        <a:graphic>
          <a:graphicData uri="http://schemas.openxmlformats.org/drawingml/2006/table">
            <a:tbl>
              <a:tblPr firstRow="1" firstCol="1" bandRow="1"/>
              <a:tblGrid>
                <a:gridCol w="1731840"/>
                <a:gridCol w="1678937"/>
                <a:gridCol w="1647384"/>
                <a:gridCol w="1647384"/>
                <a:gridCol w="1647384"/>
              </a:tblGrid>
              <a:tr h="2237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CRITERIOS</a:t>
                      </a:r>
                      <a:endParaRPr lang="es-PA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71" marR="14671" marT="14671" marB="1467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 </a:t>
                      </a:r>
                      <a:endParaRPr lang="es-PA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71" marR="14671" marT="14671" marB="1467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 </a:t>
                      </a:r>
                      <a:endParaRPr lang="es-P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71" marR="14671" marT="14671" marB="1467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 </a:t>
                      </a:r>
                      <a:endParaRPr lang="es-P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71" marR="14671" marT="14671" marB="1467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 </a:t>
                      </a:r>
                      <a:endParaRPr lang="es-P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71" marR="14671" marT="14671" marB="1467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0893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Creatividad </a:t>
                      </a:r>
                      <a:endParaRPr lang="es-PA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71" marR="14671" marT="14671" marB="146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Las figuras de poliedros regulares son claros, presentan las medidas adecuadas  y ayudan al entendimiento de los procedimientos. </a:t>
                      </a:r>
                      <a:endParaRPr lang="es-PA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71" marR="14671" marT="14671" marB="146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Las figuras de poliedros regulares son claros y fáciles de entender. </a:t>
                      </a:r>
                      <a:endParaRPr lang="es-PA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71" marR="14671" marT="14671" marB="146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4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Las figuras de poliedros regulares son algo difíciles de entender. </a:t>
                      </a:r>
                      <a:endParaRPr lang="es-PA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71" marR="14671" marT="14671" marB="146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Las figuras de poliedros regulares son difíciles de entender o no son usados. </a:t>
                      </a:r>
                      <a:endParaRPr lang="es-PA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71" marR="14671" marT="14671" marB="146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11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Terminología Matemática y Notación </a:t>
                      </a:r>
                      <a:endParaRPr lang="es-PA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71" marR="14671" marT="14671" marB="146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La terminología y notación correctas fueron siempre usadas haciendo fácil de entender lo que fue hecho. </a:t>
                      </a:r>
                      <a:endParaRPr lang="es-PA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71" marR="14671" marT="14671" marB="146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La terminología y notación correctas fueron, por lo general, usadas haciendo fácil de entender lo que fue hecho. </a:t>
                      </a:r>
                      <a:endParaRPr lang="es-PA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71" marR="14671" marT="14671" marB="146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La terminología y notación correctas fueron usadas, pero algunas veces no es fácil entender lo que fue hecho. </a:t>
                      </a:r>
                      <a:endParaRPr lang="es-PA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71" marR="14671" marT="14671" marB="146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4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Hay poco uso o mucho uso inapropiado de la terminología y la notación. </a:t>
                      </a:r>
                      <a:endParaRPr lang="es-PA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71" marR="14671" marT="14671" marB="146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20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Explicación </a:t>
                      </a:r>
                      <a:endParaRPr lang="es-PA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71" marR="14671" marT="14671" marB="146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La explicación de la construcción de poliedros regulares es detallada y clara. </a:t>
                      </a:r>
                      <a:endParaRPr lang="es-PA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71" marR="14671" marT="14671" marB="146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4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La explicación de la construcción de poliedros regulares es clara. </a:t>
                      </a:r>
                      <a:endParaRPr lang="es-PA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71" marR="14671" marT="14671" marB="146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La explicación es un poco difícil de entender, pero </a:t>
                      </a:r>
                      <a:r>
                        <a:rPr lang="es-PA" sz="14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incluye componentes críticos</a:t>
                      </a:r>
                      <a:r>
                        <a:rPr lang="es-PA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. </a:t>
                      </a:r>
                      <a:endParaRPr lang="es-PA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71" marR="14671" marT="14671" marB="146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La explicación es difícil de entender y tiene varios componentes ausentes o no fue incluida. </a:t>
                      </a:r>
                      <a:endParaRPr lang="es-PA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71" marR="14671" marT="14671" marB="146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82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t1.gstatic.com/images?q=tbn:ANd9GcRTAl3fJOFCrOXMqLlCZQW7ZAZrb7t0EZeShvSWpAhEoRh-Srcr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23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http://t0.gstatic.com/images?q=tbn:ANd9GcQkqSwI0GyZ_3Xw3sMOhSl5Bsu24umlk3SJmzFn88T_3PBjRRU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395536" y="417438"/>
            <a:ext cx="8424936" cy="923330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OBJETIVOS DE</a:t>
            </a:r>
            <a:r>
              <a:rPr lang="es-E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s-E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CLASES</a:t>
            </a:r>
            <a:r>
              <a:rPr lang="es-E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:</a:t>
            </a:r>
            <a:endParaRPr lang="es-E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467544" y="2674655"/>
            <a:ext cx="8208912" cy="2554545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es-PA" sz="3200" dirty="0" smtClean="0"/>
              <a:t>IDENTIFICA LOS ELEMENTOS DE LOS POLIEDROS REGULARES.</a:t>
            </a:r>
          </a:p>
          <a:p>
            <a:pPr algn="just"/>
            <a:endParaRPr lang="es-PA" sz="3200" dirty="0" smtClean="0"/>
          </a:p>
          <a:p>
            <a:pPr marL="285750" indent="-285750" algn="just">
              <a:buFont typeface="Wingdings" pitchFamily="2" charset="2"/>
              <a:buChar char="Ø"/>
            </a:pPr>
            <a:r>
              <a:rPr lang="es-PA" sz="3200" dirty="0" smtClean="0"/>
              <a:t>DISEÑA Y CONSTRUYE  POLIEDROS REGULARES.</a:t>
            </a:r>
            <a:endParaRPr lang="es-PA" sz="3200" dirty="0"/>
          </a:p>
        </p:txBody>
      </p:sp>
      <p:sp>
        <p:nvSpPr>
          <p:cNvPr id="5" name="4 Flecha abajo"/>
          <p:cNvSpPr/>
          <p:nvPr/>
        </p:nvSpPr>
        <p:spPr>
          <a:xfrm>
            <a:off x="4003964" y="1336125"/>
            <a:ext cx="1144100" cy="1300787"/>
          </a:xfrm>
          <a:prstGeom prst="down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9709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t2.gstatic.com/images?q=tbn:ANd9GcQcJqWZWEczhdNB4eG6o6q_TlXiV9tX2u7OHWvwmK9-OK5nT5q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937"/>
            <a:ext cx="918051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35913" y="332656"/>
            <a:ext cx="8672182" cy="923330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POLIEDROS REGULARES</a:t>
            </a:r>
            <a:endParaRPr lang="es-E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3076" name="Picture 4" descr="http://centros5.pntic.mec.es/sierrami/dematesna/demates12/imagenes/Mundo%20Poliedros/Poli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1412776"/>
            <a:ext cx="4608512" cy="1489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235913" y="1556792"/>
            <a:ext cx="3434589" cy="830997"/>
          </a:xfrm>
          <a:prstGeom prst="rect">
            <a:avLst/>
          </a:prstGeom>
          <a:noFill/>
          <a:ln w="57150">
            <a:solidFill>
              <a:srgbClr val="99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PA" sz="2400" dirty="0" smtClean="0">
                <a:solidFill>
                  <a:schemeClr val="tx2"/>
                </a:solidFill>
              </a:rPr>
              <a:t>UN POCO DE HISTORIA</a:t>
            </a:r>
            <a:endParaRPr lang="es-PA" sz="2400" dirty="0">
              <a:solidFill>
                <a:schemeClr val="tx2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915817" y="2996952"/>
            <a:ext cx="61926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A" sz="2000" dirty="0">
                <a:solidFill>
                  <a:schemeClr val="tx2"/>
                </a:solidFill>
              </a:rPr>
              <a:t>(Representaciones en piedra de un yacimiento Neolítico)</a:t>
            </a:r>
          </a:p>
        </p:txBody>
      </p:sp>
      <p:sp>
        <p:nvSpPr>
          <p:cNvPr id="7" name="6 Flecha abajo"/>
          <p:cNvSpPr/>
          <p:nvPr/>
        </p:nvSpPr>
        <p:spPr>
          <a:xfrm>
            <a:off x="1320583" y="2348880"/>
            <a:ext cx="947161" cy="1052923"/>
          </a:xfrm>
          <a:prstGeom prst="down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371600" y="34210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539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A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      </a:t>
            </a:r>
            <a:r>
              <a:rPr kumimoji="0" lang="es-PA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s-P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9" name="Picture 7" descr="http://centros5.pntic.mec.es/sierrami/dematesna/demates12/imagenes/Mundo%20Poliedros/Poli3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180" y="4700736"/>
            <a:ext cx="6591300" cy="1752600"/>
          </a:xfrm>
          <a:prstGeom prst="rect">
            <a:avLst/>
          </a:prstGeom>
          <a:noFill/>
          <a:ln w="57150">
            <a:solidFill>
              <a:srgbClr val="7030A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235913" y="3421063"/>
            <a:ext cx="7144399" cy="800219"/>
          </a:xfrm>
          <a:prstGeom prst="rect">
            <a:avLst/>
          </a:prstGeom>
          <a:noFill/>
          <a:ln w="57150">
            <a:solidFill>
              <a:srgbClr val="9900FF"/>
            </a:solidFill>
          </a:ln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PA" sz="2000" dirty="0" smtClean="0">
                <a:solidFill>
                  <a:schemeClr val="tx2"/>
                </a:solidFill>
                <a:latin typeface="Calibri"/>
                <a:ea typeface="Calibri"/>
                <a:cs typeface="Times New Roman"/>
              </a:rPr>
              <a:t>El </a:t>
            </a:r>
            <a:r>
              <a:rPr lang="es-PA" sz="2000" dirty="0">
                <a:solidFill>
                  <a:schemeClr val="tx2"/>
                </a:solidFill>
                <a:ea typeface="Calibri"/>
                <a:cs typeface="Times New Roman"/>
              </a:rPr>
              <a:t>ﬁlósofo</a:t>
            </a:r>
            <a:r>
              <a:rPr lang="es-PA" sz="2000" dirty="0">
                <a:solidFill>
                  <a:schemeClr val="tx2"/>
                </a:solidFill>
                <a:latin typeface="Calibri"/>
                <a:ea typeface="Calibri"/>
                <a:cs typeface="Times New Roman"/>
              </a:rPr>
              <a:t> griego Platón asoció los </a:t>
            </a:r>
            <a:r>
              <a:rPr lang="es-PA" sz="2000" dirty="0" smtClean="0">
                <a:solidFill>
                  <a:schemeClr val="tx2"/>
                </a:solidFill>
                <a:latin typeface="Calibri"/>
                <a:ea typeface="Calibri"/>
                <a:cs typeface="Times New Roman"/>
              </a:rPr>
              <a:t>poliedros regulares </a:t>
            </a:r>
            <a:r>
              <a:rPr lang="es-PA" sz="2000" dirty="0">
                <a:solidFill>
                  <a:schemeClr val="tx2"/>
                </a:solidFill>
                <a:latin typeface="Calibri"/>
                <a:ea typeface="Calibri"/>
                <a:cs typeface="Times New Roman"/>
              </a:rPr>
              <a:t>con los elementos del fuego, tierra, </a:t>
            </a:r>
            <a:r>
              <a:rPr lang="es-PA" sz="2000" dirty="0" smtClean="0">
                <a:solidFill>
                  <a:schemeClr val="tx2"/>
                </a:solidFill>
                <a:latin typeface="Calibri"/>
                <a:ea typeface="Calibri"/>
                <a:cs typeface="Times New Roman"/>
              </a:rPr>
              <a:t>aire, agua  y </a:t>
            </a:r>
            <a:r>
              <a:rPr lang="es-PA" sz="2000" dirty="0">
                <a:solidFill>
                  <a:schemeClr val="tx2"/>
                </a:solidFill>
                <a:latin typeface="Calibri"/>
                <a:ea typeface="Calibri"/>
                <a:cs typeface="Times New Roman"/>
              </a:rPr>
              <a:t>el </a:t>
            </a:r>
            <a:r>
              <a:rPr lang="es-PA" sz="2000" dirty="0" smtClean="0">
                <a:solidFill>
                  <a:schemeClr val="tx2"/>
                </a:solidFill>
                <a:latin typeface="Calibri"/>
                <a:ea typeface="Calibri"/>
                <a:cs typeface="Times New Roman"/>
              </a:rPr>
              <a:t>universo.</a:t>
            </a:r>
            <a:endParaRPr lang="es-PA" sz="2000" dirty="0">
              <a:solidFill>
                <a:schemeClr val="tx2"/>
              </a:solidFill>
            </a:endParaRPr>
          </a:p>
        </p:txBody>
      </p:sp>
      <p:sp>
        <p:nvSpPr>
          <p:cNvPr id="11" name="10 Flecha abajo"/>
          <p:cNvSpPr/>
          <p:nvPr/>
        </p:nvSpPr>
        <p:spPr>
          <a:xfrm>
            <a:off x="4572004" y="4221282"/>
            <a:ext cx="576060" cy="479454"/>
          </a:xfrm>
          <a:prstGeom prst="downArrow">
            <a:avLst/>
          </a:prstGeom>
          <a:solidFill>
            <a:srgbClr val="99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76636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educa\Downloads\GEOMETRI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27384"/>
            <a:ext cx="918051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35909" y="332656"/>
            <a:ext cx="8672181" cy="972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POLIEDROS</a:t>
            </a:r>
            <a:r>
              <a:rPr lang="es-E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s-E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REGULARES</a:t>
            </a:r>
          </a:p>
          <a:p>
            <a:pPr algn="ctr"/>
            <a:endParaRPr lang="es-E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123728" y="1772816"/>
            <a:ext cx="5040561" cy="52322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PA" sz="2800" dirty="0" smtClean="0"/>
              <a:t>CONOCIMIENTOS PREVIOS</a:t>
            </a:r>
            <a:endParaRPr lang="es-PA" sz="2800" dirty="0"/>
          </a:p>
        </p:txBody>
      </p:sp>
      <p:sp>
        <p:nvSpPr>
          <p:cNvPr id="7" name="6 CuadroTexto"/>
          <p:cNvSpPr txBox="1"/>
          <p:nvPr/>
        </p:nvSpPr>
        <p:spPr>
          <a:xfrm>
            <a:off x="2123728" y="3140968"/>
            <a:ext cx="6120680" cy="267765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v"/>
            </a:pPr>
            <a:r>
              <a:rPr lang="es-PA" sz="2800" dirty="0" smtClean="0"/>
              <a:t>¿QUÉ ES UN POLÍGONO REGULAR?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es-PA" sz="2800" dirty="0" smtClean="0"/>
              <a:t>¿QUÉ ES UN TRIÁNGULO EQUILÁTERO?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es-PA" sz="2800" dirty="0" smtClean="0"/>
              <a:t>¿QUÉ ES UNA CARA DE UN POLIEDRO?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es-PA" sz="2800" dirty="0" smtClean="0"/>
              <a:t>¿QUÉ ES UNA ARISTA?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es-PA" sz="2800" dirty="0"/>
              <a:t> </a:t>
            </a:r>
            <a:r>
              <a:rPr lang="es-PA" sz="2800" dirty="0" smtClean="0"/>
              <a:t>¿QUÉ ES UN VÉRTICE?</a:t>
            </a:r>
            <a:endParaRPr lang="es-PA" sz="2800" dirty="0"/>
          </a:p>
        </p:txBody>
      </p:sp>
      <p:sp>
        <p:nvSpPr>
          <p:cNvPr id="8" name="7 Flecha curvada hacia la derecha"/>
          <p:cNvSpPr/>
          <p:nvPr/>
        </p:nvSpPr>
        <p:spPr>
          <a:xfrm>
            <a:off x="459963" y="1772816"/>
            <a:ext cx="1663765" cy="2330874"/>
          </a:xfrm>
          <a:prstGeom prst="curved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>
              <a:solidFill>
                <a:schemeClr val="tx1"/>
              </a:solidFill>
            </a:endParaRPr>
          </a:p>
        </p:txBody>
      </p:sp>
      <p:sp>
        <p:nvSpPr>
          <p:cNvPr id="2" name="1 Flecha doblada"/>
          <p:cNvSpPr/>
          <p:nvPr/>
        </p:nvSpPr>
        <p:spPr>
          <a:xfrm rot="5400000">
            <a:off x="7097071" y="1967211"/>
            <a:ext cx="1240977" cy="1106542"/>
          </a:xfrm>
          <a:prstGeom prst="ben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78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educa\Downloads\REGLA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27384"/>
            <a:ext cx="9289032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364314" y="188640"/>
            <a:ext cx="8672182" cy="923330"/>
          </a:xfrm>
          <a:prstGeom prst="rect">
            <a:avLst/>
          </a:prstGeom>
          <a:noFill/>
          <a:ln w="38100">
            <a:solidFill>
              <a:srgbClr val="00FF00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POLIEDROS</a:t>
            </a:r>
            <a:r>
              <a:rPr lang="es-E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s-E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REGULARES</a:t>
            </a:r>
            <a:endParaRPr lang="es-E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275856" y="1412776"/>
            <a:ext cx="2232248" cy="523220"/>
          </a:xfrm>
          <a:prstGeom prst="rect">
            <a:avLst/>
          </a:prstGeom>
          <a:noFill/>
          <a:ln w="57150"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PA" sz="2800" dirty="0" smtClean="0"/>
              <a:t>CONCEPTO</a:t>
            </a:r>
            <a:endParaRPr lang="es-PA" sz="2800" dirty="0"/>
          </a:p>
        </p:txBody>
      </p:sp>
      <p:sp>
        <p:nvSpPr>
          <p:cNvPr id="7" name="6 CuadroTexto"/>
          <p:cNvSpPr txBox="1"/>
          <p:nvPr/>
        </p:nvSpPr>
        <p:spPr>
          <a:xfrm>
            <a:off x="4067944" y="2152020"/>
            <a:ext cx="4392488" cy="1200329"/>
          </a:xfrm>
          <a:prstGeom prst="rect">
            <a:avLst/>
          </a:prstGeom>
          <a:noFill/>
          <a:ln w="57150"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PA" sz="2400" dirty="0" smtClean="0"/>
              <a:t>Es un cuerpo geométrico limitado por polígonos que tienen sus lados y ángulos iguales.</a:t>
            </a:r>
            <a:endParaRPr lang="es-PA" sz="2400" dirty="0"/>
          </a:p>
        </p:txBody>
      </p:sp>
      <p:sp>
        <p:nvSpPr>
          <p:cNvPr id="9" name="8 Flecha doblada"/>
          <p:cNvSpPr/>
          <p:nvPr/>
        </p:nvSpPr>
        <p:spPr>
          <a:xfrm rot="5400000">
            <a:off x="6004949" y="1064691"/>
            <a:ext cx="590486" cy="1584176"/>
          </a:xfrm>
          <a:prstGeom prst="ben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>
              <a:solidFill>
                <a:schemeClr val="tx1"/>
              </a:solidFill>
            </a:endParaRPr>
          </a:p>
        </p:txBody>
      </p:sp>
      <p:pic>
        <p:nvPicPr>
          <p:cNvPr id="2058" name="Picture 10" descr="http://t3.gstatic.com/images?q=tbn:ANd9GcSRGHeHVAQOmsXFTDzgtwIYsd1zkawwD1lYOLQXc9CieykECL-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681683"/>
            <a:ext cx="6084676" cy="2852936"/>
          </a:xfrm>
          <a:prstGeom prst="rect">
            <a:avLst/>
          </a:prstGeom>
          <a:solidFill>
            <a:srgbClr val="9900FF"/>
          </a:solidFill>
          <a:ln w="57150">
            <a:solidFill>
              <a:srgbClr val="00FF00"/>
            </a:solidFill>
          </a:ln>
        </p:spPr>
      </p:pic>
      <p:sp>
        <p:nvSpPr>
          <p:cNvPr id="10" name="9 CuadroTexto"/>
          <p:cNvSpPr txBox="1"/>
          <p:nvPr/>
        </p:nvSpPr>
        <p:spPr>
          <a:xfrm>
            <a:off x="683568" y="2348880"/>
            <a:ext cx="2808312" cy="830997"/>
          </a:xfrm>
          <a:prstGeom prst="rect">
            <a:avLst/>
          </a:prstGeom>
          <a:noFill/>
          <a:ln w="57150"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PA" sz="2400" dirty="0" smtClean="0"/>
              <a:t>Poliedros Regulares  más comunes.</a:t>
            </a:r>
            <a:endParaRPr lang="es-PA" sz="2400" dirty="0"/>
          </a:p>
        </p:txBody>
      </p:sp>
      <p:sp>
        <p:nvSpPr>
          <p:cNvPr id="14" name="13 Flecha doblada hacia arriba"/>
          <p:cNvSpPr/>
          <p:nvPr/>
        </p:nvSpPr>
        <p:spPr>
          <a:xfrm rot="5400000">
            <a:off x="833703" y="3610801"/>
            <a:ext cx="1689282" cy="827438"/>
          </a:xfrm>
          <a:prstGeom prst="bent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sp>
        <p:nvSpPr>
          <p:cNvPr id="22" name="21 Flecha doblada hacia arriba"/>
          <p:cNvSpPr/>
          <p:nvPr/>
        </p:nvSpPr>
        <p:spPr>
          <a:xfrm rot="10800000">
            <a:off x="1547664" y="1547137"/>
            <a:ext cx="1728192" cy="827438"/>
          </a:xfrm>
          <a:prstGeom prst="bent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69564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data:image/jpeg;base64,/9j/4AAQSkZJRgABAQAAAQABAAD/2wCEAAkGBhIRERESEhAVERMTEBYXEhMVFBUQEhIRFhoYFhYQGBUYHSofGBojGRQSHy8gIycrLCwtFR4xNTAqNSYrLCkBCQoKDgwOGg8PGiwlHyQ0NS0sLCwsLDIsLCk1LSwsLCksLywpLCovLywyMCotLDQtLC4sLCwsKTAvKS4sKSkpLP/AABEIAMAA8AMBIgACEQEDEQH/xAAbAAEAAwEBAQEAAAAAAAAAAAAAAgMEAQUGB//EADYQAAIBAwIDBgMHBAMBAAAAAAABAgMRIQQSMUFhBRMiMlFxgZGhFEJSscHR4SNicvEzkvCy/8QAGQEBAAMBAQAAAAAAAAAAAAAAAAECAwQF/8QAJhEBAQACAQMDAwUAAAAAAAAAAAECESEDEjFRYfBBcaEEEyIywf/aAAwDAQACEQMRAD8A/DQ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b1pY7U0t/ialK+2Ctbg/i/wBhGVFNJx3XeWpSjFLm1fL/APcS3ajbAD0KnZylfunuavem/wDkVuNrYmvbPQwMizRLtwF9DTOV3wivNJ8F/PQ21Oz6abxLarf1JTjTi3bNltd88lcpcpEvLB6tPTaaSklKpFpJ78Sja9n4LKVldZvf+0zazs6VOzdpQl5akXuhLpfk+jsyJnLdDGAW0qN+i9fqXTJbdRUC9UVa92l6tW/XJL7Mn5ZX6Pwt+2ckbaTpZXwzAlKNuVjkUSycBrWjSSu3ucrbYx3PhfOevAn9mprzTkuiUZNe+bL5le+Kd8YQbK/Z7Sbi1NLjbzR/yjxXvw6mQmWXwmZTLw4CUY3Jd31+hpMLfCysFqpr8WfbHzITg1xF6eUmxEA16PQuebqMUneTvZ2Tbikst2RnbJN0ZAehT7Ni1u7y0fxODjH4NvPsiyfYu5J0airXV9tnCo0m02oPzcHwu+hT93EeWDslbBw0AF3c4u2l+f8A7B37OuckvdP8iNtJ08q1VtdKUcSe2EsJ5VpcZWeL3S+ZRTkpO3d/GL2/HOC3S0YPcnUVnB38MuVmvrYp1DcfDbavTjf0k3978jS781jPRrr04K043qS2pv7qjbG6yzJY4qxGpS7505cJTajN9b27z5cfbqZqk2lTadnsw/iz2OztOpUas3aEk4WTdk1N7XNLisW/QjK8VHhTV1EVKaUIxpUpNRVtzk7tJeK/idrt+ifDBR2h2hKc901GpvjGWVZrFmk42srp45Fna+nXezh3sEo1J83ltu8+HPHwSI/Y06UZblU2OS2Qb3OKtK+VwW53tf8AVcuPbxWjnZ1GE5LzU03tk344WljirPnwSbLYVY6eWyzqU5tKo27U6kE7OUIrms2k8p8llGGjqHKpT5JTjtisRWVwX6iFd7pQa3xlN+Hne9rxfKX59S1x3eUO1tGoTlFu8YptPhuXBe3+xCrlOyzhXzblc9LtjR7XTz5tNGUuF083TV+N/qePKDbvhemVj05k4Zd0265vDGWRyU0+Kd/VP9GWU6N07NYznHRq3Plw9DlWntd3m+UuWepBTb3f4/qi/wBlfGWs1zkpq3FpYk8N/wBv+yylFQhCSjunNu2bbUnbFub9SrTvdKK5t2v63xn9zdraDik04+acI5Ssk0m/d/qzPK6sjD9RdzG368fhRU1VoOMVG0X4rK26+HlZsmkjLaD5OL6eJfv+ZdptK23HdHMX95cs/oVTnsxFWfOTxL4Ll+Zaa8Rz4yTiNdSl3bjU3u9vueZNY8V/Le38FGrgpKNSKtuxKK4KWcro/wByHeuKg1+F39GtzwzXSpKVGrJK23bjq2k7PmsL2GM1Z99K/wBdW/b8sLsm16cX6kZzvy+WDtaOWuvqjmzHt8Tvy7ucZHQ5BZ/cmvDh59Vy9yvcdcstPhf5FMcpJx8+fINeg0kZOcp32U4bpKPGWUlFPldtZ9zfpdXG6l3UbzUoUoybkkmmt23CSvZLGW2+We6DQt0ZYxKnKUnheGElFLPO7n9DBUo1HNTSUbW2rfDwpeVLPI4erJlnljb+fZKFXUQqO898XbjfvF7Wdml8fga9P2c505OE4tU5bt13FpPErJ5bxB2V+ZVrtJGlOW9Xb8UILhtllNyXKz4L6FVPUyaqO9moLbbCj44+W3Ai84y4Ua6846iMsudWnG6qNKLqxWHFrm0sqTy7O/I86EUo7nm7dljlbL+Z6fYtq1elHy1J1IxdsRnuaV8eWV7P0duXPJqKTXLhKSXvgjG9t7G3Sx3vL0VuoknjN027u/pa5Q0nzt75+pOnSk3a3FP58SLtHq/ov3Np7LZ22S5ThZKm4RmnzaS6rzXXTEfmSoQm1ZxvDq9qXWMnwZ9toe1OyVKjKWj1NWknNTW+lOo708SUobNjVSXBp+SLTj4oumrR7KqSk46bXWcV5qsJzTdbNo7MWo/elJq6acXfeba9HJt8vVoqKi42qSUOH4Fdu7X3n7YJ6WbWxSf/ADPN/Ruym/io/Jnv1dT2RT7xy0+oqVdv9KEa0VGMnK15Ti3tShGG1eNpympOpZMu1na/Yr75fZdRUctVB057tmzTQm9yjepfxUmrRavuV91mlGuXiwkfL66G+dWP36c52/ugpO8feOX7X9EZtRNx7tJtOME73s05PdfpxR9xou3exqjod5ptV3j2qrOdaltT3wvPfCmnN92qn3Y33W9JRsrdodj97app9Xp/6clLulTg1UtT7tqU6krK3et34b4q8lG755bOKu+P0dB1JQlKPdvfH+o7QhLK4359Y/FcyNaLpy201eU5W73k7u1qb9M8eL6cD6nRUeznOU3ptZWlvqSUXOFOn3UnJU4/aFUfCKppytzqcXt2+Hr9Zp6E5/ZXJ3UdilNVI0pKMVKe5JKc9+5qSSSw7Lgo+vHPsMWvqeKUU793DauiWLf/AD9TA4ZVuD+j9CNOq078fVPmvQ0UpR/DizvZ2adsP+TSTtjow1nJKpdXL5pvhyLKdC6k1w28+XD5/A5/il8ry+ohCUl6vm3yS9Xyz+RJjOeeXaMs+Hllvm7fkjTqKicYN+We539HfzfO/wA2ZqtRJWTu35pdOO3r7ndPqrLZJJxvdYu4vp06FbN8sev4kn0cjBx334pbfXj/AAmcp1d1oyTl6NZkunVdDZOcdi3RXmtGScpQaSxi/K7/AGM9XvLY8rx4MR9nb9SJltzTLuWVdJsjCU8qzslxeXx/D8ch1n3bvhTdkuCsmrJL0Xi+hL7O4vdKXdxtZfinHpHmn6vBl1eo3tWW2KxGPouPzbuxhzYrjO73V1Fdv1TI3tYmp3zbP5nZ2vhW9zvsl3lK6EIq/v8AQ7NWb9b/ACCvf9P4JLw8ePJenv6CTc/3589h6WirPu6nrTg+Obxm4pp9Lpf92Yp6ROcNvkqNbf7c2lF9V+3qR0etdOTdlJSTjOL4Si82xwyk79D1dHKl4vBJ03GTThK0oTUXa8ZJ2drrjZ/DHn9XK45ZZSeUvNlr7yldboSk3teLX5xf3Xa3y5mnS9mucKsqbvDYt0nju/FHzfwQmmk5UoQcVxkk6kkvVqXD3tYlQjWqJbXKUm9zluaUIRwm5cIq7l/1RW3jePAt7K1CjUXdYUPFKbxKW1p3f4Yp5t0zcxV5p55SlJ39HjJq1uqjCDpxcZzmkqtSK2xaTuqcfXNm5WV7JdX59OorbZLF8P0fw9kThjv+WmvTy1uerkVa/RfXgc3qXH5/v6mhqO3N07rmrNZtm3uUzbXBJfX6mm9r5Y9s88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A"/>
          </a:p>
        </p:txBody>
      </p:sp>
      <p:sp>
        <p:nvSpPr>
          <p:cNvPr id="5" name="AutoShape 4" descr="data:image/jpeg;base64,/9j/4AAQSkZJRgABAQAAAQABAAD/2wCEAAkGBhIRERESEhAVERMTEBYXEhMVFBUQEhIRFhoYFhYQGBUYHSofGBojGRQSHy8gIycrLCwtFR4xNTAqNSYrLCkBCQoKDgwOGg8PGiwlHyQ0NS0sLCwsLDIsLCk1LSwsLCksLywpLCovLywyMCotLDQtLC4sLCwsKTAvKS4sKSkpLP/AABEIAMAA8AMBIgACEQEDEQH/xAAbAAEAAwEBAQEAAAAAAAAAAAAAAgMEAQUGB//EADYQAAIBAwIDBgMHBAMBAAAAAAABAgMRIQQSMUFhBRMiMlFxgZGhFEJSscHR4SNicvEzkvCy/8QAGQEBAAMBAQAAAAAAAAAAAAAAAAECAwQF/8QAJhEBAQACAQMDAwUAAAAAAAAAAAECESEDEjFRYfBBcaEEEyIywf/aAAwDAQACEQMRAD8A/DQ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b1pY7U0t/ialK+2Ctbg/i/wBhGVFNJx3XeWpSjFLm1fL/APcS3ajbAD0KnZylfunuavem/wDkVuNrYmvbPQwMizRLtwF9DTOV3wivNJ8F/PQ21Oz6abxLarf1JTjTi3bNltd88lcpcpEvLB6tPTaaSklKpFpJ78Sja9n4LKVldZvf+0zazs6VOzdpQl5akXuhLpfk+jsyJnLdDGAW0qN+i9fqXTJbdRUC9UVa92l6tW/XJL7Mn5ZX6Pwt+2ckbaTpZXwzAlKNuVjkUSycBrWjSSu3ucrbYx3PhfOevAn9mprzTkuiUZNe+bL5le+Kd8YQbK/Z7Sbi1NLjbzR/yjxXvw6mQmWXwmZTLw4CUY3Jd31+hpMLfCysFqpr8WfbHzITg1xF6eUmxEA16PQuebqMUneTvZ2Tbikst2RnbJN0ZAehT7Ni1u7y0fxODjH4NvPsiyfYu5J0airXV9tnCo0m02oPzcHwu+hT93EeWDslbBw0AF3c4u2l+f8A7B37OuckvdP8iNtJ08q1VtdKUcSe2EsJ5VpcZWeL3S+ZRTkpO3d/GL2/HOC3S0YPcnUVnB38MuVmvrYp1DcfDbavTjf0k3978jS781jPRrr04K043qS2pv7qjbG6yzJY4qxGpS7505cJTajN9b27z5cfbqZqk2lTadnsw/iz2OztOpUas3aEk4WTdk1N7XNLisW/QjK8VHhTV1EVKaUIxpUpNRVtzk7tJeK/idrt+ifDBR2h2hKc901GpvjGWVZrFmk42srp45Fna+nXezh3sEo1J83ltu8+HPHwSI/Y06UZblU2OS2Qb3OKtK+VwW53tf8AVcuPbxWjnZ1GE5LzU03tk344WljirPnwSbLYVY6eWyzqU5tKo27U6kE7OUIrms2k8p8llGGjqHKpT5JTjtisRWVwX6iFd7pQa3xlN+Hne9rxfKX59S1x3eUO1tGoTlFu8YptPhuXBe3+xCrlOyzhXzblc9LtjR7XTz5tNGUuF083TV+N/qePKDbvhemVj05k4Zd0265vDGWRyU0+Kd/VP9GWU6N07NYznHRq3Plw9DlWntd3m+UuWepBTb3f4/qi/wBlfGWs1zkpq3FpYk8N/wBv+yylFQhCSjunNu2bbUnbFub9SrTvdKK5t2v63xn9zdraDik04+acI5Ssk0m/d/qzPK6sjD9RdzG368fhRU1VoOMVG0X4rK26+HlZsmkjLaD5OL6eJfv+ZdptK23HdHMX95cs/oVTnsxFWfOTxL4Ll+Zaa8Rz4yTiNdSl3bjU3u9vueZNY8V/Le38FGrgpKNSKtuxKK4KWcro/wByHeuKg1+F39GtzwzXSpKVGrJK23bjq2k7PmsL2GM1Z99K/wBdW/b8sLsm16cX6kZzvy+WDtaOWuvqjmzHt8Tvy7ucZHQ5BZ/cmvDh59Vy9yvcdcstPhf5FMcpJx8+fINeg0kZOcp32U4bpKPGWUlFPldtZ9zfpdXG6l3UbzUoUoybkkmmt23CSvZLGW2+We6DQt0ZYxKnKUnheGElFLPO7n9DBUo1HNTSUbW2rfDwpeVLPI4erJlnljb+fZKFXUQqO898XbjfvF7Wdml8fga9P2c505OE4tU5bt13FpPErJ5bxB2V+ZVrtJGlOW9Xb8UILhtllNyXKz4L6FVPUyaqO9moLbbCj44+W3Ai84y4Ua6846iMsudWnG6qNKLqxWHFrm0sqTy7O/I86EUo7nm7dljlbL+Z6fYtq1elHy1J1IxdsRnuaV8eWV7P0duXPJqKTXLhKSXvgjG9t7G3Sx3vL0VuoknjN027u/pa5Q0nzt75+pOnSk3a3FP58SLtHq/ov3Np7LZ22S5ThZKm4RmnzaS6rzXXTEfmSoQm1ZxvDq9qXWMnwZ9toe1OyVKjKWj1NWknNTW+lOo708SUobNjVSXBp+SLTj4oumrR7KqSk46bXWcV5qsJzTdbNo7MWo/elJq6acXfeba9HJt8vVoqKi42qSUOH4Fdu7X3n7YJ6WbWxSf/ADPN/Ruym/io/Jnv1dT2RT7xy0+oqVdv9KEa0VGMnK15Ti3tShGG1eNpympOpZMu1na/Yr75fZdRUctVB057tmzTQm9yjepfxUmrRavuV91mlGuXiwkfL66G+dWP36c52/ugpO8feOX7X9EZtRNx7tJtOME73s05PdfpxR9xou3exqjod5ptV3j2qrOdaltT3wvPfCmnN92qn3Y33W9JRsrdodj97app9Xp/6clLulTg1UtT7tqU6krK3et34b4q8lG755bOKu+P0dB1JQlKPdvfH+o7QhLK4359Y/FcyNaLpy201eU5W73k7u1qb9M8eL6cD6nRUeznOU3ptZWlvqSUXOFOn3UnJU4/aFUfCKppytzqcXt2+Hr9Zp6E5/ZXJ3UdilNVI0pKMVKe5JKc9+5qSSSw7Lgo+vHPsMWvqeKUU793DauiWLf/AD9TA4ZVuD+j9CNOq078fVPmvQ0UpR/DizvZ2adsP+TSTtjow1nJKpdXL5pvhyLKdC6k1w28+XD5/A5/il8ry+ohCUl6vm3yS9Xyz+RJjOeeXaMs+Hllvm7fkjTqKicYN+We539HfzfO/wA2ZqtRJWTu35pdOO3r7ndPqrLZJJxvdYu4vp06FbN8sev4kn0cjBx334pbfXj/AAmcp1d1oyTl6NZkunVdDZOcdi3RXmtGScpQaSxi/K7/AGM9XvLY8rx4MR9nb9SJltzTLuWVdJsjCU8qzslxeXx/D8ch1n3bvhTdkuCsmrJL0Xi+hL7O4vdKXdxtZfinHpHmn6vBl1eo3tWW2KxGPouPzbuxhzYrjO73V1Fdv1TI3tYmp3zbP5nZ2vhW9zvsl3lK6EIq/v8AQ7NWb9b/ACCvf9P4JLw8ePJenv6CTc/3589h6WirPu6nrTg+Obxm4pp9Lpf92Yp6ROcNvkqNbf7c2lF9V+3qR0etdOTdlJSTjOL4Si82xwyk79D1dHKl4vBJ03GTThK0oTUXa8ZJ2drrjZ/DHn9XK45ZZSeUvNlr7yldboSk3teLX5xf3Xa3y5mnS9mucKsqbvDYt0nju/FHzfwQmmk5UoQcVxkk6kkvVqXD3tYlQjWqJbXKUm9zluaUIRwm5cIq7l/1RW3jePAt7K1CjUXdYUPFKbxKW1p3f4Yp5t0zcxV5p55SlJ39HjJq1uqjCDpxcZzmkqtSK2xaTuqcfXNm5WV7JdX59OorbZLF8P0fw9kThjv+WmvTy1uerkVa/RfXgc3qXH5/v6mhqO3N07rmrNZtm3uUzbXBJfX6mm9r5Y9s88P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A"/>
          </a:p>
        </p:txBody>
      </p:sp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8"/>
            <a:ext cx="9144000" cy="685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612775" y="260648"/>
            <a:ext cx="7991673" cy="1200329"/>
          </a:xfrm>
          <a:prstGeom prst="rect">
            <a:avLst/>
          </a:prstGeom>
          <a:noFill/>
          <a:ln w="38100">
            <a:solidFill>
              <a:srgbClr val="99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PA" sz="3600" dirty="0" smtClean="0">
                <a:solidFill>
                  <a:srgbClr val="FF0000"/>
                </a:solidFill>
              </a:rPr>
              <a:t>ELEMENTOS DE LOS </a:t>
            </a:r>
          </a:p>
          <a:p>
            <a:pPr algn="ctr"/>
            <a:r>
              <a:rPr lang="es-PA" sz="3600" dirty="0" smtClean="0">
                <a:solidFill>
                  <a:srgbClr val="FF0000"/>
                </a:solidFill>
              </a:rPr>
              <a:t>POLIEDROS REGULARES</a:t>
            </a:r>
            <a:endParaRPr lang="es-PA" sz="3600" dirty="0">
              <a:solidFill>
                <a:srgbClr val="FF0000"/>
              </a:solidFill>
            </a:endParaRPr>
          </a:p>
        </p:txBody>
      </p:sp>
      <p:pic>
        <p:nvPicPr>
          <p:cNvPr id="1026" name="Picture 2" descr="dibuj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772816"/>
            <a:ext cx="2232248" cy="2160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676399" y="4355812"/>
            <a:ext cx="2671465" cy="523220"/>
          </a:xfrm>
          <a:prstGeom prst="rect">
            <a:avLst/>
          </a:prstGeom>
          <a:solidFill>
            <a:srgbClr val="00FF00"/>
          </a:solidFill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PA" sz="2800" dirty="0" smtClean="0">
                <a:solidFill>
                  <a:srgbClr val="FF0000"/>
                </a:solidFill>
              </a:rPr>
              <a:t>TETRAEDRO</a:t>
            </a:r>
            <a:endParaRPr lang="es-PA" sz="2800" dirty="0"/>
          </a:p>
        </p:txBody>
      </p:sp>
      <p:sp>
        <p:nvSpPr>
          <p:cNvPr id="3" name="2 CuadroTexto"/>
          <p:cNvSpPr txBox="1"/>
          <p:nvPr/>
        </p:nvSpPr>
        <p:spPr>
          <a:xfrm>
            <a:off x="3680016" y="1788662"/>
            <a:ext cx="5140455" cy="3539430"/>
          </a:xfrm>
          <a:prstGeom prst="rect">
            <a:avLst/>
          </a:prstGeom>
          <a:noFill/>
          <a:ln>
            <a:solidFill>
              <a:srgbClr val="9900FF"/>
            </a:solidFill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es-PA" sz="2800" b="1" dirty="0">
                <a:solidFill>
                  <a:srgbClr val="FF0000"/>
                </a:solidFill>
              </a:rPr>
              <a:t>Su </a:t>
            </a:r>
            <a:r>
              <a:rPr lang="es-PA" sz="2800" b="1" dirty="0" smtClean="0">
                <a:solidFill>
                  <a:srgbClr val="FF0000"/>
                </a:solidFill>
              </a:rPr>
              <a:t>superficie o caras </a:t>
            </a:r>
            <a:r>
              <a:rPr lang="es-PA" sz="2800" b="1" dirty="0">
                <a:solidFill>
                  <a:srgbClr val="FF0000"/>
                </a:solidFill>
              </a:rPr>
              <a:t>está formada por 4 triángulos equiláteros </a:t>
            </a:r>
            <a:r>
              <a:rPr lang="es-PA" sz="2800" b="1" dirty="0" smtClean="0">
                <a:solidFill>
                  <a:srgbClr val="FF0000"/>
                </a:solidFill>
              </a:rPr>
              <a:t>iguales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es-PA" sz="2800" b="1" dirty="0" smtClean="0">
              <a:solidFill>
                <a:srgbClr val="FF0000"/>
              </a:solidFill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es-PA" sz="2800" b="1" dirty="0" smtClean="0">
                <a:solidFill>
                  <a:srgbClr val="FF0000"/>
                </a:solidFill>
              </a:rPr>
              <a:t>Tiene 4 </a:t>
            </a:r>
            <a:r>
              <a:rPr lang="es-PA" sz="2800" b="1" dirty="0">
                <a:solidFill>
                  <a:srgbClr val="FF0000"/>
                </a:solidFill>
              </a:rPr>
              <a:t>vértices </a:t>
            </a:r>
            <a:r>
              <a:rPr lang="es-PA" sz="2800" b="1">
                <a:solidFill>
                  <a:srgbClr val="FF0000"/>
                </a:solidFill>
              </a:rPr>
              <a:t>y </a:t>
            </a:r>
            <a:r>
              <a:rPr lang="es-PA" sz="2800" b="1" smtClean="0">
                <a:solidFill>
                  <a:srgbClr val="FF0000"/>
                </a:solidFill>
              </a:rPr>
              <a:t>6 </a:t>
            </a:r>
            <a:r>
              <a:rPr lang="es-PA" sz="2800" b="1" dirty="0">
                <a:solidFill>
                  <a:srgbClr val="FF0000"/>
                </a:solidFill>
              </a:rPr>
              <a:t>aristas</a:t>
            </a:r>
            <a:r>
              <a:rPr lang="es-PA" sz="2800" b="1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endParaRPr lang="es-PA" sz="2800" dirty="0">
              <a:solidFill>
                <a:srgbClr val="FF0000"/>
              </a:solidFill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es-PA" sz="2800" b="1" dirty="0">
                <a:solidFill>
                  <a:srgbClr val="FF0000"/>
                </a:solidFill>
              </a:rPr>
              <a:t>Es una pirámide triangular regular.</a:t>
            </a:r>
            <a:endParaRPr lang="es-PA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74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data:image/jpeg;base64,/9j/4AAQSkZJRgABAQAAAQABAAD/2wCEAAkGBhIRERESEhAVERMTEBYXEhMVFBUQEhIRFhoYFhYQGBUYHSofGBojGRQSHy8gIycrLCwtFR4xNTAqNSYrLCkBCQoKDgwOGg8PGiwlHyQ0NS0sLCwsLDIsLCk1LSwsLCksLywpLCovLywyMCotLDQtLC4sLCwsKTAvKS4sKSkpLP/AABEIAMAA8AMBIgACEQEDEQH/xAAbAAEAAwEBAQEAAAAAAAAAAAAAAgMEAQUGB//EADYQAAIBAwIDBgMHBAMBAAAAAAABAgMRIQQSMUFhBRMiMlFxgZGhFEJSscHR4SNicvEzkvCy/8QAGQEBAAMBAQAAAAAAAAAAAAAAAAECAwQF/8QAJhEBAQACAQMDAwUAAAAAAAAAAAECESEDEjFRYfBBcaEEEyIywf/aAAwDAQACEQMRAD8A/DQ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b1pY7U0t/ialK+2Ctbg/i/wBhGVFNJx3XeWpSjFLm1fL/APcS3ajbAD0KnZylfunuavem/wDkVuNrYmvbPQwMizRLtwF9DTOV3wivNJ8F/PQ21Oz6abxLarf1JTjTi3bNltd88lcpcpEvLB6tPTaaSklKpFpJ78Sja9n4LKVldZvf+0zazs6VOzdpQl5akXuhLpfk+jsyJnLdDGAW0qN+i9fqXTJbdRUC9UVa92l6tW/XJL7Mn5ZX6Pwt+2ckbaTpZXwzAlKNuVjkUSycBrWjSSu3ucrbYx3PhfOevAn9mprzTkuiUZNe+bL5le+Kd8YQbK/Z7Sbi1NLjbzR/yjxXvw6mQmWXwmZTLw4CUY3Jd31+hpMLfCysFqpr8WfbHzITg1xF6eUmxEA16PQuebqMUneTvZ2Tbikst2RnbJN0ZAehT7Ni1u7y0fxODjH4NvPsiyfYu5J0airXV9tnCo0m02oPzcHwu+hT93EeWDslbBw0AF3c4u2l+f8A7B37OuckvdP8iNtJ08q1VtdKUcSe2EsJ5VpcZWeL3S+ZRTkpO3d/GL2/HOC3S0YPcnUVnB38MuVmvrYp1DcfDbavTjf0k3978jS781jPRrr04K043qS2pv7qjbG6yzJY4qxGpS7505cJTajN9b27z5cfbqZqk2lTadnsw/iz2OztOpUas3aEk4WTdk1N7XNLisW/QjK8VHhTV1EVKaUIxpUpNRVtzk7tJeK/idrt+ifDBR2h2hKc901GpvjGWVZrFmk42srp45Fna+nXezh3sEo1J83ltu8+HPHwSI/Y06UZblU2OS2Qb3OKtK+VwW53tf8AVcuPbxWjnZ1GE5LzU03tk344WljirPnwSbLYVY6eWyzqU5tKo27U6kE7OUIrms2k8p8llGGjqHKpT5JTjtisRWVwX6iFd7pQa3xlN+Hne9rxfKX59S1x3eUO1tGoTlFu8YptPhuXBe3+xCrlOyzhXzblc9LtjR7XTz5tNGUuF083TV+N/qePKDbvhemVj05k4Zd0265vDGWRyU0+Kd/VP9GWU6N07NYznHRq3Plw9DlWntd3m+UuWepBTb3f4/qi/wBlfGWs1zkpq3FpYk8N/wBv+yylFQhCSjunNu2bbUnbFub9SrTvdKK5t2v63xn9zdraDik04+acI5Ssk0m/d/qzPK6sjD9RdzG368fhRU1VoOMVG0X4rK26+HlZsmkjLaD5OL6eJfv+ZdptK23HdHMX95cs/oVTnsxFWfOTxL4Ll+Zaa8Rz4yTiNdSl3bjU3u9vueZNY8V/Le38FGrgpKNSKtuxKK4KWcro/wByHeuKg1+F39GtzwzXSpKVGrJK23bjq2k7PmsL2GM1Z99K/wBdW/b8sLsm16cX6kZzvy+WDtaOWuvqjmzHt8Tvy7ucZHQ5BZ/cmvDh59Vy9yvcdcstPhf5FMcpJx8+fINeg0kZOcp32U4bpKPGWUlFPldtZ9zfpdXG6l3UbzUoUoybkkmmt23CSvZLGW2+We6DQt0ZYxKnKUnheGElFLPO7n9DBUo1HNTSUbW2rfDwpeVLPI4erJlnljb+fZKFXUQqO898XbjfvF7Wdml8fga9P2c505OE4tU5bt13FpPErJ5bxB2V+ZVrtJGlOW9Xb8UILhtllNyXKz4L6FVPUyaqO9moLbbCj44+W3Ai84y4Ua6846iMsudWnG6qNKLqxWHFrm0sqTy7O/I86EUo7nm7dljlbL+Z6fYtq1elHy1J1IxdsRnuaV8eWV7P0duXPJqKTXLhKSXvgjG9t7G3Sx3vL0VuoknjN027u/pa5Q0nzt75+pOnSk3a3FP58SLtHq/ov3Np7LZ22S5ThZKm4RmnzaS6rzXXTEfmSoQm1ZxvDq9qXWMnwZ9toe1OyVKjKWj1NWknNTW+lOo708SUobNjVSXBp+SLTj4oumrR7KqSk46bXWcV5qsJzTdbNo7MWo/elJq6acXfeba9HJt8vVoqKi42qSUOH4Fdu7X3n7YJ6WbWxSf/ADPN/Ruym/io/Jnv1dT2RT7xy0+oqVdv9KEa0VGMnK15Ti3tShGG1eNpympOpZMu1na/Yr75fZdRUctVB057tmzTQm9yjepfxUmrRavuV91mlGuXiwkfL66G+dWP36c52/ugpO8feOX7X9EZtRNx7tJtOME73s05PdfpxR9xou3exqjod5ptV3j2qrOdaltT3wvPfCmnN92qn3Y33W9JRsrdodj97app9Xp/6clLulTg1UtT7tqU6krK3et34b4q8lG755bOKu+P0dB1JQlKPdvfH+o7QhLK4359Y/FcyNaLpy201eU5W73k7u1qb9M8eL6cD6nRUeznOU3ptZWlvqSUXOFOn3UnJU4/aFUfCKppytzqcXt2+Hr9Zp6E5/ZXJ3UdilNVI0pKMVKe5JKc9+5qSSSw7Lgo+vHPsMWvqeKUU793DauiWLf/AD9TA4ZVuD+j9CNOq078fVPmvQ0UpR/DizvZ2adsP+TSTtjow1nJKpdXL5pvhyLKdC6k1w28+XD5/A5/il8ry+ohCUl6vm3yS9Xyz+RJjOeeXaMs+Hllvm7fkjTqKicYN+We539HfzfO/wA2ZqtRJWTu35pdOO3r7ndPqrLZJJxvdYu4vp06FbN8sev4kn0cjBx334pbfXj/AAmcp1d1oyTl6NZkunVdDZOcdi3RXmtGScpQaSxi/K7/AGM9XvLY8rx4MR9nb9SJltzTLuWVdJsjCU8qzslxeXx/D8ch1n3bvhTdkuCsmrJL0Xi+hL7O4vdKXdxtZfinHpHmn6vBl1eo3tWW2KxGPouPzbuxhzYrjO73V1Fdv1TI3tYmp3zbP5nZ2vhW9zvsl3lK6EIq/v8AQ7NWb9b/ACCvf9P4JLw8ePJenv6CTc/3589h6WirPu6nrTg+Obxm4pp9Lpf92Yp6ROcNvkqNbf7c2lF9V+3qR0etdOTdlJSTjOL4Si82xwyk79D1dHKl4vBJ03GTThK0oTUXa8ZJ2drrjZ/DHn9XK45ZZSeUvNlr7yldboSk3teLX5xf3Xa3y5mnS9mucKsqbvDYt0nju/FHzfwQmmk5UoQcVxkk6kkvVqXD3tYlQjWqJbXKUm9zluaUIRwm5cIq7l/1RW3jePAt7K1CjUXdYUPFKbxKW1p3f4Yp5t0zcxV5p55SlJ39HjJq1uqjCDpxcZzmkqtSK2xaTuqcfXNm5WV7JdX59OorbZLF8P0fw9kThjv+WmvTy1uerkVa/RfXgc3qXH5/v6mhqO3N07rmrNZtm3uUzbXBJfX6mm9r5Y9s88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A"/>
          </a:p>
        </p:txBody>
      </p:sp>
      <p:sp>
        <p:nvSpPr>
          <p:cNvPr id="5" name="AutoShape 4" descr="data:image/jpeg;base64,/9j/4AAQSkZJRgABAQAAAQABAAD/2wCEAAkGBhIRERESEhAVERMTEBYXEhMVFBUQEhIRFhoYFhYQGBUYHSofGBojGRQSHy8gIycrLCwtFR4xNTAqNSYrLCkBCQoKDgwOGg8PGiwlHyQ0NS0sLCwsLDIsLCk1LSwsLCksLywpLCovLywyMCotLDQtLC4sLCwsKTAvKS4sKSkpLP/AABEIAMAA8AMBIgACEQEDEQH/xAAbAAEAAwEBAQEAAAAAAAAAAAAAAgMEAQUGB//EADYQAAIBAwIDBgMHBAMBAAAAAAABAgMRIQQSMUFhBRMiMlFxgZGhFEJSscHR4SNicvEzkvCy/8QAGQEBAAMBAQAAAAAAAAAAAAAAAAECAwQF/8QAJhEBAQACAQMDAwUAAAAAAAAAAAECESEDEjFRYfBBcaEEEyIywf/aAAwDAQACEQMRAD8A/DQ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b1pY7U0t/ialK+2Ctbg/i/wBhGVFNJx3XeWpSjFLm1fL/APcS3ajbAD0KnZylfunuavem/wDkVuNrYmvbPQwMizRLtwF9DTOV3wivNJ8F/PQ21Oz6abxLarf1JTjTi3bNltd88lcpcpEvLB6tPTaaSklKpFpJ78Sja9n4LKVldZvf+0zazs6VOzdpQl5akXuhLpfk+jsyJnLdDGAW0qN+i9fqXTJbdRUC9UVa92l6tW/XJL7Mn5ZX6Pwt+2ckbaTpZXwzAlKNuVjkUSycBrWjSSu3ucrbYx3PhfOevAn9mprzTkuiUZNe+bL5le+Kd8YQbK/Z7Sbi1NLjbzR/yjxXvw6mQmWXwmZTLw4CUY3Jd31+hpMLfCysFqpr8WfbHzITg1xF6eUmxEA16PQuebqMUneTvZ2Tbikst2RnbJN0ZAehT7Ni1u7y0fxODjH4NvPsiyfYu5J0airXV9tnCo0m02oPzcHwu+hT93EeWDslbBw0AF3c4u2l+f8A7B37OuckvdP8iNtJ08q1VtdKUcSe2EsJ5VpcZWeL3S+ZRTkpO3d/GL2/HOC3S0YPcnUVnB38MuVmvrYp1DcfDbavTjf0k3978jS781jPRrr04K043qS2pv7qjbG6yzJY4qxGpS7505cJTajN9b27z5cfbqZqk2lTadnsw/iz2OztOpUas3aEk4WTdk1N7XNLisW/QjK8VHhTV1EVKaUIxpUpNRVtzk7tJeK/idrt+ifDBR2h2hKc901GpvjGWVZrFmk42srp45Fna+nXezh3sEo1J83ltu8+HPHwSI/Y06UZblU2OS2Qb3OKtK+VwW53tf8AVcuPbxWjnZ1GE5LzU03tk344WljirPnwSbLYVY6eWyzqU5tKo27U6kE7OUIrms2k8p8llGGjqHKpT5JTjtisRWVwX6iFd7pQa3xlN+Hne9rxfKX59S1x3eUO1tGoTlFu8YptPhuXBe3+xCrlOyzhXzblc9LtjR7XTz5tNGUuF083TV+N/qePKDbvhemVj05k4Zd0265vDGWRyU0+Kd/VP9GWU6N07NYznHRq3Plw9DlWntd3m+UuWepBTb3f4/qi/wBlfGWs1zkpq3FpYk8N/wBv+yylFQhCSjunNu2bbUnbFub9SrTvdKK5t2v63xn9zdraDik04+acI5Ssk0m/d/qzPK6sjD9RdzG368fhRU1VoOMVG0X4rK26+HlZsmkjLaD5OL6eJfv+ZdptK23HdHMX95cs/oVTnsxFWfOTxL4Ll+Zaa8Rz4yTiNdSl3bjU3u9vueZNY8V/Le38FGrgpKNSKtuxKK4KWcro/wByHeuKg1+F39GtzwzXSpKVGrJK23bjq2k7PmsL2GM1Z99K/wBdW/b8sLsm16cX6kZzvy+WDtaOWuvqjmzHt8Tvy7ucZHQ5BZ/cmvDh59Vy9yvcdcstPhf5FMcpJx8+fINeg0kZOcp32U4bpKPGWUlFPldtZ9zfpdXG6l3UbzUoUoybkkmmt23CSvZLGW2+We6DQt0ZYxKnKUnheGElFLPO7n9DBUo1HNTSUbW2rfDwpeVLPI4erJlnljb+fZKFXUQqO898XbjfvF7Wdml8fga9P2c505OE4tU5bt13FpPErJ5bxB2V+ZVrtJGlOW9Xb8UILhtllNyXKz4L6FVPUyaqO9moLbbCj44+W3Ai84y4Ua6846iMsudWnG6qNKLqxWHFrm0sqTy7O/I86EUo7nm7dljlbL+Z6fYtq1elHy1J1IxdsRnuaV8eWV7P0duXPJqKTXLhKSXvgjG9t7G3Sx3vL0VuoknjN027u/pa5Q0nzt75+pOnSk3a3FP58SLtHq/ov3Np7LZ22S5ThZKm4RmnzaS6rzXXTEfmSoQm1ZxvDq9qXWMnwZ9toe1OyVKjKWj1NWknNTW+lOo708SUobNjVSXBp+SLTj4oumrR7KqSk46bXWcV5qsJzTdbNo7MWo/elJq6acXfeba9HJt8vVoqKi42qSUOH4Fdu7X3n7YJ6WbWxSf/ADPN/Ruym/io/Jnv1dT2RT7xy0+oqVdv9KEa0VGMnK15Ti3tShGG1eNpympOpZMu1na/Yr75fZdRUctVB057tmzTQm9yjepfxUmrRavuV91mlGuXiwkfL66G+dWP36c52/ugpO8feOX7X9EZtRNx7tJtOME73s05PdfpxR9xou3exqjod5ptV3j2qrOdaltT3wvPfCmnN92qn3Y33W9JRsrdodj97app9Xp/6clLulTg1UtT7tqU6krK3et34b4q8lG755bOKu+P0dB1JQlKPdvfH+o7QhLK4359Y/FcyNaLpy201eU5W73k7u1qb9M8eL6cD6nRUeznOU3ptZWlvqSUXOFOn3UnJU4/aFUfCKppytzqcXt2+Hr9Zp6E5/ZXJ3UdilNVI0pKMVKe5JKc9+5qSSSw7Lgo+vHPsMWvqeKUU793DauiWLf/AD9TA4ZVuD+j9CNOq078fVPmvQ0UpR/DizvZ2adsP+TSTtjow1nJKpdXL5pvhyLKdC6k1w28+XD5/A5/il8ry+ohCUl6vm3yS9Xyz+RJjOeeXaMs+Hllvm7fkjTqKicYN+We539HfzfO/wA2ZqtRJWTu35pdOO3r7ndPqrLZJJxvdYu4vp06FbN8sev4kn0cjBx334pbfXj/AAmcp1d1oyTl6NZkunVdDZOcdi3RXmtGScpQaSxi/K7/AGM9XvLY8rx4MR9nb9SJltzTLuWVdJsjCU8qzslxeXx/D8ch1n3bvhTdkuCsmrJL0Xi+hL7O4vdKXdxtZfinHpHmn6vBl1eo3tWW2KxGPouPzbuxhzYrjO73V1Fdv1TI3tYmp3zbP5nZ2vhW9zvsl3lK6EIq/v8AQ7NWb9b/ACCvf9P4JLw8ePJenv6CTc/3589h6WirPu6nrTg+Obxm4pp9Lpf92Yp6ROcNvkqNbf7c2lF9V+3qR0etdOTdlJSTjOL4Si82xwyk79D1dHKl4vBJ03GTThK0oTUXa8ZJ2drrjZ/DHn9XK45ZZSeUvNlr7yldboSk3teLX5xf3Xa3y5mnS9mucKsqbvDYt0nju/FHzfwQmmk5UoQcVxkk6kkvVqXD3tYlQjWqJbXKUm9zluaUIRwm5cIq7l/1RW3jePAt7K1CjUXdYUPFKbxKW1p3f4Yp5t0zcxV5p55SlJ39HjJq1uqjCDpxcZzmkqtSK2xaTuqcfXNm5WV7JdX59OorbZLF8P0fw9kThjv+WmvTy1uerkVa/RfXgc3qXH5/v6mhqO3N07rmrNZtm3uUzbXBJfX6mm9r5Y9s88P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A"/>
          </a:p>
        </p:txBody>
      </p:sp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8"/>
            <a:ext cx="9144000" cy="685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612775" y="260648"/>
            <a:ext cx="7991673" cy="1200329"/>
          </a:xfrm>
          <a:prstGeom prst="rect">
            <a:avLst/>
          </a:prstGeom>
          <a:noFill/>
          <a:ln w="38100">
            <a:solidFill>
              <a:srgbClr val="99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PA" sz="3600" dirty="0" smtClean="0">
                <a:solidFill>
                  <a:srgbClr val="FF0000"/>
                </a:solidFill>
              </a:rPr>
              <a:t>ELEMENTOS DE LOS </a:t>
            </a:r>
          </a:p>
          <a:p>
            <a:pPr algn="ctr"/>
            <a:r>
              <a:rPr lang="es-PA" sz="3600" dirty="0" smtClean="0">
                <a:solidFill>
                  <a:srgbClr val="FF0000"/>
                </a:solidFill>
              </a:rPr>
              <a:t>POLIEDROS REGULARES</a:t>
            </a:r>
            <a:endParaRPr lang="es-PA" sz="3600" dirty="0">
              <a:solidFill>
                <a:srgbClr val="FF0000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676399" y="4355812"/>
            <a:ext cx="2671465" cy="954107"/>
          </a:xfrm>
          <a:prstGeom prst="rect">
            <a:avLst/>
          </a:prstGeom>
          <a:solidFill>
            <a:srgbClr val="00FF00"/>
          </a:solidFill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PA" sz="2800" dirty="0" smtClean="0">
                <a:solidFill>
                  <a:srgbClr val="FF0000"/>
                </a:solidFill>
              </a:rPr>
              <a:t> HEXAEDRO O CUBO</a:t>
            </a:r>
            <a:endParaRPr lang="es-PA" sz="2800" dirty="0"/>
          </a:p>
        </p:txBody>
      </p:sp>
      <p:sp>
        <p:nvSpPr>
          <p:cNvPr id="3" name="2 CuadroTexto"/>
          <p:cNvSpPr txBox="1"/>
          <p:nvPr/>
        </p:nvSpPr>
        <p:spPr>
          <a:xfrm>
            <a:off x="3680016" y="1788662"/>
            <a:ext cx="5140455" cy="3108543"/>
          </a:xfrm>
          <a:prstGeom prst="rect">
            <a:avLst/>
          </a:prstGeom>
          <a:noFill/>
          <a:ln>
            <a:solidFill>
              <a:srgbClr val="9900FF"/>
            </a:solidFill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es-PA" sz="2800" b="1" dirty="0">
                <a:solidFill>
                  <a:srgbClr val="FF0000"/>
                </a:solidFill>
              </a:rPr>
              <a:t>Su </a:t>
            </a:r>
            <a:r>
              <a:rPr lang="es-PA" sz="2800" b="1" dirty="0" smtClean="0">
                <a:solidFill>
                  <a:srgbClr val="FF0000"/>
                </a:solidFill>
              </a:rPr>
              <a:t>superficie o caras </a:t>
            </a:r>
            <a:r>
              <a:rPr lang="es-PA" sz="2800" b="1" dirty="0">
                <a:solidFill>
                  <a:srgbClr val="FF0000"/>
                </a:solidFill>
              </a:rPr>
              <a:t>está formada por </a:t>
            </a:r>
            <a:r>
              <a:rPr lang="es-PA" sz="2800" b="1" dirty="0" smtClean="0">
                <a:solidFill>
                  <a:srgbClr val="FF0000"/>
                </a:solidFill>
              </a:rPr>
              <a:t>6 cuadrados.</a:t>
            </a:r>
          </a:p>
          <a:p>
            <a:pPr algn="just"/>
            <a:endParaRPr lang="es-PA" sz="2800" b="1" dirty="0" smtClean="0">
              <a:solidFill>
                <a:srgbClr val="FF0000"/>
              </a:solidFill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es-PA" sz="2800" b="1" dirty="0" smtClean="0">
                <a:solidFill>
                  <a:srgbClr val="FF0000"/>
                </a:solidFill>
              </a:rPr>
              <a:t>Tiene 8 </a:t>
            </a:r>
            <a:r>
              <a:rPr lang="es-PA" sz="2800" b="1" dirty="0">
                <a:solidFill>
                  <a:srgbClr val="FF0000"/>
                </a:solidFill>
              </a:rPr>
              <a:t>vértices y </a:t>
            </a:r>
            <a:r>
              <a:rPr lang="es-PA" sz="2800" b="1" dirty="0" smtClean="0">
                <a:solidFill>
                  <a:srgbClr val="FF0000"/>
                </a:solidFill>
              </a:rPr>
              <a:t>12 </a:t>
            </a:r>
            <a:r>
              <a:rPr lang="es-PA" sz="2800" b="1" dirty="0">
                <a:solidFill>
                  <a:srgbClr val="FF0000"/>
                </a:solidFill>
              </a:rPr>
              <a:t>aristas</a:t>
            </a:r>
            <a:r>
              <a:rPr lang="es-PA" sz="2800" b="1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endParaRPr lang="es-PA" sz="2800" dirty="0">
              <a:solidFill>
                <a:srgbClr val="FF0000"/>
              </a:solidFill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es-PA" sz="2800" b="1" dirty="0">
                <a:solidFill>
                  <a:srgbClr val="FF0000"/>
                </a:solidFill>
              </a:rPr>
              <a:t>Es una </a:t>
            </a:r>
            <a:r>
              <a:rPr lang="es-PA" sz="2800" b="1" dirty="0" smtClean="0">
                <a:solidFill>
                  <a:srgbClr val="FF0000"/>
                </a:solidFill>
              </a:rPr>
              <a:t>prisma cuadrangular </a:t>
            </a:r>
            <a:r>
              <a:rPr lang="es-PA" sz="2800" b="1" dirty="0">
                <a:solidFill>
                  <a:srgbClr val="FF0000"/>
                </a:solidFill>
              </a:rPr>
              <a:t>regular.</a:t>
            </a:r>
            <a:endParaRPr lang="es-PA" sz="2800" dirty="0">
              <a:solidFill>
                <a:srgbClr val="FF0000"/>
              </a:solidFill>
            </a:endParaRPr>
          </a:p>
        </p:txBody>
      </p:sp>
      <p:pic>
        <p:nvPicPr>
          <p:cNvPr id="3074" name="Picture 2" descr="http://t1.gstatic.com/images?q=tbn:ANd9GcSVNiZEawpaVr3DYsJlr0cXJ4yJwOJ_V4kmxPjE-67S2Mpa1YA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1788662"/>
            <a:ext cx="2735089" cy="2216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949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data:image/jpeg;base64,/9j/4AAQSkZJRgABAQAAAQABAAD/2wCEAAkGBhIRERESEhAVERMTEBYXEhMVFBUQEhIRFhoYFhYQGBUYHSofGBojGRQSHy8gIycrLCwtFR4xNTAqNSYrLCkBCQoKDgwOGg8PGiwlHyQ0NS0sLCwsLDIsLCk1LSwsLCksLywpLCovLywyMCotLDQtLC4sLCwsKTAvKS4sKSkpLP/AABEIAMAA8AMBIgACEQEDEQH/xAAbAAEAAwEBAQEAAAAAAAAAAAAAAgMEAQUGB//EADYQAAIBAwIDBgMHBAMBAAAAAAABAgMRIQQSMUFhBRMiMlFxgZGhFEJSscHR4SNicvEzkvCy/8QAGQEBAAMBAQAAAAAAAAAAAAAAAAECAwQF/8QAJhEBAQACAQMDAwUAAAAAAAAAAAECESEDEjFRYfBBcaEEEyIywf/aAAwDAQACEQMRAD8A/DQ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b1pY7U0t/ialK+2Ctbg/i/wBhGVFNJx3XeWpSjFLm1fL/APcS3ajbAD0KnZylfunuavem/wDkVuNrYmvbPQwMizRLtwF9DTOV3wivNJ8F/PQ21Oz6abxLarf1JTjTi3bNltd88lcpcpEvLB6tPTaaSklKpFpJ78Sja9n4LKVldZvf+0zazs6VOzdpQl5akXuhLpfk+jsyJnLdDGAW0qN+i9fqXTJbdRUC9UVa92l6tW/XJL7Mn5ZX6Pwt+2ckbaTpZXwzAlKNuVjkUSycBrWjSSu3ucrbYx3PhfOevAn9mprzTkuiUZNe+bL5le+Kd8YQbK/Z7Sbi1NLjbzR/yjxXvw6mQmWXwmZTLw4CUY3Jd31+hpMLfCysFqpr8WfbHzITg1xF6eUmxEA16PQuebqMUneTvZ2Tbikst2RnbJN0ZAehT7Ni1u7y0fxODjH4NvPsiyfYu5J0airXV9tnCo0m02oPzcHwu+hT93EeWDslbBw0AF3c4u2l+f8A7B37OuckvdP8iNtJ08q1VtdKUcSe2EsJ5VpcZWeL3S+ZRTkpO3d/GL2/HOC3S0YPcnUVnB38MuVmvrYp1DcfDbavTjf0k3978jS781jPRrr04K043qS2pv7qjbG6yzJY4qxGpS7505cJTajN9b27z5cfbqZqk2lTadnsw/iz2OztOpUas3aEk4WTdk1N7XNLisW/QjK8VHhTV1EVKaUIxpUpNRVtzk7tJeK/idrt+ifDBR2h2hKc901GpvjGWVZrFmk42srp45Fna+nXezh3sEo1J83ltu8+HPHwSI/Y06UZblU2OS2Qb3OKtK+VwW53tf8AVcuPbxWjnZ1GE5LzU03tk344WljirPnwSbLYVY6eWyzqU5tKo27U6kE7OUIrms2k8p8llGGjqHKpT5JTjtisRWVwX6iFd7pQa3xlN+Hne9rxfKX59S1x3eUO1tGoTlFu8YptPhuXBe3+xCrlOyzhXzblc9LtjR7XTz5tNGUuF083TV+N/qePKDbvhemVj05k4Zd0265vDGWRyU0+Kd/VP9GWU6N07NYznHRq3Plw9DlWntd3m+UuWepBTb3f4/qi/wBlfGWs1zkpq3FpYk8N/wBv+yylFQhCSjunNu2bbUnbFub9SrTvdKK5t2v63xn9zdraDik04+acI5Ssk0m/d/qzPK6sjD9RdzG368fhRU1VoOMVG0X4rK26+HlZsmkjLaD5OL6eJfv+ZdptK23HdHMX95cs/oVTnsxFWfOTxL4Ll+Zaa8Rz4yTiNdSl3bjU3u9vueZNY8V/Le38FGrgpKNSKtuxKK4KWcro/wByHeuKg1+F39GtzwzXSpKVGrJK23bjq2k7PmsL2GM1Z99K/wBdW/b8sLsm16cX6kZzvy+WDtaOWuvqjmzHt8Tvy7ucZHQ5BZ/cmvDh59Vy9yvcdcstPhf5FMcpJx8+fINeg0kZOcp32U4bpKPGWUlFPldtZ9zfpdXG6l3UbzUoUoybkkmmt23CSvZLGW2+We6DQt0ZYxKnKUnheGElFLPO7n9DBUo1HNTSUbW2rfDwpeVLPI4erJlnljb+fZKFXUQqO898XbjfvF7Wdml8fga9P2c505OE4tU5bt13FpPErJ5bxB2V+ZVrtJGlOW9Xb8UILhtllNyXKz4L6FVPUyaqO9moLbbCj44+W3Ai84y4Ua6846iMsudWnG6qNKLqxWHFrm0sqTy7O/I86EUo7nm7dljlbL+Z6fYtq1elHy1J1IxdsRnuaV8eWV7P0duXPJqKTXLhKSXvgjG9t7G3Sx3vL0VuoknjN027u/pa5Q0nzt75+pOnSk3a3FP58SLtHq/ov3Np7LZ22S5ThZKm4RmnzaS6rzXXTEfmSoQm1ZxvDq9qXWMnwZ9toe1OyVKjKWj1NWknNTW+lOo708SUobNjVSXBp+SLTj4oumrR7KqSk46bXWcV5qsJzTdbNo7MWo/elJq6acXfeba9HJt8vVoqKi42qSUOH4Fdu7X3n7YJ6WbWxSf/ADPN/Ruym/io/Jnv1dT2RT7xy0+oqVdv9KEa0VGMnK15Ti3tShGG1eNpympOpZMu1na/Yr75fZdRUctVB057tmzTQm9yjepfxUmrRavuV91mlGuXiwkfL66G+dWP36c52/ugpO8feOX7X9EZtRNx7tJtOME73s05PdfpxR9xou3exqjod5ptV3j2qrOdaltT3wvPfCmnN92qn3Y33W9JRsrdodj97app9Xp/6clLulTg1UtT7tqU6krK3et34b4q8lG755bOKu+P0dB1JQlKPdvfH+o7QhLK4359Y/FcyNaLpy201eU5W73k7u1qb9M8eL6cD6nRUeznOU3ptZWlvqSUXOFOn3UnJU4/aFUfCKppytzqcXt2+Hr9Zp6E5/ZXJ3UdilNVI0pKMVKe5JKc9+5qSSSw7Lgo+vHPsMWvqeKUU793DauiWLf/AD9TA4ZVuD+j9CNOq078fVPmvQ0UpR/DizvZ2adsP+TSTtjow1nJKpdXL5pvhyLKdC6k1w28+XD5/A5/il8ry+ohCUl6vm3yS9Xyz+RJjOeeXaMs+Hllvm7fkjTqKicYN+We539HfzfO/wA2ZqtRJWTu35pdOO3r7ndPqrLZJJxvdYu4vp06FbN8sev4kn0cjBx334pbfXj/AAmcp1d1oyTl6NZkunVdDZOcdi3RXmtGScpQaSxi/K7/AGM9XvLY8rx4MR9nb9SJltzTLuWVdJsjCU8qzslxeXx/D8ch1n3bvhTdkuCsmrJL0Xi+hL7O4vdKXdxtZfinHpHmn6vBl1eo3tWW2KxGPouPzbuxhzYrjO73V1Fdv1TI3tYmp3zbP5nZ2vhW9zvsl3lK6EIq/v8AQ7NWb9b/ACCvf9P4JLw8ePJenv6CTc/3589h6WirPu6nrTg+Obxm4pp9Lpf92Yp6ROcNvkqNbf7c2lF9V+3qR0etdOTdlJSTjOL4Si82xwyk79D1dHKl4vBJ03GTThK0oTUXa8ZJ2drrjZ/DHn9XK45ZZSeUvNlr7yldboSk3teLX5xf3Xa3y5mnS9mucKsqbvDYt0nju/FHzfwQmmk5UoQcVxkk6kkvVqXD3tYlQjWqJbXKUm9zluaUIRwm5cIq7l/1RW3jePAt7K1CjUXdYUPFKbxKW1p3f4Yp5t0zcxV5p55SlJ39HjJq1uqjCDpxcZzmkqtSK2xaTuqcfXNm5WV7JdX59OorbZLF8P0fw9kThjv+WmvTy1uerkVa/RfXgc3qXH5/v6mhqO3N07rmrNZtm3uUzbXBJfX6mm9r5Y9s88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A"/>
          </a:p>
        </p:txBody>
      </p:sp>
      <p:sp>
        <p:nvSpPr>
          <p:cNvPr id="5" name="AutoShape 4" descr="data:image/jpeg;base64,/9j/4AAQSkZJRgABAQAAAQABAAD/2wCEAAkGBhIRERESEhAVERMTEBYXEhMVFBUQEhIRFhoYFhYQGBUYHSofGBojGRQSHy8gIycrLCwtFR4xNTAqNSYrLCkBCQoKDgwOGg8PGiwlHyQ0NS0sLCwsLDIsLCk1LSwsLCksLywpLCovLywyMCotLDQtLC4sLCwsKTAvKS4sKSkpLP/AABEIAMAA8AMBIgACEQEDEQH/xAAbAAEAAwEBAQEAAAAAAAAAAAAAAgMEAQUGB//EADYQAAIBAwIDBgMHBAMBAAAAAAABAgMRIQQSMUFhBRMiMlFxgZGhFEJSscHR4SNicvEzkvCy/8QAGQEBAAMBAQAAAAAAAAAAAAAAAAECAwQF/8QAJhEBAQACAQMDAwUAAAAAAAAAAAECESEDEjFRYfBBcaEEEyIywf/aAAwDAQACEQMRAD8A/DQ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b1pY7U0t/ialK+2Ctbg/i/wBhGVFNJx3XeWpSjFLm1fL/APcS3ajbAD0KnZylfunuavem/wDkVuNrYmvbPQwMizRLtwF9DTOV3wivNJ8F/PQ21Oz6abxLarf1JTjTi3bNltd88lcpcpEvLB6tPTaaSklKpFpJ78Sja9n4LKVldZvf+0zazs6VOzdpQl5akXuhLpfk+jsyJnLdDGAW0qN+i9fqXTJbdRUC9UVa92l6tW/XJL7Mn5ZX6Pwt+2ckbaTpZXwzAlKNuVjkUSycBrWjSSu3ucrbYx3PhfOevAn9mprzTkuiUZNe+bL5le+Kd8YQbK/Z7Sbi1NLjbzR/yjxXvw6mQmWXwmZTLw4CUY3Jd31+hpMLfCysFqpr8WfbHzITg1xF6eUmxEA16PQuebqMUneTvZ2Tbikst2RnbJN0ZAehT7Ni1u7y0fxODjH4NvPsiyfYu5J0airXV9tnCo0m02oPzcHwu+hT93EeWDslbBw0AF3c4u2l+f8A7B37OuckvdP8iNtJ08q1VtdKUcSe2EsJ5VpcZWeL3S+ZRTkpO3d/GL2/HOC3S0YPcnUVnB38MuVmvrYp1DcfDbavTjf0k3978jS781jPRrr04K043qS2pv7qjbG6yzJY4qxGpS7505cJTajN9b27z5cfbqZqk2lTadnsw/iz2OztOpUas3aEk4WTdk1N7XNLisW/QjK8VHhTV1EVKaUIxpUpNRVtzk7tJeK/idrt+ifDBR2h2hKc901GpvjGWVZrFmk42srp45Fna+nXezh3sEo1J83ltu8+HPHwSI/Y06UZblU2OS2Qb3OKtK+VwW53tf8AVcuPbxWjnZ1GE5LzU03tk344WljirPnwSbLYVY6eWyzqU5tKo27U6kE7OUIrms2k8p8llGGjqHKpT5JTjtisRWVwX6iFd7pQa3xlN+Hne9rxfKX59S1x3eUO1tGoTlFu8YptPhuXBe3+xCrlOyzhXzblc9LtjR7XTz5tNGUuF083TV+N/qePKDbvhemVj05k4Zd0265vDGWRyU0+Kd/VP9GWU6N07NYznHRq3Plw9DlWntd3m+UuWepBTb3f4/qi/wBlfGWs1zkpq3FpYk8N/wBv+yylFQhCSjunNu2bbUnbFub9SrTvdKK5t2v63xn9zdraDik04+acI5Ssk0m/d/qzPK6sjD9RdzG368fhRU1VoOMVG0X4rK26+HlZsmkjLaD5OL6eJfv+ZdptK23HdHMX95cs/oVTnsxFWfOTxL4Ll+Zaa8Rz4yTiNdSl3bjU3u9vueZNY8V/Le38FGrgpKNSKtuxKK4KWcro/wByHeuKg1+F39GtzwzXSpKVGrJK23bjq2k7PmsL2GM1Z99K/wBdW/b8sLsm16cX6kZzvy+WDtaOWuvqjmzHt8Tvy7ucZHQ5BZ/cmvDh59Vy9yvcdcstPhf5FMcpJx8+fINeg0kZOcp32U4bpKPGWUlFPldtZ9zfpdXG6l3UbzUoUoybkkmmt23CSvZLGW2+We6DQt0ZYxKnKUnheGElFLPO7n9DBUo1HNTSUbW2rfDwpeVLPI4erJlnljb+fZKFXUQqO898XbjfvF7Wdml8fga9P2c505OE4tU5bt13FpPErJ5bxB2V+ZVrtJGlOW9Xb8UILhtllNyXKz4L6FVPUyaqO9moLbbCj44+W3Ai84y4Ua6846iMsudWnG6qNKLqxWHFrm0sqTy7O/I86EUo7nm7dljlbL+Z6fYtq1elHy1J1IxdsRnuaV8eWV7P0duXPJqKTXLhKSXvgjG9t7G3Sx3vL0VuoknjN027u/pa5Q0nzt75+pOnSk3a3FP58SLtHq/ov3Np7LZ22S5ThZKm4RmnzaS6rzXXTEfmSoQm1ZxvDq9qXWMnwZ9toe1OyVKjKWj1NWknNTW+lOo708SUobNjVSXBp+SLTj4oumrR7KqSk46bXWcV5qsJzTdbNo7MWo/elJq6acXfeba9HJt8vVoqKi42qSUOH4Fdu7X3n7YJ6WbWxSf/ADPN/Ruym/io/Jnv1dT2RT7xy0+oqVdv9KEa0VGMnK15Ti3tShGG1eNpympOpZMu1na/Yr75fZdRUctVB057tmzTQm9yjepfxUmrRavuV91mlGuXiwkfL66G+dWP36c52/ugpO8feOX7X9EZtRNx7tJtOME73s05PdfpxR9xou3exqjod5ptV3j2qrOdaltT3wvPfCmnN92qn3Y33W9JRsrdodj97app9Xp/6clLulTg1UtT7tqU6krK3et34b4q8lG755bOKu+P0dB1JQlKPdvfH+o7QhLK4359Y/FcyNaLpy201eU5W73k7u1qb9M8eL6cD6nRUeznOU3ptZWlvqSUXOFOn3UnJU4/aFUfCKppytzqcXt2+Hr9Zp6E5/ZXJ3UdilNVI0pKMVKe5JKc9+5qSSSw7Lgo+vHPsMWvqeKUU793DauiWLf/AD9TA4ZVuD+j9CNOq078fVPmvQ0UpR/DizvZ2adsP+TSTtjow1nJKpdXL5pvhyLKdC6k1w28+XD5/A5/il8ry+ohCUl6vm3yS9Xyz+RJjOeeXaMs+Hllvm7fkjTqKicYN+We539HfzfO/wA2ZqtRJWTu35pdOO3r7ndPqrLZJJxvdYu4vp06FbN8sev4kn0cjBx334pbfXj/AAmcp1d1oyTl6NZkunVdDZOcdi3RXmtGScpQaSxi/K7/AGM9XvLY8rx4MR9nb9SJltzTLuWVdJsjCU8qzslxeXx/D8ch1n3bvhTdkuCsmrJL0Xi+hL7O4vdKXdxtZfinHpHmn6vBl1eo3tWW2KxGPouPzbuxhzYrjO73V1Fdv1TI3tYmp3zbP5nZ2vhW9zvsl3lK6EIq/v8AQ7NWb9b/ACCvf9P4JLw8ePJenv6CTc/3589h6WirPu6nrTg+Obxm4pp9Lpf92Yp6ROcNvkqNbf7c2lF9V+3qR0etdOTdlJSTjOL4Si82xwyk79D1dHKl4vBJ03GTThK0oTUXa8ZJ2drrjZ/DHn9XK45ZZSeUvNlr7yldboSk3teLX5xf3Xa3y5mnS9mucKsqbvDYt0nju/FHzfwQmmk5UoQcVxkk6kkvVqXD3tYlQjWqJbXKUm9zluaUIRwm5cIq7l/1RW3jePAt7K1CjUXdYUPFKbxKW1p3f4Yp5t0zcxV5p55SlJ39HjJq1uqjCDpxcZzmkqtSK2xaTuqcfXNm5WV7JdX59OorbZLF8P0fw9kThjv+WmvTy1uerkVa/RfXgc3qXH5/v6mhqO3N07rmrNZtm3uUzbXBJfX6mm9r5Y9s88P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A"/>
          </a:p>
        </p:txBody>
      </p:sp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8"/>
            <a:ext cx="9144000" cy="685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612775" y="260648"/>
            <a:ext cx="7991673" cy="1200329"/>
          </a:xfrm>
          <a:prstGeom prst="rect">
            <a:avLst/>
          </a:prstGeom>
          <a:noFill/>
          <a:ln w="38100">
            <a:solidFill>
              <a:srgbClr val="99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PA" sz="3600" dirty="0" smtClean="0">
                <a:solidFill>
                  <a:srgbClr val="FF0000"/>
                </a:solidFill>
              </a:rPr>
              <a:t>ELEMENTOS DE LOS </a:t>
            </a:r>
          </a:p>
          <a:p>
            <a:pPr algn="ctr"/>
            <a:r>
              <a:rPr lang="es-PA" sz="3600" dirty="0" smtClean="0">
                <a:solidFill>
                  <a:srgbClr val="FF0000"/>
                </a:solidFill>
              </a:rPr>
              <a:t>POLIEDROS REGULARES</a:t>
            </a:r>
            <a:endParaRPr lang="es-PA" sz="3600" dirty="0">
              <a:solidFill>
                <a:srgbClr val="FF0000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676399" y="4355812"/>
            <a:ext cx="2671465" cy="523220"/>
          </a:xfrm>
          <a:prstGeom prst="rect">
            <a:avLst/>
          </a:prstGeom>
          <a:solidFill>
            <a:srgbClr val="00FF00"/>
          </a:solidFill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PA" sz="2800" dirty="0" smtClean="0">
                <a:solidFill>
                  <a:srgbClr val="FF0000"/>
                </a:solidFill>
              </a:rPr>
              <a:t> OCTAEDRO</a:t>
            </a:r>
            <a:endParaRPr lang="es-PA" sz="2800" dirty="0"/>
          </a:p>
        </p:txBody>
      </p:sp>
      <p:sp>
        <p:nvSpPr>
          <p:cNvPr id="3" name="2 CuadroTexto"/>
          <p:cNvSpPr txBox="1"/>
          <p:nvPr/>
        </p:nvSpPr>
        <p:spPr>
          <a:xfrm>
            <a:off x="3680016" y="1788662"/>
            <a:ext cx="5140455" cy="3970318"/>
          </a:xfrm>
          <a:prstGeom prst="rect">
            <a:avLst/>
          </a:prstGeom>
          <a:noFill/>
          <a:ln w="38100">
            <a:solidFill>
              <a:srgbClr val="9900FF"/>
            </a:solidFill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es-PA" sz="2800" b="1" dirty="0">
                <a:solidFill>
                  <a:srgbClr val="FF0000"/>
                </a:solidFill>
              </a:rPr>
              <a:t>Su </a:t>
            </a:r>
            <a:r>
              <a:rPr lang="es-PA" sz="2800" b="1" dirty="0" smtClean="0">
                <a:solidFill>
                  <a:srgbClr val="FF0000"/>
                </a:solidFill>
              </a:rPr>
              <a:t>superficie o caras </a:t>
            </a:r>
            <a:r>
              <a:rPr lang="es-PA" sz="2800" b="1" dirty="0">
                <a:solidFill>
                  <a:srgbClr val="FF0000"/>
                </a:solidFill>
              </a:rPr>
              <a:t>está formada por </a:t>
            </a:r>
            <a:r>
              <a:rPr lang="es-PA" sz="2800" b="1" dirty="0" smtClean="0">
                <a:solidFill>
                  <a:srgbClr val="FF0000"/>
                </a:solidFill>
              </a:rPr>
              <a:t>8 triángulos equiláteros.</a:t>
            </a:r>
          </a:p>
          <a:p>
            <a:pPr algn="just"/>
            <a:endParaRPr lang="es-PA" sz="2800" b="1" dirty="0" smtClean="0">
              <a:solidFill>
                <a:srgbClr val="FF0000"/>
              </a:solidFill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es-PA" sz="2800" b="1" dirty="0" smtClean="0">
                <a:solidFill>
                  <a:srgbClr val="FF0000"/>
                </a:solidFill>
              </a:rPr>
              <a:t>Tiene 6 </a:t>
            </a:r>
            <a:r>
              <a:rPr lang="es-PA" sz="2800" b="1" dirty="0">
                <a:solidFill>
                  <a:srgbClr val="FF0000"/>
                </a:solidFill>
              </a:rPr>
              <a:t>vértices y </a:t>
            </a:r>
            <a:r>
              <a:rPr lang="es-PA" sz="2800" b="1" dirty="0" smtClean="0">
                <a:solidFill>
                  <a:srgbClr val="FF0000"/>
                </a:solidFill>
              </a:rPr>
              <a:t>12 </a:t>
            </a:r>
            <a:r>
              <a:rPr lang="es-PA" sz="2800" b="1" dirty="0">
                <a:solidFill>
                  <a:srgbClr val="FF0000"/>
                </a:solidFill>
              </a:rPr>
              <a:t>aristas</a:t>
            </a:r>
            <a:r>
              <a:rPr lang="es-PA" sz="2800" b="1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endParaRPr lang="es-PA" sz="2800" dirty="0">
              <a:solidFill>
                <a:srgbClr val="FF0000"/>
              </a:solidFill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es-PA" sz="2800" b="1" dirty="0" smtClean="0">
                <a:solidFill>
                  <a:srgbClr val="FF0000"/>
                </a:solidFill>
              </a:rPr>
              <a:t> Formado por la unión, desde su bases, de dos pirámides cuadrangulares iguales.</a:t>
            </a:r>
            <a:endParaRPr lang="es-PA" sz="2800" dirty="0">
              <a:solidFill>
                <a:srgbClr val="FF0000"/>
              </a:solidFill>
            </a:endParaRPr>
          </a:p>
        </p:txBody>
      </p:sp>
      <p:pic>
        <p:nvPicPr>
          <p:cNvPr id="4098" name="Picture 2" descr="dibuj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399" y="1916832"/>
            <a:ext cx="2671465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919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data:image/jpeg;base64,/9j/4AAQSkZJRgABAQAAAQABAAD/2wCEAAkGBhIRERESEhAVERMTEBYXEhMVFBUQEhIRFhoYFhYQGBUYHSofGBojGRQSHy8gIycrLCwtFR4xNTAqNSYrLCkBCQoKDgwOGg8PGiwlHyQ0NS0sLCwsLDIsLCk1LSwsLCksLywpLCovLywyMCotLDQtLC4sLCwsKTAvKS4sKSkpLP/AABEIAMAA8AMBIgACEQEDEQH/xAAbAAEAAwEBAQEAAAAAAAAAAAAAAgMEAQUGB//EADYQAAIBAwIDBgMHBAMBAAAAAAABAgMRIQQSMUFhBRMiMlFxgZGhFEJSscHR4SNicvEzkvCy/8QAGQEBAAMBAQAAAAAAAAAAAAAAAAECAwQF/8QAJhEBAQACAQMDAwUAAAAAAAAAAAECESEDEjFRYfBBcaEEEyIywf/aAAwDAQACEQMRAD8A/DQ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b1pY7U0t/ialK+2Ctbg/i/wBhGVFNJx3XeWpSjFLm1fL/APcS3ajbAD0KnZylfunuavem/wDkVuNrYmvbPQwMizRLtwF9DTOV3wivNJ8F/PQ21Oz6abxLarf1JTjTi3bNltd88lcpcpEvLB6tPTaaSklKpFpJ78Sja9n4LKVldZvf+0zazs6VOzdpQl5akXuhLpfk+jsyJnLdDGAW0qN+i9fqXTJbdRUC9UVa92l6tW/XJL7Mn5ZX6Pwt+2ckbaTpZXwzAlKNuVjkUSycBrWjSSu3ucrbYx3PhfOevAn9mprzTkuiUZNe+bL5le+Kd8YQbK/Z7Sbi1NLjbzR/yjxXvw6mQmWXwmZTLw4CUY3Jd31+hpMLfCysFqpr8WfbHzITg1xF6eUmxEA16PQuebqMUneTvZ2Tbikst2RnbJN0ZAehT7Ni1u7y0fxODjH4NvPsiyfYu5J0airXV9tnCo0m02oPzcHwu+hT93EeWDslbBw0AF3c4u2l+f8A7B37OuckvdP8iNtJ08q1VtdKUcSe2EsJ5VpcZWeL3S+ZRTkpO3d/GL2/HOC3S0YPcnUVnB38MuVmvrYp1DcfDbavTjf0k3978jS781jPRrr04K043qS2pv7qjbG6yzJY4qxGpS7505cJTajN9b27z5cfbqZqk2lTadnsw/iz2OztOpUas3aEk4WTdk1N7XNLisW/QjK8VHhTV1EVKaUIxpUpNRVtzk7tJeK/idrt+ifDBR2h2hKc901GpvjGWVZrFmk42srp45Fna+nXezh3sEo1J83ltu8+HPHwSI/Y06UZblU2OS2Qb3OKtK+VwW53tf8AVcuPbxWjnZ1GE5LzU03tk344WljirPnwSbLYVY6eWyzqU5tKo27U6kE7OUIrms2k8p8llGGjqHKpT5JTjtisRWVwX6iFd7pQa3xlN+Hne9rxfKX59S1x3eUO1tGoTlFu8YptPhuXBe3+xCrlOyzhXzblc9LtjR7XTz5tNGUuF083TV+N/qePKDbvhemVj05k4Zd0265vDGWRyU0+Kd/VP9GWU6N07NYznHRq3Plw9DlWntd3m+UuWepBTb3f4/qi/wBlfGWs1zkpq3FpYk8N/wBv+yylFQhCSjunNu2bbUnbFub9SrTvdKK5t2v63xn9zdraDik04+acI5Ssk0m/d/qzPK6sjD9RdzG368fhRU1VoOMVG0X4rK26+HlZsmkjLaD5OL6eJfv+ZdptK23HdHMX95cs/oVTnsxFWfOTxL4Ll+Zaa8Rz4yTiNdSl3bjU3u9vueZNY8V/Le38FGrgpKNSKtuxKK4KWcro/wByHeuKg1+F39GtzwzXSpKVGrJK23bjq2k7PmsL2GM1Z99K/wBdW/b8sLsm16cX6kZzvy+WDtaOWuvqjmzHt8Tvy7ucZHQ5BZ/cmvDh59Vy9yvcdcstPhf5FMcpJx8+fINeg0kZOcp32U4bpKPGWUlFPldtZ9zfpdXG6l3UbzUoUoybkkmmt23CSvZLGW2+We6DQt0ZYxKnKUnheGElFLPO7n9DBUo1HNTSUbW2rfDwpeVLPI4erJlnljb+fZKFXUQqO898XbjfvF7Wdml8fga9P2c505OE4tU5bt13FpPErJ5bxB2V+ZVrtJGlOW9Xb8UILhtllNyXKz4L6FVPUyaqO9moLbbCj44+W3Ai84y4Ua6846iMsudWnG6qNKLqxWHFrm0sqTy7O/I86EUo7nm7dljlbL+Z6fYtq1elHy1J1IxdsRnuaV8eWV7P0duXPJqKTXLhKSXvgjG9t7G3Sx3vL0VuoknjN027u/pa5Q0nzt75+pOnSk3a3FP58SLtHq/ov3Np7LZ22S5ThZKm4RmnzaS6rzXXTEfmSoQm1ZxvDq9qXWMnwZ9toe1OyVKjKWj1NWknNTW+lOo708SUobNjVSXBp+SLTj4oumrR7KqSk46bXWcV5qsJzTdbNo7MWo/elJq6acXfeba9HJt8vVoqKi42qSUOH4Fdu7X3n7YJ6WbWxSf/ADPN/Ruym/io/Jnv1dT2RT7xy0+oqVdv9KEa0VGMnK15Ti3tShGG1eNpympOpZMu1na/Yr75fZdRUctVB057tmzTQm9yjepfxUmrRavuV91mlGuXiwkfL66G+dWP36c52/ugpO8feOX7X9EZtRNx7tJtOME73s05PdfpxR9xou3exqjod5ptV3j2qrOdaltT3wvPfCmnN92qn3Y33W9JRsrdodj97app9Xp/6clLulTg1UtT7tqU6krK3et34b4q8lG755bOKu+P0dB1JQlKPdvfH+o7QhLK4359Y/FcyNaLpy201eU5W73k7u1qb9M8eL6cD6nRUeznOU3ptZWlvqSUXOFOn3UnJU4/aFUfCKppytzqcXt2+Hr9Zp6E5/ZXJ3UdilNVI0pKMVKe5JKc9+5qSSSw7Lgo+vHPsMWvqeKUU793DauiWLf/AD9TA4ZVuD+j9CNOq078fVPmvQ0UpR/DizvZ2adsP+TSTtjow1nJKpdXL5pvhyLKdC6k1w28+XD5/A5/il8ry+ohCUl6vm3yS9Xyz+RJjOeeXaMs+Hllvm7fkjTqKicYN+We539HfzfO/wA2ZqtRJWTu35pdOO3r7ndPqrLZJJxvdYu4vp06FbN8sev4kn0cjBx334pbfXj/AAmcp1d1oyTl6NZkunVdDZOcdi3RXmtGScpQaSxi/K7/AGM9XvLY8rx4MR9nb9SJltzTLuWVdJsjCU8qzslxeXx/D8ch1n3bvhTdkuCsmrJL0Xi+hL7O4vdKXdxtZfinHpHmn6vBl1eo3tWW2KxGPouPzbuxhzYrjO73V1Fdv1TI3tYmp3zbP5nZ2vhW9zvsl3lK6EIq/v8AQ7NWb9b/ACCvf9P4JLw8ePJenv6CTc/3589h6WirPu6nrTg+Obxm4pp9Lpf92Yp6ROcNvkqNbf7c2lF9V+3qR0etdOTdlJSTjOL4Si82xwyk79D1dHKl4vBJ03GTThK0oTUXa8ZJ2drrjZ/DHn9XK45ZZSeUvNlr7yldboSk3teLX5xf3Xa3y5mnS9mucKsqbvDYt0nju/FHzfwQmmk5UoQcVxkk6kkvVqXD3tYlQjWqJbXKUm9zluaUIRwm5cIq7l/1RW3jePAt7K1CjUXdYUPFKbxKW1p3f4Yp5t0zcxV5p55SlJ39HjJq1uqjCDpxcZzmkqtSK2xaTuqcfXNm5WV7JdX59OorbZLF8P0fw9kThjv+WmvTy1uerkVa/RfXgc3qXH5/v6mhqO3N07rmrNZtm3uUzbXBJfX6mm9r5Y9s88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A"/>
          </a:p>
        </p:txBody>
      </p:sp>
      <p:sp>
        <p:nvSpPr>
          <p:cNvPr id="5" name="AutoShape 4" descr="data:image/jpeg;base64,/9j/4AAQSkZJRgABAQAAAQABAAD/2wCEAAkGBhIRERESEhAVERMTEBYXEhMVFBUQEhIRFhoYFhYQGBUYHSofGBojGRQSHy8gIycrLCwtFR4xNTAqNSYrLCkBCQoKDgwOGg8PGiwlHyQ0NS0sLCwsLDIsLCk1LSwsLCksLywpLCovLywyMCotLDQtLC4sLCwsKTAvKS4sKSkpLP/AABEIAMAA8AMBIgACEQEDEQH/xAAbAAEAAwEBAQEAAAAAAAAAAAAAAgMEAQUGB//EADYQAAIBAwIDBgMHBAMBAAAAAAABAgMRIQQSMUFhBRMiMlFxgZGhFEJSscHR4SNicvEzkvCy/8QAGQEBAAMBAQAAAAAAAAAAAAAAAAECAwQF/8QAJhEBAQACAQMDAwUAAAAAAAAAAAECESEDEjFRYfBBcaEEEyIywf/aAAwDAQACEQMRAD8A/DQ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b1pY7U0t/ialK+2Ctbg/i/wBhGVFNJx3XeWpSjFLm1fL/APcS3ajbAD0KnZylfunuavem/wDkVuNrYmvbPQwMizRLtwF9DTOV3wivNJ8F/PQ21Oz6abxLarf1JTjTi3bNltd88lcpcpEvLB6tPTaaSklKpFpJ78Sja9n4LKVldZvf+0zazs6VOzdpQl5akXuhLpfk+jsyJnLdDGAW0qN+i9fqXTJbdRUC9UVa92l6tW/XJL7Mn5ZX6Pwt+2ckbaTpZXwzAlKNuVjkUSycBrWjSSu3ucrbYx3PhfOevAn9mprzTkuiUZNe+bL5le+Kd8YQbK/Z7Sbi1NLjbzR/yjxXvw6mQmWXwmZTLw4CUY3Jd31+hpMLfCysFqpr8WfbHzITg1xF6eUmxEA16PQuebqMUneTvZ2Tbikst2RnbJN0ZAehT7Ni1u7y0fxODjH4NvPsiyfYu5J0airXV9tnCo0m02oPzcHwu+hT93EeWDslbBw0AF3c4u2l+f8A7B37OuckvdP8iNtJ08q1VtdKUcSe2EsJ5VpcZWeL3S+ZRTkpO3d/GL2/HOC3S0YPcnUVnB38MuVmvrYp1DcfDbavTjf0k3978jS781jPRrr04K043qS2pv7qjbG6yzJY4qxGpS7505cJTajN9b27z5cfbqZqk2lTadnsw/iz2OztOpUas3aEk4WTdk1N7XNLisW/QjK8VHhTV1EVKaUIxpUpNRVtzk7tJeK/idrt+ifDBR2h2hKc901GpvjGWVZrFmk42srp45Fna+nXezh3sEo1J83ltu8+HPHwSI/Y06UZblU2OS2Qb3OKtK+VwW53tf8AVcuPbxWjnZ1GE5LzU03tk344WljirPnwSbLYVY6eWyzqU5tKo27U6kE7OUIrms2k8p8llGGjqHKpT5JTjtisRWVwX6iFd7pQa3xlN+Hne9rxfKX59S1x3eUO1tGoTlFu8YptPhuXBe3+xCrlOyzhXzblc9LtjR7XTz5tNGUuF083TV+N/qePKDbvhemVj05k4Zd0265vDGWRyU0+Kd/VP9GWU6N07NYznHRq3Plw9DlWntd3m+UuWepBTb3f4/qi/wBlfGWs1zkpq3FpYk8N/wBv+yylFQhCSjunNu2bbUnbFub9SrTvdKK5t2v63xn9zdraDik04+acI5Ssk0m/d/qzPK6sjD9RdzG368fhRU1VoOMVG0X4rK26+HlZsmkjLaD5OL6eJfv+ZdptK23HdHMX95cs/oVTnsxFWfOTxL4Ll+Zaa8Rz4yTiNdSl3bjU3u9vueZNY8V/Le38FGrgpKNSKtuxKK4KWcro/wByHeuKg1+F39GtzwzXSpKVGrJK23bjq2k7PmsL2GM1Z99K/wBdW/b8sLsm16cX6kZzvy+WDtaOWuvqjmzHt8Tvy7ucZHQ5BZ/cmvDh59Vy9yvcdcstPhf5FMcpJx8+fINeg0kZOcp32U4bpKPGWUlFPldtZ9zfpdXG6l3UbzUoUoybkkmmt23CSvZLGW2+We6DQt0ZYxKnKUnheGElFLPO7n9DBUo1HNTSUbW2rfDwpeVLPI4erJlnljb+fZKFXUQqO898XbjfvF7Wdml8fga9P2c505OE4tU5bt13FpPErJ5bxB2V+ZVrtJGlOW9Xb8UILhtllNyXKz4L6FVPUyaqO9moLbbCj44+W3Ai84y4Ua6846iMsudWnG6qNKLqxWHFrm0sqTy7O/I86EUo7nm7dljlbL+Z6fYtq1elHy1J1IxdsRnuaV8eWV7P0duXPJqKTXLhKSXvgjG9t7G3Sx3vL0VuoknjN027u/pa5Q0nzt75+pOnSk3a3FP58SLtHq/ov3Np7LZ22S5ThZKm4RmnzaS6rzXXTEfmSoQm1ZxvDq9qXWMnwZ9toe1OyVKjKWj1NWknNTW+lOo708SUobNjVSXBp+SLTj4oumrR7KqSk46bXWcV5qsJzTdbNo7MWo/elJq6acXfeba9HJt8vVoqKi42qSUOH4Fdu7X3n7YJ6WbWxSf/ADPN/Ruym/io/Jnv1dT2RT7xy0+oqVdv9KEa0VGMnK15Ti3tShGG1eNpympOpZMu1na/Yr75fZdRUctVB057tmzTQm9yjepfxUmrRavuV91mlGuXiwkfL66G+dWP36c52/ugpO8feOX7X9EZtRNx7tJtOME73s05PdfpxR9xou3exqjod5ptV3j2qrOdaltT3wvPfCmnN92qn3Y33W9JRsrdodj97app9Xp/6clLulTg1UtT7tqU6krK3et34b4q8lG755bOKu+P0dB1JQlKPdvfH+o7QhLK4359Y/FcyNaLpy201eU5W73k7u1qb9M8eL6cD6nRUeznOU3ptZWlvqSUXOFOn3UnJU4/aFUfCKppytzqcXt2+Hr9Zp6E5/ZXJ3UdilNVI0pKMVKe5JKc9+5qSSSw7Lgo+vHPsMWvqeKUU793DauiWLf/AD9TA4ZVuD+j9CNOq078fVPmvQ0UpR/DizvZ2adsP+TSTtjow1nJKpdXL5pvhyLKdC6k1w28+XD5/A5/il8ry+ohCUl6vm3yS9Xyz+RJjOeeXaMs+Hllvm7fkjTqKicYN+We539HfzfO/wA2ZqtRJWTu35pdOO3r7ndPqrLZJJxvdYu4vp06FbN8sev4kn0cjBx334pbfXj/AAmcp1d1oyTl6NZkunVdDZOcdi3RXmtGScpQaSxi/K7/AGM9XvLY8rx4MR9nb9SJltzTLuWVdJsjCU8qzslxeXx/D8ch1n3bvhTdkuCsmrJL0Xi+hL7O4vdKXdxtZfinHpHmn6vBl1eo3tWW2KxGPouPzbuxhzYrjO73V1Fdv1TI3tYmp3zbP5nZ2vhW9zvsl3lK6EIq/v8AQ7NWb9b/ACCvf9P4JLw8ePJenv6CTc/3589h6WirPu6nrTg+Obxm4pp9Lpf92Yp6ROcNvkqNbf7c2lF9V+3qR0etdOTdlJSTjOL4Si82xwyk79D1dHKl4vBJ03GTThK0oTUXa8ZJ2drrjZ/DHn9XK45ZZSeUvNlr7yldboSk3teLX5xf3Xa3y5mnS9mucKsqbvDYt0nju/FHzfwQmmk5UoQcVxkk6kkvVqXD3tYlQjWqJbXKUm9zluaUIRwm5cIq7l/1RW3jePAt7K1CjUXdYUPFKbxKW1p3f4Yp5t0zcxV5p55SlJ39HjJq1uqjCDpxcZzmkqtSK2xaTuqcfXNm5WV7JdX59OorbZLF8P0fw9kThjv+WmvTy1uerkVa/RfXgc3qXH5/v6mhqO3N07rmrNZtm3uUzbXBJfX6mm9r5Y9s88P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A"/>
          </a:p>
        </p:txBody>
      </p:sp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8"/>
            <a:ext cx="9144000" cy="685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612775" y="260648"/>
            <a:ext cx="7991673" cy="1200329"/>
          </a:xfrm>
          <a:prstGeom prst="rect">
            <a:avLst/>
          </a:prstGeom>
          <a:noFill/>
          <a:ln w="38100">
            <a:solidFill>
              <a:srgbClr val="99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PA" sz="3600" dirty="0" smtClean="0">
                <a:solidFill>
                  <a:srgbClr val="FF0000"/>
                </a:solidFill>
              </a:rPr>
              <a:t>ELEMENTOS DE LOS </a:t>
            </a:r>
          </a:p>
          <a:p>
            <a:pPr algn="ctr"/>
            <a:r>
              <a:rPr lang="es-PA" sz="3600" dirty="0" smtClean="0">
                <a:solidFill>
                  <a:srgbClr val="FF0000"/>
                </a:solidFill>
              </a:rPr>
              <a:t>POLIEDROS REGULARES</a:t>
            </a:r>
            <a:endParaRPr lang="es-PA" sz="3600" dirty="0">
              <a:solidFill>
                <a:srgbClr val="FF0000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604391" y="4355812"/>
            <a:ext cx="2887489" cy="523220"/>
          </a:xfrm>
          <a:prstGeom prst="rect">
            <a:avLst/>
          </a:prstGeom>
          <a:solidFill>
            <a:srgbClr val="00FF00"/>
          </a:solidFill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PA" sz="2800" dirty="0" smtClean="0">
                <a:solidFill>
                  <a:srgbClr val="FF0000"/>
                </a:solidFill>
              </a:rPr>
              <a:t> DODECAEDRO</a:t>
            </a:r>
            <a:endParaRPr lang="es-PA" sz="2800" dirty="0"/>
          </a:p>
        </p:txBody>
      </p:sp>
      <p:sp>
        <p:nvSpPr>
          <p:cNvPr id="3" name="2 CuadroTexto"/>
          <p:cNvSpPr txBox="1"/>
          <p:nvPr/>
        </p:nvSpPr>
        <p:spPr>
          <a:xfrm>
            <a:off x="3680016" y="1832625"/>
            <a:ext cx="5140455" cy="3108543"/>
          </a:xfrm>
          <a:prstGeom prst="rect">
            <a:avLst/>
          </a:prstGeom>
          <a:noFill/>
          <a:ln w="38100">
            <a:solidFill>
              <a:srgbClr val="9900FF"/>
            </a:solidFill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es-PA" sz="2800" b="1" dirty="0">
                <a:solidFill>
                  <a:srgbClr val="FF0000"/>
                </a:solidFill>
              </a:rPr>
              <a:t>Su </a:t>
            </a:r>
            <a:r>
              <a:rPr lang="es-PA" sz="2800" b="1" dirty="0" smtClean="0">
                <a:solidFill>
                  <a:srgbClr val="FF0000"/>
                </a:solidFill>
              </a:rPr>
              <a:t>superficie o caras </a:t>
            </a:r>
            <a:r>
              <a:rPr lang="es-PA" sz="2800" b="1" dirty="0">
                <a:solidFill>
                  <a:srgbClr val="FF0000"/>
                </a:solidFill>
              </a:rPr>
              <a:t>está formada </a:t>
            </a:r>
            <a:r>
              <a:rPr lang="es-PA" sz="2800" b="1" dirty="0" smtClean="0">
                <a:solidFill>
                  <a:srgbClr val="FF0000"/>
                </a:solidFill>
              </a:rPr>
              <a:t>por 12 pentágonos regulares.</a:t>
            </a:r>
          </a:p>
          <a:p>
            <a:pPr algn="just"/>
            <a:endParaRPr lang="es-PA" sz="2800" b="1" dirty="0" smtClean="0">
              <a:solidFill>
                <a:srgbClr val="FF0000"/>
              </a:solidFill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es-PA" sz="2800" b="1" dirty="0" smtClean="0">
                <a:solidFill>
                  <a:srgbClr val="FF0000"/>
                </a:solidFill>
              </a:rPr>
              <a:t>Tiene 20 </a:t>
            </a:r>
            <a:r>
              <a:rPr lang="es-PA" sz="2800" b="1" dirty="0">
                <a:solidFill>
                  <a:srgbClr val="FF0000"/>
                </a:solidFill>
              </a:rPr>
              <a:t>vértices y </a:t>
            </a:r>
            <a:r>
              <a:rPr lang="es-PA" sz="2800" b="1" dirty="0" smtClean="0">
                <a:solidFill>
                  <a:srgbClr val="FF0000"/>
                </a:solidFill>
              </a:rPr>
              <a:t>30 </a:t>
            </a:r>
            <a:r>
              <a:rPr lang="es-PA" sz="2800" b="1" dirty="0">
                <a:solidFill>
                  <a:srgbClr val="FF0000"/>
                </a:solidFill>
              </a:rPr>
              <a:t>aristas</a:t>
            </a:r>
            <a:r>
              <a:rPr lang="es-PA" sz="2800" b="1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endParaRPr lang="es-PA" sz="2800" dirty="0">
              <a:solidFill>
                <a:srgbClr val="FF0000"/>
              </a:solidFill>
            </a:endParaRPr>
          </a:p>
          <a:p>
            <a:pPr marL="285750" indent="-285750" algn="just">
              <a:buFont typeface="Wingdings" pitchFamily="2" charset="2"/>
              <a:buChar char="Ø"/>
            </a:pPr>
            <a:endParaRPr lang="es-PA" sz="2800" dirty="0">
              <a:solidFill>
                <a:srgbClr val="FF0000"/>
              </a:solidFill>
            </a:endParaRPr>
          </a:p>
        </p:txBody>
      </p:sp>
      <p:pic>
        <p:nvPicPr>
          <p:cNvPr id="5122" name="Picture 2" descr="dibuj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399" y="1788662"/>
            <a:ext cx="2671465" cy="2216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868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rmal">
  <a:themeElements>
    <a:clrScheme name="termal">
      <a:dk1>
        <a:srgbClr val="4D5B6B"/>
      </a:dk1>
      <a:lt1>
        <a:srgbClr val="FFFFFF"/>
      </a:lt1>
      <a:dk2>
        <a:srgbClr val="675D59"/>
      </a:dk2>
      <a:lt2>
        <a:srgbClr val="E8DED8"/>
      </a:lt2>
      <a:accent1>
        <a:srgbClr val="FF7605"/>
      </a:accent1>
      <a:accent2>
        <a:srgbClr val="7F7F7F"/>
      </a:accent2>
      <a:accent3>
        <a:srgbClr val="7F5185"/>
      </a:accent3>
      <a:accent4>
        <a:srgbClr val="89AAD3"/>
      </a:accent4>
      <a:accent5>
        <a:srgbClr val="8F5B4B"/>
      </a:accent5>
      <a:accent6>
        <a:srgbClr val="C84340"/>
      </a:accent6>
      <a:hlink>
        <a:srgbClr val="89AAD3"/>
      </a:hlink>
      <a:folHlink>
        <a:srgbClr val="795185"/>
      </a:folHlink>
    </a:clrScheme>
    <a:fontScheme name="termal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rm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st="38100" dir="81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101600" dist="63500" dir="81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000000"/>
            </a:lightRig>
          </a:scene3d>
          <a:sp3d>
            <a:bevelT h="190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TC101859868[[fn=Thermal]]</Template>
  <TotalTime>428</TotalTime>
  <Words>490</Words>
  <Application>Microsoft Office PowerPoint</Application>
  <PresentationFormat>On-screen Show (4:3)</PresentationFormat>
  <Paragraphs>83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termal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meduca</dc:creator>
  <cp:lastModifiedBy>Dellys</cp:lastModifiedBy>
  <cp:revision>41</cp:revision>
  <dcterms:created xsi:type="dcterms:W3CDTF">2012-06-22T13:06:18Z</dcterms:created>
  <dcterms:modified xsi:type="dcterms:W3CDTF">2013-03-20T19:14:45Z</dcterms:modified>
</cp:coreProperties>
</file>