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9CEF90-F4CA-4B0A-ABBF-1E07E4D6B3E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PA"/>
        </a:p>
      </dgm:t>
    </dgm:pt>
    <dgm:pt modelId="{E3CE9F6B-65AA-4A3D-B17E-ACCDF8363872}">
      <dgm:prSet/>
      <dgm:spPr/>
      <dgm:t>
        <a:bodyPr/>
        <a:lstStyle/>
        <a:p>
          <a:pPr rtl="0"/>
          <a:r>
            <a:rPr lang="es-PA" dirty="0" smtClean="0"/>
            <a:t>Materia: Comunicación y Tecnología</a:t>
          </a:r>
          <a:endParaRPr lang="es-PA" dirty="0"/>
        </a:p>
      </dgm:t>
    </dgm:pt>
    <dgm:pt modelId="{DE76047E-FF86-45F2-BC29-C79058FDC702}" type="parTrans" cxnId="{7D2F0827-CE85-4882-A958-F57ADE77B1DA}">
      <dgm:prSet/>
      <dgm:spPr/>
      <dgm:t>
        <a:bodyPr/>
        <a:lstStyle/>
        <a:p>
          <a:endParaRPr lang="es-PA"/>
        </a:p>
      </dgm:t>
    </dgm:pt>
    <dgm:pt modelId="{66EE707A-C3FE-46EE-8E13-2052F9392123}" type="sibTrans" cxnId="{7D2F0827-CE85-4882-A958-F57ADE77B1DA}">
      <dgm:prSet/>
      <dgm:spPr/>
      <dgm:t>
        <a:bodyPr/>
        <a:lstStyle/>
        <a:p>
          <a:endParaRPr lang="es-PA"/>
        </a:p>
      </dgm:t>
    </dgm:pt>
    <dgm:pt modelId="{2B42B534-391B-4355-87B2-396EB3354D47}">
      <dgm:prSet/>
      <dgm:spPr/>
      <dgm:t>
        <a:bodyPr/>
        <a:lstStyle/>
        <a:p>
          <a:pPr rtl="0"/>
          <a:r>
            <a:rPr lang="es-PA" smtClean="0"/>
            <a:t>Estudiante: María Castillo</a:t>
          </a:r>
          <a:endParaRPr lang="es-PA"/>
        </a:p>
      </dgm:t>
    </dgm:pt>
    <dgm:pt modelId="{C02969F5-9085-4700-B7AA-F67A6CE7F7EA}" type="parTrans" cxnId="{A84EC49A-0647-43C7-951E-0A95318C1ED8}">
      <dgm:prSet/>
      <dgm:spPr/>
      <dgm:t>
        <a:bodyPr/>
        <a:lstStyle/>
        <a:p>
          <a:endParaRPr lang="es-PA"/>
        </a:p>
      </dgm:t>
    </dgm:pt>
    <dgm:pt modelId="{6472EDB5-AEC7-4A97-AC50-80B9C2FDB24D}" type="sibTrans" cxnId="{A84EC49A-0647-43C7-951E-0A95318C1ED8}">
      <dgm:prSet/>
      <dgm:spPr/>
      <dgm:t>
        <a:bodyPr/>
        <a:lstStyle/>
        <a:p>
          <a:endParaRPr lang="es-PA"/>
        </a:p>
      </dgm:t>
    </dgm:pt>
    <dgm:pt modelId="{A0CCDCBA-5FAB-4B4D-A683-A1BF707D7385}">
      <dgm:prSet/>
      <dgm:spPr/>
      <dgm:t>
        <a:bodyPr/>
        <a:lstStyle/>
        <a:p>
          <a:pPr rtl="0"/>
          <a:r>
            <a:rPr lang="es-PA" dirty="0" smtClean="0"/>
            <a:t>Resumen Los inmigrantes digitales</a:t>
          </a:r>
          <a:endParaRPr lang="es-PA" dirty="0"/>
        </a:p>
      </dgm:t>
    </dgm:pt>
    <dgm:pt modelId="{27D83F75-0DA0-4811-83B1-D9A1F083DC56}" type="parTrans" cxnId="{131A2500-68B1-4840-A3DE-D17F918786FD}">
      <dgm:prSet/>
      <dgm:spPr/>
      <dgm:t>
        <a:bodyPr/>
        <a:lstStyle/>
        <a:p>
          <a:endParaRPr lang="es-PA"/>
        </a:p>
      </dgm:t>
    </dgm:pt>
    <dgm:pt modelId="{664F9DE1-51D4-483E-BB69-19796E285232}" type="sibTrans" cxnId="{131A2500-68B1-4840-A3DE-D17F918786FD}">
      <dgm:prSet/>
      <dgm:spPr/>
      <dgm:t>
        <a:bodyPr/>
        <a:lstStyle/>
        <a:p>
          <a:endParaRPr lang="es-PA"/>
        </a:p>
      </dgm:t>
    </dgm:pt>
    <dgm:pt modelId="{DA145EF2-9193-4E9E-9B2A-CF483168D994}" type="pres">
      <dgm:prSet presAssocID="{4A9CEF90-F4CA-4B0A-ABBF-1E07E4D6B3ED}" presName="linear" presStyleCnt="0">
        <dgm:presLayoutVars>
          <dgm:animLvl val="lvl"/>
          <dgm:resizeHandles val="exact"/>
        </dgm:presLayoutVars>
      </dgm:prSet>
      <dgm:spPr/>
      <dgm:t>
        <a:bodyPr/>
        <a:lstStyle/>
        <a:p>
          <a:endParaRPr lang="es-PA"/>
        </a:p>
      </dgm:t>
    </dgm:pt>
    <dgm:pt modelId="{2D6B5B39-FFCF-44BF-81B9-66F60F420A10}" type="pres">
      <dgm:prSet presAssocID="{E3CE9F6B-65AA-4A3D-B17E-ACCDF8363872}" presName="parentText" presStyleLbl="node1" presStyleIdx="0" presStyleCnt="3">
        <dgm:presLayoutVars>
          <dgm:chMax val="0"/>
          <dgm:bulletEnabled val="1"/>
        </dgm:presLayoutVars>
      </dgm:prSet>
      <dgm:spPr/>
      <dgm:t>
        <a:bodyPr/>
        <a:lstStyle/>
        <a:p>
          <a:endParaRPr lang="es-PA"/>
        </a:p>
      </dgm:t>
    </dgm:pt>
    <dgm:pt modelId="{2DEC156D-68C2-47BD-98AE-24B499F24B94}" type="pres">
      <dgm:prSet presAssocID="{66EE707A-C3FE-46EE-8E13-2052F9392123}" presName="spacer" presStyleCnt="0"/>
      <dgm:spPr/>
    </dgm:pt>
    <dgm:pt modelId="{EB2D00AC-B6E8-421F-946D-ABBEB6A9DFD3}" type="pres">
      <dgm:prSet presAssocID="{2B42B534-391B-4355-87B2-396EB3354D47}" presName="parentText" presStyleLbl="node1" presStyleIdx="1" presStyleCnt="3">
        <dgm:presLayoutVars>
          <dgm:chMax val="0"/>
          <dgm:bulletEnabled val="1"/>
        </dgm:presLayoutVars>
      </dgm:prSet>
      <dgm:spPr/>
      <dgm:t>
        <a:bodyPr/>
        <a:lstStyle/>
        <a:p>
          <a:endParaRPr lang="es-PA"/>
        </a:p>
      </dgm:t>
    </dgm:pt>
    <dgm:pt modelId="{298BCB38-6F33-4E99-B72B-5831615AA20E}" type="pres">
      <dgm:prSet presAssocID="{6472EDB5-AEC7-4A97-AC50-80B9C2FDB24D}" presName="spacer" presStyleCnt="0"/>
      <dgm:spPr/>
    </dgm:pt>
    <dgm:pt modelId="{34207170-11C4-43A0-B33F-E0D3D850F333}" type="pres">
      <dgm:prSet presAssocID="{A0CCDCBA-5FAB-4B4D-A683-A1BF707D7385}" presName="parentText" presStyleLbl="node1" presStyleIdx="2" presStyleCnt="3">
        <dgm:presLayoutVars>
          <dgm:chMax val="0"/>
          <dgm:bulletEnabled val="1"/>
        </dgm:presLayoutVars>
      </dgm:prSet>
      <dgm:spPr/>
      <dgm:t>
        <a:bodyPr/>
        <a:lstStyle/>
        <a:p>
          <a:endParaRPr lang="es-PA"/>
        </a:p>
      </dgm:t>
    </dgm:pt>
  </dgm:ptLst>
  <dgm:cxnLst>
    <dgm:cxn modelId="{A84EC49A-0647-43C7-951E-0A95318C1ED8}" srcId="{4A9CEF90-F4CA-4B0A-ABBF-1E07E4D6B3ED}" destId="{2B42B534-391B-4355-87B2-396EB3354D47}" srcOrd="1" destOrd="0" parTransId="{C02969F5-9085-4700-B7AA-F67A6CE7F7EA}" sibTransId="{6472EDB5-AEC7-4A97-AC50-80B9C2FDB24D}"/>
    <dgm:cxn modelId="{CB77A5DF-312E-4F57-9CF8-CF5922580644}" type="presOf" srcId="{2B42B534-391B-4355-87B2-396EB3354D47}" destId="{EB2D00AC-B6E8-421F-946D-ABBEB6A9DFD3}" srcOrd="0" destOrd="0" presId="urn:microsoft.com/office/officeart/2005/8/layout/vList2"/>
    <dgm:cxn modelId="{131A2500-68B1-4840-A3DE-D17F918786FD}" srcId="{4A9CEF90-F4CA-4B0A-ABBF-1E07E4D6B3ED}" destId="{A0CCDCBA-5FAB-4B4D-A683-A1BF707D7385}" srcOrd="2" destOrd="0" parTransId="{27D83F75-0DA0-4811-83B1-D9A1F083DC56}" sibTransId="{664F9DE1-51D4-483E-BB69-19796E285232}"/>
    <dgm:cxn modelId="{5854D47F-AAD9-4855-825E-6F7F98C36ACD}" type="presOf" srcId="{A0CCDCBA-5FAB-4B4D-A683-A1BF707D7385}" destId="{34207170-11C4-43A0-B33F-E0D3D850F333}" srcOrd="0" destOrd="0" presId="urn:microsoft.com/office/officeart/2005/8/layout/vList2"/>
    <dgm:cxn modelId="{BD488F2A-F2C2-46E6-9355-36601D9E79EE}" type="presOf" srcId="{4A9CEF90-F4CA-4B0A-ABBF-1E07E4D6B3ED}" destId="{DA145EF2-9193-4E9E-9B2A-CF483168D994}" srcOrd="0" destOrd="0" presId="urn:microsoft.com/office/officeart/2005/8/layout/vList2"/>
    <dgm:cxn modelId="{4A113DBA-3400-4ABC-A951-792DB52C2E68}" type="presOf" srcId="{E3CE9F6B-65AA-4A3D-B17E-ACCDF8363872}" destId="{2D6B5B39-FFCF-44BF-81B9-66F60F420A10}" srcOrd="0" destOrd="0" presId="urn:microsoft.com/office/officeart/2005/8/layout/vList2"/>
    <dgm:cxn modelId="{7D2F0827-CE85-4882-A958-F57ADE77B1DA}" srcId="{4A9CEF90-F4CA-4B0A-ABBF-1E07E4D6B3ED}" destId="{E3CE9F6B-65AA-4A3D-B17E-ACCDF8363872}" srcOrd="0" destOrd="0" parTransId="{DE76047E-FF86-45F2-BC29-C79058FDC702}" sibTransId="{66EE707A-C3FE-46EE-8E13-2052F9392123}"/>
    <dgm:cxn modelId="{F71BAE75-9039-4D39-94FA-2588F875BCAD}" type="presParOf" srcId="{DA145EF2-9193-4E9E-9B2A-CF483168D994}" destId="{2D6B5B39-FFCF-44BF-81B9-66F60F420A10}" srcOrd="0" destOrd="0" presId="urn:microsoft.com/office/officeart/2005/8/layout/vList2"/>
    <dgm:cxn modelId="{F19FDD10-2C99-44F6-8DB7-4EBFD44A1A1B}" type="presParOf" srcId="{DA145EF2-9193-4E9E-9B2A-CF483168D994}" destId="{2DEC156D-68C2-47BD-98AE-24B499F24B94}" srcOrd="1" destOrd="0" presId="urn:microsoft.com/office/officeart/2005/8/layout/vList2"/>
    <dgm:cxn modelId="{A8A1CD49-169B-4A7D-9F25-3BB382AB66D3}" type="presParOf" srcId="{DA145EF2-9193-4E9E-9B2A-CF483168D994}" destId="{EB2D00AC-B6E8-421F-946D-ABBEB6A9DFD3}" srcOrd="2" destOrd="0" presId="urn:microsoft.com/office/officeart/2005/8/layout/vList2"/>
    <dgm:cxn modelId="{14E01817-15C7-4028-BDB3-0DEED36E1D0A}" type="presParOf" srcId="{DA145EF2-9193-4E9E-9B2A-CF483168D994}" destId="{298BCB38-6F33-4E99-B72B-5831615AA20E}" srcOrd="3" destOrd="0" presId="urn:microsoft.com/office/officeart/2005/8/layout/vList2"/>
    <dgm:cxn modelId="{A691600D-926F-400C-9056-DC27748D6D7F}" type="presParOf" srcId="{DA145EF2-9193-4E9E-9B2A-CF483168D994}" destId="{34207170-11C4-43A0-B33F-E0D3D850F333}"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10B0A9-8060-4568-BEAA-C867E016C8D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PA"/>
        </a:p>
      </dgm:t>
    </dgm:pt>
    <dgm:pt modelId="{AC62A00F-9CCE-4F7F-A0C2-8732143B1CDD}">
      <dgm:prSet/>
      <dgm:spPr/>
      <dgm:t>
        <a:bodyPr/>
        <a:lstStyle/>
        <a:p>
          <a:pPr algn="just" rtl="0"/>
          <a:r>
            <a:rPr lang="es-PA" dirty="0" smtClean="0"/>
            <a:t>A menudo, otro punto de vista de los nativos frente a sus instructores inmigrantes digitales es que su educación no es digna de prestar atención ya que todo es comparado con la experiencia y entonces los culpan por ¡no prestar atención!</a:t>
          </a:r>
          <a:endParaRPr lang="es-PA" dirty="0"/>
        </a:p>
      </dgm:t>
    </dgm:pt>
    <dgm:pt modelId="{79C7D6E1-D439-44A5-91DF-2F36BDB95902}" type="parTrans" cxnId="{C567FE0D-90D3-4E44-9296-7469ADBE1EE5}">
      <dgm:prSet/>
      <dgm:spPr/>
      <dgm:t>
        <a:bodyPr/>
        <a:lstStyle/>
        <a:p>
          <a:pPr algn="just"/>
          <a:endParaRPr lang="es-PA"/>
        </a:p>
      </dgm:t>
    </dgm:pt>
    <dgm:pt modelId="{8B530D10-3B38-48A0-A0B2-0215A3CDB09E}" type="sibTrans" cxnId="{C567FE0D-90D3-4E44-9296-7469ADBE1EE5}">
      <dgm:prSet/>
      <dgm:spPr/>
      <dgm:t>
        <a:bodyPr/>
        <a:lstStyle/>
        <a:p>
          <a:pPr algn="just"/>
          <a:endParaRPr lang="es-PA"/>
        </a:p>
      </dgm:t>
    </dgm:pt>
    <dgm:pt modelId="{D8E46F27-3172-4593-BC80-B2C16935C7EF}" type="pres">
      <dgm:prSet presAssocID="{6A10B0A9-8060-4568-BEAA-C867E016C8D8}" presName="linear" presStyleCnt="0">
        <dgm:presLayoutVars>
          <dgm:animLvl val="lvl"/>
          <dgm:resizeHandles val="exact"/>
        </dgm:presLayoutVars>
      </dgm:prSet>
      <dgm:spPr/>
      <dgm:t>
        <a:bodyPr/>
        <a:lstStyle/>
        <a:p>
          <a:endParaRPr lang="es-PA"/>
        </a:p>
      </dgm:t>
    </dgm:pt>
    <dgm:pt modelId="{B49E53B8-3088-41F0-B355-3D1FD1F6E724}" type="pres">
      <dgm:prSet presAssocID="{AC62A00F-9CCE-4F7F-A0C2-8732143B1CDD}" presName="parentText" presStyleLbl="node1" presStyleIdx="0" presStyleCnt="1" custLinFactNeighborX="11190" custLinFactNeighborY="81501">
        <dgm:presLayoutVars>
          <dgm:chMax val="0"/>
          <dgm:bulletEnabled val="1"/>
        </dgm:presLayoutVars>
      </dgm:prSet>
      <dgm:spPr/>
      <dgm:t>
        <a:bodyPr/>
        <a:lstStyle/>
        <a:p>
          <a:endParaRPr lang="es-PA"/>
        </a:p>
      </dgm:t>
    </dgm:pt>
  </dgm:ptLst>
  <dgm:cxnLst>
    <dgm:cxn modelId="{CA62F56C-5893-4A17-9338-7A8525E05D9B}" type="presOf" srcId="{6A10B0A9-8060-4568-BEAA-C867E016C8D8}" destId="{D8E46F27-3172-4593-BC80-B2C16935C7EF}" srcOrd="0" destOrd="0" presId="urn:microsoft.com/office/officeart/2005/8/layout/vList2"/>
    <dgm:cxn modelId="{C567FE0D-90D3-4E44-9296-7469ADBE1EE5}" srcId="{6A10B0A9-8060-4568-BEAA-C867E016C8D8}" destId="{AC62A00F-9CCE-4F7F-A0C2-8732143B1CDD}" srcOrd="0" destOrd="0" parTransId="{79C7D6E1-D439-44A5-91DF-2F36BDB95902}" sibTransId="{8B530D10-3B38-48A0-A0B2-0215A3CDB09E}"/>
    <dgm:cxn modelId="{A30BDE5D-7C79-4D8F-9225-171ECDD12BD9}" type="presOf" srcId="{AC62A00F-9CCE-4F7F-A0C2-8732143B1CDD}" destId="{B49E53B8-3088-41F0-B355-3D1FD1F6E724}" srcOrd="0" destOrd="0" presId="urn:microsoft.com/office/officeart/2005/8/layout/vList2"/>
    <dgm:cxn modelId="{40C49099-AA32-4E27-B3B4-694715155EB4}" type="presParOf" srcId="{D8E46F27-3172-4593-BC80-B2C16935C7EF}" destId="{B49E53B8-3088-41F0-B355-3D1FD1F6E724}"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B5B39-FFCF-44BF-81B9-66F60F420A10}">
      <dsp:nvSpPr>
        <dsp:cNvPr id="0" name=""/>
        <dsp:cNvSpPr/>
      </dsp:nvSpPr>
      <dsp:spPr>
        <a:xfrm>
          <a:off x="0" y="57205"/>
          <a:ext cx="5472608" cy="131274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PA" sz="3400" kern="1200" dirty="0" smtClean="0"/>
            <a:t>Materia: Comunicación y Tecnología</a:t>
          </a:r>
          <a:endParaRPr lang="es-PA" sz="3400" kern="1200" dirty="0"/>
        </a:p>
      </dsp:txBody>
      <dsp:txXfrm>
        <a:off x="64083" y="121288"/>
        <a:ext cx="5344442" cy="1184574"/>
      </dsp:txXfrm>
    </dsp:sp>
    <dsp:sp modelId="{EB2D00AC-B6E8-421F-946D-ABBEB6A9DFD3}">
      <dsp:nvSpPr>
        <dsp:cNvPr id="0" name=""/>
        <dsp:cNvSpPr/>
      </dsp:nvSpPr>
      <dsp:spPr>
        <a:xfrm>
          <a:off x="0" y="1467866"/>
          <a:ext cx="5472608" cy="131274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PA" sz="3400" kern="1200" smtClean="0"/>
            <a:t>Estudiante: María Castillo</a:t>
          </a:r>
          <a:endParaRPr lang="es-PA" sz="3400" kern="1200"/>
        </a:p>
      </dsp:txBody>
      <dsp:txXfrm>
        <a:off x="64083" y="1531949"/>
        <a:ext cx="5344442" cy="1184574"/>
      </dsp:txXfrm>
    </dsp:sp>
    <dsp:sp modelId="{34207170-11C4-43A0-B33F-E0D3D850F333}">
      <dsp:nvSpPr>
        <dsp:cNvPr id="0" name=""/>
        <dsp:cNvSpPr/>
      </dsp:nvSpPr>
      <dsp:spPr>
        <a:xfrm>
          <a:off x="0" y="2878526"/>
          <a:ext cx="5472608" cy="131274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PA" sz="3400" kern="1200" dirty="0" smtClean="0"/>
            <a:t>Resumen Los inmigrantes digitales</a:t>
          </a:r>
          <a:endParaRPr lang="es-PA" sz="3400" kern="1200" dirty="0"/>
        </a:p>
      </dsp:txBody>
      <dsp:txXfrm>
        <a:off x="64083" y="2942609"/>
        <a:ext cx="5344442" cy="11845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E53B8-3088-41F0-B355-3D1FD1F6E724}">
      <dsp:nvSpPr>
        <dsp:cNvPr id="0" name=""/>
        <dsp:cNvSpPr/>
      </dsp:nvSpPr>
      <dsp:spPr>
        <a:xfrm>
          <a:off x="0" y="43677"/>
          <a:ext cx="5148064" cy="235872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just" defTabSz="933450" rtl="0">
            <a:lnSpc>
              <a:spcPct val="90000"/>
            </a:lnSpc>
            <a:spcBef>
              <a:spcPct val="0"/>
            </a:spcBef>
            <a:spcAft>
              <a:spcPct val="35000"/>
            </a:spcAft>
          </a:pPr>
          <a:r>
            <a:rPr lang="es-PA" sz="2100" kern="1200" dirty="0" smtClean="0"/>
            <a:t>A menudo, otro punto de vista de los nativos frente a sus instructores inmigrantes digitales es que su educación no es digna de prestar atención ya que todo es comparado con la experiencia y entonces los culpan por ¡no prestar atención!</a:t>
          </a:r>
          <a:endParaRPr lang="es-PA" sz="2100" kern="1200" dirty="0"/>
        </a:p>
      </dsp:txBody>
      <dsp:txXfrm>
        <a:off x="115143" y="158820"/>
        <a:ext cx="4917778" cy="21284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8916C0C-4E2E-40F7-BAA1-89498149D024}" type="datetimeFigureOut">
              <a:rPr lang="es-PA" smtClean="0"/>
              <a:pPr/>
              <a:t>03/16/2013</a:t>
            </a:fld>
            <a:endParaRPr lang="es-PA"/>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PA"/>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79E9F9F-DCE2-486F-9690-E9DB18B6EE5A}" type="slidenum">
              <a:rPr lang="es-PA" smtClean="0"/>
              <a:pPr/>
              <a:t>‹Nº›</a:t>
            </a:fld>
            <a:endParaRPr lang="es-P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8916C0C-4E2E-40F7-BAA1-89498149D024}" type="datetimeFigureOut">
              <a:rPr lang="es-PA" smtClean="0"/>
              <a:pPr/>
              <a:t>03/16/2013</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C8916C0C-4E2E-40F7-BAA1-89498149D024}" type="datetimeFigureOut">
              <a:rPr lang="es-PA" smtClean="0"/>
              <a:pPr/>
              <a:t>03/16/2013</a:t>
            </a:fld>
            <a:endParaRPr lang="es-PA"/>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PA"/>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79E9F9F-DCE2-486F-9690-E9DB18B6EE5A}" type="slidenum">
              <a:rPr lang="es-PA" smtClean="0"/>
              <a:pPr/>
              <a:t>‹Nº›</a:t>
            </a:fld>
            <a:endParaRPr lang="es-P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8916C0C-4E2E-40F7-BAA1-89498149D024}" type="datetimeFigureOut">
              <a:rPr lang="es-PA" smtClean="0"/>
              <a:pPr/>
              <a:t>03/16/2013</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8916C0C-4E2E-40F7-BAA1-89498149D024}" type="datetimeFigureOut">
              <a:rPr lang="es-PA" smtClean="0"/>
              <a:pPr/>
              <a:t>03/16/2013</a:t>
            </a:fld>
            <a:endParaRPr lang="es-PA"/>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PA"/>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D79E9F9F-DCE2-486F-9690-E9DB18B6EE5A}" type="slidenum">
              <a:rPr lang="es-PA" smtClean="0"/>
              <a:pPr/>
              <a:t>‹Nº›</a:t>
            </a:fld>
            <a:endParaRPr lang="es-P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8916C0C-4E2E-40F7-BAA1-89498149D024}" type="datetimeFigureOut">
              <a:rPr lang="es-PA" smtClean="0"/>
              <a:pPr/>
              <a:t>03/16/2013</a:t>
            </a:fld>
            <a:endParaRPr lang="es-PA"/>
          </a:p>
        </p:txBody>
      </p:sp>
      <p:sp>
        <p:nvSpPr>
          <p:cNvPr id="6" name="5 Marcador de pie de página"/>
          <p:cNvSpPr>
            <a:spLocks noGrp="1"/>
          </p:cNvSpPr>
          <p:nvPr>
            <p:ph type="ftr" sz="quarter" idx="11"/>
          </p:nvPr>
        </p:nvSpPr>
        <p:spPr/>
        <p:txBody>
          <a:bodyPr/>
          <a:lstStyle>
            <a:extLst/>
          </a:lstStyle>
          <a:p>
            <a:endParaRPr lang="es-PA"/>
          </a:p>
        </p:txBody>
      </p:sp>
      <p:sp>
        <p:nvSpPr>
          <p:cNvPr id="7" name="6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8916C0C-4E2E-40F7-BAA1-89498149D024}" type="datetimeFigureOut">
              <a:rPr lang="es-PA" smtClean="0"/>
              <a:pPr/>
              <a:t>03/16/2013</a:t>
            </a:fld>
            <a:endParaRPr lang="es-PA"/>
          </a:p>
        </p:txBody>
      </p:sp>
      <p:sp>
        <p:nvSpPr>
          <p:cNvPr id="8" name="7 Marcador de pie de página"/>
          <p:cNvSpPr>
            <a:spLocks noGrp="1"/>
          </p:cNvSpPr>
          <p:nvPr>
            <p:ph type="ftr" sz="quarter" idx="11"/>
          </p:nvPr>
        </p:nvSpPr>
        <p:spPr/>
        <p:txBody>
          <a:bodyPr/>
          <a:lstStyle>
            <a:extLst/>
          </a:lstStyle>
          <a:p>
            <a:endParaRPr lang="es-PA"/>
          </a:p>
        </p:txBody>
      </p:sp>
      <p:sp>
        <p:nvSpPr>
          <p:cNvPr id="9" name="8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8916C0C-4E2E-40F7-BAA1-89498149D024}" type="datetimeFigureOut">
              <a:rPr lang="es-PA" smtClean="0"/>
              <a:pPr/>
              <a:t>03/16/2013</a:t>
            </a:fld>
            <a:endParaRPr lang="es-PA"/>
          </a:p>
        </p:txBody>
      </p:sp>
      <p:sp>
        <p:nvSpPr>
          <p:cNvPr id="4" name="3 Marcador de pie de página"/>
          <p:cNvSpPr>
            <a:spLocks noGrp="1"/>
          </p:cNvSpPr>
          <p:nvPr>
            <p:ph type="ftr" sz="quarter" idx="11"/>
          </p:nvPr>
        </p:nvSpPr>
        <p:spPr/>
        <p:txBody>
          <a:bodyPr/>
          <a:lstStyle>
            <a:extLst/>
          </a:lstStyle>
          <a:p>
            <a:endParaRPr lang="es-PA"/>
          </a:p>
        </p:txBody>
      </p:sp>
      <p:sp>
        <p:nvSpPr>
          <p:cNvPr id="5" name="4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C8916C0C-4E2E-40F7-BAA1-89498149D024}" type="datetimeFigureOut">
              <a:rPr lang="es-PA" smtClean="0"/>
              <a:pPr/>
              <a:t>03/16/2013</a:t>
            </a:fld>
            <a:endParaRPr lang="es-PA"/>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PA"/>
          </a:p>
        </p:txBody>
      </p:sp>
      <p:sp>
        <p:nvSpPr>
          <p:cNvPr id="4" name="3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8916C0C-4E2E-40F7-BAA1-89498149D024}" type="datetimeFigureOut">
              <a:rPr lang="es-PA" smtClean="0"/>
              <a:pPr/>
              <a:t>03/16/2013</a:t>
            </a:fld>
            <a:endParaRPr lang="es-PA"/>
          </a:p>
        </p:txBody>
      </p:sp>
      <p:sp>
        <p:nvSpPr>
          <p:cNvPr id="6" name="5 Marcador de pie de página"/>
          <p:cNvSpPr>
            <a:spLocks noGrp="1"/>
          </p:cNvSpPr>
          <p:nvPr>
            <p:ph type="ftr" sz="quarter" idx="11"/>
          </p:nvPr>
        </p:nvSpPr>
        <p:spPr/>
        <p:txBody>
          <a:bodyPr/>
          <a:lstStyle>
            <a:extLst/>
          </a:lstStyle>
          <a:p>
            <a:endParaRPr lang="es-PA"/>
          </a:p>
        </p:txBody>
      </p:sp>
      <p:sp>
        <p:nvSpPr>
          <p:cNvPr id="7" name="6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C8916C0C-4E2E-40F7-BAA1-89498149D024}" type="datetimeFigureOut">
              <a:rPr lang="es-PA" smtClean="0"/>
              <a:pPr/>
              <a:t>03/16/2013</a:t>
            </a:fld>
            <a:endParaRPr lang="es-PA"/>
          </a:p>
        </p:txBody>
      </p:sp>
      <p:sp>
        <p:nvSpPr>
          <p:cNvPr id="6" name="5 Marcador de pie de página"/>
          <p:cNvSpPr>
            <a:spLocks noGrp="1"/>
          </p:cNvSpPr>
          <p:nvPr>
            <p:ph type="ftr" sz="quarter" idx="11"/>
          </p:nvPr>
        </p:nvSpPr>
        <p:spPr/>
        <p:txBody>
          <a:bodyPr/>
          <a:lstStyle>
            <a:extLst/>
          </a:lstStyle>
          <a:p>
            <a:endParaRPr lang="es-PA"/>
          </a:p>
        </p:txBody>
      </p:sp>
      <p:sp>
        <p:nvSpPr>
          <p:cNvPr id="7" name="6 Marcador de número de diapositiva"/>
          <p:cNvSpPr>
            <a:spLocks noGrp="1"/>
          </p:cNvSpPr>
          <p:nvPr>
            <p:ph type="sldNum" sz="quarter" idx="12"/>
          </p:nvPr>
        </p:nvSpPr>
        <p:spPr/>
        <p:txBody>
          <a:bodyPr/>
          <a:lstStyle>
            <a:extLst/>
          </a:lstStyle>
          <a:p>
            <a:fld id="{D79E9F9F-DCE2-486F-9690-E9DB18B6EE5A}" type="slidenum">
              <a:rPr lang="es-PA" smtClean="0"/>
              <a:pPr/>
              <a:t>‹Nº›</a:t>
            </a:fld>
            <a:endParaRPr lang="es-PA"/>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8916C0C-4E2E-40F7-BAA1-89498149D024}" type="datetimeFigureOut">
              <a:rPr lang="es-PA" smtClean="0"/>
              <a:pPr/>
              <a:t>03/16/2013</a:t>
            </a:fld>
            <a:endParaRPr lang="es-PA"/>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PA"/>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79E9F9F-DCE2-486F-9690-E9DB18B6EE5A}" type="slidenum">
              <a:rPr lang="es-PA" smtClean="0"/>
              <a:pPr/>
              <a:t>‹Nº›</a:t>
            </a:fld>
            <a:endParaRPr lang="es-P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microsoft.com/office/2007/relationships/diagramDrawing" Target="../diagrams/drawing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Diagrama"/>
          <p:cNvGraphicFramePr/>
          <p:nvPr>
            <p:extLst>
              <p:ext uri="{D42A27DB-BD31-4B8C-83A1-F6EECF244321}">
                <p14:modId xmlns:p14="http://schemas.microsoft.com/office/powerpoint/2010/main" xmlns="" val="2207341184"/>
              </p:ext>
            </p:extLst>
          </p:nvPr>
        </p:nvGraphicFramePr>
        <p:xfrm>
          <a:off x="3059832" y="692696"/>
          <a:ext cx="5472608"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713180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59632" y="1844824"/>
            <a:ext cx="5598368" cy="17543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s-PA" dirty="0"/>
              <a:t>Los estudiantes de hoy - a través de la universidad - representan las primeras generaciones formadas con esta nueva tecnología. Han pasado sus vidas enteras rodeadas por el uso de computadoras, juegos de video, música digital, videos, teléfonos celulares y otros juguetes y herramientas de la edad digital.</a:t>
            </a:r>
          </a:p>
        </p:txBody>
      </p:sp>
      <p:pic>
        <p:nvPicPr>
          <p:cNvPr id="1026" name="Picture 2" descr="http://t1.gstatic.com/images?q=tbn:ANd9GcSMVgdv065ctNu1PcmCEhNWADaIhVLLC3HR7PDqcmyi21005V758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64088" y="3861048"/>
            <a:ext cx="2514600" cy="18192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48021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476672"/>
            <a:ext cx="5958408" cy="258532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PA" dirty="0"/>
              <a:t>Diversas clases de experiencias conducen a diversas estructuras cerebrales”, dice el Dr. Bruce D. Berry de la universidad de medicina de </a:t>
            </a:r>
            <a:r>
              <a:rPr lang="es-PA" dirty="0" err="1"/>
              <a:t>Baylor</a:t>
            </a:r>
            <a:r>
              <a:rPr lang="es-PA" dirty="0"/>
              <a:t>. Pues veremos que es muy probable que los cerebros de nuestros estudiantes cambien físicamente - y sean diferentes al nuestro - como resultado de su formación. Pero si esto es literalmente verdad, podemos decir con certeza que sus patrones de pensamiento han cambiado. Demostraré cómo han cambiado en un minuto.</a:t>
            </a:r>
          </a:p>
        </p:txBody>
      </p:sp>
      <p:pic>
        <p:nvPicPr>
          <p:cNvPr id="2050" name="Picture 2" descr="http://t3.gstatic.com/images?q=tbn:ANd9GcS2m3022oPW2Sb5eHZbFAG70Q7YRp6LcsvULodUnUYpePYuu_yAd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868960" y="3861048"/>
            <a:ext cx="3888432" cy="210357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00442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27784" y="2996952"/>
            <a:ext cx="4572000" cy="258532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just"/>
            <a:r>
              <a:rPr lang="es-PA" dirty="0" smtClean="0"/>
              <a:t>Nuestros </a:t>
            </a:r>
            <a:r>
              <a:rPr lang="es-PA" dirty="0"/>
              <a:t>estudiantes son hoy todos “nativos” de la lengua digital de juegos por computadora, video e Internet.</a:t>
            </a:r>
          </a:p>
          <a:p>
            <a:pPr algn="just"/>
            <a:r>
              <a:rPr lang="es-PA" dirty="0"/>
              <a:t>¿Y el resto de nosotros? Nosotros, los que no nacimos en el mundo digital pero tenemos algún punto de nuestras vidas, cerca y adoptadas a la mayoría de aspectos de la nueva tecnología, somos </a:t>
            </a:r>
            <a:r>
              <a:rPr lang="es-PA" dirty="0" smtClean="0"/>
              <a:t>Inmigrantes Digitales</a:t>
            </a:r>
            <a:r>
              <a:rPr lang="es-PA" dirty="0"/>
              <a:t>.</a:t>
            </a:r>
          </a:p>
        </p:txBody>
      </p:sp>
      <p:pic>
        <p:nvPicPr>
          <p:cNvPr id="3074" name="Picture 2" descr="http://t3.gstatic.com/images?q=tbn:ANd9GcSudZzi97kvTptSqjaVFMt9Cl61-I500vOH_34b7c8Ptpc3i1PJ"/>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7584" y="836712"/>
            <a:ext cx="2971800" cy="15430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1185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27784" y="3429000"/>
            <a:ext cx="45720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just"/>
            <a:r>
              <a:rPr lang="es-PA" dirty="0" smtClean="0"/>
              <a:t>La </a:t>
            </a:r>
            <a:r>
              <a:rPr lang="es-PA" dirty="0"/>
              <a:t>gente más vieja “socializa” de manera diferentemente con sus hijos, ahora están en el proceso de aprender una nueva lengua. Y una lengua aprendida en la vida, dicen los científicos, entra a diversas partes del cerebro.</a:t>
            </a:r>
          </a:p>
        </p:txBody>
      </p:sp>
      <p:pic>
        <p:nvPicPr>
          <p:cNvPr id="4098" name="Picture 2" descr="http://t1.gstatic.com/images?q=tbn:ANd9GcQ3GVCDtDCDvcuGKMMv3UGP9x0DnCUW7mK2oGAtixcUr3IGLjuJ"/>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71600" y="1256581"/>
            <a:ext cx="2466975" cy="18478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25805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771800" y="3861048"/>
            <a:ext cx="4572000" cy="2308324"/>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just"/>
            <a:r>
              <a:rPr lang="es-PA" dirty="0"/>
              <a:t>Pero esto no es una broma. Es muy serio, porque el problema más grande es la educación de nuestros instructores inmigrantes digitales, que hablan una lengua anticuada (de la edad pre-digital) y están luchando para enseñar a una población que habla perfectamente una nueva lengua.</a:t>
            </a:r>
          </a:p>
        </p:txBody>
      </p:sp>
      <p:pic>
        <p:nvPicPr>
          <p:cNvPr id="5122" name="Picture 2" descr="http://3.bp.blogspot.com/_6zmmjUxsEb4/S-78mKayAzI/AAAAAAAAAEg/vF3iWHgMUq0/s1600/Nativos+Digitales.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71600" y="188640"/>
            <a:ext cx="4762500" cy="32670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65229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0" y="3501008"/>
            <a:ext cx="5670376" cy="2308324"/>
          </a:xfrm>
          <a:prstGeom prst="rect">
            <a:avLst/>
          </a:prstGeom>
        </p:spPr>
        <p:txBody>
          <a:bodyPr wrap="square">
            <a:spAutoFit/>
          </a:bodyPr>
          <a:lstStyle/>
          <a:p>
            <a:pPr algn="just"/>
            <a:r>
              <a:rPr lang="es-PA" dirty="0"/>
              <a:t>* Los nativos digitales reciben información realmente rápida. * Les gustan los procesos y multitareas paralelos. * Prefieren gráficos antes que el texto. * Defienden los accesos al azar (desde hipertextos). * Funcionan mejor cuando trabajan en red. * Prosperan con satisfacción inmediata y bajo recompensas frecuentes. * Eligen jugar en “serio” que trabajar. (¿Este ambiente les es familiar?)</a:t>
            </a:r>
          </a:p>
        </p:txBody>
      </p:sp>
      <p:pic>
        <p:nvPicPr>
          <p:cNvPr id="6146" name="Picture 2" descr="http://t2.gstatic.com/images?q=tbn:ANd9GcTHS0VSBQHeYkecLxp90wHm5cq535zKBmhqWFFOjTIOSvHcYQ7_Ww"/>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9592" y="725332"/>
            <a:ext cx="3096344" cy="231927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18213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45310" y="1020932"/>
            <a:ext cx="4086200" cy="397031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PA" dirty="0"/>
              <a:t>Los inmigrantes digitales no creen que sus estudiantes pueden aprender con éxito mientras ven la TV o escuchan música, porque (los inmigrantes) no pueden. Por supuesto que no, ellos no practicaron esta habilidad constantemente en sus años de formación. Los </a:t>
            </a:r>
            <a:r>
              <a:rPr lang="es-PA" dirty="0" smtClean="0"/>
              <a:t>inmigrantes digitales</a:t>
            </a:r>
            <a:r>
              <a:rPr lang="es-PA" dirty="0"/>
              <a:t> piensan que el aprendizaje no puede (o no debe) ser diversión. ¿Porqué? ¿Ellos acaso no pasaron sus años elementales formativos aprendiendo con la “Calle Sésamo”? (el programa de TV).</a:t>
            </a:r>
          </a:p>
        </p:txBody>
      </p:sp>
      <p:pic>
        <p:nvPicPr>
          <p:cNvPr id="7170" name="Picture 2" descr="http://3.bp.blogspot.com/-FrfvUEbEtu4/ToCgUUx5BvI/AAAAAAAAAAo/mlHT6tZqKzg/s1600/nativos.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1560" y="2132856"/>
            <a:ext cx="3333750" cy="33242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04763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xmlns="" val="2435589909"/>
              </p:ext>
            </p:extLst>
          </p:nvPr>
        </p:nvGraphicFramePr>
        <p:xfrm>
          <a:off x="611560" y="692696"/>
          <a:ext cx="5148064" cy="24023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194" name="Picture 2" descr="http://jovenes.es/wp-content/uploads/2013/01/nativos-digitales.jpg"/>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3059832" y="3212976"/>
            <a:ext cx="4567937" cy="34289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249644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25</TotalTime>
  <Words>290</Words>
  <Application>Microsoft Office PowerPoint</Application>
  <PresentationFormat>Presentación en pantalla (4:3)</PresentationFormat>
  <Paragraphs>12</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Opulento</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mariac</dc:creator>
  <cp:lastModifiedBy>Docentes</cp:lastModifiedBy>
  <cp:revision>14</cp:revision>
  <dcterms:created xsi:type="dcterms:W3CDTF">2013-03-13T14:34:40Z</dcterms:created>
  <dcterms:modified xsi:type="dcterms:W3CDTF">2013-03-16T23:22:43Z</dcterms:modified>
</cp:coreProperties>
</file>