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8" r:id="rId3"/>
    <p:sldId id="292" r:id="rId4"/>
    <p:sldId id="263" r:id="rId5"/>
    <p:sldId id="286" r:id="rId6"/>
    <p:sldId id="303" r:id="rId7"/>
    <p:sldId id="293" r:id="rId8"/>
    <p:sldId id="295" r:id="rId9"/>
    <p:sldId id="296" r:id="rId10"/>
    <p:sldId id="29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16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913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371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24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6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797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195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566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83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8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4517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194D0-729C-4AC3-85BE-CAABA6142883}" type="datetimeFigureOut">
              <a:rPr lang="es-ES" smtClean="0"/>
              <a:t>01/07/2013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B4837-4D1C-4E2F-8F3F-9634DAB6DE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294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gif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43206" y="33265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DIFERENCIAS ENTRE EDUCACIÓN A  DISTANCIA </a:t>
            </a:r>
            <a:b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E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Y EDUCACIÓN VIRTUAL</a:t>
            </a:r>
          </a:p>
        </p:txBody>
      </p:sp>
      <p:pic>
        <p:nvPicPr>
          <p:cNvPr id="6" name="Picture 8" descr="http://www.amee-omedi.org/images/Intern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43685"/>
            <a:ext cx="4000500" cy="362634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276872"/>
            <a:ext cx="4231797" cy="36983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 rot="229125">
            <a:off x="1423678" y="2029939"/>
            <a:ext cx="2664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</a:t>
            </a:r>
            <a:r>
              <a:rPr lang="es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</a:t>
            </a:r>
            <a:endParaRPr lang="es-E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667697">
            <a:off x="4696921" y="5485366"/>
            <a:ext cx="2664296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A  DISTANCIA </a:t>
            </a:r>
            <a:endParaRPr lang="es-E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63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188913"/>
            <a:ext cx="8229600" cy="79181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/>
              <a:t>EDUCACIÓN VIRTUAL</a:t>
            </a:r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2035665" y="1124744"/>
            <a:ext cx="550981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Los ambientes virtuales se apoyan fundamentalmente en las TIC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062" y="2204864"/>
            <a:ext cx="5616624" cy="3400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21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328256" y="188640"/>
            <a:ext cx="8424936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endParaRPr lang="es-ES" b="1" dirty="0"/>
          </a:p>
          <a:p>
            <a:pPr algn="just" eaLnBrk="1" hangingPunct="1"/>
            <a:r>
              <a:rPr lang="es-ES" sz="2400" b="1" dirty="0" smtClean="0"/>
              <a:t>El Siglo </a:t>
            </a:r>
            <a:r>
              <a:rPr lang="es-ES" sz="2400" b="1" dirty="0"/>
              <a:t>XXI: </a:t>
            </a:r>
            <a:r>
              <a:rPr lang="es-ES" sz="2400" b="1" dirty="0" smtClean="0"/>
              <a:t>Evolución de la Educación en el </a:t>
            </a:r>
            <a:r>
              <a:rPr lang="es-ES" sz="2400" b="1" dirty="0"/>
              <a:t>Á</a:t>
            </a:r>
            <a:r>
              <a:rPr lang="es-ES" sz="2400" b="1" dirty="0" smtClean="0"/>
              <a:t>mbito </a:t>
            </a:r>
            <a:r>
              <a:rPr lang="es-ES" sz="2400" b="1" dirty="0"/>
              <a:t>T</a:t>
            </a:r>
            <a:r>
              <a:rPr lang="es-ES" sz="2400" b="1" dirty="0" smtClean="0"/>
              <a:t>ecnológico se </a:t>
            </a:r>
            <a:r>
              <a:rPr lang="es-ES" sz="2400" b="1" dirty="0"/>
              <a:t>perfila como una de las formas principales de aprendizaje. </a:t>
            </a:r>
          </a:p>
          <a:p>
            <a:pPr algn="just" eaLnBrk="1" hangingPunct="1"/>
            <a:endParaRPr lang="es-ES" sz="2400" b="1" dirty="0"/>
          </a:p>
          <a:p>
            <a:pPr algn="just" eaLnBrk="1" hangingPunct="1"/>
            <a:r>
              <a:rPr lang="es-ES" sz="2400" b="1" dirty="0"/>
              <a:t>Este aumento de la popularidad de la Educación a </a:t>
            </a:r>
            <a:r>
              <a:rPr lang="es-ES" sz="2400" b="1" dirty="0" smtClean="0"/>
              <a:t>Virtual </a:t>
            </a:r>
            <a:r>
              <a:rPr lang="es-ES" sz="2400" b="1" dirty="0"/>
              <a:t>se relaciona funcionalmente con los avances de la informática y las </a:t>
            </a:r>
            <a:r>
              <a:rPr lang="es-ES" sz="2400" b="1" dirty="0" smtClean="0"/>
              <a:t>telecomunicaciones, TIC.</a:t>
            </a:r>
            <a:endParaRPr lang="es-ES" sz="2400" b="1" dirty="0"/>
          </a:p>
          <a:p>
            <a:pPr algn="just" eaLnBrk="1" hangingPunct="1"/>
            <a:endParaRPr lang="es-ES" sz="2400" b="1" dirty="0"/>
          </a:p>
          <a:p>
            <a:pPr algn="just" eaLnBrk="1" hangingPunct="1"/>
            <a:r>
              <a:rPr lang="es-ES" sz="2400" b="1" dirty="0" smtClean="0"/>
              <a:t>Pero además se </a:t>
            </a:r>
            <a:r>
              <a:rPr lang="es-ES" sz="2400" b="1" dirty="0"/>
              <a:t>ofrecen diversas oportunidades para la educación a </a:t>
            </a:r>
            <a:r>
              <a:rPr lang="es-ES" sz="2400" b="1" dirty="0" smtClean="0"/>
              <a:t>distancia</a:t>
            </a:r>
            <a:r>
              <a:rPr lang="es-ES" sz="2400" b="1" dirty="0"/>
              <a:t>, instituciones en convenio con </a:t>
            </a:r>
            <a:r>
              <a:rPr lang="es-ES" sz="2400" b="1" dirty="0" smtClean="0"/>
              <a:t>organizaciones en </a:t>
            </a:r>
            <a:r>
              <a:rPr lang="es-ES" sz="2400" b="1" dirty="0"/>
              <a:t>el exterior permiten aumentar la gama de opciones para la preparación de </a:t>
            </a:r>
            <a:r>
              <a:rPr lang="es-ES" sz="2400" b="1" dirty="0" smtClean="0"/>
              <a:t>profesionales. aprovechan </a:t>
            </a:r>
            <a:r>
              <a:rPr lang="es-ES" sz="2400" b="1" dirty="0"/>
              <a:t>las nuevas </a:t>
            </a:r>
            <a:r>
              <a:rPr lang="es-ES" sz="2400" b="1" dirty="0" smtClean="0"/>
              <a:t>tendencias que </a:t>
            </a:r>
            <a:r>
              <a:rPr lang="es-ES" sz="2400" b="1" dirty="0"/>
              <a:t>el desarrollo tecnológico ha permitido</a:t>
            </a:r>
            <a:r>
              <a:rPr lang="es-ES" sz="2400" b="1" dirty="0" smtClean="0"/>
              <a:t>.	 </a:t>
            </a:r>
            <a:r>
              <a:rPr lang="es-VE" sz="2400" b="1" dirty="0"/>
              <a:t/>
            </a:r>
            <a:br>
              <a:rPr lang="es-VE" sz="2400" b="1" dirty="0"/>
            </a:br>
            <a:endParaRPr lang="es-VE" sz="2400" dirty="0"/>
          </a:p>
        </p:txBody>
      </p:sp>
      <p:pic>
        <p:nvPicPr>
          <p:cNvPr id="3" name="Picture 4" descr="j019806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5301208"/>
            <a:ext cx="836931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76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611560" y="57978"/>
            <a:ext cx="8229600" cy="74175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sz="3200" b="1" dirty="0" smtClean="0"/>
              <a:t>ALCANCES DE LA EDUCACIÓN A DISTANCIA</a:t>
            </a: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033960" y="692696"/>
            <a:ext cx="6624736" cy="5760232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s-VE" sz="1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FLEXIBILIDAD</a:t>
            </a:r>
          </a:p>
          <a:p>
            <a:pPr marL="0" indent="0">
              <a:buNone/>
              <a:defRPr/>
            </a:pPr>
            <a:endParaRPr lang="es-VE" sz="3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ACCESO A LA EDUCACIÓN</a:t>
            </a:r>
          </a:p>
          <a:p>
            <a:pPr marL="0" indent="0">
              <a:buNone/>
              <a:defRPr/>
            </a:pPr>
            <a:endParaRPr lang="es-VE" sz="3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RESPETA LA ORGANIZACIÓN DEL TIEMPO</a:t>
            </a:r>
          </a:p>
          <a:p>
            <a:pPr marL="0" indent="0">
              <a:buNone/>
              <a:defRPr/>
            </a:pPr>
            <a:endParaRPr lang="es-VE" sz="3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ALFABETIZACIÓN DIGITAL</a:t>
            </a:r>
          </a:p>
          <a:p>
            <a:pPr marL="0" indent="0">
              <a:buNone/>
              <a:defRPr/>
            </a:pPr>
            <a:endParaRPr lang="es-VE" sz="3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PRODUCTIVIDAD</a:t>
            </a:r>
          </a:p>
          <a:p>
            <a:pPr marL="0" indent="0">
              <a:buNone/>
              <a:defRPr/>
            </a:pPr>
            <a:endParaRPr lang="es-VE" sz="3800" b="1" dirty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INNOVACIÓN EN PRÁCTICAS DOCENTES</a:t>
            </a:r>
          </a:p>
          <a:p>
            <a:pPr marL="0" indent="0">
              <a:buNone/>
              <a:defRPr/>
            </a:pPr>
            <a:endParaRPr lang="es-VE" sz="3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ENSEÑANZA SEMIPERSONALIZADA</a:t>
            </a:r>
          </a:p>
          <a:p>
            <a:pPr marL="0" indent="0">
              <a:buNone/>
              <a:defRPr/>
            </a:pPr>
            <a:endParaRPr lang="es-VE" sz="3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APRENDIZAJE COLABORATIVO</a:t>
            </a:r>
          </a:p>
          <a:p>
            <a:pPr marL="0" indent="0">
              <a:buNone/>
              <a:defRPr/>
            </a:pPr>
            <a:endParaRPr lang="es-VE" sz="3800" b="1" dirty="0" smtClean="0"/>
          </a:p>
          <a:p>
            <a:pPr>
              <a:buFont typeface="Wingdings" pitchFamily="2" charset="2"/>
              <a:buChar char="v"/>
              <a:defRPr/>
            </a:pPr>
            <a:r>
              <a:rPr lang="es-VE" sz="3800" b="1" dirty="0" smtClean="0"/>
              <a:t>RETROALIMENTACIÓN INDIVIDUAL</a:t>
            </a:r>
          </a:p>
          <a:p>
            <a:pPr>
              <a:defRPr/>
            </a:pPr>
            <a:endParaRPr lang="es-VE" sz="3800" b="1" dirty="0" smtClean="0"/>
          </a:p>
        </p:txBody>
      </p:sp>
      <p:pic>
        <p:nvPicPr>
          <p:cNvPr id="4" name="Picture 2" descr="http://www.imagenesanimadas.net/Informatica/Portatiles/portatil0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187325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58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 txBox="1">
            <a:spLocks/>
          </p:cNvSpPr>
          <p:nvPr/>
        </p:nvSpPr>
        <p:spPr>
          <a:xfrm>
            <a:off x="472200" y="772026"/>
            <a:ext cx="8276264" cy="582532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FALTA DE COMUNICACIÓN DOCENTE - ESTUDIANTE.</a:t>
            </a:r>
          </a:p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EL AISLAMIENTO QUE SE PUEDE LLEGAR A DAR ENTRE SERES HUMANOS, ELIMINANDO LA INTERACCIÓN SOCIAL FÍSICA.</a:t>
            </a:r>
          </a:p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DESCONFIANZA QUE SE GENERA ANTE LA FALTA DE COMUNICACIÓN ENTRE EL PROFESOR Y SUS ESTUDIANTES SOBRE TODO EN EL PROCESO DE EVALUACIÓN DEL APRENDIZAJE DEL ESTUDIANTE.</a:t>
            </a:r>
          </a:p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DESCONOCER EL USO DEL AULA VIRTUAL.</a:t>
            </a:r>
          </a:p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INEXISTENCIA DE ORIENTACIÓN POR PARTE DEL TUTOR.</a:t>
            </a:r>
          </a:p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INDISCIPLINA Y DESORGANIZACIÓN DE LA AGENDA PERSONAL.</a:t>
            </a:r>
          </a:p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AISLAMIENTO (INDIVIDUAL DE LOS ESTUDIANTES.</a:t>
            </a:r>
          </a:p>
          <a:p>
            <a:pPr algn="just">
              <a:buFont typeface="Wingdings" pitchFamily="2" charset="2"/>
              <a:buChar char="v"/>
            </a:pPr>
            <a:r>
              <a:rPr lang="es-VE" sz="2400" b="1" dirty="0" smtClean="0"/>
              <a:t>DESMOTIVACIÓN DEL PARTICIPANTE – DOCENTE.</a:t>
            </a:r>
          </a:p>
        </p:txBody>
      </p:sp>
      <p:pic>
        <p:nvPicPr>
          <p:cNvPr id="9" name="Picture 26" descr="http://www.imagenesanimadas.net/Informatica/Correo/correo0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27791"/>
            <a:ext cx="1442756" cy="118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1 Título"/>
          <p:cNvSpPr txBox="1">
            <a:spLocks/>
          </p:cNvSpPr>
          <p:nvPr/>
        </p:nvSpPr>
        <p:spPr>
          <a:xfrm>
            <a:off x="467544" y="123954"/>
            <a:ext cx="7704856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sz="2800" b="1" dirty="0" smtClean="0"/>
              <a:t>LIMITACIONES DE LA EDUCACIÓN A DISTANCIA </a:t>
            </a:r>
          </a:p>
        </p:txBody>
      </p:sp>
    </p:spTree>
    <p:extLst>
      <p:ext uri="{BB962C8B-B14F-4D97-AF65-F5344CB8AC3E}">
        <p14:creationId xmlns:p14="http://schemas.microsoft.com/office/powerpoint/2010/main" val="42691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457200" y="11588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VE" sz="3200" b="1" smtClean="0"/>
              <a:t>RETOS QUE DEBEN AFRONTARSE EN LA EDUCACIÓN A DISTANCIA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457200" y="1340768"/>
            <a:ext cx="8229600" cy="302433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  <a:miter lim="800000"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  <a:defRPr/>
            </a:pPr>
            <a:r>
              <a:rPr lang="es-VE" sz="2100" b="1" dirty="0" smtClean="0"/>
              <a:t>PROMOVER LA ACCESIBILIDAD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s-VE" sz="2100" b="1" dirty="0" smtClean="0"/>
              <a:t>CONTRIBUIR A LA CONSECUCIÓN DE UN SISTEMA EDUCATIVO MUCHO MÁS PERSONALIZADO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s-VE" sz="2100" b="1" dirty="0" smtClean="0"/>
              <a:t>AUMENTAR LA FLEXIBILIDAD DE LOS SISTEMAS DE ESTUDIO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s-VE" sz="2100" b="1" dirty="0" smtClean="0"/>
              <a:t>MATERIALES Y ENTORNOS O CONTEXTOS SIGNIFICATIVAMENTE MÁS INTERACTIVOS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s-VE" sz="2100" b="1" dirty="0" smtClean="0"/>
              <a:t>EQUILIBRAR LA PERSONALIZACIÓN CON LA COOPERACIÓN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s-VE" sz="2100" b="1" dirty="0" smtClean="0"/>
              <a:t>LA BÚSQUEDA DE LA CALIDAD</a:t>
            </a:r>
          </a:p>
          <a:p>
            <a:pPr>
              <a:defRPr/>
            </a:pPr>
            <a:endParaRPr lang="es-VE" b="1" dirty="0" smtClean="0"/>
          </a:p>
          <a:p>
            <a:pPr>
              <a:defRPr/>
            </a:pPr>
            <a:endParaRPr lang="es-VE" b="1" dirty="0" smtClean="0"/>
          </a:p>
          <a:p>
            <a:pPr>
              <a:defRPr/>
            </a:pPr>
            <a:endParaRPr lang="es-VE" b="1" dirty="0"/>
          </a:p>
        </p:txBody>
      </p:sp>
      <p:pic>
        <p:nvPicPr>
          <p:cNvPr id="10" name="Picture 10" descr="http://2.bp.blogspot.com/_sXnWzbSyhZI/SRoze-7yHZI/AAAAAAAAABw/p2SuisP1NN8/s320/interne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880" y="4581128"/>
            <a:ext cx="4008193" cy="2043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3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.bp.blogspot.com/_ytt2IMJh8-c/TRt03de-qPI/AAAAAAAAAv8/yt3UPp9IGb0/s1600/sob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14248" flipH="1">
            <a:off x="624699" y="2978970"/>
            <a:ext cx="1413881" cy="9673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923" y="2420888"/>
            <a:ext cx="3698181" cy="208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/>
          <p:cNvSpPr>
            <a:spLocks noChangeArrowheads="1"/>
          </p:cNvSpPr>
          <p:nvPr/>
        </p:nvSpPr>
        <p:spPr bwMode="auto">
          <a:xfrm>
            <a:off x="1331640" y="792286"/>
            <a:ext cx="625577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" b="1" dirty="0"/>
              <a:t>	</a:t>
            </a:r>
            <a:r>
              <a:rPr lang="es-ES" sz="2800" b="1" dirty="0"/>
              <a:t> La educación a distancia se apoya no </a:t>
            </a:r>
            <a:r>
              <a:rPr lang="es-ES" sz="2800" b="1" dirty="0" smtClean="0"/>
              <a:t>solamente en </a:t>
            </a:r>
            <a:r>
              <a:rPr lang="es-ES" sz="2800" b="1" dirty="0"/>
              <a:t>las TIC, </a:t>
            </a:r>
            <a:r>
              <a:rPr lang="es-ES" sz="2800" b="1" dirty="0" smtClean="0"/>
              <a:t>(también </a:t>
            </a:r>
            <a:r>
              <a:rPr lang="es-ES" sz="2800" b="1" dirty="0"/>
              <a:t>mediante material  </a:t>
            </a:r>
            <a:r>
              <a:rPr lang="es-ES" sz="2800" b="1" dirty="0" smtClean="0"/>
              <a:t>impreso y otros medios).</a:t>
            </a:r>
            <a:endParaRPr lang="es-ES" sz="2800" b="1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209262"/>
            <a:ext cx="8229600" cy="5715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/>
              <a:t>EDUCACIÓN A  DISTANCIA </a:t>
            </a:r>
            <a:br>
              <a:rPr lang="es-ES" sz="3200" b="1" dirty="0" smtClean="0"/>
            </a:br>
            <a:endParaRPr lang="es-ES" sz="3200" b="1" dirty="0" smtClean="0"/>
          </a:p>
        </p:txBody>
      </p:sp>
      <p:pic>
        <p:nvPicPr>
          <p:cNvPr id="6" name="Picture 2" descr="http://galeon.hispavista.com/williamssalazar/img/ed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2804298"/>
            <a:ext cx="1676008" cy="13990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4" descr="http://www.imagenesanimadas.net/Tecnologia/Radios/Radios-04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65104"/>
            <a:ext cx="1209861" cy="120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 descr="data:image/jpeg;base64,/9j/4AAQSkZJRgABAQAAAQABAAD/2wCEAAkGBhQSERUUEhQUFRUVFxgWFBcYFxgXFBQYFxYXFhUVFRgXHCYeGBkkHBcXHy8hIycqMSwsFSAxNTAqNScrLCkBCQoKDgwOGQ8PGikkHxw1NSkqKiwqLCkuLywpNSwpLCwvKSksKS4sLC0pLCwsLCwsLC0qLCwpKSwpLCkpLSwsLP/AABEIAKgBKwMBIgACEQEDEQH/xAAcAAEAAgMBAQEAAAAAAAAAAAAABQYDBAcCAQj/xABDEAACAQMCBAMGBAMGBAUFAAABAgMABBESIQUGMUETIlEHMmFxgZEUI6GxQlJiM3KiwdHhFlOCkggVF0PwJDRjwvH/xAAaAQEAAwEBAQAAAAAAAAAAAAAAAQMEBQIG/8QALREAAgIBAwIDBwUBAAAAAAAAAAECAxEEEiExQQUi8BRCUWFxkaEjMoHB0RP/2gAMAwEAAhEDEQA/AO40pSgFKUoBSlKAUpSgFKUoBSlKAUpSgFKUoBSlKAUpSgFKUoBSlKAUpSgFKUoBSlKAUrxJKAMk4rTl4j/L9/8Aas1+qqoXnf8AHclJs3iaxtcD51GmYnqc17V6xQ8SjY+Fghpo3RPWQPWorVl8THXaulXNSR5T+Js0rTPFIh1kT/uB/avo4tD/AMxP+4VYejbpSlAKUpQClKUApSlAKUpQClKUApSlAKUpQClKUApSlAKUpQClKUApSlAKUr4TQH2q7xrm1YsrEA79z/Av294/L71k4rdPLlUyE6E9C3+g/eog8AJ6CtEKFJeaWDXTCtPNn2IibjMjnU7En/50HQV6i46y1KLys57Vnj5Kz1IFQvD9F77ydB6nTpYwaMfNPqP0qQtOYFc4AOfQZJ+1bC8lxD3mNZrPhsUbN4eOwz3Hr96y3+HaBx/TTyYrbtO1iMeT2qyN1OgegwX+/QfTNfIrENuqa/65GyPpnOfmBitkiswu2A6L+v7VFdca1iKMJg/DOvVUx/Sen0IFK9vIW6n6DYf719EDehqwEjSlKAUpSgFKUoBSlKAUpSgFKUoBSlKAUpSgFKUoBSlKAUpSgFKUoBSlKAV5Zc14uJtIzUZNxXHehVO2MOrJTQo9K+GRRVem416VH3HFye9aa9POZn9si3iPJaZuKIvUio265kx7tVabiGeleYkZzW6GhjHmRfXXfd8kSs/F3k2yfpXu0t3JyCR8q98P4XU7FAFFZNVq4UrZBZZr9nrp5fLPMEZx5jmswQUr6K51W6T3SM055fBliWs9YY6zVce49D7SlKgkUpSgFKUoBSlKAUpSgFQvNvG2tLcTqFKJLEJtWfLC0ipK647qGzvtsamq0+M8LW5t5YH92WNo2+AZSMj4jOfpQEBFzi7TXWFhEFvPBarI7suuZ2QTLspxp8RFAxu3cDcYuOe0OGO7t7WCSOSaS5SGZcMfDQq+vDDyiQMEGkkkatxXu05HKcOhtfFzIksM8srAsZZEuFuJWOdyWYMATv0zUZNyBcmWOMTQfhEvHux+W4uS0niFlLA6DjxWAOOgXPTFAWGz58sZfF0XUR8FdchyQoQHSXVmAV1BwCVJAJA7ivh59sfw4ufxCeEX8MEBy2sZynhhdYYAE409N+m9VLhfsmljt5oGltyCiLDL4UjzN4UySxCYyyMBH+WoMUYCnUe4Gd295Du5InLS2jTzT+PLmKZY0ZY0iiNu8cqyxuqpnVqydZHTqBcf/Nle1/EQkOhiMsZ3AYaNSnBwcHaqpyZzrLcKJbmfhgjMHjskMrGeEYVj4ysxChQSG9DVrg4c34UQySGR/C8N5dIUudGln0jYE9cVSrH2cTm0ezmNisZtxAs0Fuy3JK6NDyszEMDpyw7nuKAlOEe0e3uLuSNJYzCqwLG+l1Zp5nmHhecDOVjUjA7nc9pK+56sYQhkuY1EjOinfGY3MbkkDyqrgqWbA+NVq45GvppGnmmtBOrWrwCOOUQg2zysBIpYsQRM3ukdB2pwXkG9tX8SK4tfFlV1nLwvIEDXE04/DjWpAPjHKsSMqDvQFon51s0na3adPGRWdkGokBFLsNgQWCgtpHmwM4qJ4b7SoLlA0BT/AO5EDiUyR+UtIFaP8s63YR6gm3UgkEb61pyFPHfpOJoTAlzcXQTw2Epa6RllVnDYOnPlOOnXoK3jyQxjhTxR+VxB74nSfMGmlk8PrsfzANXw6UBJxc42bKrC4j0tAbkHJAEIYKZGJHlGo4wcHIIxscYP+PbH8P8AifxCeFr8POH1eJv5PD069WATjT036b1AL7KUEN5GsgHjsv4fKhlgijm/EpDpIGU8Yvkd1IHavl7yHdyRyM8lo0886zS5imESmOJYoTAySiWN1C51BskuR06gXjh3EEniSWJtUcihkbBGpTuDggH71sVqcKtXigjjkkMroiq8hUKZGAALlR0z1xW3QEDzLdFSij0J/YVXJbn1NTnOaYVH7DKn67j9jVGmuSx26V2tFp4zgpHPlopX3Nt8G9ccTA2G9anjMxr5b2hNTdlwz4V0JShUjtUaKupdDWsOHE7mrJY8NArLZWOKklXFfPa3xBt7Yl1lyisRPiRgCvuaE18rjQWXlnMsm2fc16WvFelrdWuChvkzx1mrDHWavZoj0PE06oMswUfEgfvWo/GU/h1N8QMD7tgVBWtlqkXUeucsdz8hnuf8qssNqi9APmdz9zUHo0JOLvjyoo/vMf8AJcfrWnNxicY2jAPQjzA/I6iKnmmA7/bf9q4/7UfaosZa2smXxQSJZRgiIkYYKehl2GT0XHc+6BZb3ntkuEt1bxJXYKVULiPPUucdQN9PX1xU6t9N/Ofsv+lc/wDZfya9vb/jJwTJKMxKdyiMM6zno7/sR3JrqVlw1QoLEOTv/T9B6fOgNSK/l7sv1x/lUhHxAHbqcbgEfXbOa2QgHQAV4lhVhuM+h9D6g9jQCO4B9R86y1qScQhVtLSRhicAF1BJPoCa26AUpSgFKUoBSlKAUpSgFKUoBSlKAUpSgFKUoDW4jYLNG0b9GH1B7EfEGuc3HA3hkKOPkezD1FdPrU4lboyHxBsN89x8j61r02qlRlLoy2qzY8lQsrGp20s6j7W609VJHqOv1Hf6VLQX8Z6MM+h8p+xqjWauUl5S+y9NcGyq4oaV8NcbqzHJnw18FDQVpisIzN8ivaV4ryblF95lHzIFbI9CtdTcjNZqrV5zvaQ51TKSOy+Y/pUJJ7YrYHAjlI9cAfvXiVsE+WjfXVOS4TLW6gdBk/4R8z/pmtaaUjpt8hj/AH/avXGuLxW4HiMBt5VG7H5D0+OwqE4LzD+KmaNV8PykoT5jkEDcdO9WYPJ54rxd4+qSEfzaToH/AFNkVX0ngmOlra39RqhiI236hQRV/lhZVIds597c4I9MGuNQeIt4YUZjIruoUHLYGRnHpjG9AdOi5llEUrIokeNGfwmbCuACcK2CVO3fI++RzpPbNf3DabKyjyeyrLMf8JUD6irrYcPfBttYNxMv5hBH/wBPEdmY+rYJAHqQegybZxO8isrYnyxxxr2GFVVG52qAcztrHmO73eZLRflGh+yqz/c1L2vszJwb7iU857qHIX5DUT+wrm3NvtyuZmZLT8iLJGvAMrfHfIT6ZPxq3+wPirXcV4Lp2mZWjbMrF8KyuCPN0HkoDovBuVrKDHhRoWH8THU+fr3+VWCuUcU4bl9cJZR5tBBIOgO3h/4cYz201eOTZ5Wt8zkk6iFJ6sBtk/t9KAn6VqX95oUEdWZEHzd1X9iT9K26AUpSgFKUoBSlKAUpUZxPma1tgTPcQxY7PIoPyAJyT8MUBJ0qlcS9rllDcLbfnyTsyII1iZDqkxoBM2gDOob571X+ZvbcbW9/B/hQrh0V5JZR4aBwp1ERg7AMCd+xoDqtK4jxn2ySrxMW34u3WzDKHuYItZwUy2nWXBw3lyAfXHaojhntvuLa8m1tJeWrs3geLpikCBjocFUxuOoI326UB+haVy6D21mWF5YrTAjaJW1zAY8YuEICocjyHO4xkda3L3ni6H4xc28T2hjAADP4mttJILMMYGDjT3oDotQ/Md4FVVLAZOTkgbD5/H9qqSczgzW5kuXkiaINOqnASQqcqREAcZx5d6jZbtTHKMFtR8rNuQoORknfOKAlZuOxKyqCzM5wgVSdW+NicL9c1CX/ADTMfxaxxxxm1jLt4h8Qtg7ABSFHzyeoHeoriHFXkeAIPNGVSIqC2WyNJJ3XsPhW5/6bSTuz3VxguctoGot8ycKPselQ2kSVO49oUsL2soupG1q5u4k0hUIdgiooUBcrpPXPfO9aMHtt4jjGtCcndl3xtgYBA233+NZvajyVHZGJodfhuuDqOo613JzgdR2rn9lJpkBwCQcgHcZ7fPfFTBRm0Q1g63w32lcRaaKOZ4FMmg6NLB9MhUKc5IBIbODvj44B88d9pN9G7Is8aaWYYKsWYqfdBwVB27kZJ9ME1XhN4ElDb6UOptJbDLGVDu+CNbO/l32GT8MSHPdjJFcOHbyzRGfR/wApg+rGk/2b7bjr5yMnNdl6emKcUlnBk3PekYJ+fL6T3rmT6aV/YVeEaR442UB1dFbLFiRlfMAc4656jtXJ4jXQOCzsbaMBjjSMjJxtt0r43xZPZFr4nW0uE2al1a6WOPUnbp1rVKVM3HCIm1mZslRnTuzKpwMqgP61V+JX7QytGi61XGlt9wQCOu/Q1go/V4j1+x0c4XJ2LinJ7yOXaV9THJ8SNifgNUWpcfLFeeCcq3EN3HKskRiXOsBJjI4KkYHl0ruQfpXQ/ErBNfKu3U+gr6nJwzUukZz7jH1xhR92P+VVDm/ht9BE8nD7eDXJkzmPe5O2zZIHiEegOfQGt3jntTsrU6ZLiMMOqrmRx8xGDp+uKq8//iDs1OAtw49RGoH+KQGoBx64vp1nMrPKs6tktlkkRv0KH4bVdrT2rtcWr2fEw0kci6PHjAE8fTDMmyyYO+2CfjVtHOPB+MusU66ZW2RypimB9A4yG/u5PyqL437C2BY20ofH8D+Rz32cAocj1AoClL7HbqZfEsZLe8iJ2eOQIw+DpLgo3wq7+y32cX9pJP8AiI0SORFGDKrBmVsjUsZORgt12qN5d5K4lY3Ikty0JyAwkUvFIud1dotSsPsR2xXa7G9Z41Z0MbEeZDuVIODv3G2Qe4IoDHDwYf8AuHV8AMD79akAQBgbAdB2FYTLVU5z50W2HhRugnfbLEBYQf42ztqxuF+vpkCSbiInv0jG8dsSznsbhlIjQeuhCxPxdfSrTXH+E8zW9usYEoPmzqGpzI2oFmyoOok/6VfrrnWNJ0g8KbxZMaAyqgIbODlm6bHtnagLFSq6nMzm5a3KxxFBksz6hjAIwAF3IbuexqJHNxMkqzzeGig6DEm7nJGxYN23HSgLuTUHxbniyttprmMMTgIp1yE9MBI8sTuNsd65TNxaSe3nieOe5nkK+HJl38JQVLDSMgZweg/iqq80zXUdvbW8sPgrbtI0TBcMXdlkOpgcah5dtj0zQjKOv3Xtbj8aeCG2neW3ieeVZNMACRqGPvEtkgjA09/rVG4z7dLhreCWFreHxZXSSMAyzwomjDnUQvm1HHk/h69QOScY4tNNPJNLIzSSe+3QtsBg6cDGABjpgV1flbkq1i4dHO8aPK6LKZHGvRqwQFU7YAxnbJOa9JZLa63ZLaiB4nz1cXTX0aPe3SyMFsnVmjWNRJks6RBVJZNt1+1VjmUXCR2qzQLD4KMiuoGqQ6zITIwJy41Db/Wuz8Kmjnj0JlfD6Yxgg9wBtiqz7U7JRYbD3ZQ37Ln/ABfrU7eDXZpFXF5fKOV8X4/PdXDXE8haZiCX2U+UALjTgLgAYx6VcvZ/y7Dczxm6XxzLrLEu2FOnUNWDlmOOhPf789rpPKnL8MlkLhixZVYaOkZZXVcnTg5w4PX5+lUyysSXbl/RGKFTtajHq/74L7YcHgRkaOC3jDuEVUVHkQFXYOZFyAfywdIJznc74qA9scBkggJAEkUjKfirxlgV+BMX0O1dB4bYRRwx6EREVdS4AAGpfMwPqQdzXPefOKCeEnKsVdNl3CKHK9eoJWTJzscfKrLsV4x731fX4/D5fgiGZ5T7EZ7PvZ/LfQNKJGjiL6G0gNkoA2WUyLkDVt171buP+zNbWAyi5ZiCcmQKo91j65JJHr61k/8AD1d5srmHuk+fpJGq/vG1b/OVzLPYyFon0osrZ6AlVGggdWB8wyB03ztVNrxF4EH54p9znfK/FzMrasakbSSOjejD54P2q/8ALVqkrlXGQF1Y7E5HX1G/SudcvxBHkCliobuBncA7477n7fOr/wAqy/mgfzK6/wCEkftUxnujlHuyGyTRaXnWRWRM+Xp5SEJXfCHGDggdK8HzuvmYYXUADjJ/q9R8Dtv9k7rGGO2lRtjfGnHT0wMgfPtvWCzugxxGV7jJGcDGVAwwzsR0zVLlzglLjJWfbBb+Jw1ZMbpKh+QYMp/XFcItQBMmrprXPy1DNfoL2iXK/gJ4c6iY1YHGwKyKc5G2+DtX59udmBHUHNXUzXbszzOLXXuW3lKTTMqEITPC0UesalEhlyu3c6gPuMgjat7nQq95LlDEF8jbAMcEGeVhnfppB6ElQKxcsXWJUdfFVDMjOp0iLWNz4Z947HOkYwMZLbA4uY+IJNcvjxHLyFlhRvIzFtlIHn97Pl+I0kZGPpG4x8z+hzv+ebN3r1wQMLVeuVpg0AHpkfqT+xqs2fLEzQ3UxAjWzKCdXyrhnfQECkdQc5zjp3qcg5MlltrZ7MTTSTrIZ1UYji0vpjBc4UZGTue2elfK6vTe0Q2Zx3OlXZseSzXXFbdfO5AkAxjY57eufTtVSv7xHkZgowT6fDFdHsPZrKt7FcQxQ28cQT8uRjIzuFIdyE1AZJz738Odq25fYvHIzO9y+p2Z20xoFBZixCg5IG/cmstHhldXLk2y56qb7Is3NPMqWkDyyNpVRknvv0UepPpX5z5w9qN1elkVjDBnZFOGYdjIw3b5Db4d67D7XuWJr2y02+WdHWTQOsgVWUqPj5gQO+MdcV+crqykjYpIjowOCrKVYH0INdQymClZ7WxkkYLHG7segVSxPyAGau3L/sYvrggzKLVO5l/tCP6Yh5j9cD40BUuA8HluriOCAEySMAuO3csT2AGST2Ar9eRN8c7KoP8AMFGNX1OT9qq/J3Iltw5CIQWdhiSV8eI42JUY2SPP8I69yasniVAM+a8lxUPxTmOKDZjqf+Rd2+vYfWuW8/8AtJlAaMKRggGPcKMjUviHq526bCpBb+dfabHbRsIWyeniYyAf5Yx0Zvj0HxriF9zdJJ4qyKpEpU5bLOmDqznux7k1NcT44LmSOKGONkLKBldbMTjUd847+mAMk74GhzXwS1jaQRO/ioQWHlEZzk/lqNwo6dT0rzOai8FsKpTi5LsebLjbSRxx5GmL3dsEfM1am49NPIJJpWdwAAxOCANxjSBjck/Wub8IfEnzH+9XKwkr0VHQeH2P5hEjbLHrckk+ZmCpv1OMk/HTU+kkC+d40WLWPzWOcANgAhh0JAyR/MapsHGUdJBnMjPCgXIXOhHZiWbZV6gk+oHerPyrzPBdyp5cNGTG8Lr54j/C7Ie2dIDY79q1RhBLMv8APTOK7LnNc8dy629uA7nAAGFGBgbDUen979K577RrRpOFszRacOswIYNjVIVyQOmVc10QzeSQ/wBTAfPAA/Wqxz1bk8OmQhFLR74OdlwRtjpqGB8SK5tjaawdKqMerPzLfJg12fl6518Et9+g0sfTRK4/QAVyDiMddV9kpEvDXjJHkmceuNSIw29CdX61sr64OlpJbbU2ZuA3JWbJ6boSOmorn16bYrJznAZbKf0ETN8tDK+R8dv0rRvEjtpgzOscZySGbGGx2zueu1a15zA14slpw+N55pI3ztoRYyBrYayM7HA6e8Ou2ZXlTTOxrZwUXzy0ckq58p3iCDzuRpY5GfXBG3fv9qjuD8mPc2c1ykilonSNLdQWnmLFc6FXfADZ7+63TFWvhvsguZLNGihuY70ynWJdMMCRYODlsMWJ0nbPfb1y2wc47U8HDotVU9zWTOvFXC/lDSnUvIRGp/zqL4rxWPwZA1xEWZTpWPLZI3UZye4HpV4s/YVJJYrBN+Hin8UyPcqzzSMuCBHpIUAbj+I+78atMXsgjawisbidniifxFMcaROW8+7MdeffPp0FZY6JJ7m/X5Ncte2mlFc+vkc99iUmby7h1PpdVk0KdIkCuQNbYyFxKNgRnON+lWnnflqWYvLBNHFChyygMGlCgrKNanAXbCjHUEZxjPPOS4HtuOPavIYiTJas/wDGVHTR6O4jUBuxcEdq6X7RuNra2Z06V2CooGwVR5VX4bKtX3NowQ/cjjfLd84uvCJOk6sj1YDYn1O3610/ly40zRn+pf1OD+9cf4G5N1E2MZJzttjB3+37V06wlxjHWr1HCwJS3PLOo3cIJAx1DAdgTj3T8CM1oIEQgDCxsob4DQDktn5r17ivlxzFH4QYeZ8A6dxhvRj2HX12qp8RvZpUZirOkZ1NhQsSZO2cDOM74J7Z7VTsy8kp4WGSHOHMls1rOoBdjE6KwXygsMDSzY2zjpXBbm2Z2CICzMQFUbsxY4AA7kk4+tdauuAs01kt5IqwXY1+Q4KqBlQxI6nUo7+9Uzy97NpXgRPDFsYr43KTuqtO8cZIhXRsVzsTqIxj3d9rYx2nlvJzDhnL1yU13MsqJHeR2Uyedpl1Y8XR13CgDA3OOhArpHAvZywXSsTW6xcQN1BM0ZkuHhTaKNlIGkbA+Y/9Oa6ZwnlS3t5HlSMGaV2eSVt5GZidRz/CN8YXAxUvVkpOXVkYKrw7lm1hkklFvI8sra5ZHQsXbJbJDYRcE7YAxU5479om/wCplX9ia3qV5Bp/nHtGn/c5/wD1FZY4Xxu+T/dA/Ss9KAhDLXhiD1qB/wCKkPuRzN8k/wBTWSDiFzKSIrY7YyXbGM9Njj0NMAmRJjpt8tqxSThRkkKPjgVqf+RXrjzSRp8BnP3A/wA6RcjOcGSYFg4Y+QkMuD5DqfO5wdQwdu29MA0+Jc2QxKSWGB3JCJ9Waue8xe10HKw6pDsMRgqm+wBkPmP0G9dU/wDT+FgBI5fEc0WdEQJWdgX3KE5AAVTnYeuTUZxrgEJfSDIRGIgx14JeH+wA0gbr7x9cAH0oCmLztZItuIkb8xW/FPIkoeE40ugIXAwc5wMYxvvVP9qt9bTz6rWQSfkR+IQHBEkcjqdWsAltLjJ/prqq8MVc4Mg1F2OJJBlpDlzs3Un7dsVWPaLyw1xbaostLGTjOCWVzh0yeg3B32Gn61bKe6KWEsfkrjDEm8vntng5zyBe6Z8ZUAgElvQHSwBPfDZ+OmtjnmKUKoIzGCWZh1Z26au/QDboMmq9wuZoHYsMeUocjB3IJCtjysR39M1muuMFomiGjRgadtJ94HG3X6/esUoN2KSR1K7I+zuDfPpln5ZFqbCbSESfQUYkklsedcZ2XJGMD0Fa3D5KrXCFjJYSPImFYqYxqLPjyIRkbE7ZztnvVk4NYyySeGkUjSdSioxcY65UDIrU2c5F95b4YkqqxjLFSemEBIxjU7Fs9jhVqWk4TdXEgCSxwINjphSW5UYAKxysSFBPUnHTbIwKr3K1rO6uUjaSOIapAG0AbHrvljhT5fh0q62N3MbQzIsccSkKN/N1C7LjSNzUNtrBz5UTVjcV1+hs2PBzaIB4ksnm1apZTLKWwMEjAGMgEKoO+9Vvn/nHymEFi2Cr7Ice66iQKfygdOrfepjiPDJ2t0eGV5JJCQURfMBg+8/UAEAbkDevcns7LXEEsMaxrHhpROxcyvnPuqW+PcdttqrcEzRXVJfuZws8CmnWRoYnkWFC8rKMhEG+pj07HbrsfQ1O8n8sXcRs2S4kWHiBIlFsGeaONGxqcBToO5wR03+IruttyFEJLl5HdvxZHjRqfDhYAYC6V82Nznzb6jnY4qe4fwyKBNEEccSfyoqov2UV7NOTkPDfY08kd3HKir4s4NvdTN4tzHCj5A0DbUwG+WGzHI2xXRYeRYDcfipi0s5iEJbJjTRggqI4yBpOejZqx0oDBaWMcShYkSNRsFRQqgegCjFZ6UoBSlKA5z7QvZxHdSCdYm1+Zi8R0ygiCXQSB7/5oh6ZP0qgcQ5beVJPHuriQxWUVyEmDMfHbaWA6uhDAbDcah1xv+haUBwvg/JVuLmzDNIyT24klYDeJypPhFsHSMjGDvtU7wzlFmtJCIZvxAlxGWBQNHtvhsDHU777Cur0qW2+oKzb8AZZopI4URUTDqWAJbBGfKGzjPX4UtuTsJMkkpKTnU6KoGNycKxzt26du1WalQDQ4bwSGAARoBpXSGOWcKNwupsnG526b1v0pQClKUApSlAKUpQFeMdfeH3QikbXsjgDV2DDOzegOevwrZMdeTF/87UIJdXBGQcj4b1iuL6OP33Vfmd/oOpqF/AIP/bX6ah+isBXnw1jGQET+rAH+I7/AK0JNm84qzDCZjX+Yjzt/cU7j+8cVEOvYDAHQfPqSe5Pc14m4whbTGGmf0QFvu3/APayw8v3M/8AasLdP5Uw0pHoW6D6fapBG3t8kZ07s592NRqcn0wP862rHlGW4Oq6/Li/5CnzOP8A8rDt8B+lWbhPAIbcflp5j1c7u3zY/wCVSNAVK/8AZxA+jw2aNUmgnCaVePVbpoQYYZwV2O/b51G3fsmR4r2PxIx+NlEpYQLqhIIOI/P02/U+tX+lQCjXPsxDtYOZ9L2CqI2SFB4mnRgyAk/ydBj3jjGalLPkhEvZL3xpvHlXS+NCx6cIAAuk/wAi7kk7VZaUBCcO5OtoPE8NH/N/tcySESZJJ1Atg+8fuakLbhEMYASKNQDkAKBv6/OtulAKUpQClKUApSlAKUpQClKUApSlAKUpQClKUApSlAKUpQClKUApSlAVb/iqNv7OK4k+Uf8AvXpb+5f3LRl+MjBR9sClKkgyrwu7f35I4h6Iuo/c/wCtZouUYs5lZ5W/rbb7CvlKgkmLe0SMYRVUegAH7VlpSgFKUoBSlKAUpSgFKUoBSlKAUpSgFKUoBSlKAUpSgFKUoBSlKAUpSgFKUoBSlKAUpSgFKU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735861"/>
            <a:ext cx="3044160" cy="18614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35861"/>
            <a:ext cx="3242584" cy="19458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006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>
          <a:xfrm>
            <a:off x="716639" y="881818"/>
            <a:ext cx="7786687" cy="47831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endParaRPr lang="es-ES" sz="2000" dirty="0" smtClean="0"/>
          </a:p>
          <a:p>
            <a:pPr algn="just">
              <a:lnSpc>
                <a:spcPct val="150000"/>
              </a:lnSpc>
            </a:pPr>
            <a:r>
              <a:rPr lang="es-ES" sz="2000" dirty="0" smtClean="0"/>
              <a:t>	</a:t>
            </a:r>
            <a:r>
              <a:rPr lang="es-ES" sz="2400" b="1" dirty="0" smtClean="0"/>
              <a:t>Sistema abierto y permanente fundamentado en un nuevo enfoque pedagógico que:</a:t>
            </a:r>
            <a:endParaRPr lang="es-ES" sz="24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S" sz="2400" b="1" dirty="0" smtClean="0"/>
              <a:t>Favorece el estudio autónomo e independiente del estudiante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S" sz="2400" b="1" dirty="0" smtClean="0"/>
              <a:t>Con soportes tecnológicos y de comunicación avanzados.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s-ES" sz="2400" b="1" dirty="0" smtClean="0"/>
              <a:t>Con actividades académicas a ser realizadas tanto al interior como el exterior del campus universitario.</a:t>
            </a:r>
          </a:p>
          <a:p>
            <a:pPr algn="just">
              <a:lnSpc>
                <a:spcPct val="150000"/>
              </a:lnSpc>
            </a:pPr>
            <a:endParaRPr lang="es-ES" sz="2400" dirty="0" smtClean="0"/>
          </a:p>
          <a:p>
            <a:pPr algn="just">
              <a:lnSpc>
                <a:spcPct val="150000"/>
              </a:lnSpc>
            </a:pPr>
            <a:endParaRPr lang="es-ES" sz="2400" dirty="0" smtClean="0"/>
          </a:p>
          <a:p>
            <a:pPr algn="just">
              <a:lnSpc>
                <a:spcPct val="150000"/>
              </a:lnSpc>
            </a:pPr>
            <a:endParaRPr lang="es-ES" sz="1800" dirty="0" smtClean="0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685800" y="500063"/>
            <a:ext cx="7772400" cy="7858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/>
              <a:t>EDUCACIÓN VIRTUAL</a:t>
            </a:r>
          </a:p>
        </p:txBody>
      </p:sp>
    </p:spTree>
    <p:extLst>
      <p:ext uri="{BB962C8B-B14F-4D97-AF65-F5344CB8AC3E}">
        <p14:creationId xmlns:p14="http://schemas.microsoft.com/office/powerpoint/2010/main" val="403407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3357563" y="6215063"/>
            <a:ext cx="1285875" cy="2857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3" name="2 Rectángulo redondeado"/>
          <p:cNvSpPr/>
          <p:nvPr/>
        </p:nvSpPr>
        <p:spPr>
          <a:xfrm>
            <a:off x="1500188" y="6215063"/>
            <a:ext cx="1285875" cy="2857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4" name="3 Rectángulo redondeado"/>
          <p:cNvSpPr/>
          <p:nvPr/>
        </p:nvSpPr>
        <p:spPr>
          <a:xfrm>
            <a:off x="7072313" y="2786063"/>
            <a:ext cx="1857375" cy="357187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5" name="1 Título"/>
          <p:cNvSpPr txBox="1">
            <a:spLocks/>
          </p:cNvSpPr>
          <p:nvPr/>
        </p:nvSpPr>
        <p:spPr bwMode="auto">
          <a:xfrm>
            <a:off x="500063" y="285750"/>
            <a:ext cx="8286750" cy="92868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ES" sz="3200" b="1" dirty="0">
                <a:solidFill>
                  <a:srgbClr val="000000"/>
                </a:solidFill>
                <a:latin typeface="+mj-lt"/>
              </a:rPr>
              <a:t>CARACTERÍSTICAS DE LA EDUCACIÓN VIRTUAL</a:t>
            </a:r>
            <a:endParaRPr lang="es-ES" sz="32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428625" y="2643188"/>
            <a:ext cx="2928938" cy="71437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28625" y="2500313"/>
            <a:ext cx="30003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s-ES"/>
          </a:p>
          <a:p>
            <a:pPr algn="ctr" eaLnBrk="1" hangingPunct="1"/>
            <a:r>
              <a:rPr lang="es-ES" sz="2000" b="1">
                <a:solidFill>
                  <a:schemeClr val="bg1"/>
                </a:solidFill>
              </a:rPr>
              <a:t>EDUCACIÓN VIRTUAL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500563" y="2786063"/>
            <a:ext cx="20002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   Facilita el manejo de: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4929188" y="2143125"/>
            <a:ext cx="1857375" cy="3571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5000625" y="2143125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400"/>
              <a:t>LA INFORMACIÓN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7000875" y="2786063"/>
            <a:ext cx="1857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400"/>
              <a:t>LOS CONTENIDOS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6929438" y="2143125"/>
            <a:ext cx="1714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Apoyándose</a:t>
            </a:r>
            <a:r>
              <a:rPr lang="es-ES" sz="1200"/>
              <a:t> en: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7000875" y="1428750"/>
            <a:ext cx="1285875" cy="3571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7072313" y="1428750"/>
            <a:ext cx="1214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400"/>
              <a:t>  LAS TIC</a:t>
            </a: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3643313" y="3714750"/>
            <a:ext cx="2357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Tiene las siguientes </a:t>
            </a:r>
          </a:p>
          <a:p>
            <a:pPr algn="ctr" eaLnBrk="1" hangingPunct="1"/>
            <a:r>
              <a:rPr lang="es-ES" sz="1300"/>
              <a:t>ventajas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6643688" y="3714750"/>
            <a:ext cx="2000250" cy="3571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17" name="16 Rectángulo redondeado"/>
          <p:cNvSpPr/>
          <p:nvPr/>
        </p:nvSpPr>
        <p:spPr>
          <a:xfrm>
            <a:off x="6572250" y="4643438"/>
            <a:ext cx="1857375" cy="357187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18" name="17 Rectángulo redondeado"/>
          <p:cNvSpPr/>
          <p:nvPr/>
        </p:nvSpPr>
        <p:spPr>
          <a:xfrm>
            <a:off x="4500563" y="4643438"/>
            <a:ext cx="1857375" cy="357187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19" name="18 Rectángulo redondeado"/>
          <p:cNvSpPr/>
          <p:nvPr/>
        </p:nvSpPr>
        <p:spPr>
          <a:xfrm>
            <a:off x="2428875" y="4643438"/>
            <a:ext cx="1785938" cy="357187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6643688" y="3714750"/>
            <a:ext cx="2071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400"/>
              <a:t>AUTO -APRENDIZAJE</a:t>
            </a:r>
          </a:p>
        </p:txBody>
      </p:sp>
      <p:sp>
        <p:nvSpPr>
          <p:cNvPr id="21" name="20 CuadroTexto"/>
          <p:cNvSpPr txBox="1">
            <a:spLocks noChangeArrowheads="1"/>
          </p:cNvSpPr>
          <p:nvPr/>
        </p:nvSpPr>
        <p:spPr bwMode="auto">
          <a:xfrm>
            <a:off x="6500813" y="4643438"/>
            <a:ext cx="1928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200"/>
              <a:t>   </a:t>
            </a:r>
            <a:r>
              <a:rPr lang="es-ES" sz="1400"/>
              <a:t>VIRTUALIZACIÓN</a:t>
            </a:r>
          </a:p>
        </p:txBody>
      </p:sp>
      <p:sp>
        <p:nvSpPr>
          <p:cNvPr id="22" name="21 CuadroTexto"/>
          <p:cNvSpPr txBox="1">
            <a:spLocks noChangeArrowheads="1"/>
          </p:cNvSpPr>
          <p:nvPr/>
        </p:nvSpPr>
        <p:spPr bwMode="auto">
          <a:xfrm>
            <a:off x="4572000" y="4643438"/>
            <a:ext cx="171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200"/>
              <a:t>  </a:t>
            </a:r>
            <a:r>
              <a:rPr lang="es-ES" sz="1400"/>
              <a:t>EXPLORACIÓN</a:t>
            </a:r>
          </a:p>
        </p:txBody>
      </p:sp>
      <p:sp>
        <p:nvSpPr>
          <p:cNvPr id="23" name="22 CuadroTexto"/>
          <p:cNvSpPr txBox="1">
            <a:spLocks noChangeArrowheads="1"/>
          </p:cNvSpPr>
          <p:nvPr/>
        </p:nvSpPr>
        <p:spPr bwMode="auto">
          <a:xfrm>
            <a:off x="2428875" y="4643438"/>
            <a:ext cx="171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400"/>
              <a:t>    FLEXIBILIDAD</a:t>
            </a:r>
          </a:p>
        </p:txBody>
      </p:sp>
      <p:sp>
        <p:nvSpPr>
          <p:cNvPr id="24" name="23 CuadroTexto"/>
          <p:cNvSpPr txBox="1">
            <a:spLocks noChangeArrowheads="1"/>
          </p:cNvSpPr>
          <p:nvPr/>
        </p:nvSpPr>
        <p:spPr bwMode="auto">
          <a:xfrm>
            <a:off x="2143125" y="5286375"/>
            <a:ext cx="2286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200"/>
              <a:t> Porque el estudiante </a:t>
            </a:r>
            <a:r>
              <a:rPr lang="es-ES" sz="1300"/>
              <a:t>escoge</a:t>
            </a:r>
          </a:p>
        </p:txBody>
      </p:sp>
      <p:sp>
        <p:nvSpPr>
          <p:cNvPr id="25" name="24 CuadroTexto"/>
          <p:cNvSpPr txBox="1">
            <a:spLocks noChangeArrowheads="1"/>
          </p:cNvSpPr>
          <p:nvPr/>
        </p:nvSpPr>
        <p:spPr bwMode="auto">
          <a:xfrm>
            <a:off x="4357688" y="5286375"/>
            <a:ext cx="20716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400"/>
              <a:t>  </a:t>
            </a:r>
            <a:r>
              <a:rPr lang="es-ES" sz="1200"/>
              <a:t>Se </a:t>
            </a:r>
            <a:r>
              <a:rPr lang="es-ES" sz="1300"/>
              <a:t>hace</a:t>
            </a:r>
            <a:r>
              <a:rPr lang="es-ES" sz="1200"/>
              <a:t> uso de:</a:t>
            </a:r>
          </a:p>
        </p:txBody>
      </p:sp>
      <p:sp>
        <p:nvSpPr>
          <p:cNvPr id="26" name="25 CuadroTexto"/>
          <p:cNvSpPr txBox="1">
            <a:spLocks noChangeArrowheads="1"/>
          </p:cNvSpPr>
          <p:nvPr/>
        </p:nvSpPr>
        <p:spPr bwMode="auto">
          <a:xfrm>
            <a:off x="1500188" y="6215063"/>
            <a:ext cx="1214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400"/>
              <a:t>TIEMPO</a:t>
            </a:r>
          </a:p>
        </p:txBody>
      </p:sp>
      <p:sp>
        <p:nvSpPr>
          <p:cNvPr id="27" name="26 CuadroTexto"/>
          <p:cNvSpPr txBox="1">
            <a:spLocks noChangeArrowheads="1"/>
          </p:cNvSpPr>
          <p:nvPr/>
        </p:nvSpPr>
        <p:spPr bwMode="auto">
          <a:xfrm>
            <a:off x="3429000" y="6215063"/>
            <a:ext cx="1143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200"/>
              <a:t>  </a:t>
            </a:r>
            <a:r>
              <a:rPr lang="es-ES" sz="1400"/>
              <a:t>ESPACIO</a:t>
            </a:r>
          </a:p>
        </p:txBody>
      </p:sp>
      <p:sp>
        <p:nvSpPr>
          <p:cNvPr id="28" name="27 Rectángulo redondeado"/>
          <p:cNvSpPr/>
          <p:nvPr/>
        </p:nvSpPr>
        <p:spPr>
          <a:xfrm>
            <a:off x="6143625" y="6215063"/>
            <a:ext cx="1643063" cy="2857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/>
          </a:p>
        </p:txBody>
      </p:sp>
      <p:sp>
        <p:nvSpPr>
          <p:cNvPr id="29" name="28 CuadroTexto"/>
          <p:cNvSpPr txBox="1">
            <a:spLocks noChangeArrowheads="1"/>
          </p:cNvSpPr>
          <p:nvPr/>
        </p:nvSpPr>
        <p:spPr bwMode="auto">
          <a:xfrm>
            <a:off x="6072188" y="6215063"/>
            <a:ext cx="1785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400"/>
              <a:t>     EL INTERNET</a:t>
            </a:r>
          </a:p>
        </p:txBody>
      </p:sp>
      <p:cxnSp>
        <p:nvCxnSpPr>
          <p:cNvPr id="30" name="29 Conector recto de flecha"/>
          <p:cNvCxnSpPr/>
          <p:nvPr/>
        </p:nvCxnSpPr>
        <p:spPr>
          <a:xfrm>
            <a:off x="3429000" y="3000375"/>
            <a:ext cx="1071563" cy="15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>
            <a:endCxn id="11" idx="1"/>
          </p:cNvCxnSpPr>
          <p:nvPr/>
        </p:nvCxnSpPr>
        <p:spPr>
          <a:xfrm flipV="1">
            <a:off x="6572250" y="2940050"/>
            <a:ext cx="428625" cy="6032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5429250" y="2571750"/>
            <a:ext cx="571500" cy="28575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rot="5400000" flipH="1" flipV="1">
            <a:off x="7501731" y="1999457"/>
            <a:ext cx="428625" cy="15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rot="5400000" flipH="1" flipV="1">
            <a:off x="7537450" y="2606675"/>
            <a:ext cx="357188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endCxn id="15" idx="0"/>
          </p:cNvCxnSpPr>
          <p:nvPr/>
        </p:nvCxnSpPr>
        <p:spPr>
          <a:xfrm>
            <a:off x="3357563" y="3143250"/>
            <a:ext cx="1465262" cy="5715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5786438" y="3929063"/>
            <a:ext cx="785812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>
            <a:off x="5357813" y="4000500"/>
            <a:ext cx="1857375" cy="5715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rot="16200000" flipH="1">
            <a:off x="5072063" y="4357687"/>
            <a:ext cx="285750" cy="14287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rot="10800000" flipV="1">
            <a:off x="3286125" y="4071938"/>
            <a:ext cx="642938" cy="50006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rot="5400000" flipH="1" flipV="1">
            <a:off x="3214688" y="5214938"/>
            <a:ext cx="28575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rot="10800000" flipV="1">
            <a:off x="2000250" y="5643563"/>
            <a:ext cx="714375" cy="50006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rot="16200000" flipH="1">
            <a:off x="3607594" y="5607844"/>
            <a:ext cx="571500" cy="50006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 flipH="1" flipV="1">
            <a:off x="5392737" y="5180013"/>
            <a:ext cx="358775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140 Forma"/>
          <p:cNvCxnSpPr>
            <a:endCxn id="29" idx="1"/>
          </p:cNvCxnSpPr>
          <p:nvPr/>
        </p:nvCxnSpPr>
        <p:spPr>
          <a:xfrm rot="16200000" flipH="1">
            <a:off x="5423694" y="5720556"/>
            <a:ext cx="796925" cy="500063"/>
          </a:xfrm>
          <a:prstGeom prst="bentConnector2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85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4" grpId="0"/>
      <p:bldP spid="1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85750" y="3286125"/>
            <a:ext cx="1500188" cy="2857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" name="2 Rectángulo redondeado"/>
          <p:cNvSpPr/>
          <p:nvPr/>
        </p:nvSpPr>
        <p:spPr>
          <a:xfrm>
            <a:off x="3071813" y="3286125"/>
            <a:ext cx="1785937" cy="2857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" name="3 Rectángulo redondeado"/>
          <p:cNvSpPr/>
          <p:nvPr/>
        </p:nvSpPr>
        <p:spPr>
          <a:xfrm>
            <a:off x="4429125" y="5429250"/>
            <a:ext cx="1285875" cy="64293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5" name="4 Rectángulo redondeado"/>
          <p:cNvSpPr/>
          <p:nvPr/>
        </p:nvSpPr>
        <p:spPr>
          <a:xfrm>
            <a:off x="357188" y="5500688"/>
            <a:ext cx="1357312" cy="57150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" name="5 Rectángulo redondeado"/>
          <p:cNvSpPr/>
          <p:nvPr/>
        </p:nvSpPr>
        <p:spPr>
          <a:xfrm>
            <a:off x="4214813" y="1857375"/>
            <a:ext cx="1214437" cy="3571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1 Título"/>
          <p:cNvSpPr txBox="1">
            <a:spLocks/>
          </p:cNvSpPr>
          <p:nvPr/>
        </p:nvSpPr>
        <p:spPr bwMode="auto">
          <a:xfrm>
            <a:off x="571500" y="142875"/>
            <a:ext cx="8072438" cy="714375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s-ES" sz="3200" b="1" dirty="0">
                <a:solidFill>
                  <a:srgbClr val="000000"/>
                </a:solidFill>
                <a:latin typeface="+mj-lt"/>
              </a:rPr>
              <a:t>CARACTERÍSTICAS DE LA EDUCACIÓN VIRTUAL</a:t>
            </a:r>
            <a:endParaRPr lang="es-ES" sz="32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3214688" y="2714625"/>
            <a:ext cx="20002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300"/>
              <a:t>     Se trabaja con: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2286000" y="1857375"/>
            <a:ext cx="1143000" cy="3571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2357438" y="1857375"/>
            <a:ext cx="1071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/>
              <a:t>  </a:t>
            </a:r>
            <a:r>
              <a:rPr lang="es-ES" sz="1600"/>
              <a:t>E-MAIL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4214813" y="1844675"/>
            <a:ext cx="1143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/>
              <a:t>  </a:t>
            </a:r>
            <a:r>
              <a:rPr lang="es-ES" sz="1600"/>
              <a:t>VIDEOS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4714875" y="2857500"/>
            <a:ext cx="1714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Es donde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3143250" y="1143000"/>
            <a:ext cx="1428750" cy="57150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3214688" y="1130300"/>
            <a:ext cx="1285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/>
              <a:t>  </a:t>
            </a:r>
            <a:r>
              <a:rPr lang="es-ES" sz="1400"/>
              <a:t>FOROS DE </a:t>
            </a:r>
          </a:p>
          <a:p>
            <a:pPr algn="ctr" eaLnBrk="1" hangingPunct="1"/>
            <a:r>
              <a:rPr lang="es-ES" sz="1400"/>
              <a:t>EDUCACIÓN</a:t>
            </a: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2286000" y="3786188"/>
            <a:ext cx="22145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Utiliza los siguientes </a:t>
            </a:r>
          </a:p>
          <a:p>
            <a:pPr algn="ctr" eaLnBrk="1" hangingPunct="1"/>
            <a:r>
              <a:rPr lang="es-ES" sz="1300"/>
              <a:t>métodos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5572125" y="1143000"/>
            <a:ext cx="3214688" cy="92868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16 Rectángulo redondeado"/>
          <p:cNvSpPr/>
          <p:nvPr/>
        </p:nvSpPr>
        <p:spPr>
          <a:xfrm>
            <a:off x="214313" y="1143000"/>
            <a:ext cx="1643062" cy="64293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8" name="17 Rectángulo redondeado"/>
          <p:cNvSpPr/>
          <p:nvPr/>
        </p:nvSpPr>
        <p:spPr>
          <a:xfrm>
            <a:off x="1357313" y="2000250"/>
            <a:ext cx="714375" cy="428625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9" name="18 CuadroTexto"/>
          <p:cNvSpPr txBox="1">
            <a:spLocks noChangeArrowheads="1"/>
          </p:cNvSpPr>
          <p:nvPr/>
        </p:nvSpPr>
        <p:spPr bwMode="auto">
          <a:xfrm>
            <a:off x="5643563" y="1262063"/>
            <a:ext cx="3214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400"/>
              <a:t>Se transmite mensajes sin que haya interacción  instantánea entre el Docente y el estudiante</a:t>
            </a:r>
          </a:p>
        </p:txBody>
      </p:sp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214313" y="1143000"/>
            <a:ext cx="16430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/>
              <a:t>  </a:t>
            </a:r>
            <a:r>
              <a:rPr lang="es-ES" sz="1400"/>
              <a:t>VIDEO-CONFERENCIAS</a:t>
            </a:r>
          </a:p>
        </p:txBody>
      </p:sp>
      <p:sp>
        <p:nvSpPr>
          <p:cNvPr id="21" name="20 CuadroTexto"/>
          <p:cNvSpPr txBox="1">
            <a:spLocks noChangeArrowheads="1"/>
          </p:cNvSpPr>
          <p:nvPr/>
        </p:nvSpPr>
        <p:spPr bwMode="auto">
          <a:xfrm>
            <a:off x="1143000" y="2000250"/>
            <a:ext cx="1000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/>
              <a:t>    </a:t>
            </a:r>
            <a:r>
              <a:rPr lang="es-ES" sz="1600"/>
              <a:t>CHAT</a:t>
            </a:r>
          </a:p>
        </p:txBody>
      </p:sp>
      <p:sp>
        <p:nvSpPr>
          <p:cNvPr id="22" name="21 CuadroTexto"/>
          <p:cNvSpPr txBox="1">
            <a:spLocks noChangeArrowheads="1"/>
          </p:cNvSpPr>
          <p:nvPr/>
        </p:nvSpPr>
        <p:spPr bwMode="auto">
          <a:xfrm>
            <a:off x="2143125" y="4500563"/>
            <a:ext cx="2071688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Llamada también </a:t>
            </a:r>
          </a:p>
        </p:txBody>
      </p:sp>
      <p:sp>
        <p:nvSpPr>
          <p:cNvPr id="23" name="22 CuadroTexto"/>
          <p:cNvSpPr txBox="1">
            <a:spLocks noChangeArrowheads="1"/>
          </p:cNvSpPr>
          <p:nvPr/>
        </p:nvSpPr>
        <p:spPr bwMode="auto">
          <a:xfrm>
            <a:off x="357188" y="5500688"/>
            <a:ext cx="1357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400"/>
              <a:t>EDUCACIÓN </a:t>
            </a:r>
          </a:p>
          <a:p>
            <a:pPr algn="ctr" eaLnBrk="1" hangingPunct="1"/>
            <a:r>
              <a:rPr lang="es-ES" sz="1400"/>
              <a:t>EN LÍNEA</a:t>
            </a:r>
          </a:p>
        </p:txBody>
      </p:sp>
      <p:sp>
        <p:nvSpPr>
          <p:cNvPr id="24" name="23 CuadroTexto"/>
          <p:cNvSpPr txBox="1">
            <a:spLocks noChangeArrowheads="1"/>
          </p:cNvSpPr>
          <p:nvPr/>
        </p:nvSpPr>
        <p:spPr bwMode="auto">
          <a:xfrm>
            <a:off x="4357688" y="5429250"/>
            <a:ext cx="1357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/>
              <a:t>  </a:t>
            </a:r>
            <a:r>
              <a:rPr lang="es-ES" sz="1400"/>
              <a:t>AULA SIN PAREDES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2214563" y="6215063"/>
            <a:ext cx="1785937" cy="28575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6" name="25 CuadroTexto"/>
          <p:cNvSpPr txBox="1">
            <a:spLocks noChangeArrowheads="1"/>
          </p:cNvSpPr>
          <p:nvPr/>
        </p:nvSpPr>
        <p:spPr bwMode="auto">
          <a:xfrm>
            <a:off x="2000250" y="6143625"/>
            <a:ext cx="2428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/>
              <a:t>   </a:t>
            </a:r>
            <a:r>
              <a:rPr lang="es-ES" sz="1400"/>
              <a:t>EL CIBERESPACIO</a:t>
            </a:r>
          </a:p>
        </p:txBody>
      </p:sp>
      <p:cxnSp>
        <p:nvCxnSpPr>
          <p:cNvPr id="27" name="26 Conector recto de flecha"/>
          <p:cNvCxnSpPr/>
          <p:nvPr/>
        </p:nvCxnSpPr>
        <p:spPr>
          <a:xfrm rot="5400000" flipH="1" flipV="1">
            <a:off x="463551" y="2178050"/>
            <a:ext cx="785812" cy="1587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16200000" flipV="1">
            <a:off x="3500438" y="2143125"/>
            <a:ext cx="857250" cy="14287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6200000" flipV="1">
            <a:off x="3143250" y="2286000"/>
            <a:ext cx="428625" cy="42862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1000125" y="2500313"/>
            <a:ext cx="428625" cy="21431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rot="5400000" flipH="1" flipV="1">
            <a:off x="4447381" y="2339182"/>
            <a:ext cx="428625" cy="32226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endCxn id="38" idx="2"/>
          </p:cNvCxnSpPr>
          <p:nvPr/>
        </p:nvCxnSpPr>
        <p:spPr>
          <a:xfrm flipV="1">
            <a:off x="3571875" y="3584575"/>
            <a:ext cx="357188" cy="27305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rot="10800000">
            <a:off x="1857375" y="3429000"/>
            <a:ext cx="714375" cy="42862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flipV="1">
            <a:off x="5429250" y="2143125"/>
            <a:ext cx="1071563" cy="785813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5400000" flipH="1" flipV="1">
            <a:off x="715169" y="3071019"/>
            <a:ext cx="285750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>
            <a:stCxn id="22" idx="2"/>
          </p:cNvCxnSpPr>
          <p:nvPr/>
        </p:nvCxnSpPr>
        <p:spPr>
          <a:xfrm rot="5400000">
            <a:off x="2057401" y="4521200"/>
            <a:ext cx="850900" cy="139382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22" idx="2"/>
          </p:cNvCxnSpPr>
          <p:nvPr/>
        </p:nvCxnSpPr>
        <p:spPr>
          <a:xfrm rot="16200000" flipH="1">
            <a:off x="3450431" y="4521995"/>
            <a:ext cx="708025" cy="1249362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uadroTexto"/>
          <p:cNvSpPr txBox="1">
            <a:spLocks noChangeArrowheads="1"/>
          </p:cNvSpPr>
          <p:nvPr/>
        </p:nvSpPr>
        <p:spPr bwMode="auto">
          <a:xfrm>
            <a:off x="3000375" y="3214688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/>
              <a:t>  </a:t>
            </a:r>
            <a:r>
              <a:rPr lang="es-ES" sz="1400"/>
              <a:t>ASINCRÓNICO</a:t>
            </a:r>
          </a:p>
        </p:txBody>
      </p:sp>
      <p:cxnSp>
        <p:nvCxnSpPr>
          <p:cNvPr id="39" name="38 Conector recto"/>
          <p:cNvCxnSpPr/>
          <p:nvPr/>
        </p:nvCxnSpPr>
        <p:spPr>
          <a:xfrm flipV="1">
            <a:off x="4929188" y="3071813"/>
            <a:ext cx="285750" cy="21431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>
            <a:spLocks noChangeArrowheads="1"/>
          </p:cNvSpPr>
          <p:nvPr/>
        </p:nvSpPr>
        <p:spPr bwMode="auto">
          <a:xfrm>
            <a:off x="214313" y="3214688"/>
            <a:ext cx="157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/>
              <a:t> </a:t>
            </a:r>
            <a:r>
              <a:rPr lang="es-ES" sz="1400"/>
              <a:t>SINCRÓNICO</a:t>
            </a:r>
          </a:p>
        </p:txBody>
      </p:sp>
      <p:sp>
        <p:nvSpPr>
          <p:cNvPr id="41" name="40 CuadroTexto"/>
          <p:cNvSpPr txBox="1">
            <a:spLocks noChangeArrowheads="1"/>
          </p:cNvSpPr>
          <p:nvPr/>
        </p:nvSpPr>
        <p:spPr bwMode="auto">
          <a:xfrm>
            <a:off x="1857375" y="5429250"/>
            <a:ext cx="26431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Tiene como escenario de enseñanza - aprendizaje</a:t>
            </a:r>
          </a:p>
        </p:txBody>
      </p:sp>
      <p:cxnSp>
        <p:nvCxnSpPr>
          <p:cNvPr id="42" name="41 Conector recto de flecha"/>
          <p:cNvCxnSpPr/>
          <p:nvPr/>
        </p:nvCxnSpPr>
        <p:spPr>
          <a:xfrm rot="16200000" flipH="1">
            <a:off x="3000375" y="6000750"/>
            <a:ext cx="285750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/>
          <p:nvPr/>
        </p:nvCxnSpPr>
        <p:spPr>
          <a:xfrm rot="10800000" flipV="1">
            <a:off x="4071938" y="3929063"/>
            <a:ext cx="2143125" cy="785812"/>
          </a:xfrm>
          <a:prstGeom prst="bentConnector3">
            <a:avLst>
              <a:gd name="adj1" fmla="val 50000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Rectángulo"/>
          <p:cNvSpPr>
            <a:spLocks noChangeArrowheads="1"/>
          </p:cNvSpPr>
          <p:nvPr/>
        </p:nvSpPr>
        <p:spPr bwMode="auto">
          <a:xfrm>
            <a:off x="4572000" y="6429375"/>
            <a:ext cx="750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/>
              <a:t> </a:t>
            </a:r>
            <a:r>
              <a:rPr lang="es-ES" sz="1300"/>
              <a:t>es una</a:t>
            </a:r>
          </a:p>
        </p:txBody>
      </p:sp>
      <p:cxnSp>
        <p:nvCxnSpPr>
          <p:cNvPr id="45" name="186 Forma"/>
          <p:cNvCxnSpPr/>
          <p:nvPr/>
        </p:nvCxnSpPr>
        <p:spPr>
          <a:xfrm rot="16200000" flipH="1">
            <a:off x="3742532" y="5914231"/>
            <a:ext cx="158750" cy="1357313"/>
          </a:xfrm>
          <a:prstGeom prst="bentConnector2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5429250" y="6643688"/>
            <a:ext cx="571500" cy="1587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rot="10800000">
            <a:off x="4857750" y="3571875"/>
            <a:ext cx="1357313" cy="3571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rot="5400000" flipH="1" flipV="1">
            <a:off x="786606" y="3713957"/>
            <a:ext cx="142875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CuadroTexto"/>
          <p:cNvSpPr txBox="1">
            <a:spLocks noChangeArrowheads="1"/>
          </p:cNvSpPr>
          <p:nvPr/>
        </p:nvSpPr>
        <p:spPr bwMode="auto">
          <a:xfrm>
            <a:off x="285750" y="3714750"/>
            <a:ext cx="1143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300"/>
              <a:t>Es donde </a:t>
            </a:r>
          </a:p>
        </p:txBody>
      </p:sp>
      <p:sp>
        <p:nvSpPr>
          <p:cNvPr id="50" name="49 CuadroTexto"/>
          <p:cNvSpPr txBox="1">
            <a:spLocks noChangeArrowheads="1"/>
          </p:cNvSpPr>
          <p:nvPr/>
        </p:nvSpPr>
        <p:spPr bwMode="auto">
          <a:xfrm>
            <a:off x="214313" y="4333875"/>
            <a:ext cx="18573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400"/>
              <a:t>El Docente y el estudiante operan al mismo tiempo</a:t>
            </a:r>
          </a:p>
        </p:txBody>
      </p:sp>
      <p:cxnSp>
        <p:nvCxnSpPr>
          <p:cNvPr id="51" name="50 Conector recto de flecha"/>
          <p:cNvCxnSpPr/>
          <p:nvPr/>
        </p:nvCxnSpPr>
        <p:spPr>
          <a:xfrm rot="5400000">
            <a:off x="715169" y="4144169"/>
            <a:ext cx="284162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Elipse"/>
          <p:cNvSpPr/>
          <p:nvPr/>
        </p:nvSpPr>
        <p:spPr>
          <a:xfrm>
            <a:off x="6215063" y="3571875"/>
            <a:ext cx="2928937" cy="71437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53" name="52 CuadroTexto"/>
          <p:cNvSpPr txBox="1">
            <a:spLocks noChangeArrowheads="1"/>
          </p:cNvSpPr>
          <p:nvPr/>
        </p:nvSpPr>
        <p:spPr bwMode="auto">
          <a:xfrm>
            <a:off x="6072188" y="6119813"/>
            <a:ext cx="21431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s-ES" sz="1400" dirty="0"/>
          </a:p>
          <a:p>
            <a:pPr algn="ctr" eaLnBrk="1" hangingPunct="1"/>
            <a:r>
              <a:rPr lang="es-ES" sz="1400" dirty="0"/>
              <a:t>OPORTUNIDAD DE APRENDIZAJE</a:t>
            </a:r>
          </a:p>
        </p:txBody>
      </p:sp>
      <p:sp>
        <p:nvSpPr>
          <p:cNvPr id="54" name="53 CuadroTexto"/>
          <p:cNvSpPr txBox="1">
            <a:spLocks noChangeArrowheads="1"/>
          </p:cNvSpPr>
          <p:nvPr/>
        </p:nvSpPr>
        <p:spPr bwMode="auto">
          <a:xfrm>
            <a:off x="6215063" y="3465513"/>
            <a:ext cx="300037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s-ES" dirty="0"/>
          </a:p>
          <a:p>
            <a:pPr algn="ctr" eaLnBrk="1" hangingPunct="1"/>
            <a:r>
              <a:rPr lang="es-ES" sz="2000" b="1" dirty="0">
                <a:solidFill>
                  <a:schemeClr val="bg1"/>
                </a:solidFill>
              </a:rPr>
              <a:t>EDUCACIÓN VIRTUAL</a:t>
            </a:r>
          </a:p>
        </p:txBody>
      </p:sp>
    </p:spTree>
    <p:extLst>
      <p:ext uri="{BB962C8B-B14F-4D97-AF65-F5344CB8AC3E}">
        <p14:creationId xmlns:p14="http://schemas.microsoft.com/office/powerpoint/2010/main" val="402401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6" grpId="0"/>
      <p:bldP spid="38" grpId="0"/>
      <p:bldP spid="40" grpId="0"/>
      <p:bldP spid="41" grpId="0"/>
      <p:bldP spid="44" grpId="0"/>
      <p:bldP spid="49" grpId="0"/>
      <p:bldP spid="50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427</Words>
  <Application>Microsoft Office PowerPoint</Application>
  <PresentationFormat>Presentación en pantalla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51</cp:revision>
  <dcterms:created xsi:type="dcterms:W3CDTF">2013-05-26T03:06:51Z</dcterms:created>
  <dcterms:modified xsi:type="dcterms:W3CDTF">2013-07-02T04:45:58Z</dcterms:modified>
</cp:coreProperties>
</file>