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2"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3408C5A4-7AFD-4976-A6A5-2FD2F18FB01F}" type="datetimeFigureOut">
              <a:rPr lang="es-ES" smtClean="0"/>
              <a:t>13/04/2013</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66299B6-B535-4C58-A993-B6C1894CDEC1}"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08C5A4-7AFD-4976-A6A5-2FD2F18FB01F}" type="datetimeFigureOut">
              <a:rPr lang="es-ES" smtClean="0"/>
              <a:t>13/04/2013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66299B6-B535-4C58-A993-B6C1894CDEC1}"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08C5A4-7AFD-4976-A6A5-2FD2F18FB01F}" type="datetimeFigureOut">
              <a:rPr lang="es-ES" smtClean="0"/>
              <a:t>13/04/2013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66299B6-B535-4C58-A993-B6C1894CDEC1}"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3408C5A4-7AFD-4976-A6A5-2FD2F18FB01F}" type="datetimeFigureOut">
              <a:rPr lang="es-ES" smtClean="0"/>
              <a:t>13/04/2013</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466299B6-B535-4C58-A993-B6C1894CDEC1}"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3408C5A4-7AFD-4976-A6A5-2FD2F18FB01F}" type="datetimeFigureOut">
              <a:rPr lang="es-ES" smtClean="0"/>
              <a:t>13/04/2013</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466299B6-B535-4C58-A993-B6C1894CDEC1}"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3408C5A4-7AFD-4976-A6A5-2FD2F18FB01F}" type="datetimeFigureOut">
              <a:rPr lang="es-ES" smtClean="0"/>
              <a:t>13/04/2013</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466299B6-B535-4C58-A993-B6C1894CDEC1}"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3408C5A4-7AFD-4976-A6A5-2FD2F18FB01F}" type="datetimeFigureOut">
              <a:rPr lang="es-ES" smtClean="0"/>
              <a:t>13/04/2013</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466299B6-B535-4C58-A993-B6C1894CDEC1}"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408C5A4-7AFD-4976-A6A5-2FD2F18FB01F}" type="datetimeFigureOut">
              <a:rPr lang="es-ES" smtClean="0"/>
              <a:t>13/04/2013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66299B6-B535-4C58-A993-B6C1894CDEC1}"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3408C5A4-7AFD-4976-A6A5-2FD2F18FB01F}" type="datetimeFigureOut">
              <a:rPr lang="es-ES" smtClean="0"/>
              <a:t>13/04/2013</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466299B6-B535-4C58-A993-B6C1894CDEC1}"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3408C5A4-7AFD-4976-A6A5-2FD2F18FB01F}" type="datetimeFigureOut">
              <a:rPr lang="es-ES" smtClean="0"/>
              <a:t>13/04/2013</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466299B6-B535-4C58-A993-B6C1894CDEC1}"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3408C5A4-7AFD-4976-A6A5-2FD2F18FB01F}" type="datetimeFigureOut">
              <a:rPr lang="es-ES" smtClean="0"/>
              <a:t>13/04/2013</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466299B6-B535-4C58-A993-B6C1894CDEC1}"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408C5A4-7AFD-4976-A6A5-2FD2F18FB01F}" type="datetimeFigureOut">
              <a:rPr lang="es-ES" smtClean="0"/>
              <a:t>13/04/2013</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66299B6-B535-4C58-A993-B6C1894CDEC1}"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3.xml"/><Relationship Id="rId7" Type="http://schemas.openxmlformats.org/officeDocument/2006/relationships/slide" Target="slide19.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slide" Target="slide15.xml"/><Relationship Id="rId5" Type="http://schemas.openxmlformats.org/officeDocument/2006/relationships/slide" Target="slide8.xml"/><Relationship Id="rId4" Type="http://schemas.openxmlformats.org/officeDocument/2006/relationships/slide" Target="slide4.xml"/><Relationship Id="rId9" Type="http://schemas.openxmlformats.org/officeDocument/2006/relationships/slide" Target="slide21.xml"/></Relationships>
</file>

<file path=ppt/slides/_rels/slide10.xml.rels><?xml version="1.0" encoding="UTF-8" standalone="yes"?>
<Relationships xmlns="http://schemas.openxmlformats.org/package/2006/relationships"><Relationship Id="rId2" Type="http://schemas.openxmlformats.org/officeDocument/2006/relationships/hyperlink" Target="http://es.wikipedia.org/wiki/Nivel_de_activida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gif"/><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gif"/><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Nube">
            <a:hlinkClick r:id="rId2" action="ppaction://hlinksldjump"/>
          </p:cNvPr>
          <p:cNvSpPr/>
          <p:nvPr/>
        </p:nvSpPr>
        <p:spPr>
          <a:xfrm rot="19965408">
            <a:off x="221367" y="694884"/>
            <a:ext cx="3765195" cy="141437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sz="2400" dirty="0" smtClean="0">
                <a:latin typeface="Lucida Sans Typewriter" pitchFamily="49" charset="0"/>
              </a:rPr>
              <a:t>Presentación</a:t>
            </a:r>
            <a:endParaRPr lang="es-PA" sz="2400" dirty="0">
              <a:latin typeface="Lucida Sans Typewriter" pitchFamily="49" charset="0"/>
            </a:endParaRPr>
          </a:p>
        </p:txBody>
      </p:sp>
      <p:sp>
        <p:nvSpPr>
          <p:cNvPr id="6" name="5 Sol">
            <a:hlinkClick r:id="rId3" action="ppaction://hlinksldjump"/>
          </p:cNvPr>
          <p:cNvSpPr/>
          <p:nvPr/>
        </p:nvSpPr>
        <p:spPr>
          <a:xfrm>
            <a:off x="6228184" y="132043"/>
            <a:ext cx="2916628" cy="2540056"/>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b="1" dirty="0" err="1" smtClean="0"/>
              <a:t>Introdu-cción</a:t>
            </a:r>
            <a:r>
              <a:rPr lang="es-PA" dirty="0" smtClean="0"/>
              <a:t> </a:t>
            </a:r>
            <a:endParaRPr lang="es-PA" dirty="0"/>
          </a:p>
        </p:txBody>
      </p:sp>
      <p:sp>
        <p:nvSpPr>
          <p:cNvPr id="7" name="6 Arco de bloque">
            <a:hlinkClick r:id="rId4" action="ppaction://hlinksldjump"/>
          </p:cNvPr>
          <p:cNvSpPr/>
          <p:nvPr/>
        </p:nvSpPr>
        <p:spPr>
          <a:xfrm>
            <a:off x="3491880" y="1196752"/>
            <a:ext cx="2412572" cy="2088232"/>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sz="2000" b="1" dirty="0" smtClean="0">
                <a:solidFill>
                  <a:schemeClr val="tx1"/>
                </a:solidFill>
              </a:rPr>
              <a:t>I-El Presupuesto</a:t>
            </a:r>
            <a:endParaRPr lang="es-PA" sz="2000" b="1" dirty="0">
              <a:solidFill>
                <a:schemeClr val="tx1"/>
              </a:solidFill>
            </a:endParaRPr>
          </a:p>
        </p:txBody>
      </p:sp>
      <p:sp>
        <p:nvSpPr>
          <p:cNvPr id="8" name="7 Corazón">
            <a:hlinkClick r:id="rId5" action="ppaction://hlinksldjump"/>
          </p:cNvPr>
          <p:cNvSpPr/>
          <p:nvPr/>
        </p:nvSpPr>
        <p:spPr>
          <a:xfrm>
            <a:off x="1259632" y="2691963"/>
            <a:ext cx="2232248" cy="198946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b="1" dirty="0" smtClean="0"/>
              <a:t>Costeo y Absorción </a:t>
            </a:r>
            <a:endParaRPr lang="es-PA" b="1" dirty="0"/>
          </a:p>
        </p:txBody>
      </p:sp>
      <p:sp>
        <p:nvSpPr>
          <p:cNvPr id="9" name="8 Flecha derecha">
            <a:hlinkClick r:id="rId6" action="ppaction://hlinksldjump"/>
          </p:cNvPr>
          <p:cNvSpPr/>
          <p:nvPr/>
        </p:nvSpPr>
        <p:spPr>
          <a:xfrm>
            <a:off x="4698166" y="2685067"/>
            <a:ext cx="3672408" cy="172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sz="2400" b="1" dirty="0" smtClean="0"/>
              <a:t>Adm. De Activos</a:t>
            </a:r>
            <a:endParaRPr lang="es-PA" sz="2400" b="1" dirty="0"/>
          </a:p>
        </p:txBody>
      </p:sp>
      <p:sp>
        <p:nvSpPr>
          <p:cNvPr id="10" name="9 Decisión">
            <a:hlinkClick r:id="rId7" action="ppaction://hlinksldjump"/>
          </p:cNvPr>
          <p:cNvSpPr/>
          <p:nvPr/>
        </p:nvSpPr>
        <p:spPr>
          <a:xfrm>
            <a:off x="251520" y="4725144"/>
            <a:ext cx="2952328" cy="1872208"/>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b="1" dirty="0" smtClean="0"/>
              <a:t>Conclusión</a:t>
            </a:r>
            <a:r>
              <a:rPr lang="es-PA" dirty="0" smtClean="0"/>
              <a:t> </a:t>
            </a:r>
            <a:endParaRPr lang="es-PA" dirty="0"/>
          </a:p>
        </p:txBody>
      </p:sp>
      <p:sp>
        <p:nvSpPr>
          <p:cNvPr id="11" name="10 Cara sonriente">
            <a:hlinkClick r:id="rId8" action="ppaction://hlinksldjump"/>
          </p:cNvPr>
          <p:cNvSpPr/>
          <p:nvPr/>
        </p:nvSpPr>
        <p:spPr>
          <a:xfrm>
            <a:off x="3995936" y="5013176"/>
            <a:ext cx="2232248" cy="158417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sz="2000" b="1" dirty="0" smtClean="0"/>
              <a:t>Recom.</a:t>
            </a:r>
            <a:endParaRPr lang="es-PA" sz="2000" b="1" dirty="0"/>
          </a:p>
        </p:txBody>
      </p:sp>
      <p:sp>
        <p:nvSpPr>
          <p:cNvPr id="12" name="11 Luna">
            <a:hlinkClick r:id="rId9" action="ppaction://hlinksldjump"/>
          </p:cNvPr>
          <p:cNvSpPr/>
          <p:nvPr/>
        </p:nvSpPr>
        <p:spPr>
          <a:xfrm>
            <a:off x="7092280" y="4413259"/>
            <a:ext cx="1584176" cy="2444741"/>
          </a:xfrm>
          <a:prstGeom prst="mo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sz="2800" b="1" dirty="0" smtClean="0"/>
              <a:t>Anexo</a:t>
            </a:r>
            <a:endParaRPr lang="es-PA"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a:t>
            </a:r>
            <a:r>
              <a:rPr lang="es-PA" dirty="0" smtClean="0"/>
              <a:t> Costeo por Variable</a:t>
            </a:r>
            <a:endParaRPr lang="es-ES" dirty="0"/>
          </a:p>
        </p:txBody>
      </p:sp>
      <p:sp>
        <p:nvSpPr>
          <p:cNvPr id="3" name="2 Marcador de contenido"/>
          <p:cNvSpPr>
            <a:spLocks noGrp="1"/>
          </p:cNvSpPr>
          <p:nvPr>
            <p:ph idx="1"/>
          </p:nvPr>
        </p:nvSpPr>
        <p:spPr>
          <a:xfrm>
            <a:off x="457200" y="1412776"/>
            <a:ext cx="8229600" cy="5042032"/>
          </a:xfrm>
        </p:spPr>
        <p:txBody>
          <a:bodyPr/>
          <a:lstStyle/>
          <a:p>
            <a:pPr algn="just">
              <a:buNone/>
            </a:pPr>
            <a:r>
              <a:rPr lang="es-PA" dirty="0" smtClean="0"/>
              <a:t>	Un </a:t>
            </a:r>
            <a:r>
              <a:rPr lang="es-PA" b="1" dirty="0" smtClean="0"/>
              <a:t>costo variable</a:t>
            </a:r>
            <a:r>
              <a:rPr lang="es-PA" dirty="0" smtClean="0"/>
              <a:t> o </a:t>
            </a:r>
            <a:r>
              <a:rPr lang="es-PA" b="1" dirty="0" smtClean="0"/>
              <a:t>coste variable</a:t>
            </a:r>
            <a:r>
              <a:rPr lang="es-PA" dirty="0" smtClean="0"/>
              <a:t> es aquel que se modifica de acuerdo a variaciones del </a:t>
            </a:r>
            <a:r>
              <a:rPr lang="es-PA" dirty="0" smtClean="0">
                <a:hlinkClick r:id="rId2" tooltip="Nivel de actividad"/>
              </a:rPr>
              <a:t>volumen de producción</a:t>
            </a:r>
            <a:r>
              <a:rPr lang="es-PA" dirty="0" smtClean="0"/>
              <a:t> (o </a:t>
            </a:r>
            <a:r>
              <a:rPr lang="es-PA" dirty="0" smtClean="0">
                <a:hlinkClick r:id="rId2" tooltip="Nivel de actividad"/>
              </a:rPr>
              <a:t>nivel de actividad</a:t>
            </a:r>
            <a:r>
              <a:rPr lang="es-PA" dirty="0" smtClean="0"/>
              <a:t>), se trata tanto de bienes como de servicios. Es decir, si el nivel de actividad decrece, estos costos decrecen, mientras que si el nivel de actividad aumenta, también lo hace esta clase de costos.</a:t>
            </a:r>
            <a:endParaRPr lang="es-ES" dirty="0" smtClean="0"/>
          </a:p>
          <a:p>
            <a:pPr>
              <a:buNone/>
            </a:pP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a:t>
            </a:r>
            <a:r>
              <a:rPr lang="es-PA" dirty="0" smtClean="0"/>
              <a:t> Costeo por Absorción y Variable</a:t>
            </a:r>
            <a:endParaRPr lang="es-ES" dirty="0"/>
          </a:p>
        </p:txBody>
      </p:sp>
      <p:sp>
        <p:nvSpPr>
          <p:cNvPr id="3" name="2 Marcador de contenido"/>
          <p:cNvSpPr>
            <a:spLocks noGrp="1"/>
          </p:cNvSpPr>
          <p:nvPr>
            <p:ph idx="1"/>
          </p:nvPr>
        </p:nvSpPr>
        <p:spPr>
          <a:xfrm>
            <a:off x="457200" y="1556792"/>
            <a:ext cx="8229600" cy="4898016"/>
          </a:xfrm>
        </p:spPr>
        <p:txBody>
          <a:bodyPr/>
          <a:lstStyle/>
          <a:p>
            <a:pPr algn="just">
              <a:buNone/>
            </a:pPr>
            <a:r>
              <a:rPr lang="es-PA" dirty="0" smtClean="0"/>
              <a:t>	El costo variable es el gasto que realiza el productor para obtener los productos que se van a vender (mano de obra, alimentos, medicinas, combustibles, etc.). El costo variable es muy importante en la dinámica productiva del fundo, ya que la calidad y cantidad del mismo, afecta de inmediato los niveles de producción. </a:t>
            </a: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t>
            </a:r>
            <a:r>
              <a:rPr lang="es-PA" dirty="0" smtClean="0"/>
              <a:t> Equilibrio de Ventas y Producción</a:t>
            </a:r>
            <a:endParaRPr lang="es-ES" dirty="0"/>
          </a:p>
        </p:txBody>
      </p:sp>
      <p:sp>
        <p:nvSpPr>
          <p:cNvPr id="3" name="2 Marcador de contenido"/>
          <p:cNvSpPr>
            <a:spLocks noGrp="1"/>
          </p:cNvSpPr>
          <p:nvPr>
            <p:ph idx="1"/>
          </p:nvPr>
        </p:nvSpPr>
        <p:spPr>
          <a:xfrm>
            <a:off x="395536" y="1700808"/>
            <a:ext cx="8229600" cy="4824536"/>
          </a:xfrm>
        </p:spPr>
        <p:txBody>
          <a:bodyPr>
            <a:normAutofit fontScale="92500" lnSpcReduction="10000"/>
          </a:bodyPr>
          <a:lstStyle/>
          <a:p>
            <a:pPr algn="just">
              <a:buNone/>
            </a:pPr>
            <a:r>
              <a:rPr lang="es-PA" dirty="0" smtClean="0"/>
              <a:t>	El análisis de equilibrio es una técnica de uso muy generalizado en la planeación de las utilidades, de las ventas y en consecuencia de la producción.</a:t>
            </a:r>
          </a:p>
          <a:p>
            <a:pPr algn="just">
              <a:buNone/>
            </a:pPr>
            <a:r>
              <a:rPr lang="es-PA" dirty="0" smtClean="0"/>
              <a:t>	El punto de equilibrio es una representación grafica o matemática del nivel de apalancamiento. Se basa en la relación entre los ingresos totales de la empresa y su costo total, según cambia la producción (suponiendo que se vende la totalidad de esta).</a:t>
            </a:r>
            <a:endParaRPr lang="es-ES" dirty="0" smtClean="0"/>
          </a:p>
          <a:p>
            <a:pPr>
              <a:buNone/>
            </a:pPr>
            <a:endParaRPr lang="es-ES" dirty="0" smtClean="0"/>
          </a:p>
          <a:p>
            <a:pPr>
              <a:buNone/>
            </a:pP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073274"/>
          </a:xfrm>
        </p:spPr>
        <p:txBody>
          <a:bodyPr/>
          <a:lstStyle/>
          <a:p>
            <a:r>
              <a:rPr lang="es-ES" dirty="0" smtClean="0"/>
              <a:t>d)</a:t>
            </a:r>
            <a:r>
              <a:rPr lang="es-PA" dirty="0" smtClean="0"/>
              <a:t> Utilidades</a:t>
            </a:r>
            <a:endParaRPr lang="es-ES" dirty="0"/>
          </a:p>
        </p:txBody>
      </p:sp>
      <p:sp>
        <p:nvSpPr>
          <p:cNvPr id="3" name="2 Marcador de contenido"/>
          <p:cNvSpPr>
            <a:spLocks noGrp="1"/>
          </p:cNvSpPr>
          <p:nvPr>
            <p:ph idx="1"/>
          </p:nvPr>
        </p:nvSpPr>
        <p:spPr>
          <a:xfrm>
            <a:off x="457200" y="1268760"/>
            <a:ext cx="8229600" cy="5186048"/>
          </a:xfrm>
        </p:spPr>
        <p:txBody>
          <a:bodyPr/>
          <a:lstStyle/>
          <a:p>
            <a:pPr algn="just">
              <a:buNone/>
            </a:pPr>
            <a:r>
              <a:rPr lang="es-PA" dirty="0" smtClean="0"/>
              <a:t>	</a:t>
            </a:r>
            <a:r>
              <a:rPr lang="es-PA" sz="3200" dirty="0" smtClean="0"/>
              <a:t>La utilidad es una medida de la satisfacción. Asumiendo la validez de esta medida, se puede hablar con sentido de aumentar o disminuir la utilidad, y por lo tanto explicar el comportamiento económico en términos de los intentos de aumentar la utilidad. </a:t>
            </a:r>
            <a:endParaRPr lang="es-ES" sz="3200" dirty="0" smtClean="0"/>
          </a:p>
          <a:p>
            <a:pPr>
              <a:buNone/>
            </a:pP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073274"/>
          </a:xfrm>
        </p:spPr>
        <p:txBody>
          <a:bodyPr/>
          <a:lstStyle/>
          <a:p>
            <a:r>
              <a:rPr lang="es-ES" dirty="0" smtClean="0"/>
              <a:t>e)</a:t>
            </a:r>
            <a:r>
              <a:rPr lang="es-PA" dirty="0" smtClean="0"/>
              <a:t> Inventario</a:t>
            </a:r>
            <a:endParaRPr lang="es-ES" dirty="0"/>
          </a:p>
        </p:txBody>
      </p:sp>
      <p:sp>
        <p:nvSpPr>
          <p:cNvPr id="3" name="2 Marcador de contenido"/>
          <p:cNvSpPr>
            <a:spLocks noGrp="1"/>
          </p:cNvSpPr>
          <p:nvPr>
            <p:ph idx="1"/>
          </p:nvPr>
        </p:nvSpPr>
        <p:spPr>
          <a:xfrm>
            <a:off x="457200" y="1268760"/>
            <a:ext cx="8229600" cy="5186048"/>
          </a:xfrm>
        </p:spPr>
        <p:txBody>
          <a:bodyPr/>
          <a:lstStyle/>
          <a:p>
            <a:pPr algn="just">
              <a:buNone/>
            </a:pPr>
            <a:r>
              <a:rPr lang="es-PA" dirty="0" smtClean="0"/>
              <a:t>	Un inventario es lo único para lo que sirve, por lo tanto lo que se espera es mantener al mínimo los inventarios. La filosofía de justo a tiempo, se fundamentan en el concepto de cero inventarios. </a:t>
            </a:r>
          </a:p>
          <a:p>
            <a:pPr algn="just">
              <a:buNone/>
            </a:pPr>
            <a:r>
              <a:rPr lang="es-PA" dirty="0" smtClean="0"/>
              <a:t>	Cuando se considera hacer inventario, como el proceso de contar los artículos, se está considerando el enfoque netamente contable. </a:t>
            </a:r>
            <a:endParaRPr lang="es-ES" dirty="0" smtClean="0"/>
          </a:p>
          <a:p>
            <a:pPr>
              <a:buNone/>
            </a:pPr>
            <a:endParaRPr lang="es-ES" dirty="0" smtClean="0"/>
          </a:p>
          <a:p>
            <a:pPr>
              <a:buNone/>
            </a:pPr>
            <a:endParaRPr lang="es-ES" dirty="0"/>
          </a:p>
        </p:txBody>
      </p:sp>
      <p:sp>
        <p:nvSpPr>
          <p:cNvPr id="4" name="3 Botón de acción: Inicio">
            <a:hlinkClick r:id="" action="ppaction://hlinkshowjump?jump=firstslide" highlightClick="1"/>
          </p:cNvPr>
          <p:cNvSpPr/>
          <p:nvPr/>
        </p:nvSpPr>
        <p:spPr>
          <a:xfrm>
            <a:off x="8460432" y="6165304"/>
            <a:ext cx="683568" cy="69269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001266"/>
          </a:xfrm>
        </p:spPr>
        <p:txBody>
          <a:bodyPr>
            <a:normAutofit fontScale="90000"/>
          </a:bodyPr>
          <a:lstStyle/>
          <a:p>
            <a:pPr lvl="0"/>
            <a:r>
              <a:rPr lang="es-ES" dirty="0" smtClean="0"/>
              <a:t>III. </a:t>
            </a:r>
            <a:r>
              <a:rPr lang="es-PA" b="1" dirty="0" smtClean="0"/>
              <a:t>Administración de los Activos</a:t>
            </a:r>
            <a:r>
              <a:rPr lang="es-ES" dirty="0" smtClean="0"/>
              <a:t/>
            </a:r>
            <a:br>
              <a:rPr lang="es-ES" dirty="0" smtClean="0"/>
            </a:br>
            <a:endParaRPr lang="es-ES" dirty="0"/>
          </a:p>
        </p:txBody>
      </p:sp>
      <p:pic>
        <p:nvPicPr>
          <p:cNvPr id="22530" name="Picture 2" descr="http://www.tdtechnodigital.com/joomlaII/images/stories/institucional/Amigos.jpg"/>
          <p:cNvPicPr>
            <a:picLocks noChangeAspect="1" noChangeArrowheads="1"/>
          </p:cNvPicPr>
          <p:nvPr/>
        </p:nvPicPr>
        <p:blipFill>
          <a:blip r:embed="rId2" cstate="print"/>
          <a:srcRect/>
          <a:stretch>
            <a:fillRect/>
          </a:stretch>
        </p:blipFill>
        <p:spPr bwMode="auto">
          <a:xfrm>
            <a:off x="1835696" y="1412776"/>
            <a:ext cx="5400600" cy="43434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92696"/>
            <a:ext cx="8229600" cy="973830"/>
          </a:xfrm>
        </p:spPr>
        <p:txBody>
          <a:bodyPr>
            <a:normAutofit fontScale="90000"/>
          </a:bodyPr>
          <a:lstStyle/>
          <a:p>
            <a:pPr lvl="0"/>
            <a:r>
              <a:rPr lang="es-ES" dirty="0" smtClean="0"/>
              <a:t>3.</a:t>
            </a:r>
            <a:r>
              <a:rPr lang="es-PA" b="1" dirty="0" smtClean="0"/>
              <a:t> Administración de los Activos</a:t>
            </a:r>
            <a:r>
              <a:rPr lang="es-ES" dirty="0" smtClean="0"/>
              <a:t/>
            </a:r>
            <a:br>
              <a:rPr lang="es-ES" dirty="0" smtClean="0"/>
            </a:br>
            <a:endParaRPr lang="es-ES" dirty="0"/>
          </a:p>
        </p:txBody>
      </p:sp>
      <p:sp>
        <p:nvSpPr>
          <p:cNvPr id="3" name="2 Marcador de contenido"/>
          <p:cNvSpPr>
            <a:spLocks noGrp="1"/>
          </p:cNvSpPr>
          <p:nvPr>
            <p:ph idx="1"/>
          </p:nvPr>
        </p:nvSpPr>
        <p:spPr>
          <a:xfrm>
            <a:off x="457200" y="1484784"/>
            <a:ext cx="8229600" cy="4970024"/>
          </a:xfrm>
        </p:spPr>
        <p:txBody>
          <a:bodyPr>
            <a:normAutofit fontScale="85000" lnSpcReduction="10000"/>
          </a:bodyPr>
          <a:lstStyle/>
          <a:p>
            <a:pPr algn="just">
              <a:buNone/>
            </a:pPr>
            <a:r>
              <a:rPr lang="es-PA" dirty="0" smtClean="0"/>
              <a:t>	La administración eficiente de los activos de una empresa se ha constituido en una herramienta fundamental de gestión que impacta directamente tanto en la Efectividad Global del Equipamiento (OEE), como en el Retorno sobre los Activos Netos (RONA), mejorando los índices financieros de la empresa.</a:t>
            </a:r>
          </a:p>
          <a:p>
            <a:pPr algn="just">
              <a:buNone/>
            </a:pPr>
            <a:r>
              <a:rPr lang="es-PA" dirty="0" smtClean="0"/>
              <a:t>	La buena administración de los activos fijos sujetos a agotamiento presupone la existencia de un sistema de información contable para el control de los costos de los activos. </a:t>
            </a:r>
            <a:endParaRPr lang="es-ES" dirty="0" smtClean="0"/>
          </a:p>
          <a:p>
            <a:pPr>
              <a:buNone/>
            </a:pPr>
            <a:r>
              <a:rPr lang="es-PA" dirty="0" smtClean="0"/>
              <a:t> </a:t>
            </a:r>
            <a:endParaRPr lang="es-ES" dirty="0" smtClean="0"/>
          </a:p>
          <a:p>
            <a:pPr>
              <a:buNone/>
            </a:pPr>
            <a:endParaRPr lang="es-ES" dirty="0" smtClean="0"/>
          </a:p>
          <a:p>
            <a:pPr>
              <a:buNone/>
            </a:pP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145282"/>
          </a:xfrm>
        </p:spPr>
        <p:txBody>
          <a:bodyPr/>
          <a:lstStyle/>
          <a:p>
            <a:r>
              <a:rPr lang="es-ES" dirty="0" smtClean="0"/>
              <a:t>a)</a:t>
            </a:r>
            <a:r>
              <a:rPr lang="es-PA" dirty="0" smtClean="0"/>
              <a:t> Análisis General</a:t>
            </a:r>
            <a:endParaRPr lang="es-ES" dirty="0"/>
          </a:p>
        </p:txBody>
      </p:sp>
      <p:sp>
        <p:nvSpPr>
          <p:cNvPr id="3" name="2 Marcador de contenido"/>
          <p:cNvSpPr>
            <a:spLocks noGrp="1"/>
          </p:cNvSpPr>
          <p:nvPr>
            <p:ph idx="1"/>
          </p:nvPr>
        </p:nvSpPr>
        <p:spPr>
          <a:xfrm>
            <a:off x="457200" y="1484784"/>
            <a:ext cx="8229600" cy="4970024"/>
          </a:xfrm>
        </p:spPr>
        <p:txBody>
          <a:bodyPr/>
          <a:lstStyle/>
          <a:p>
            <a:pPr algn="just">
              <a:buNone/>
            </a:pPr>
            <a:r>
              <a:rPr lang="es-PA" dirty="0" smtClean="0"/>
              <a:t>	El análisis financiero dispone de dos herramientas para interpretar y analizar los estados financieros denomina Análisis horizontal y vertical, que consiste en determinar el peso proporcional (en porcentaje) que tiene cada cuenta dentro del estado financiero analizado. Esto permite determinar la composición y estructura de los estados financieros.</a:t>
            </a:r>
            <a:endParaRPr lang="es-ES" dirty="0" smtClean="0"/>
          </a:p>
          <a:p>
            <a:pPr>
              <a:buNone/>
            </a:pP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a:t>
            </a:r>
            <a:r>
              <a:rPr lang="es-PA" dirty="0" smtClean="0"/>
              <a:t> Administración del Capital de Trabajo</a:t>
            </a:r>
            <a:endParaRPr lang="es-ES" dirty="0"/>
          </a:p>
        </p:txBody>
      </p:sp>
      <p:sp>
        <p:nvSpPr>
          <p:cNvPr id="3" name="2 Marcador de contenido"/>
          <p:cNvSpPr>
            <a:spLocks noGrp="1"/>
          </p:cNvSpPr>
          <p:nvPr>
            <p:ph idx="1"/>
          </p:nvPr>
        </p:nvSpPr>
        <p:spPr/>
        <p:txBody>
          <a:bodyPr>
            <a:normAutofit/>
          </a:bodyPr>
          <a:lstStyle/>
          <a:p>
            <a:pPr algn="just">
              <a:buNone/>
            </a:pPr>
            <a:r>
              <a:rPr lang="es-PA" dirty="0" smtClean="0"/>
              <a:t>	Es una medida del grado en que las empresas están protegidas contra problemas de liquidez. Sin embargo, desde un punto de vista administrativo, no tiene mucho sentido tratar de manejar una diferencia neta entre el activo y el pasivo circulantes, sobre todo cuando dicha diferencia varia de manera continua.</a:t>
            </a:r>
            <a:endParaRPr lang="es-ES" dirty="0" smtClean="0"/>
          </a:p>
          <a:p>
            <a:pPr>
              <a:buNone/>
            </a:pPr>
            <a:endParaRPr lang="es-ES" dirty="0"/>
          </a:p>
        </p:txBody>
      </p:sp>
      <p:sp>
        <p:nvSpPr>
          <p:cNvPr id="4" name="3 Botón de acción: Inicio">
            <a:hlinkClick r:id="" action="ppaction://hlinkshowjump?jump=firstslide" highlightClick="1"/>
          </p:cNvPr>
          <p:cNvSpPr/>
          <p:nvPr/>
        </p:nvSpPr>
        <p:spPr>
          <a:xfrm>
            <a:off x="8460432" y="6165304"/>
            <a:ext cx="683568" cy="69269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929258"/>
          </a:xfrm>
        </p:spPr>
        <p:txBody>
          <a:bodyPr/>
          <a:lstStyle/>
          <a:p>
            <a:pPr algn="ctr"/>
            <a:r>
              <a:rPr lang="es-ES" dirty="0" smtClean="0"/>
              <a:t>Conclusión </a:t>
            </a:r>
            <a:endParaRPr lang="es-ES" dirty="0"/>
          </a:p>
        </p:txBody>
      </p:sp>
      <p:sp>
        <p:nvSpPr>
          <p:cNvPr id="3" name="2 Marcador de contenido"/>
          <p:cNvSpPr>
            <a:spLocks noGrp="1"/>
          </p:cNvSpPr>
          <p:nvPr>
            <p:ph idx="1"/>
          </p:nvPr>
        </p:nvSpPr>
        <p:spPr>
          <a:xfrm>
            <a:off x="457200" y="1268760"/>
            <a:ext cx="8229600" cy="5186048"/>
          </a:xfrm>
        </p:spPr>
        <p:txBody>
          <a:bodyPr>
            <a:normAutofit fontScale="92500" lnSpcReduction="10000"/>
          </a:bodyPr>
          <a:lstStyle/>
          <a:p>
            <a:pPr algn="just">
              <a:buNone/>
            </a:pPr>
            <a:r>
              <a:rPr lang="es-PA" dirty="0" smtClean="0"/>
              <a:t>	A partir del conocimiento que se ha podido obtener al concluir este trabajo de investigación, se considera que para las empresas hay que generar un Modelo Administrativo Integral u Holístico, apoyado en las diferentes teorías administrativas existentes y expuestas en el presente análisis ya que de cada una de estas teorías, existen elementos significativos que aportarían y enriquecerían la labor desempeñada por la empresa en pro de la comunidad y el desarrollo social de la misma.</a:t>
            </a:r>
            <a:endParaRPr lang="es-ES" dirty="0" smtClean="0"/>
          </a:p>
        </p:txBody>
      </p:sp>
      <p:sp>
        <p:nvSpPr>
          <p:cNvPr id="4" name="3 Botón de acción: Inicio">
            <a:hlinkClick r:id="" action="ppaction://hlinkshowjump?jump=firstslide" highlightClick="1"/>
          </p:cNvPr>
          <p:cNvSpPr/>
          <p:nvPr/>
        </p:nvSpPr>
        <p:spPr>
          <a:xfrm>
            <a:off x="8460432" y="6165304"/>
            <a:ext cx="683568" cy="69269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640"/>
            <a:ext cx="8229600" cy="5937523"/>
          </a:xfrm>
        </p:spPr>
        <p:txBody>
          <a:bodyPr>
            <a:normAutofit lnSpcReduction="10000"/>
          </a:bodyPr>
          <a:lstStyle/>
          <a:p>
            <a:pPr algn="ctr">
              <a:buNone/>
            </a:pPr>
            <a:endParaRPr lang="es-ES" b="1" dirty="0" smtClean="0">
              <a:solidFill>
                <a:srgbClr val="002060"/>
              </a:solidFill>
              <a:latin typeface="Bradley Hand ITC" pitchFamily="66" charset="0"/>
            </a:endParaRPr>
          </a:p>
          <a:p>
            <a:pPr algn="ctr">
              <a:buNone/>
            </a:pPr>
            <a:endParaRPr lang="es-ES" b="1" dirty="0" smtClean="0">
              <a:solidFill>
                <a:srgbClr val="002060"/>
              </a:solidFill>
              <a:latin typeface="Bradley Hand ITC" pitchFamily="66" charset="0"/>
            </a:endParaRPr>
          </a:p>
          <a:p>
            <a:pPr algn="ctr">
              <a:buNone/>
            </a:pPr>
            <a:r>
              <a:rPr lang="es-ES" b="1" dirty="0" smtClean="0">
                <a:solidFill>
                  <a:srgbClr val="FFFF00"/>
                </a:solidFill>
                <a:latin typeface="Bradley Hand ITC" pitchFamily="66" charset="0"/>
              </a:rPr>
              <a:t>Columbus University</a:t>
            </a:r>
          </a:p>
          <a:p>
            <a:pPr algn="ctr">
              <a:buNone/>
            </a:pPr>
            <a:r>
              <a:rPr lang="es-ES" b="1" dirty="0" smtClean="0">
                <a:solidFill>
                  <a:srgbClr val="FFFF00"/>
                </a:solidFill>
                <a:latin typeface="Bradley Hand ITC" pitchFamily="66" charset="0"/>
              </a:rPr>
              <a:t>Facultad de Ciencias Políticas y Administrativas</a:t>
            </a:r>
          </a:p>
          <a:p>
            <a:pPr algn="ctr">
              <a:buNone/>
            </a:pPr>
            <a:r>
              <a:rPr lang="es-ES" b="1" dirty="0" smtClean="0">
                <a:solidFill>
                  <a:srgbClr val="FFFF00"/>
                </a:solidFill>
                <a:latin typeface="Bradley Hand ITC" pitchFamily="66" charset="0"/>
              </a:rPr>
              <a:t>Escuela de </a:t>
            </a:r>
            <a:r>
              <a:rPr lang="es-ES" b="1" dirty="0" err="1" smtClean="0">
                <a:solidFill>
                  <a:srgbClr val="FFFF00"/>
                </a:solidFill>
                <a:latin typeface="Bradley Hand ITC" pitchFamily="66" charset="0"/>
              </a:rPr>
              <a:t>Adm</a:t>
            </a:r>
            <a:r>
              <a:rPr lang="es-ES" b="1" dirty="0" smtClean="0">
                <a:solidFill>
                  <a:srgbClr val="FFFF00"/>
                </a:solidFill>
                <a:latin typeface="Bradley Hand ITC" pitchFamily="66" charset="0"/>
              </a:rPr>
              <a:t>. Gerencial</a:t>
            </a:r>
          </a:p>
          <a:p>
            <a:pPr algn="ctr">
              <a:buNone/>
            </a:pPr>
            <a:r>
              <a:rPr lang="es-ES" b="1" dirty="0" smtClean="0">
                <a:solidFill>
                  <a:srgbClr val="FFFF00"/>
                </a:solidFill>
                <a:latin typeface="Bradley Hand ITC" pitchFamily="66" charset="0"/>
              </a:rPr>
              <a:t>Trabajo de Contabilidad Gerencial</a:t>
            </a:r>
          </a:p>
          <a:p>
            <a:pPr algn="ctr">
              <a:buNone/>
            </a:pPr>
            <a:r>
              <a:rPr lang="es-ES" b="1" dirty="0" smtClean="0">
                <a:solidFill>
                  <a:srgbClr val="FFFF00"/>
                </a:solidFill>
                <a:latin typeface="Bradley Hand ITC" pitchFamily="66" charset="0"/>
              </a:rPr>
              <a:t>Elaborado por:</a:t>
            </a:r>
          </a:p>
          <a:p>
            <a:pPr algn="ctr">
              <a:buNone/>
            </a:pPr>
            <a:r>
              <a:rPr lang="es-ES" b="1" dirty="0" err="1" smtClean="0">
                <a:solidFill>
                  <a:srgbClr val="FFFF00"/>
                </a:solidFill>
                <a:latin typeface="Bradley Hand ITC" pitchFamily="66" charset="0"/>
              </a:rPr>
              <a:t>Nixia</a:t>
            </a:r>
            <a:r>
              <a:rPr lang="es-ES" b="1" dirty="0" smtClean="0">
                <a:solidFill>
                  <a:srgbClr val="FFFF00"/>
                </a:solidFill>
                <a:latin typeface="Bradley Hand ITC" pitchFamily="66" charset="0"/>
              </a:rPr>
              <a:t> Villarreal</a:t>
            </a:r>
          </a:p>
          <a:p>
            <a:pPr algn="ctr">
              <a:buNone/>
            </a:pPr>
            <a:r>
              <a:rPr lang="es-ES" b="1" dirty="0" smtClean="0">
                <a:solidFill>
                  <a:srgbClr val="FFFF00"/>
                </a:solidFill>
                <a:latin typeface="Bradley Hand ITC" pitchFamily="66" charset="0"/>
              </a:rPr>
              <a:t>Facilitadora:</a:t>
            </a:r>
          </a:p>
          <a:p>
            <a:pPr algn="ctr">
              <a:buNone/>
            </a:pPr>
            <a:r>
              <a:rPr lang="es-ES" b="1" dirty="0" smtClean="0">
                <a:solidFill>
                  <a:srgbClr val="FFFF00"/>
                </a:solidFill>
                <a:latin typeface="Bradley Hand ITC" pitchFamily="66" charset="0"/>
              </a:rPr>
              <a:t>Magister </a:t>
            </a:r>
            <a:r>
              <a:rPr lang="es-ES" b="1" dirty="0" err="1" smtClean="0">
                <a:solidFill>
                  <a:srgbClr val="FFFF00"/>
                </a:solidFill>
                <a:latin typeface="Bradley Hand ITC" pitchFamily="66" charset="0"/>
              </a:rPr>
              <a:t>Dayra</a:t>
            </a:r>
            <a:r>
              <a:rPr lang="es-ES" b="1" dirty="0" smtClean="0">
                <a:solidFill>
                  <a:srgbClr val="FFFF00"/>
                </a:solidFill>
                <a:latin typeface="Bradley Hand ITC" pitchFamily="66" charset="0"/>
              </a:rPr>
              <a:t> </a:t>
            </a:r>
            <a:r>
              <a:rPr lang="es-ES" b="1" dirty="0" err="1" smtClean="0">
                <a:solidFill>
                  <a:srgbClr val="FFFF00"/>
                </a:solidFill>
                <a:latin typeface="Bradley Hand ITC" pitchFamily="66" charset="0"/>
              </a:rPr>
              <a:t>Monfante</a:t>
            </a:r>
            <a:endParaRPr lang="es-ES" b="1" dirty="0" smtClean="0">
              <a:solidFill>
                <a:srgbClr val="FFFF00"/>
              </a:solidFill>
              <a:latin typeface="Bradley Hand ITC" pitchFamily="66" charset="0"/>
            </a:endParaRPr>
          </a:p>
          <a:p>
            <a:pPr algn="ctr">
              <a:buNone/>
            </a:pPr>
            <a:r>
              <a:rPr lang="es-ES" b="1" dirty="0" smtClean="0">
                <a:solidFill>
                  <a:srgbClr val="FFFF00"/>
                </a:solidFill>
                <a:latin typeface="Bradley Hand ITC" pitchFamily="66" charset="0"/>
              </a:rPr>
              <a:t>13-4-2013</a:t>
            </a:r>
          </a:p>
          <a:p>
            <a:pPr algn="ctr">
              <a:buNone/>
            </a:pPr>
            <a:endParaRPr lang="es-ES" dirty="0" smtClean="0"/>
          </a:p>
          <a:p>
            <a:pPr algn="ctr">
              <a:buNone/>
            </a:pPr>
            <a:endParaRPr lang="es-ES" dirty="0" smtClean="0"/>
          </a:p>
          <a:p>
            <a:pPr algn="ctr">
              <a:buNone/>
            </a:pPr>
            <a:endParaRPr lang="es-ES" dirty="0"/>
          </a:p>
        </p:txBody>
      </p:sp>
      <p:sp>
        <p:nvSpPr>
          <p:cNvPr id="2" name="1 Botón de acción: Inicio">
            <a:hlinkClick r:id="" action="ppaction://hlinkshowjump?jump=firstslide" highlightClick="1"/>
          </p:cNvPr>
          <p:cNvSpPr/>
          <p:nvPr/>
        </p:nvSpPr>
        <p:spPr>
          <a:xfrm>
            <a:off x="8460432" y="6165304"/>
            <a:ext cx="683568" cy="69269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857250"/>
          </a:xfrm>
        </p:spPr>
        <p:txBody>
          <a:bodyPr/>
          <a:lstStyle/>
          <a:p>
            <a:pPr algn="ctr"/>
            <a:r>
              <a:rPr lang="es-ES" dirty="0" smtClean="0"/>
              <a:t>Recomendación </a:t>
            </a:r>
            <a:endParaRPr lang="es-ES" dirty="0"/>
          </a:p>
        </p:txBody>
      </p:sp>
      <p:sp>
        <p:nvSpPr>
          <p:cNvPr id="3" name="2 Marcador de contenido"/>
          <p:cNvSpPr>
            <a:spLocks noGrp="1"/>
          </p:cNvSpPr>
          <p:nvPr>
            <p:ph idx="1"/>
          </p:nvPr>
        </p:nvSpPr>
        <p:spPr>
          <a:xfrm>
            <a:off x="457200" y="1196752"/>
            <a:ext cx="8229600" cy="5258056"/>
          </a:xfrm>
        </p:spPr>
        <p:txBody>
          <a:bodyPr>
            <a:normAutofit fontScale="77500" lnSpcReduction="20000"/>
          </a:bodyPr>
          <a:lstStyle/>
          <a:p>
            <a:pPr lvl="0" algn="just"/>
            <a:r>
              <a:rPr lang="es-PA" sz="3100" dirty="0" smtClean="0"/>
              <a:t>Es conveniente diseñar e implementar un organigrama de acuerdo a los requerimientos de aquel modelo y a la naturaleza propia de la organización, que permita una dinámica más oportuna y eficiente frente a los requerimientos y toma de decisiones, optimizando tiempo y recursos.</a:t>
            </a:r>
            <a:endParaRPr lang="es-ES" sz="3100" dirty="0" smtClean="0"/>
          </a:p>
          <a:p>
            <a:pPr lvl="0" algn="just"/>
            <a:r>
              <a:rPr lang="es-PA" sz="3100" dirty="0" smtClean="0"/>
              <a:t>Por último se propone la implementación de un modelo administrativo a partir de los teóricos abordados durante el desarrollo de este análisis, y los diferentes elementos expuestos por de cada uno de ellos: Sobre Taylor, planeamiento, preparación, control y ejecución; en cuanto </a:t>
            </a:r>
            <a:r>
              <a:rPr lang="es-PA" sz="3100" dirty="0" err="1" smtClean="0"/>
              <a:t>Fayol</a:t>
            </a:r>
            <a:r>
              <a:rPr lang="es-PA" sz="3100" dirty="0" smtClean="0"/>
              <a:t>, se sugiere tener presente los elementos del proceso administrativo como lo son, planear, organizar, dirigir, coordinar y controlar.</a:t>
            </a:r>
            <a:endParaRPr lang="es-ES" sz="3100" dirty="0" smtClean="0"/>
          </a:p>
          <a:p>
            <a:pPr>
              <a:buNone/>
            </a:pPr>
            <a:endParaRPr lang="es-ES" dirty="0"/>
          </a:p>
        </p:txBody>
      </p:sp>
      <p:sp>
        <p:nvSpPr>
          <p:cNvPr id="4" name="3 Botón de acción: Inicio">
            <a:hlinkClick r:id="" action="ppaction://hlinkshowjump?jump=firstslide" highlightClick="1"/>
          </p:cNvPr>
          <p:cNvSpPr/>
          <p:nvPr/>
        </p:nvSpPr>
        <p:spPr>
          <a:xfrm>
            <a:off x="8460432" y="6165304"/>
            <a:ext cx="683568" cy="69269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Anexos </a:t>
            </a:r>
            <a:endParaRPr lang="es-ES" dirty="0"/>
          </a:p>
        </p:txBody>
      </p:sp>
      <p:sp>
        <p:nvSpPr>
          <p:cNvPr id="29698" name="AutoShape 2" descr="data:image/jpeg;base64,/9j/4AAQSkZJRgABAQAAAQABAAD/2wCEAAkGBhQSEBQUEhQWFBQWFxwXFhgXFhoYFxcVGBcVGBgYGBwXGycfFxokGRcXIC8hJCcpLywtFR4xNTAqNSYrLCkBCQoKDgwOGg8PGjQkHyUsLCoyKSoxLTUvLCkvLCwsLCksNSovLSwsLCwsLCwsLC0sNCksLiwsLCwsLCk0Kiw0LP/AABEIAMIBAwMBIgACEQEDEQH/xAAcAAEAAwEBAQEBAAAAAAAAAAAABQYHBAMCCAH/xABREAACAQMCAwUDBQoLBQcFAAABAgMABBEFEgYhMQcTQVFhIjJxFCNSgZEIF0JUcpKTobHTFTNDU2KCorKz0dI1VWN0gxYkJjQ2c+FEo7TBwv/EABoBAQADAQEBAAAAAAAAAAAAAAACAwQFAQb/xAAxEQACAgECAwQKAwADAAAAAAAAAQIDEQQxEiFRBRMyQRQVUmFxgaHB4fAiQrEjkdH/2gAMAwEAAhEDEQA/ANxpSlAKUpQClKUApSlAKiuIuJYbKISTE5Y7Y40G6WWQ9EjQc2Yn/wCcV16jqsVum+eRIlzjLsFBPgBnqfQc6qtpcafLqQuTOzXBQRQLMGRE+l3AkRcu3iQWJ545V5k8ytj5u5ruWIzXtwul2383Gyd/g9O8ncFY2P0Y1zzxuzURnTSdwsLi9P8AOXC95n1Bv5Q32DFenEGX1iRZ+Yjhje0U+6AxYTSKOnebwqk9QCvnXHrV1saDe7RW7S7biVcbo0KnYcsCEUybVZ/wQfDqMduokrO7iufvObfrJxuVNaWer2LTa8e26AK8FxbIoAGYQ0agDAGbYuEAHngV73fH9sCFtybtyAcQFWVVPQyOWCJ6AncfAGvOfgaMKTFcTxMBnc0pmX+ss24Y+BX4iqdHi5jmjDqdr476EHuZjgNuGeUin3XTcw5EbjyNe2W2VrMkvj+CV2oupjmaXxWeXy/JovDvEUd5Gzxq67HaNw4HJ1xkAqSrjn1Uny6gipWoLgzV+/tRmNIniYwyRxjEaumPc5ckZCjqPAOB4VO1rTysnQi8pMUpSvT0UpSgFKUoBSlKAUpSgFKUoBSlKAUpSgFKUoBSlKAUpmmaAUpSgFKUoDNNTGdXue+5yKsbW278G3KKGMfl88JAxHP3QeWK57eyfUJp7RpI7dVxkEF55YSAe8hBwic8ru9sowzgHFd3aTrcXepblBHOq95Hcyt3SxbvZPcke1O3TMY9k8t2elR7aVPcxqzWU0iJgpLuWCcvjnJEjOjxg4+kpOfdIrn2V4u48cX2+xx7acanvOHi93T7fIvnEXDUd2i5JSWM7oZV9+NiMHr7ykcmU8mHrgimRuxeW3uEUSxgCQDnG8cgba65/AYBhtPMEEHPInxTVriIbWn1JAPB7TvCPTvPkrFvjuPxpZSFi3cW13M7nLu0MiF2wAC8lzsBwAB15AYAxyqOp/5V/GLz8COtxeko1y4uuD00S/8AksiWFxmWxut0MO4ktC7Kc27HOWiZchD1X3emCJyDgGSNRGl2e7ACpuhVpVUcgN+4K2ByBZD65rx0ngeSS4iuL1lHctvht4yWRHxgSSOQDI4zyAAC/wBLrVvvNSihGZZEjHm7qo/tEVqhW5QStWWbqqXOqKvWWjw0TRI7WLu48nLF3Zjud3bG53PiTgdMAAAAAACpCuOy1iCb+Jmjk/IdX/uk12VoNiWBSlKAUpSgFKVFa/xNBZoGnfBY7UQAtJI3gsaL7TnmOnnzxQErSoGx4mbuXnvIhYwgjYZpV3lcdZFHsxHphdzH4dKgW7VlnJXTbS4vj03qvcwZ9ZZRy+ygL5SqKt5rkvMJYWqnwdpZ5B9aYSv6dJ1g8/4SgX0FmCPtL5r3DI8cepeaVRTBrcfu3NjP6SQyx5+uNjiuaDtFvImdbmw74RHbK9jMs5RsZw8PJ05c+ZpgKSZodKgOG+O7O+ytvMDIPeiYFJVx1yjYJx5jI9an68JClKUApSlAZjxZb3MVxLNd/KJLXduiltZpEW2jA/lIYirEjmTL84PMKOVd1hr94Yl7meCeNxlJ5UPeKvqsW1Jj6/N4xzBrg4ivTqGpzWjki0sxGZI+guJ5BvXvPONQPd6EjJzyx8a5cj5RaW8jmC2mZlllB2e6oKQB/wCS7w8s8jgEAg1jsm+84YPn9DmXWSV6rqlze+dj6n1A7iJ7+4mdPfSElAnxWzQOo/KY17WcMc0Ylt7m42nmskd3Mw5eYkdkOPEMp9RV6t4bezgCqIreFRy92NB6+A+vxqj6pfaPJIzQ2a30pPt/J4Q0bN5ySHbCefiWJqUqZYzxsnPTTxl2tf4T3APEEtyk6yMJhDJ3aXCqFWYbQTyX2dyElWK+yT0xzAl9X1aSEr3drNcbs5MRhG3GOveypzPhjPSqgur6g6BIY7XT4wMKoBuJFHgAF2RJ8BuFefyS7PNtSud39FLdV/NEJ/bXr1FceWck3raYcnLJNR9pVsrhLpJ7JicL8qiMaMfSQFo/7VWmKUMAykMCMgg5BB8QR1FZ0dQ1CEEOYdShPvxyRrDMV8lK/NP8GUZ8689Lsso1xoUncsp+fsJsiLfzJQxk5tpD4Mp2nA8MmroWRn4WaKroWrMHk0srX9qA4Q4uS/jchGimibZPC/vxSeR+kDg4bxx4EECfqZaZ52udpT6XHGkCBp5txVmGURVwC2Pwmy3IdORJ8jgmp9o+ozsTJeT8/BHMa/mx7R+qv01x3wjaX9sVvMIseWWXcEaLzO5uQBwMg8jgeQx+UNbs4o7mWO3kM0SuVSQrt3gcsgAnkT08xg8s4oDqg4yvkOUvLlT6Tyf6udRd1dvK5eR2d25lmJZifUnmasmjdl+pXQBitJAp/CkxEuPMd4RkfDNWi3+531FhlpLZPQyOT/ZjI/XQGYxSlWDKSrA5BBwQfMEcxUmeLbzO75Xc58+/kz9u6r/J9zlqAHKa1PpvkH7YqhNS7FNVhyfk4lUeMUiN9i5DH7KAcM9smo2si752uIs+0kx3kr44c+2px0549DW9aL2r6ZdELHdIrH8GXMRz5AyAKT8Ca/Kd7p8kLlJo3jcdVdSrD6mANc9AfuENnpX9r8lcGdpt5pzARSGSHPtQyElCPHb4xn1X6welfpjg3jGDUrYTwH0dD70b+Ktj7QfEfqAcY8Tixtu8CmSV2EUEQ6yzvyRB+sn0B9Kp2oTpo1udQvz8q1Kb2V58gxBPcwD+ShUdWAyf6wFSGrfPcS2cT+5b2klyoPQyO5hz6kAAjyxVc1s/LOLYYZecVpDvRT7pfu+8DAee9k/RCh43hHfoXBT3soudZcTz4DpZ5xFbo3TdGDzbl48uXPcemhxRBVCqAqgYAAwAPIAcgK47vQbeWRZZIInlQgpI0al1KnIw2NwwfWu6rEsGaUsilf2qPBxjeX0Esmm20ZQF445Z5wrM68twiVGwAegdlzyzyryUlFZYjFy2PHirj26jv1srC3juZQokk9skonIkMMKqMRjGXPvLy5gG5abpUVuhWGNY1LFyAOrscljnmSfM+VZL2bXt4IHaxshLNLIflN5dTgK0w5lQqZdlUsehOSSfHAuicM6lP/5vUe6U9Y7KIR/ZLJl/1UTJSWOR98WcLaffMRJJHFdL7sscipPG493OCC3hybz5Y61H8K8aXFpeLpuqsGduVtddBOM4VXz+GemeuRg5JBMppvZlYw3C3HdvLOv8pNI0rFuWHO8kbxjkcDHxwRC9ummK+l990kt5UaNhyI3sqMM/Wp+KDyo0exlh4NRpUVwrqTXFjazP70sEbtyx7TIpb9ZNStQLxSlKAo/FHCEq3RvrIB5HQJcQMQonVPcZGPJJVHLnyI5cvGHbia1bMVwRA5GGhul7o/DEnsuPVSwNahXjc2iSLtkRXXyZQw+w8qotojY8+Zjv0kLnxPk+qMvOm6YntGOyXHQkQgD4Z5Cu2LX4nGLZZLnHIC3iZ0HpvwIl+thVybQLSBWkW1hXYCxKQoG5Ak4wvM1UtK4iu7yJLjvlt4pBujjhVHYIeneSSqwZvMKqgdOdZp0Qgs2SZjt0ldS4rZtnZbaFfT827uzT1xPP9gIijP1yV3jgFcZ+V3e/6XeJ/c7vu/7NRNvxfdWs4S6V7m2cHbNDATNE4/BlSLIZSOjKo59RXZf8bzyDbZWrgn+Vuh3Ua+vd571z6bVHrV8VSo5WDVWtLGHEsY9/55kVaX7reT2cxV5IVRxIo2iSN+hZcnY4PIgHB5EY6COknMOv2Bh964SWOdR+HEi7lZvVTkg/0MdK6dH0xLaSQyTd9eXHzkjOVWSXaMAImfZjXOAByH7P72fSRNfyzXmYr9wY4YZBhUt1OcQP7s7N1ZlORzGAM5z0qLubhsZNNGMtS5V8o/6acFqN4k4iisbWS4nOEQZwPeZjyVVHixPL/wCKk6wj7pLWG721tgSECtMw8CxYopPwCv8AnmuidkiBd6hxRdmMN3FpGQWAyY4hzwW6d7KcHGceONozWycIdmllpwBhiDS+M0mGkJ9D0QeigfXXj2S6ElrpFqFHOWMTufEvKA3P4KVX4KKuFAUvjXQ9VuZVWyu4rW32jeQG74tk55hTyxjGCvjmv4usRaLapFd3c15O5JRW+cuJWOAFiTJIXI5ZOMk8/CorjjtEuo5Pk9pbTwqTh7yW1maNB4mJAhMh8ieXoRzrm4O1rRbVzIbwS3j/AMZcXQdJST1A71QI18MDwxknFAaRZ3pNussy9ySgeRWbPd+zuYM3Iez0J9DWcan90BaCXurSCa7YnaCo2qx/oZy7fmitIsNRhuI98Mkc0ZyNyMrqfAjKkj6q/lnpMMRJiijjJ6lEVc/HaBQHFdaRDf2qC7tgQ6BjHKAXjZgCRkc1YdMqRWD9qPY01irXNoWkthzdTzeHPjn8NM+PUeOetfpCviaEOpVgGVgQwIyCCMEEHqCKA/EFaN2Ea+0GqpFn5u5UxsPDcqs6N8QQV/6hrsv+wC/M03ciIRCR+63y+00e47DyBwduOpFQXDlo+j6zbNqMbwiNtzYG72SrqrqVOHXceZXPQ+PKgP0brXCnfXlrdxyd1Lbkq3s7hLA/vxMMjHmG54JJwapHafp0ljqNtrEKF44wIrpV692cru+tXK56AqnnWqQyhlDKQVYAgjoQRkEfVSaFXUq4DKwIZSAQQRggg8iCPCgIvS9TjuIUmhcPHINysPEf/og8iDzBBFdVUK47PrrTpXm0aRe7c7pLKYnumPiYmz7DeWcflEYFdNt2owoQmoQzafKeWJkYxE/0JVGGHqQKsUjNKtrYulQF7wFYyuzvbgM/OTY8kYkPm6xuqufyga+uGdee6MzMYO77zEAilWV2jA9+QoxUFjzCjmByNT230NOTI80c9jYRwRrHCixxryVUUKo8eQHrz+uvev5I4UZYhR5nkP11W9X7R9Ptzte5R36COH55yfLEecH4kV6eYbJfVr6WJVMVu1xz9oLIiMox1HeEBjnwyKzftH1NtTnt9JtgQ7sst0TgmBQM7X2kruUNlhnqEAOTUzLqOq6l7FrC2m2x5G4uB/3gr/w4gfYOPE/Uwq08HcD2+mxFYQWd+csr85JG82PlknAHLn5kkwbL4QxzZNWFmsMUcSDCRoqKPJVAUfqAr3pSolopSlAKUpQHHq2sQ20ZluJUijH4TsAM+AGep9BzrONPn0yacrpmoJA7tkwMpaB3PM7I5NhVj5ROPhXd2x9nkupwxvbt87BvKxk4WQPtyATyV/ZGCeRzgkdag+Gl0bUYvkFxZR2V2g2GMoI5d6jrHJjc7eO1snzDDmfHFSWGRlCM1iSyWs8Oah4SWZ9dkw/s7z+2vROCblz8/e7V+jbQrEfz5Wkb7NpqAm4c1y0BtrO5S5tpPYSaflPar4tnPzgA5D3vDCrXH2WG4GsX0K3dxc2luuxmmcvuuMqCRknaNyzdD0AzmqlRWtkULS0xeVFF6HZ5Y900bW6tuIZncs0xcdH75j3gYeBDcs8sVB3/AGXySr3L3ztbbgcPCjXAAIICzk8jy5OULetX+lWOKe6L3CLxlbHzGm0AczgY5nJ5eZPU1jv3RHCrSRQ3sYz3OY5ceEbHKN8A2Qf/AHB61slec8CurI6hlYFWVhkMpGCCD1BHhUiRnXYdxml1p62zN8/bDYVJ5tEOUbj0Awh8io+kKuHF+sS2tnLPBD37xgN3eSNybhvIIB6Llun4NZHxb2O3VjcC80Zm9klhED87H5hM8pUxkbTzxyw1S3C3b7HnudTia3lXkzqrFMj6ae/GfgG+qgLDoHaRPdRJIlikiuAcQ3sDOPMMkvdkEHlj0qTl4wB9mfT75R62wnX/AOw0n7KhLvgHRNWJlhMZduZe2lCtk8yWQZUN8VzXladhdvGcC8vu7PWMTBQ3odqDI+qgJu07SdLjPcidLcr/ACckT2+0k5OVkRccyT9dWbT9UinTfBKkqfSjYOv2qag9F7NtOtecVrFu+k4718+YaTJB+GKn7m7jiXdI6xqPFmCqPrPIUB71w6xrUNpCZriRYo1wCzdMk4A5cyc+VUriftx0+1BETm6kHRYfcz6yH2cfk7vhWKaxxZda7fwQzSCNJJljjRQe7i7xgm7Gcu2DzJOT4YHKgN2m41ujep3MVq+mnG66+Vx8lIG5sbuWD+Dg5x1GeWadrWtprN9a2mnjv3j3qZF90lymcN9BQmS3Tn6c7dD9zpYDBaa5bpkb4wCfHpFkD66vXDXBlpYIVtYVjz7zc2dvynbLEemcDyoDv0bT+4t4YQciKNI8+exQuf1V2UpQCvOe3V1KuoZT1VgCD8QeRr0pQFVv+y7TJjlrKEHzjBi/witco7ItPHurOo8hdT4/xK4+2fiO7srKOW1k7oGYJK4QOyqysQQG5DmPLPMYIqLt9c12MfJEhju3fDw359mDuWGQzgADeM8h19G6kCYu+zPRoAHuI0A+lcXMmM/9STbVj4e02xRN1iluF6boBHg/Fk6/WaoeocBWNvE11r1ybuZurSO6KD17uCONgT8B8cLUH2PcJynUXvrZZbbTiXEaSH250IIQY8VUnduOeagAtzIA3GlKUApSlAKUpQClKUAqocfdm9tqSbm+auEHsToPaGOYDAe+ufDqPAjxt9KAwngfjTVrhJbOOeFu6bb8qlBaZUBIysb4aQ8hgyKMcwxzjHTb8B3dg/f6Zdt3p5yxz47uc5yScDAPM4zzGfeFXzjDszgvXE8bNa3i80uIuTZ/4gGN4+sH1xyqntxTc6c6w6vHhScR3cQ3RSflgDKN8Bn+jjnV9fdtYkc/VekxfHU+XT93JzRu2CNWEOqQvYTnkGYEwP6q4zgfHIH0qv8Aa3iSoHjdXQ9GRgyn4EcjVKKwXcP8nPC35MiH9oz+sVVpOzFYpDJYXVxYseojcsn2bgcehJqUtO/6lVXaUHysWH+/M2SlZUml6uBgawcetnET9pOa8JOD72X+P1e7YHqIsQj+yxH6qh3M+he+0NOv7fRmr3F0iDc7Ki+bEKPtNUXi/X9BmGL2W1mPTKnvJB6BoMuv2iq9H2T2Wd0vfXDecszH+7tqWt+CrKMfN2sCnHJjErkHwPt5J+2pLTy8ymXalS2TZjfHNvpKhW0qWdn3+0rhgipgnKF0DZzjqTVw4F4Dv7yxjuLbV5Yg24NGHl+bZWI2nbL1wFPQcmFeNsx0m+ZZFjv5bk4zFyuVUj3TFgoqHyBGR6AAdzGXQboXdujNYTkfKIOWYiemMEgEZ9k5x1UnmDVbraWTTDVRlJRfns+pKjsk1duT61Lj/wByc/qMgpb/AHOyO+67vppj47UCn86Rn/ZWr6XqkdzCk0Lh45F3Kw8Qf2HPIg8wQQaj+KuMLbToTLcvtHPYo5vIw/BRfE+vIDPMiqzWQmldl2lWCmUwodg3NLcNv2gc9x3+wuPMAV+ebXWIk1xbkt8wt9324An5oT79wAGfd54xWnzQXmuusl5utbAHdHbqcPKPBnP/APRH5IGd1R3Gjw5TTUso4c8op5yIolP0o3TJc/E5JPMHNWqt4yzHLVw4+CPPr7jVtL7S9NuAO7vIcnoHbu2+yXaaskcoYAqQQehByD9YrI9I7N4RbiO9WG5f6YiETAeW9CGf8o868T2UW6NutZ7q1b/hSnH6/a/tVLuJYKfWVOcP/s2WlZHBomrwfxOrGQeVxCH/ALRLmu06prwXaJNOb+kUmDfYOX6qj3U+hetbQ/7Gn5qlcUdrthZZUy9/N07uDDnPkzZ2rz8Cc+lU674R1G95ajqLd2esVuuxCPI8lB+tWqb0Dgm0s8GCEbx/KN7cn1Mfd/q4qUaJPfkU29o1Q8PNlb1WfVdcUxyothYsQSjLukcAhlzuwxOQD+APjXbLxhqOj2PdPbx3UcKBIbhCwCqMKvfx9eQwMggcgM+Nd/EPHcFs3dIGuLpuSQQ+05bybAO34cz6V8aT2b3WoOs+sPtiB3R2UZwg8u9IPM48ASefvD3a9sjXFYW5HTW6m6XE1iP7t+4ObgTs9OolNT1WYXbSDdFEGDRIM9G2+zyP8mOQIO7JyBryqAMAYA6CvO1tUiRUjVURRhVUAKoHQADkBXrWc6YpSlAKUpQClKUApSlAKUpQCvC8so5kaOVFkRhhldQykeoPI170oDOdQ7FLcOZLCeewkP8ANOWj+tGOcem7HpUe/DevW/uS2l6o6bwYpCPqCj7WNatSpKTWzKp012eKKZkr8TahD/5rSLj1a3YTj44QH+9XxH2p2OdsrS27fRmhdSPjtDVrteU9sjjDqrjyYBh9hq1XzRkn2dRLZY+H5KBZ8W2cv8XdQN6d4oP2MQf1VKowIyDkeY5j7a6dR7NNNn9+yg59Sid2fti2msV7MrYRa5dxJyRBOqjJIAWdFHXry8TVsL3J4aMV/Z0a4OalsXzVez+2lk76Lfa3GSe9gbY2T1LL7rZ8ehPnXFM+oW6MlzEmpW5BVjGAk+08jujPsycvBefrVzpV7gvLkc5XyxiXNe/7PdGN6Lx8+kSyx2R763myUhnJje2m5fxgbpjxwcMAPaBBr30vUYZLn5TdtLqt8ekcEZeGHxABICHHplR4An2qtXaBbTs0XcafBeddzSgMykHkoG5TjHPqR6VaNKjKwRgxrC20Fo0xsRsDKjbyOD41RGr+TOlbrc1L3+9fXHP/AArnyvVrj3IYLJD+FK3fS48wq+yD6MK+T2dLNg391PeEHO0t3cIPmETp9Rq4Uq/gT35nN7+S8CS+H/u5CrrVlagQd/BD3Yx3bSqCo6gEM2RyPjXw/HVgOt3B9Tg/szVR4c02Kfiu5SeNJU2MdsiK65EcODhgRmtlh4WtE9y1t1+EMY/YtZne08JHVr7NhOKm5PmsmfS9penL/wDVIfyVkb9iV4ntLtm/iY7qc/8ACt3OfzsVqsVoi+6ir8FA/ZXtiovUSLl2ZSt2/wB+RkZ4p1CXla6Rcnya4IhH2MB/er6tuCNYvT/325SyhPWK2wZCPEbwTj472+Fa1Sq5Wze7NNejpr5qJAcLcDWmnpi2iCsRhpG9qV/ymPPHoMD0qfpSqzUKUpQClKUApSlAKUpQClKUApSlAKUpQClKUApSlAK/O/AA/wDEOofG4/8AyUre9a1ZLW3lnlOEiQu3mQozgep6D1IrCOyG0knu7u/cBRIWXA6F5HEr49Fwv54q2pfzRk1skqJZNWpSuLVdZhtk3zyLEvmx5n0UdWPoAa6Ox8sk28IheLNK1CWSM2V0kCAYdWXmWyfazsbcMYG3l09ascCsFUMdzAAMQMAtgZIHhk5OKzW5vbrXGcWrNbWkJ3JIchpp15pkj3QDg8s7eROTgCV4R7Qd7/JL8dxdodp3YVZT4EeCsfLo2cr1xVKms/E22UT7tLllbpbr49fsXmlKVcYTPOCj/wCLbr8h/wC5FW41gFxf/wAFcSLdTDMFyMb/AKKuFRj/AFGAJ/on1rfgc1zJ+Jn12nadUWuiP7SlKgXilKUApSlAKUpQClKUApSlAKUpQClKUApSlAKUpQClKUApSviWUKpZiAACST0AHMk+mKAyP7oHiFu6g0+HJkuHDuo6lFbEa4/pSc/+lUNw9BrNtbx28Nnaxqg96SUMSxJLMdkvUk+Vc/Ckh1bW7jUHB7qE4hB8ORWIfEIC5/pEedalWuivlxZOL2hqkpd2knjr1KI+ia1PykvYLdT1ECEt9pUH+1Xpp/ZPbB+8upJbyTxMrHaT8Acn4FiKu9Kv7uPnzOb6VZjEeXwWPyecECooVFCqowqqAFA8gByAqI4l4Otr5cTp7QGFkX2ZF9Accx6EEelTdKm0msMojOUXxJ8zPk4U1Wz5WV6s8Q6R3A5geABIPL4Mvwr1Xi3VYuU+lmTzaCTP6hvq+UqHd42Zo9J4vHFP6P6YMn4618X1oY3sL2KZCHjYw5UN0IJ5HaVyOnUA+FXnsN42+V2fyaVvn7YBefV4eiN6lfcPwXzqfBrIOJ9+i6zFfQD5qUlmUcgckCeP68hh5Fh9Gs91bX8jp9n6mLfdJY81zP0bSubTtQSeGOWJt0cih0I8VYZHw+FdNZTsClKUApSlAKUpQClKUApSlAKUpQClKUApSlAKUpQClKUArOe3Pin5LppiQ4luiYhjqI8ZlP5uE/6laNWCa5c/wtxKE963s+WPA903teh3TEL6qor1LLwQsmoRcn5Fr4A4e+R2EUZGJGHeS+feOAcH8kbV/q1YqYNMV1EsLB8fObnJyfmKUxTFekRSmKYoBSmKYoBVe474a+XWUkQHzg9uL/3Fzgf1gSv9b0qw4ptrxrKwyUJuElJbooX3PvGRIfTpjgpmSDPI4z85Hz8idwHq/lW11+Z+0GzfS9WivbcbQ7d8vgO8UgSoceDA5PpIa/ROhaxHd20VxEcpKgdfMZ6qfUHIPqDXMlHheD6+qxWQU15nfSsp7Ru1S7sdSS0t44GV0jIaVZCQ0jMvPY45ch4V8f8Ab3V/o6f+bcf66osuhX43g010zs8CyaHxPxPDYW5nuCwjDBTtXcctyHKqb9/7S/pTfoj/AJ1VOLtS1LUbVreb5EqFlbKCcNlTke8SP1V/LTiu/wBPs0jK6cY4UCBnWXc20cgTuALHHpVa1VLeFIsekuSy4ls+/wDaX9Kb9Ef86ff+0v6U36I/51T7DthupYg5/gqMnPsOJA4wSOY7zxxn66+LHtKvdQt5EVNOTeroy7ZRIqkbSwAc497kfOrHdCKbb2K1TOTSS3Nf4S4xt9ShaW2LFFfuzuXadwVW6eWGFTlYJwTNqOlwPDAbN1eQyEyCYncVVcDaVGMKPCrF/wBvdX+jp/5tx/rqr0un2i30O72TWaVkp4+1f6On/m3H+urP2U8aTanZPPOsaMszRgRhgu1UiYH2mY5y58fKra7YWeB5KrKZ1+NYLnSlKtKhSlKAUpSgFKUoBSlKA+JUJUgHaSCAR1B8xnyrIr7sAWOKRrO8uFuCvs7mCq567XKAHB888ic862ClBjJ+ZeANK+VXsllf3d5bTjlGFlIy653xtuB9rHMeeD6Z0/7x0X+8NQ/TD/TUh2j9l6aiBNCwgvY8FJRkBtvNVcrzGD0Yc19RyqJ4O7VHjlFjrC/J7pcKsrYEcvgCxHsqT4MPZb06H3LI8Eeh7feOj/3hqH6Yf6apfalwfHpVqjx31680r7UV5vZ2gZdjtUHAGB16uK38GsN+6VgbNk/PZiVfQOe6P2kD+zTLHBHoSPCvY481nDLdXt7HNIu9kSXAUNzUe0Cd23GfXNfPF3Y+9vZTTWt7eySxrvCPLkMq83HsgHO3JHqAPGtY0m5WS3ikQ5R40ZT5qygj9Rpq0qrbysxwojcsfIBSSfspljgj0MM7LeC01W0eSS9vY5Y5Cjqk3skEBlYZBI5HHXqpq5/eOj/3hqH6Yf6a4fuc7Arp88pGO8nwvqqIoz+czD6q1mmWOCPQzT7x0f8AvDUP0w/01VuPOD7PS4N8mo37ysPmoROu5z5n2fZQHq32ZPKrlxr2qrBJ8ksE+V3zHaEQbkjPjvK9SPojpg7ivjH8IdkbNN8t1h/lN0xDCMkNGh8N3g5HQKPYHhnkaZY4I9CmcBdkdxqUXf6hNPHARmFSxMj5/D+cyFTHTlluvTBO0cG8JJptt8nikkkQOzDvCpK7sZUbVAxkE9OrGp2leHqWNj88dtH/AKht/wAiD/FerHVc7aP/AFDb/kQf4r1Y64nanij8zudl+GXyFcOs6cZotoYqysHQjHJ05pnIPLdjPKu6lcqMnFqSOrKKknFlWXWdUUFZO/aXngxrbdyfUsYvY+B/VXbomlz94bm7k33DJ3ZA2BQgKlfcUe1kH7anKVrt1tlkeHqZKtFXXLiXkKUpWI2n8foakvudP9lS/wDNP/hQVGv0NSX3On+ypf8Amn/woK7XZe0/l9zjdqf0+f2NTpSldg4wpSlAKUpQClKUApSlAKUpQAmsu7QuNtCnQwXbi4Zc4MClnjPiUkHsg+Y3EHHMGtKv7JJonikGUkUo4yRlWGCMqQRkHwNU/wC8tpH4oP00/wC8oDJuGe2E6dKIonmu7Ee6s6qk8Q8kZXYEAeBwOXILUxxx2wadqVm9vJBcqT7Ub7YjslXO1sd5zHMgjxDGtB+8tpH4oP00/wC8qT0Xs4060bdBaRK2chmBkYH+i0hYr9WKAonYp2nRyxQadKrLMissb9VdU3MF81ZU5eRCdQeVSvbR2gRWlpLZjcbm4iIAA9lY3JRmYk8sqHAAyc+Q51adK7P7G2uWuYbdVnbcS5Z2OXOWIDsQpOT0A5Ejoa/vEfAVlfur3cAldF2qd7qQuc49hhkZJ6+Z86Ay3g7ttsLGxgthBcnu0wxAjwXJLOR850Ls2PTFRHFvbg964hjMtpZnlI0YVrl18RzdVQHpgN8SelbLP2c6c8KQtaQlEXavs+2q+Qkzv/tVGfeW0j8UH6af95QFS4A7Q9Bs07uBZbdjgNJNHud/ynjLYGfDko8q12yvo5o1kidZI2GVZSGUj0I5Gqf95bSPxQfpp/3lWPh7hm3sYjFax93GWLld7sNxABI3scdB0oCUpSlAfnTtw/29D7Wz5uH2uXs/OP7XPly68/Kv6OKjAcXLRSJ/PQOp/PjzuX4rkVs3EHZ1YX03fXUAlk2hd3eSL7IyQMI4HifCoz7y2kfig/TT/vKzX6eN2OI00aiVKfCUWLXLdgCJ4iD0+cUfqJyK+/4Xh/nov0if51d/vLaR+KD9NP8AvKfeV0j8TH6af95WL1XH2jb60l7JR/4Xh/nov0if50/heH+ei/SJ/nV4+8rpH4mP00/7yn3ldI/Ex+mn/eU9Vx9o99aS9ko/8Lwfz0X6RP8AOue+4mtoV3PMh8grB2PwCk1oH3ldI/Ex+mn/AHlPvLaR+KD9NP8AvKLsyGecjx9pzxyiZWdZkuOksVpF5mSNp2Hw3bY/ryavH3Ov+ypf+af/AAoKnPvLaR+Jj9NP+8qx8O8MW9jEYrWPuoyxcruZvaIUE5dieij7K3U0KnODDfe7sZJSlKVoM4pSlAKUpQClKUApSlAKUpQClKUApSlAKUpQClKUApSlAKUpQClKUApSlAKUpQClKUApSlAKUpQ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9700" name="Picture 4" descr="http://organizatuhogaryvivefeliz.com/blog/wp-content/uploads/2011/03/Presupuesto-familiar-11.jpg"/>
          <p:cNvPicPr>
            <a:picLocks noChangeAspect="1" noChangeArrowheads="1"/>
          </p:cNvPicPr>
          <p:nvPr/>
        </p:nvPicPr>
        <p:blipFill>
          <a:blip r:embed="rId2" cstate="print"/>
          <a:srcRect/>
          <a:stretch>
            <a:fillRect/>
          </a:stretch>
        </p:blipFill>
        <p:spPr bwMode="auto">
          <a:xfrm>
            <a:off x="251520" y="1412776"/>
            <a:ext cx="2443634" cy="1832726"/>
          </a:xfrm>
          <a:prstGeom prst="rect">
            <a:avLst/>
          </a:prstGeom>
          <a:noFill/>
        </p:spPr>
      </p:pic>
      <p:pic>
        <p:nvPicPr>
          <p:cNvPr id="29702" name="Picture 6" descr="http://thetgpost.files.wordpress.com/2010/11/presupuesto.gif"/>
          <p:cNvPicPr>
            <a:picLocks noChangeAspect="1" noChangeArrowheads="1"/>
          </p:cNvPicPr>
          <p:nvPr/>
        </p:nvPicPr>
        <p:blipFill>
          <a:blip r:embed="rId3" cstate="print"/>
          <a:srcRect/>
          <a:stretch>
            <a:fillRect/>
          </a:stretch>
        </p:blipFill>
        <p:spPr bwMode="auto">
          <a:xfrm>
            <a:off x="3203848" y="1412776"/>
            <a:ext cx="2448272" cy="1800200"/>
          </a:xfrm>
          <a:prstGeom prst="rect">
            <a:avLst/>
          </a:prstGeom>
          <a:noFill/>
        </p:spPr>
      </p:pic>
      <p:pic>
        <p:nvPicPr>
          <p:cNvPr id="29704" name="Picture 8" descr="http://img.docstoccdn.com/thumb/orig/110441956.png"/>
          <p:cNvPicPr>
            <a:picLocks noChangeAspect="1" noChangeArrowheads="1"/>
          </p:cNvPicPr>
          <p:nvPr/>
        </p:nvPicPr>
        <p:blipFill>
          <a:blip r:embed="rId4" cstate="print"/>
          <a:srcRect/>
          <a:stretch>
            <a:fillRect/>
          </a:stretch>
        </p:blipFill>
        <p:spPr bwMode="auto">
          <a:xfrm>
            <a:off x="6228184" y="1412776"/>
            <a:ext cx="2448272" cy="1800200"/>
          </a:xfrm>
          <a:prstGeom prst="rect">
            <a:avLst/>
          </a:prstGeom>
          <a:noFill/>
        </p:spPr>
      </p:pic>
      <p:pic>
        <p:nvPicPr>
          <p:cNvPr id="29706" name="Picture 10" descr="http://www.monografias.com/trabajos93/punto-equilibrio-aplicaciones-empresas-del-sector-turismo/image001.gif"/>
          <p:cNvPicPr>
            <a:picLocks noChangeAspect="1" noChangeArrowheads="1"/>
          </p:cNvPicPr>
          <p:nvPr/>
        </p:nvPicPr>
        <p:blipFill>
          <a:blip r:embed="rId5" cstate="print"/>
          <a:srcRect/>
          <a:stretch>
            <a:fillRect/>
          </a:stretch>
        </p:blipFill>
        <p:spPr bwMode="auto">
          <a:xfrm>
            <a:off x="251520" y="3717032"/>
            <a:ext cx="2688233" cy="2130807"/>
          </a:xfrm>
          <a:prstGeom prst="rect">
            <a:avLst/>
          </a:prstGeom>
          <a:noFill/>
        </p:spPr>
      </p:pic>
      <p:pic>
        <p:nvPicPr>
          <p:cNvPr id="29708" name="Picture 12" descr="http://www.luismiguelmanene.com/wp-content/uploads/2012/11/gei-inventario1.jpg"/>
          <p:cNvPicPr>
            <a:picLocks noChangeAspect="1" noChangeArrowheads="1"/>
          </p:cNvPicPr>
          <p:nvPr/>
        </p:nvPicPr>
        <p:blipFill>
          <a:blip r:embed="rId6" cstate="print"/>
          <a:srcRect/>
          <a:stretch>
            <a:fillRect/>
          </a:stretch>
        </p:blipFill>
        <p:spPr bwMode="auto">
          <a:xfrm>
            <a:off x="3419872" y="3789040"/>
            <a:ext cx="2562225" cy="2016224"/>
          </a:xfrm>
          <a:prstGeom prst="rect">
            <a:avLst/>
          </a:prstGeom>
          <a:noFill/>
        </p:spPr>
      </p:pic>
      <p:pic>
        <p:nvPicPr>
          <p:cNvPr id="29710" name="Picture 14" descr="http://3.bp.blogspot.com/-Qxi6pMglHfQ/T-Yx5KORB_I/AAAAAAAACCI/6L2NDtr0td4/s1600/activo+fijo+tangible.jpg"/>
          <p:cNvPicPr>
            <a:picLocks noChangeAspect="1" noChangeArrowheads="1"/>
          </p:cNvPicPr>
          <p:nvPr/>
        </p:nvPicPr>
        <p:blipFill>
          <a:blip r:embed="rId7" cstate="print"/>
          <a:srcRect/>
          <a:stretch>
            <a:fillRect/>
          </a:stretch>
        </p:blipFill>
        <p:spPr bwMode="auto">
          <a:xfrm>
            <a:off x="6372200" y="3789040"/>
            <a:ext cx="2232248" cy="1944216"/>
          </a:xfrm>
          <a:prstGeom prst="rect">
            <a:avLst/>
          </a:prstGeom>
          <a:noFill/>
        </p:spPr>
      </p:pic>
      <p:sp>
        <p:nvSpPr>
          <p:cNvPr id="10" name="9 Botón de acción: Inicio">
            <a:hlinkClick r:id="" action="ppaction://hlinkshowjump?jump=firstslide" highlightClick="1"/>
          </p:cNvPr>
          <p:cNvSpPr/>
          <p:nvPr/>
        </p:nvSpPr>
        <p:spPr>
          <a:xfrm>
            <a:off x="8460432" y="6165304"/>
            <a:ext cx="683568" cy="69269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gifsanimados.de/img-gifsanimados.de/g/gracias/gracias-18.gif"/>
          <p:cNvPicPr>
            <a:picLocks noChangeAspect="1" noChangeArrowheads="1" noCrop="1"/>
          </p:cNvPicPr>
          <p:nvPr/>
        </p:nvPicPr>
        <p:blipFill>
          <a:blip r:embed="rId2" cstate="print"/>
          <a:srcRect/>
          <a:stretch>
            <a:fillRect/>
          </a:stretch>
        </p:blipFill>
        <p:spPr bwMode="auto">
          <a:xfrm>
            <a:off x="0" y="836712"/>
            <a:ext cx="8057443" cy="424847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713234"/>
          </a:xfrm>
        </p:spPr>
        <p:txBody>
          <a:bodyPr>
            <a:normAutofit fontScale="90000"/>
          </a:bodyPr>
          <a:lstStyle/>
          <a:p>
            <a:pPr algn="ctr"/>
            <a:r>
              <a:rPr lang="es-ES" dirty="0" smtClean="0"/>
              <a:t>Introducción </a:t>
            </a:r>
            <a:endParaRPr lang="es-ES" dirty="0"/>
          </a:p>
        </p:txBody>
      </p:sp>
      <p:sp>
        <p:nvSpPr>
          <p:cNvPr id="3" name="2 Marcador de contenido"/>
          <p:cNvSpPr>
            <a:spLocks noGrp="1"/>
          </p:cNvSpPr>
          <p:nvPr>
            <p:ph idx="1"/>
          </p:nvPr>
        </p:nvSpPr>
        <p:spPr>
          <a:xfrm>
            <a:off x="457200" y="1052736"/>
            <a:ext cx="8229600" cy="5402072"/>
          </a:xfrm>
        </p:spPr>
        <p:txBody>
          <a:bodyPr>
            <a:normAutofit fontScale="77500" lnSpcReduction="20000"/>
          </a:bodyPr>
          <a:lstStyle/>
          <a:p>
            <a:pPr algn="just"/>
            <a:r>
              <a:rPr lang="es-PA" dirty="0" smtClean="0"/>
              <a:t>La contabilidad financiera o general por su ocupación, es la que permite la clasificación, anotación e interpretación de las transacciones económicas que puedan prepararse estados resumidos que indiquen bien los resultados históricos de esas transacciones al cierre del período corriente.  Para la exigencia de un buen sistema de planificación y control de la economía se hace significativo el diseño e implantación de lo que constituye nuestro objeto de estudio, el</a:t>
            </a:r>
            <a:r>
              <a:rPr lang="es-PA" b="1" dirty="0" smtClean="0"/>
              <a:t> </a:t>
            </a:r>
            <a:r>
              <a:rPr lang="es-PA" dirty="0" smtClean="0"/>
              <a:t>Sistema de Contabilidad de Costo en las diferentes entidades</a:t>
            </a:r>
            <a:r>
              <a:rPr lang="es-PA" b="1" dirty="0" smtClean="0"/>
              <a:t>. </a:t>
            </a:r>
            <a:r>
              <a:rPr lang="es-PA" dirty="0" smtClean="0"/>
              <a:t>Por ende se desarrollan los siguientes temas  El presupuesto flexible y las variaciones, costeo por absorción, costeo variable, comparación del costeo por absorción y variable, equilibrio de ventas y producción, las utilidades, el inventario, administración de los activos. </a:t>
            </a:r>
            <a:endParaRPr lang="es-ES" dirty="0" smtClean="0"/>
          </a:p>
          <a:p>
            <a:pPr algn="ctr"/>
            <a:endParaRPr lang="es-ES" dirty="0"/>
          </a:p>
        </p:txBody>
      </p:sp>
      <p:sp>
        <p:nvSpPr>
          <p:cNvPr id="4" name="3 Botón de acción: Inicio">
            <a:hlinkClick r:id="" action="ppaction://hlinkshowjump?jump=firstslide" highlightClick="1"/>
          </p:cNvPr>
          <p:cNvSpPr/>
          <p:nvPr/>
        </p:nvSpPr>
        <p:spPr>
          <a:xfrm>
            <a:off x="8460432" y="6165304"/>
            <a:ext cx="683568" cy="69269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1341882" indent="-857250">
              <a:buFont typeface="+mj-lt"/>
              <a:buAutoNum type="romanUcPeriod"/>
            </a:pPr>
            <a:r>
              <a:rPr lang="es-ES" dirty="0" smtClean="0"/>
              <a:t>EL PRESUPUESTO</a:t>
            </a:r>
            <a:endParaRPr lang="es-ES" dirty="0"/>
          </a:p>
        </p:txBody>
      </p:sp>
      <p:pic>
        <p:nvPicPr>
          <p:cNvPr id="1026" name="Picture 2" descr="http://finanbolsa.com/wp-content/uploads/2009/06/presupuesto.jpg"/>
          <p:cNvPicPr>
            <a:picLocks noChangeAspect="1" noChangeArrowheads="1"/>
          </p:cNvPicPr>
          <p:nvPr/>
        </p:nvPicPr>
        <p:blipFill>
          <a:blip r:embed="rId2" cstate="print"/>
          <a:srcRect/>
          <a:stretch>
            <a:fillRect/>
          </a:stretch>
        </p:blipFill>
        <p:spPr bwMode="auto">
          <a:xfrm>
            <a:off x="2339752" y="1772816"/>
            <a:ext cx="3672408" cy="3888432"/>
          </a:xfrm>
          <a:prstGeom prst="rect">
            <a:avLst/>
          </a:prstGeom>
          <a:noFill/>
        </p:spPr>
      </p:pic>
      <p:sp>
        <p:nvSpPr>
          <p:cNvPr id="4" name="3 Botón de acción: Inicio">
            <a:hlinkClick r:id="" action="ppaction://hlinkshowjump?jump=firstslide" highlightClick="1"/>
          </p:cNvPr>
          <p:cNvSpPr/>
          <p:nvPr/>
        </p:nvSpPr>
        <p:spPr>
          <a:xfrm>
            <a:off x="8460432" y="6165304"/>
            <a:ext cx="683568" cy="69269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857250"/>
          </a:xfrm>
        </p:spPr>
        <p:txBody>
          <a:bodyPr/>
          <a:lstStyle/>
          <a:p>
            <a:pPr marL="1341882" indent="-857250">
              <a:buFont typeface="+mj-lt"/>
              <a:buAutoNum type="arabicPeriod"/>
            </a:pPr>
            <a:r>
              <a:rPr lang="es-PA" dirty="0" smtClean="0"/>
              <a:t>Presupuesto Flexible </a:t>
            </a:r>
            <a:endParaRPr lang="es-ES" dirty="0"/>
          </a:p>
        </p:txBody>
      </p:sp>
      <p:sp>
        <p:nvSpPr>
          <p:cNvPr id="3" name="2 Marcador de contenido"/>
          <p:cNvSpPr>
            <a:spLocks noGrp="1"/>
          </p:cNvSpPr>
          <p:nvPr>
            <p:ph idx="1"/>
          </p:nvPr>
        </p:nvSpPr>
        <p:spPr>
          <a:xfrm>
            <a:off x="457200" y="1052736"/>
            <a:ext cx="8229600" cy="5402072"/>
          </a:xfrm>
        </p:spPr>
        <p:txBody>
          <a:bodyPr>
            <a:normAutofit/>
          </a:bodyPr>
          <a:lstStyle/>
          <a:p>
            <a:pPr algn="just">
              <a:buNone/>
            </a:pPr>
            <a:r>
              <a:rPr lang="es-PA" sz="1800" dirty="0" smtClean="0"/>
              <a:t>	El presupuesto flexible consiste en la elaboración de un presupuesto posterior, de cuando se conocen los niveles de producción y venta reales. Estas producciones y ventas físicas reales valoradas a los costos y precios unitarios presupuestados son lo que se denomina "presupuesto sobre bases flexibles".  </a:t>
            </a:r>
            <a:endParaRPr lang="es-ES" sz="1800" dirty="0" smtClean="0"/>
          </a:p>
          <a:p>
            <a:pPr marL="521208" indent="-457200" algn="just">
              <a:buFont typeface="+mj-lt"/>
              <a:buAutoNum type="alphaLcParenR"/>
            </a:pPr>
            <a:r>
              <a:rPr lang="es-PA" sz="1800" b="1" dirty="0" smtClean="0"/>
              <a:t>Presupuesto Público: </a:t>
            </a:r>
            <a:r>
              <a:rPr lang="es-PA" sz="1800" dirty="0" smtClean="0"/>
              <a:t>A la fecha aun se elaboran los presupuestos públicos con base en la idea de control de gastos;  los gobiernos hacen primero hacen una estimación de los gastos que se hayan de originar debido a las necesidades  públicas y después planear la forma en que podrán cubrirlas, estudiando la aplicación de los ingresos, que habrá de provenir de la recabación de impuestos.</a:t>
            </a:r>
          </a:p>
          <a:p>
            <a:pPr lvl="0" algn="just">
              <a:buFont typeface="+mj-lt"/>
              <a:buAutoNum type="alphaLcParenR"/>
            </a:pPr>
            <a:r>
              <a:rPr lang="es-PA" sz="1800" b="1" dirty="0" smtClean="0"/>
              <a:t>Presupuesto Privado</a:t>
            </a:r>
            <a:r>
              <a:rPr lang="es-ES" sz="1800" b="1" dirty="0" smtClean="0"/>
              <a:t>:</a:t>
            </a:r>
            <a:r>
              <a:rPr lang="es-PA" sz="1800" b="1" dirty="0" smtClean="0"/>
              <a:t> </a:t>
            </a:r>
            <a:r>
              <a:rPr lang="es-PA" sz="1800" dirty="0" smtClean="0"/>
              <a:t>Las empresas privadas por el contrario, primero deben estimar sus ingresos, para, sobre esta base,  predeterminar  su distribución o aplicación, lo que ocasiona que la integración de su control presupuestal sea más compleja y difícil de solucionar.</a:t>
            </a:r>
            <a:endParaRPr lang="es-ES"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1227582" indent="-742950"/>
            <a:r>
              <a:rPr lang="es-ES" dirty="0" smtClean="0"/>
              <a:t>A. Las Variaciones </a:t>
            </a:r>
            <a:endParaRPr lang="es-ES" dirty="0"/>
          </a:p>
        </p:txBody>
      </p:sp>
      <p:sp>
        <p:nvSpPr>
          <p:cNvPr id="3" name="2 Marcador de contenido"/>
          <p:cNvSpPr>
            <a:spLocks noGrp="1"/>
          </p:cNvSpPr>
          <p:nvPr>
            <p:ph idx="1"/>
          </p:nvPr>
        </p:nvSpPr>
        <p:spPr>
          <a:xfrm>
            <a:off x="457200" y="1412776"/>
            <a:ext cx="8229600" cy="5042032"/>
          </a:xfrm>
        </p:spPr>
        <p:txBody>
          <a:bodyPr>
            <a:normAutofit fontScale="92500" lnSpcReduction="20000"/>
          </a:bodyPr>
          <a:lstStyle/>
          <a:p>
            <a:pPr>
              <a:buNone/>
            </a:pPr>
            <a:r>
              <a:rPr lang="es-PA" dirty="0" smtClean="0"/>
              <a:t>	Son las diferencias o desvíos entre el costo estándar y el real.</a:t>
            </a:r>
            <a:br>
              <a:rPr lang="es-PA" dirty="0" smtClean="0"/>
            </a:br>
            <a:r>
              <a:rPr lang="es-PA" dirty="0" smtClean="0"/>
              <a:t>Se calculan por elemento e informan sobre aspectos o factores vinculados con cada uno de ellos.</a:t>
            </a:r>
            <a:endParaRPr lang="es-ES" dirty="0" smtClean="0"/>
          </a:p>
          <a:p>
            <a:pPr marL="578358" indent="-514350">
              <a:buFont typeface="+mj-lt"/>
              <a:buAutoNum type="alphaLcParenR"/>
            </a:pPr>
            <a:r>
              <a:rPr lang="es-PA" b="1" dirty="0" smtClean="0"/>
              <a:t>Variación precio</a:t>
            </a:r>
            <a:r>
              <a:rPr lang="es-PA" dirty="0" smtClean="0"/>
              <a:t>: Indica la diferencia entre el precio pagado por la compra de un material y el previsto o estándar.</a:t>
            </a:r>
          </a:p>
          <a:p>
            <a:pPr marL="578358" indent="-514350">
              <a:buFont typeface="+mj-lt"/>
              <a:buAutoNum type="alphaLcParenR"/>
            </a:pPr>
            <a:r>
              <a:rPr lang="es-PA" b="1" dirty="0" smtClean="0"/>
              <a:t>Variación cantidad:</a:t>
            </a:r>
            <a:r>
              <a:rPr lang="es-PA" dirty="0" smtClean="0"/>
              <a:t> Refleja la diferencia entre las cantidades reales aplicadas a la producción y las establecidas en el estándar.</a:t>
            </a:r>
            <a:br>
              <a:rPr lang="es-PA" dirty="0" smtClean="0"/>
            </a:b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050144"/>
          </a:xfrm>
        </p:spPr>
        <p:txBody>
          <a:bodyPr/>
          <a:lstStyle/>
          <a:p>
            <a:pPr marL="578358" indent="-514350">
              <a:buNone/>
            </a:pPr>
            <a:r>
              <a:rPr lang="es-ES" dirty="0" smtClean="0"/>
              <a:t>c) </a:t>
            </a:r>
            <a:r>
              <a:rPr lang="es-PA" b="1" dirty="0" smtClean="0"/>
              <a:t>Variación mano de obra: </a:t>
            </a:r>
            <a:r>
              <a:rPr lang="es-PA" dirty="0" smtClean="0"/>
              <a:t>Mide la diferencia entre el importe del jornal abonado según liquidación y el previsto en el estándar.</a:t>
            </a:r>
          </a:p>
          <a:p>
            <a:pPr marL="578358" indent="-514350">
              <a:buNone/>
            </a:pPr>
            <a:r>
              <a:rPr lang="es-PA" dirty="0" smtClean="0"/>
              <a:t>d) </a:t>
            </a:r>
            <a:r>
              <a:rPr lang="es-PA" b="1" dirty="0" smtClean="0"/>
              <a:t>Variación Tiempo: </a:t>
            </a:r>
            <a:r>
              <a:rPr lang="es-PA" dirty="0" smtClean="0"/>
              <a:t>Establece la diferencia entre las horas trabajadas y las estándar, según la producción realizada.</a:t>
            </a:r>
            <a:endParaRPr lang="es-ES" dirty="0"/>
          </a:p>
        </p:txBody>
      </p:sp>
      <p:sp>
        <p:nvSpPr>
          <p:cNvPr id="4" name="3 Botón de acción: Inicio">
            <a:hlinkClick r:id="" action="ppaction://hlinkshowjump?jump=firstslide" highlightClick="1"/>
          </p:cNvPr>
          <p:cNvSpPr/>
          <p:nvPr/>
        </p:nvSpPr>
        <p:spPr>
          <a:xfrm>
            <a:off x="8460432" y="6165304"/>
            <a:ext cx="683568" cy="69269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929258"/>
          </a:xfrm>
        </p:spPr>
        <p:txBody>
          <a:bodyPr/>
          <a:lstStyle/>
          <a:p>
            <a:pPr marL="1341882" indent="-857250"/>
            <a:r>
              <a:rPr lang="es-ES" dirty="0" smtClean="0"/>
              <a:t>II. </a:t>
            </a:r>
            <a:r>
              <a:rPr lang="es-PA" dirty="0" smtClean="0"/>
              <a:t>Costeo y Absorción</a:t>
            </a:r>
            <a:endParaRPr lang="es-ES" dirty="0"/>
          </a:p>
        </p:txBody>
      </p:sp>
      <p:pic>
        <p:nvPicPr>
          <p:cNvPr id="20482" name="Picture 2" descr="http://pyme.lavoztx.com/DM-Resize/photos.demandstudios.com/getty/article/165/137/80377481.jpg?w=600&amp;h=600&amp;keep_ratio=1"/>
          <p:cNvPicPr>
            <a:picLocks noChangeAspect="1" noChangeArrowheads="1"/>
          </p:cNvPicPr>
          <p:nvPr/>
        </p:nvPicPr>
        <p:blipFill>
          <a:blip r:embed="rId2" cstate="print"/>
          <a:srcRect/>
          <a:stretch>
            <a:fillRect/>
          </a:stretch>
        </p:blipFill>
        <p:spPr bwMode="auto">
          <a:xfrm>
            <a:off x="1403648" y="1700808"/>
            <a:ext cx="5715000" cy="380047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2.</a:t>
            </a:r>
            <a:r>
              <a:rPr lang="es-PA" dirty="0" smtClean="0"/>
              <a:t> Costeo Por Absorción</a:t>
            </a:r>
            <a:endParaRPr lang="es-ES" dirty="0"/>
          </a:p>
        </p:txBody>
      </p:sp>
      <p:sp>
        <p:nvSpPr>
          <p:cNvPr id="3" name="2 Marcador de contenido"/>
          <p:cNvSpPr>
            <a:spLocks noGrp="1"/>
          </p:cNvSpPr>
          <p:nvPr>
            <p:ph idx="1"/>
          </p:nvPr>
        </p:nvSpPr>
        <p:spPr>
          <a:xfrm>
            <a:off x="457200" y="1556792"/>
            <a:ext cx="8229600" cy="4898016"/>
          </a:xfrm>
        </p:spPr>
        <p:txBody>
          <a:bodyPr/>
          <a:lstStyle/>
          <a:p>
            <a:pPr>
              <a:buNone/>
            </a:pPr>
            <a:r>
              <a:rPr lang="es-PA" dirty="0" smtClean="0"/>
              <a:t>	Este sistema trata de incluir dentro del costo del producto todos los costos de la función productiva, independientemente de su comportamiento fijo o variable. El argumento en que se basa dicha inclusión es que, para llevar a cabo la producción, se requiere de ambos.</a:t>
            </a:r>
          </a:p>
          <a:p>
            <a:pPr>
              <a:buNone/>
            </a:pPr>
            <a:endParaRPr lang="es-ES" dirty="0" smtClean="0"/>
          </a:p>
          <a:p>
            <a:pPr>
              <a:buNone/>
            </a:pPr>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131</TotalTime>
  <Words>352</Words>
  <Application>Microsoft Office PowerPoint</Application>
  <PresentationFormat>Presentación en pantalla (4:3)</PresentationFormat>
  <Paragraphs>63</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Brío</vt:lpstr>
      <vt:lpstr>Presentación de PowerPoint</vt:lpstr>
      <vt:lpstr>Presentación de PowerPoint</vt:lpstr>
      <vt:lpstr>Introducción </vt:lpstr>
      <vt:lpstr>EL PRESUPUESTO</vt:lpstr>
      <vt:lpstr>Presupuesto Flexible </vt:lpstr>
      <vt:lpstr>A. Las Variaciones </vt:lpstr>
      <vt:lpstr>Presentación de PowerPoint</vt:lpstr>
      <vt:lpstr>II. Costeo y Absorción</vt:lpstr>
      <vt:lpstr>2. Costeo Por Absorción</vt:lpstr>
      <vt:lpstr>a) Costeo por Variable</vt:lpstr>
      <vt:lpstr>b) Costeo por Absorción y Variable</vt:lpstr>
      <vt:lpstr>c) Equilibrio de Ventas y Producción</vt:lpstr>
      <vt:lpstr>d) Utilidades</vt:lpstr>
      <vt:lpstr>e) Inventario</vt:lpstr>
      <vt:lpstr>III. Administración de los Activos </vt:lpstr>
      <vt:lpstr>3. Administración de los Activos </vt:lpstr>
      <vt:lpstr>a) Análisis General</vt:lpstr>
      <vt:lpstr>b) Administración del Capital de Trabajo</vt:lpstr>
      <vt:lpstr>Conclusión </vt:lpstr>
      <vt:lpstr>Recomendación </vt:lpstr>
      <vt:lpstr>Anexos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DAYRA MONFANTE</cp:lastModifiedBy>
  <cp:revision>14</cp:revision>
  <dcterms:created xsi:type="dcterms:W3CDTF">2013-04-12T23:59:13Z</dcterms:created>
  <dcterms:modified xsi:type="dcterms:W3CDTF">2013-04-13T21:12:05Z</dcterms:modified>
</cp:coreProperties>
</file>