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6" r:id="rId3"/>
    <p:sldId id="258" r:id="rId4"/>
    <p:sldId id="268" r:id="rId5"/>
    <p:sldId id="260" r:id="rId6"/>
    <p:sldId id="262" r:id="rId7"/>
    <p:sldId id="263" r:id="rId8"/>
    <p:sldId id="265" r:id="rId9"/>
    <p:sldId id="270" r:id="rId10"/>
    <p:sldId id="271" r:id="rId11"/>
    <p:sldId id="272" r:id="rId12"/>
    <p:sldId id="273" r:id="rId13"/>
    <p:sldId id="274" r:id="rId14"/>
    <p:sldId id="275" r:id="rId15"/>
    <p:sldId id="276" r:id="rId16"/>
    <p:sldId id="277" r:id="rId17"/>
    <p:sldId id="278" r:id="rId18"/>
    <p:sldId id="279" r:id="rId19"/>
    <p:sldId id="280" r:id="rId20"/>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754489-7025-4AB2-89DC-CC71592EEA78}" type="doc">
      <dgm:prSet loTypeId="urn:microsoft.com/office/officeart/2005/8/layout/default#1" loCatId="list" qsTypeId="urn:microsoft.com/office/officeart/2005/8/quickstyle/simple1" qsCatId="simple" csTypeId="urn:microsoft.com/office/officeart/2005/8/colors/accent1_2" csCatId="accent1" phldr="0"/>
      <dgm:spPr/>
      <dgm:t>
        <a:bodyPr/>
        <a:lstStyle/>
        <a:p>
          <a:endParaRPr lang="es-PA"/>
        </a:p>
      </dgm:t>
    </dgm:pt>
    <dgm:pt modelId="{CC627AD6-2360-433C-9BF0-D91A3894E100}" type="pres">
      <dgm:prSet presAssocID="{F7754489-7025-4AB2-89DC-CC71592EEA78}" presName="diagram" presStyleCnt="0">
        <dgm:presLayoutVars>
          <dgm:dir/>
          <dgm:resizeHandles val="exact"/>
        </dgm:presLayoutVars>
      </dgm:prSet>
      <dgm:spPr/>
      <dgm:t>
        <a:bodyPr/>
        <a:lstStyle/>
        <a:p>
          <a:endParaRPr lang="es-PA"/>
        </a:p>
      </dgm:t>
    </dgm:pt>
  </dgm:ptLst>
  <dgm:cxnLst>
    <dgm:cxn modelId="{4C64C9D9-2A3A-47F9-B2C2-025BD50C767B}" type="presOf" srcId="{F7754489-7025-4AB2-89DC-CC71592EEA78}" destId="{CC627AD6-2360-433C-9BF0-D91A3894E100}" srcOrd="0"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17" name="16 Marcador de pie de página"/>
          <p:cNvSpPr>
            <a:spLocks noGrp="1"/>
          </p:cNvSpPr>
          <p:nvPr>
            <p:ph type="ftr" sz="quarter" idx="11"/>
          </p:nvPr>
        </p:nvSpPr>
        <p:spPr/>
        <p:txBody>
          <a:bodyPr/>
          <a:lstStyle>
            <a:extLst/>
          </a:lstStyle>
          <a:p>
            <a:endParaRPr lang="es-PA"/>
          </a:p>
        </p:txBody>
      </p:sp>
      <p:sp>
        <p:nvSpPr>
          <p:cNvPr id="29" name="28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5" name="4 Marcador de pie de página"/>
          <p:cNvSpPr>
            <a:spLocks noGrp="1"/>
          </p:cNvSpPr>
          <p:nvPr>
            <p:ph type="ftr" sz="quarter" idx="11"/>
          </p:nvPr>
        </p:nvSpPr>
        <p:spPr/>
        <p:txBody>
          <a:bodyPr/>
          <a:lstStyle>
            <a:extLst/>
          </a:lstStyle>
          <a:p>
            <a:endParaRPr lang="es-PA"/>
          </a:p>
        </p:txBody>
      </p:sp>
      <p:sp>
        <p:nvSpPr>
          <p:cNvPr id="6" name="5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8" name="7 Marcador de pie de página"/>
          <p:cNvSpPr>
            <a:spLocks noGrp="1"/>
          </p:cNvSpPr>
          <p:nvPr>
            <p:ph type="ftr" sz="quarter" idx="11"/>
          </p:nvPr>
        </p:nvSpPr>
        <p:spPr/>
        <p:txBody>
          <a:bodyPr/>
          <a:lstStyle>
            <a:extLst/>
          </a:lstStyle>
          <a:p>
            <a:endParaRPr lang="es-PA"/>
          </a:p>
        </p:txBody>
      </p:sp>
      <p:sp>
        <p:nvSpPr>
          <p:cNvPr id="9" name="8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4" name="3 Marcador de pie de página"/>
          <p:cNvSpPr>
            <a:spLocks noGrp="1"/>
          </p:cNvSpPr>
          <p:nvPr>
            <p:ph type="ftr" sz="quarter" idx="11"/>
          </p:nvPr>
        </p:nvSpPr>
        <p:spPr/>
        <p:txBody>
          <a:bodyPr/>
          <a:lstStyle>
            <a:extLst/>
          </a:lstStyle>
          <a:p>
            <a:endParaRPr lang="es-PA"/>
          </a:p>
        </p:txBody>
      </p:sp>
      <p:sp>
        <p:nvSpPr>
          <p:cNvPr id="5" name="4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3" name="2 Marcador de pie de página"/>
          <p:cNvSpPr>
            <a:spLocks noGrp="1"/>
          </p:cNvSpPr>
          <p:nvPr>
            <p:ph type="ftr" sz="quarter" idx="11"/>
          </p:nvPr>
        </p:nvSpPr>
        <p:spPr/>
        <p:txBody>
          <a:bodyPr/>
          <a:lstStyle>
            <a:extLst/>
          </a:lstStyle>
          <a:p>
            <a:endParaRPr lang="es-PA"/>
          </a:p>
        </p:txBody>
      </p:sp>
      <p:sp>
        <p:nvSpPr>
          <p:cNvPr id="4" name="3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31E2695-0C05-4066-A5D7-79BA4061A0AE}" type="datetimeFigureOut">
              <a:rPr lang="es-PA" smtClean="0"/>
              <a:pPr/>
              <a:t>04/13/2013</a:t>
            </a:fld>
            <a:endParaRPr lang="es-PA"/>
          </a:p>
        </p:txBody>
      </p:sp>
      <p:sp>
        <p:nvSpPr>
          <p:cNvPr id="6" name="5 Marcador de pie de página"/>
          <p:cNvSpPr>
            <a:spLocks noGrp="1"/>
          </p:cNvSpPr>
          <p:nvPr>
            <p:ph type="ftr" sz="quarter" idx="11"/>
          </p:nvPr>
        </p:nvSpPr>
        <p:spPr/>
        <p:txBody>
          <a:bodyPr/>
          <a:lstStyle>
            <a:extLst/>
          </a:lstStyle>
          <a:p>
            <a:endParaRPr lang="es-PA"/>
          </a:p>
        </p:txBody>
      </p:sp>
      <p:sp>
        <p:nvSpPr>
          <p:cNvPr id="7" name="6 Marcador de número de diapositiva"/>
          <p:cNvSpPr>
            <a:spLocks noGrp="1"/>
          </p:cNvSpPr>
          <p:nvPr>
            <p:ph type="sldNum" sz="quarter" idx="12"/>
          </p:nvPr>
        </p:nvSpPr>
        <p:spPr/>
        <p:txBody>
          <a:bodyPr/>
          <a:lstStyle>
            <a:extLst/>
          </a:lstStyle>
          <a:p>
            <a:fld id="{4410852D-684B-4A74-B8F2-39ADABBAFDB8}" type="slidenum">
              <a:rPr lang="es-PA" smtClean="0"/>
              <a:pPr/>
              <a:t>‹Nº›</a:t>
            </a:fld>
            <a:endParaRPr lang="es-P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131E2695-0C05-4066-A5D7-79BA4061A0AE}" type="datetimeFigureOut">
              <a:rPr lang="es-PA" smtClean="0"/>
              <a:pPr/>
              <a:t>04/13/2013</a:t>
            </a:fld>
            <a:endParaRPr lang="es-PA"/>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PA"/>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4410852D-684B-4A74-B8F2-39ADABBAFDB8}" type="slidenum">
              <a:rPr lang="es-PA" smtClean="0"/>
              <a:pPr/>
              <a:t>‹Nº›</a:t>
            </a:fld>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31E2695-0C05-4066-A5D7-79BA4061A0AE}" type="datetimeFigureOut">
              <a:rPr lang="es-PA" smtClean="0"/>
              <a:pPr/>
              <a:t>04/13/2013</a:t>
            </a:fld>
            <a:endParaRPr lang="es-PA"/>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PA"/>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4410852D-684B-4A74-B8F2-39ADABBAFDB8}" type="slidenum">
              <a:rPr lang="es-PA" smtClean="0"/>
              <a:pPr/>
              <a:t>‹Nº›</a:t>
            </a:fld>
            <a:endParaRPr lang="es-P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PREPARACION+DEL+PRESUPUESTO&amp;source=images&amp;cd=&amp;cad=rja&amp;docid=C95TKRCn0D-ZbM&amp;tbnid=6TpczzdgOZm6DM:&amp;ved=&amp;url=http://es.paperblog.com/preparacion-del-presupuesto-de-ventas-602160/&amp;ei=ErBoUZ_NLZCy8QSr7YDoDw&amp;bvm=bv.45175338,d.eWU&amp;psig=AFQjCNEQU-lWvkBzOcbyjPpGguNucAiIBw&amp;ust=1365901715159796"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url?sa=i&amp;rct=j&amp;q=PASOSELABORACION+DEL+PRESUPUESTO&amp;source=images&amp;cd=&amp;cad=rja&amp;docid=KiTBNzjR-6gpaM&amp;tbnid=OZS9s5ihLxsynM:&amp;ved=&amp;url=http://servitccel.wordpress.com/3-3-proceso-de-elaboracion-de-presupuesto/&amp;ei=CLJoUdnaLILM9QTl6YHIDg&amp;bvm=bv.45175338,d.eWU&amp;psig=AFQjCNFw_v5mGeLDCSuWGB5CwFEO1Jb__A&amp;ust=1365902217185941"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google.com/url?sa=i&amp;rct=j&amp;q=PLANIFICACION+DE+UTILIDADES&amp;source=images&amp;cd=&amp;docid=Q0a8QS3jiQda4M&amp;tbnid=5ERLCDwz3sBMvM:&amp;ved=&amp;url=http://circuloargo.com/sites/panamerican/seminario/&amp;ei=MK9oUdTCD4zc8AS12YDICw&amp;bvm=bv.45175338,d.eWU&amp;psig=AFQjCNG6-69H2DmxMoO2bGiH3pl1WG85iQ&amp;ust=1365901488656818"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url?sa=i&amp;rct=j&amp;q=planificacion+empresarial&amp;source=images&amp;cd=&amp;cad=rja&amp;docid=XhCGm1cPP9OxVM&amp;tbnid=wU6KSE6jxI_AKM:&amp;ved=&amp;url=http://www.callegranvia.com/empresariales/info/la-planificacion-tributaria-en-la-organizacion/&amp;ei=DqpoUcLbL4Om9AT4_ICYBg&amp;bvm=bv.45175338,d.eWU&amp;psig=AFQjCNFq8yL7Zo-vGu7YJbYorn2S_cpmZQ&amp;ust=1365900175173210"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www.monografias.com/trabajos15/indicad-evaluacion/indicad-evaluacion.shtml"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monografias.com/trabajos10/prens/prens.shtml" TargetMode="External"/><Relationship Id="rId2" Type="http://schemas.openxmlformats.org/officeDocument/2006/relationships/hyperlink" Target="http://www.monografias.com/trabajos2/rhempresa/rhempresa.shtml" TargetMode="External"/><Relationship Id="rId1" Type="http://schemas.openxmlformats.org/officeDocument/2006/relationships/slideLayout" Target="../slideLayouts/slideLayout4.xml"/><Relationship Id="rId5" Type="http://schemas.openxmlformats.org/officeDocument/2006/relationships/hyperlink" Target="http://www.monografias.com/trabajos11/veref/veref.shtml" TargetMode="External"/><Relationship Id="rId4" Type="http://schemas.openxmlformats.org/officeDocument/2006/relationships/hyperlink" Target="http://www.monografias.com/trabajos13/indicrea/indicrea.s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ALCANCE+DEL+PRESUPUESTO&amp;source=images&amp;cd=&amp;cad=rja&amp;docid=FFfxjHijBx-bZM&amp;tbnid=aT9pROcYmKV-xM:&amp;ved=&amp;url=http://www.termopilascontenidos.com/news/index.php?option=com_content&amp;view=article&amp;id=1017:rdgeg&amp;catid=35:provinciales&amp;Itemid=59&amp;ei=v7JoUbafJYXI9gSTnYCgDA&amp;bvm=bv.45175338,d.eWU&amp;psig=AFQjCNFa7_PnVZ6mKcjE2MA-c7LaeqXKUg&amp;ust=1365902399994679"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google.com/url?sa=i&amp;rct=j&amp;q=PERIODO+PRESUPUESTARIO&amp;source=images&amp;cd=&amp;cad=rja&amp;docid=vPIHtGm-6GM7mM&amp;tbnid=lvdI3TtpLHzIPM:&amp;ved=&amp;url=http://www.abate.cl/dm.shtml&amp;ei=6LBoUcKGO4LQ9ATUpYEw&amp;bvm=bv.45175338,d.eWU&amp;psig=AFQjCNGLTkzRq3yGR2nO-fSxfBWoUC1BlQ&amp;ust=1365901929367906"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inta hacia abajo"/>
          <p:cNvSpPr/>
          <p:nvPr/>
        </p:nvSpPr>
        <p:spPr>
          <a:xfrm>
            <a:off x="0" y="188640"/>
            <a:ext cx="3923928" cy="1368152"/>
          </a:xfrm>
          <a:prstGeom prst="ribbon">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sz="1600" b="1" dirty="0" smtClean="0">
                <a:solidFill>
                  <a:schemeClr val="tx1"/>
                </a:solidFill>
                <a:latin typeface="Algerian" pitchFamily="82" charset="0"/>
              </a:rPr>
              <a:t>PRESENTACION</a:t>
            </a:r>
            <a:endParaRPr lang="es-MX" sz="1600" b="1" dirty="0">
              <a:solidFill>
                <a:schemeClr val="tx1"/>
              </a:solidFill>
              <a:latin typeface="Algerian" pitchFamily="82" charset="0"/>
            </a:endParaRPr>
          </a:p>
        </p:txBody>
      </p:sp>
      <p:sp>
        <p:nvSpPr>
          <p:cNvPr id="7" name="6 Cinta hacia abajo"/>
          <p:cNvSpPr/>
          <p:nvPr/>
        </p:nvSpPr>
        <p:spPr>
          <a:xfrm>
            <a:off x="4644008" y="0"/>
            <a:ext cx="3456384" cy="1656184"/>
          </a:xfrm>
          <a:prstGeom prst="ribbon">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sz="1600" dirty="0" smtClean="0"/>
              <a:t>I</a:t>
            </a:r>
            <a:r>
              <a:rPr lang="es-MX" sz="1600" b="1" dirty="0" smtClean="0">
                <a:solidFill>
                  <a:schemeClr val="tx1"/>
                </a:solidFill>
                <a:latin typeface="Algerian" pitchFamily="82" charset="0"/>
              </a:rPr>
              <a:t>NTRODUCCION</a:t>
            </a:r>
            <a:endParaRPr lang="es-MX" sz="1600" b="1" dirty="0">
              <a:solidFill>
                <a:schemeClr val="tx1"/>
              </a:solidFill>
              <a:latin typeface="Algerian" pitchFamily="82" charset="0"/>
            </a:endParaRPr>
          </a:p>
        </p:txBody>
      </p:sp>
      <p:sp>
        <p:nvSpPr>
          <p:cNvPr id="9" name="8 Cinta hacia abajo"/>
          <p:cNvSpPr/>
          <p:nvPr/>
        </p:nvSpPr>
        <p:spPr>
          <a:xfrm>
            <a:off x="251520" y="1988840"/>
            <a:ext cx="3419872" cy="1368152"/>
          </a:xfrm>
          <a:prstGeom prst="ribbon">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sz="1400" dirty="0" smtClean="0">
                <a:solidFill>
                  <a:schemeClr val="tx1"/>
                </a:solidFill>
                <a:latin typeface="Algerian" pitchFamily="82" charset="0"/>
              </a:rPr>
              <a:t>EL PROCESO PRESUPUESTARIO</a:t>
            </a:r>
            <a:endParaRPr lang="es-MX" sz="1400" dirty="0">
              <a:solidFill>
                <a:schemeClr val="tx1"/>
              </a:solidFill>
              <a:latin typeface="Algerian" pitchFamily="82" charset="0"/>
            </a:endParaRPr>
          </a:p>
        </p:txBody>
      </p:sp>
      <p:sp>
        <p:nvSpPr>
          <p:cNvPr id="10" name="9 Cinta hacia abajo"/>
          <p:cNvSpPr/>
          <p:nvPr/>
        </p:nvSpPr>
        <p:spPr>
          <a:xfrm>
            <a:off x="0" y="3645024"/>
            <a:ext cx="3275856" cy="1296144"/>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smtClean="0">
                <a:solidFill>
                  <a:schemeClr val="tx1"/>
                </a:solidFill>
                <a:latin typeface="Algerian" pitchFamily="82" charset="0"/>
              </a:rPr>
              <a:t>FUNCIONES DEL PRESUPUESTO</a:t>
            </a:r>
            <a:endParaRPr lang="es-MX" sz="1400" dirty="0">
              <a:solidFill>
                <a:schemeClr val="tx1"/>
              </a:solidFill>
              <a:latin typeface="Algerian" pitchFamily="82" charset="0"/>
            </a:endParaRPr>
          </a:p>
        </p:txBody>
      </p:sp>
      <p:sp>
        <p:nvSpPr>
          <p:cNvPr id="13" name="12 Cinta hacia abajo"/>
          <p:cNvSpPr/>
          <p:nvPr/>
        </p:nvSpPr>
        <p:spPr>
          <a:xfrm>
            <a:off x="5292080" y="2060848"/>
            <a:ext cx="3204864" cy="1224136"/>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smtClean="0">
                <a:solidFill>
                  <a:schemeClr val="tx1"/>
                </a:solidFill>
                <a:latin typeface="Algerian" pitchFamily="82" charset="0"/>
                <a:cs typeface="Arial" pitchFamily="34" charset="0"/>
              </a:rPr>
              <a:t>II) LA PLANEACION DE UTILIDADES </a:t>
            </a:r>
            <a:endParaRPr lang="es-MX" sz="1200" b="1" dirty="0">
              <a:solidFill>
                <a:schemeClr val="tx1"/>
              </a:solidFill>
              <a:latin typeface="Algerian" pitchFamily="82" charset="0"/>
              <a:cs typeface="Arial" pitchFamily="34" charset="0"/>
            </a:endParaRPr>
          </a:p>
        </p:txBody>
      </p:sp>
      <p:sp>
        <p:nvSpPr>
          <p:cNvPr id="18" name="17 Cinta hacia abajo"/>
          <p:cNvSpPr/>
          <p:nvPr/>
        </p:nvSpPr>
        <p:spPr>
          <a:xfrm>
            <a:off x="2987824" y="3645024"/>
            <a:ext cx="2843808" cy="1152128"/>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solidFill>
                  <a:schemeClr val="tx1"/>
                </a:solidFill>
                <a:latin typeface="Algerian" pitchFamily="82" charset="0"/>
              </a:rPr>
              <a:t>CONCLUSION</a:t>
            </a:r>
            <a:endParaRPr lang="es-MX" sz="1400" b="1" dirty="0">
              <a:solidFill>
                <a:schemeClr val="tx1"/>
              </a:solidFill>
              <a:latin typeface="Algerian" pitchFamily="82" charset="0"/>
            </a:endParaRPr>
          </a:p>
        </p:txBody>
      </p:sp>
      <p:sp>
        <p:nvSpPr>
          <p:cNvPr id="19" name="18 Cinta hacia abajo"/>
          <p:cNvSpPr/>
          <p:nvPr/>
        </p:nvSpPr>
        <p:spPr>
          <a:xfrm>
            <a:off x="5759624" y="3429000"/>
            <a:ext cx="3384376" cy="1368152"/>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solidFill>
                  <a:schemeClr val="tx1"/>
                </a:solidFill>
                <a:latin typeface="Algerian" pitchFamily="82" charset="0"/>
              </a:rPr>
              <a:t>RECOMENDACION</a:t>
            </a:r>
            <a:endParaRPr lang="es-MX" sz="1400" b="1" dirty="0">
              <a:solidFill>
                <a:schemeClr val="tx1"/>
              </a:solidFill>
              <a:latin typeface="Algerian" pitchFamily="82" charset="0"/>
            </a:endParaRPr>
          </a:p>
        </p:txBody>
      </p:sp>
      <p:sp>
        <p:nvSpPr>
          <p:cNvPr id="20" name="19 Cinta hacia abajo"/>
          <p:cNvSpPr/>
          <p:nvPr/>
        </p:nvSpPr>
        <p:spPr>
          <a:xfrm>
            <a:off x="3059832" y="5301208"/>
            <a:ext cx="3275856" cy="1152128"/>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solidFill>
                  <a:schemeClr val="tx1"/>
                </a:solidFill>
                <a:latin typeface="Algerian" pitchFamily="82" charset="0"/>
              </a:rPr>
              <a:t>ANEXO</a:t>
            </a:r>
            <a:endParaRPr lang="es-MX" sz="1400" b="1" dirty="0">
              <a:solidFill>
                <a:schemeClr val="tx1"/>
              </a:solidFill>
              <a:latin typeface="Algerian" pitchFamily="82" charset="0"/>
            </a:endParaRPr>
          </a:p>
        </p:txBody>
      </p:sp>
      <p:sp>
        <p:nvSpPr>
          <p:cNvPr id="21" name="20 Cinta hacia abajo"/>
          <p:cNvSpPr/>
          <p:nvPr/>
        </p:nvSpPr>
        <p:spPr>
          <a:xfrm>
            <a:off x="5975648" y="5229200"/>
            <a:ext cx="3168352" cy="1196752"/>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solidFill>
                  <a:schemeClr val="tx1"/>
                </a:solidFill>
                <a:latin typeface="Algerian" pitchFamily="82" charset="0"/>
              </a:rPr>
              <a:t>GRACIAS</a:t>
            </a:r>
            <a:endParaRPr lang="es-MX" sz="1400" b="1" dirty="0">
              <a:solidFill>
                <a:schemeClr val="tx1"/>
              </a:solidFill>
              <a:latin typeface="Algerian" pitchFamily="82" charset="0"/>
            </a:endParaRPr>
          </a:p>
        </p:txBody>
      </p:sp>
      <p:sp>
        <p:nvSpPr>
          <p:cNvPr id="22" name="21 Cinta hacia abajo"/>
          <p:cNvSpPr/>
          <p:nvPr/>
        </p:nvSpPr>
        <p:spPr>
          <a:xfrm>
            <a:off x="0" y="5301208"/>
            <a:ext cx="2952328" cy="1224136"/>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smtClean="0">
                <a:solidFill>
                  <a:schemeClr val="tx1"/>
                </a:solidFill>
                <a:latin typeface="Algerian" pitchFamily="82" charset="0"/>
              </a:rPr>
              <a:t>HIMFOGRAFIA</a:t>
            </a:r>
            <a:endParaRPr lang="es-MX" sz="1400" b="1" dirty="0">
              <a:solidFill>
                <a:schemeClr val="tx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 PREPARACIÓN DEL PRESUPUESTO</a:t>
            </a:r>
            <a:endParaRPr lang="es-PA" dirty="0"/>
          </a:p>
        </p:txBody>
      </p:sp>
      <p:sp>
        <p:nvSpPr>
          <p:cNvPr id="3" name="2 Marcador de contenido"/>
          <p:cNvSpPr>
            <a:spLocks noGrp="1"/>
          </p:cNvSpPr>
          <p:nvPr>
            <p:ph sz="half" idx="1"/>
          </p:nvPr>
        </p:nvSpPr>
        <p:spPr>
          <a:xfrm>
            <a:off x="464344" y="1268761"/>
            <a:ext cx="8284120" cy="2808311"/>
          </a:xfrm>
        </p:spPr>
        <p:txBody>
          <a:bodyPr>
            <a:normAutofit fontScale="77500" lnSpcReduction="20000"/>
          </a:bodyPr>
          <a:lstStyle/>
          <a:p>
            <a:pPr algn="just">
              <a:buNone/>
            </a:pPr>
            <a:endParaRPr lang="es-PA" dirty="0" smtClean="0">
              <a:latin typeface="Times New Roman" pitchFamily="18" charset="0"/>
              <a:cs typeface="Times New Roman" pitchFamily="18" charset="0"/>
            </a:endParaRPr>
          </a:p>
          <a:p>
            <a:pPr lvl="0" algn="just"/>
            <a:r>
              <a:rPr lang="es-MX" dirty="0" smtClean="0">
                <a:latin typeface="Times New Roman" pitchFamily="18" charset="0"/>
                <a:cs typeface="Times New Roman" pitchFamily="18" charset="0"/>
              </a:rPr>
              <a:t>Cuánto dinero se necesita</a:t>
            </a:r>
            <a:endParaRPr lang="es-PA" dirty="0" smtClean="0">
              <a:latin typeface="Times New Roman" pitchFamily="18" charset="0"/>
              <a:cs typeface="Times New Roman" pitchFamily="18" charset="0"/>
            </a:endParaRPr>
          </a:p>
          <a:p>
            <a:pPr lvl="0" algn="just"/>
            <a:r>
              <a:rPr lang="es-MX" dirty="0" smtClean="0">
                <a:latin typeface="Times New Roman" pitchFamily="18" charset="0"/>
                <a:cs typeface="Times New Roman" pitchFamily="18" charset="0"/>
              </a:rPr>
              <a:t>Las consecuencias de la planificación de actividades, replanteando los planes de acción</a:t>
            </a:r>
            <a:endParaRPr lang="es-PA" dirty="0" smtClean="0">
              <a:latin typeface="Times New Roman" pitchFamily="18" charset="0"/>
              <a:cs typeface="Times New Roman" pitchFamily="18" charset="0"/>
            </a:endParaRPr>
          </a:p>
          <a:p>
            <a:pPr lvl="0" algn="just"/>
            <a:r>
              <a:rPr lang="es-MX" dirty="0" smtClean="0">
                <a:latin typeface="Times New Roman" pitchFamily="18" charset="0"/>
                <a:cs typeface="Times New Roman" pitchFamily="18" charset="0"/>
              </a:rPr>
              <a:t>Cuándo se necesitará dinero para las actividades.</a:t>
            </a:r>
            <a:endParaRPr lang="es-PA" dirty="0" smtClean="0">
              <a:latin typeface="Times New Roman" pitchFamily="18" charset="0"/>
              <a:cs typeface="Times New Roman" pitchFamily="18" charset="0"/>
            </a:endParaRPr>
          </a:p>
          <a:p>
            <a:pPr lvl="0" algn="just">
              <a:buNone/>
            </a:pPr>
            <a:r>
              <a:rPr lang="es-MX" dirty="0" smtClean="0">
                <a:latin typeface="Times New Roman" pitchFamily="18" charset="0"/>
                <a:cs typeface="Times New Roman" pitchFamily="18" charset="0"/>
              </a:rPr>
              <a:t>       Es una base de la contabilidad y transparencia financiera</a:t>
            </a:r>
            <a:endParaRPr lang="es-PA" dirty="0" smtClean="0">
              <a:latin typeface="Times New Roman" pitchFamily="18" charset="0"/>
              <a:cs typeface="Times New Roman" pitchFamily="18" charset="0"/>
            </a:endParaRPr>
          </a:p>
          <a:p>
            <a:pPr algn="just">
              <a:buNone/>
            </a:pPr>
            <a:r>
              <a:rPr lang="es-MX" dirty="0" smtClean="0">
                <a:latin typeface="Times New Roman" pitchFamily="18" charset="0"/>
                <a:cs typeface="Times New Roman" pitchFamily="18" charset="0"/>
              </a:rPr>
              <a:t>       Hay que conocer los costos del proyecto, tanto costos fijo</a:t>
            </a:r>
          </a:p>
          <a:p>
            <a:pPr algn="just">
              <a:buNone/>
            </a:pPr>
            <a:r>
              <a:rPr lang="es-MX" dirty="0" smtClean="0">
                <a:latin typeface="Times New Roman" pitchFamily="18" charset="0"/>
                <a:cs typeface="Times New Roman" pitchFamily="18" charset="0"/>
              </a:rPr>
              <a:t>       como por utilización como de los recursos de la empresa.</a:t>
            </a:r>
            <a:endParaRPr lang="es-PA" dirty="0" smtClean="0">
              <a:latin typeface="Times New Roman" pitchFamily="18" charset="0"/>
              <a:cs typeface="Times New Roman" pitchFamily="18" charset="0"/>
            </a:endParaRPr>
          </a:p>
          <a:p>
            <a:endParaRPr lang="es-PA" dirty="0"/>
          </a:p>
        </p:txBody>
      </p:sp>
      <p:pic>
        <p:nvPicPr>
          <p:cNvPr id="10242" name="Picture 2" descr="http://m1.paperblog.com/i/60/602160/preparacion-del-presupuesto-ventas-L-O10amo.jpeg">
            <a:hlinkClick r:id="rId2"/>
          </p:cNvPr>
          <p:cNvPicPr>
            <a:picLocks noChangeAspect="1" noChangeArrowheads="1"/>
          </p:cNvPicPr>
          <p:nvPr/>
        </p:nvPicPr>
        <p:blipFill>
          <a:blip r:embed="rId3" cstate="print"/>
          <a:srcRect/>
          <a:stretch>
            <a:fillRect/>
          </a:stretch>
        </p:blipFill>
        <p:spPr bwMode="auto">
          <a:xfrm>
            <a:off x="1979712" y="4149080"/>
            <a:ext cx="5154538" cy="225591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sz="2800" dirty="0" smtClean="0">
                <a:latin typeface="Times New Roman" pitchFamily="18" charset="0"/>
                <a:cs typeface="Times New Roman" pitchFamily="18" charset="0"/>
              </a:rPr>
              <a:t>LOS TRES PASOS BÁSICOS DE LA ELABORACIÓN DEL PRESUPUESTO</a:t>
            </a:r>
            <a:endParaRPr lang="es-PA" sz="2800" dirty="0">
              <a:latin typeface="Times New Roman" pitchFamily="18" charset="0"/>
              <a:cs typeface="Times New Roman" pitchFamily="18" charset="0"/>
            </a:endParaRPr>
          </a:p>
        </p:txBody>
      </p:sp>
      <p:sp>
        <p:nvSpPr>
          <p:cNvPr id="3" name="2 Marcador de contenido"/>
          <p:cNvSpPr>
            <a:spLocks noGrp="1"/>
          </p:cNvSpPr>
          <p:nvPr>
            <p:ph sz="half" idx="1"/>
          </p:nvPr>
        </p:nvSpPr>
        <p:spPr>
          <a:xfrm>
            <a:off x="464344" y="1770501"/>
            <a:ext cx="8212112" cy="4525963"/>
          </a:xfrm>
        </p:spPr>
        <p:txBody>
          <a:bodyPr/>
          <a:lstStyle/>
          <a:p>
            <a:r>
              <a:rPr lang="es-MX" sz="3200" dirty="0" smtClean="0">
                <a:latin typeface="Times New Roman" pitchFamily="18" charset="0"/>
                <a:cs typeface="Times New Roman" pitchFamily="18" charset="0"/>
              </a:rPr>
              <a:t>planeación</a:t>
            </a:r>
          </a:p>
          <a:p>
            <a:r>
              <a:rPr lang="es-MX" sz="3200" dirty="0" smtClean="0">
                <a:latin typeface="Times New Roman" pitchFamily="18" charset="0"/>
                <a:cs typeface="Times New Roman" pitchFamily="18" charset="0"/>
              </a:rPr>
              <a:t>coordinación </a:t>
            </a:r>
          </a:p>
          <a:p>
            <a:r>
              <a:rPr lang="es-MX" sz="3200" dirty="0" smtClean="0">
                <a:latin typeface="Times New Roman" pitchFamily="18" charset="0"/>
                <a:cs typeface="Times New Roman" pitchFamily="18" charset="0"/>
              </a:rPr>
              <a:t> contr</a:t>
            </a:r>
            <a:r>
              <a:rPr lang="es-MX" dirty="0" smtClean="0"/>
              <a:t>ol. </a:t>
            </a:r>
            <a:endParaRPr lang="es-PA" dirty="0"/>
          </a:p>
        </p:txBody>
      </p:sp>
      <p:pic>
        <p:nvPicPr>
          <p:cNvPr id="9218" name="Picture 2" descr="http://servitccel.files.wordpress.com/2012/05/3-3-proceso-de-elaboracion-de-presupuesto.jpg">
            <a:hlinkClick r:id="rId2"/>
          </p:cNvPr>
          <p:cNvPicPr>
            <a:picLocks noChangeAspect="1" noChangeArrowheads="1"/>
          </p:cNvPicPr>
          <p:nvPr/>
        </p:nvPicPr>
        <p:blipFill>
          <a:blip r:embed="rId3" cstate="print"/>
          <a:srcRect l="12979" r="13478" b="1895"/>
          <a:stretch>
            <a:fillRect/>
          </a:stretch>
        </p:blipFill>
        <p:spPr bwMode="auto">
          <a:xfrm>
            <a:off x="3491880" y="1628800"/>
            <a:ext cx="4896544" cy="4824536"/>
          </a:xfrm>
          <a:prstGeom prst="rect">
            <a:avLst/>
          </a:prstGeom>
          <a:ln>
            <a:noFill/>
          </a:ln>
          <a:effectLst>
            <a:softEdge rad="112500"/>
          </a:effectLst>
        </p:spPr>
      </p:pic>
      <p:sp>
        <p:nvSpPr>
          <p:cNvPr id="5" name="4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857250" indent="-857250"/>
            <a:r>
              <a:rPr lang="es-PA" sz="2800" dirty="0" smtClean="0">
                <a:latin typeface="Times New Roman" pitchFamily="18" charset="0"/>
                <a:cs typeface="Times New Roman" pitchFamily="18" charset="0"/>
              </a:rPr>
              <a:t>II             LA PLANIFICACIÓN DE UTILIDADES</a:t>
            </a:r>
            <a:endParaRPr lang="es-PA" sz="2800" dirty="0">
              <a:latin typeface="Times New Roman" pitchFamily="18" charset="0"/>
              <a:cs typeface="Times New Roman" pitchFamily="18" charset="0"/>
            </a:endParaRPr>
          </a:p>
        </p:txBody>
      </p:sp>
      <p:sp>
        <p:nvSpPr>
          <p:cNvPr id="3" name="2 Marcador de contenido"/>
          <p:cNvSpPr>
            <a:spLocks noGrp="1"/>
          </p:cNvSpPr>
          <p:nvPr>
            <p:ph sz="half" idx="1"/>
          </p:nvPr>
        </p:nvSpPr>
        <p:spPr>
          <a:xfrm>
            <a:off x="464344" y="1268761"/>
            <a:ext cx="8284120" cy="2520279"/>
          </a:xfrm>
        </p:spPr>
        <p:txBody>
          <a:bodyPr>
            <a:normAutofit fontScale="85000" lnSpcReduction="10000"/>
          </a:bodyPr>
          <a:lstStyle/>
          <a:p>
            <a:pPr algn="just"/>
            <a:r>
              <a:rPr lang="es-MX" dirty="0" smtClean="0">
                <a:latin typeface="Times New Roman" pitchFamily="18" charset="0"/>
                <a:cs typeface="Times New Roman" pitchFamily="18" charset="0"/>
              </a:rPr>
              <a:t>ayuda a la administración para determinar las acciones que se deben tomar con la finalidad de lograr cierto objetivo, las que deberían ser suficientes para remunerar al capital invertido en la empresa.</a:t>
            </a:r>
          </a:p>
          <a:p>
            <a:pPr algn="just"/>
            <a:r>
              <a:rPr lang="es-MX" dirty="0" smtClean="0">
                <a:latin typeface="Times New Roman" pitchFamily="18" charset="0"/>
                <a:cs typeface="Times New Roman" pitchFamily="18" charset="0"/>
              </a:rPr>
              <a:t> De acuerdo con lo que se imponga como meta u objetivo cada empresa, se puede calcular cuánto hay que vender, a qué costos y a qué precio, para lograr determinadas utilidades.</a:t>
            </a:r>
            <a:endParaRPr lang="es-PA" dirty="0" smtClean="0">
              <a:latin typeface="Times New Roman" pitchFamily="18" charset="0"/>
              <a:cs typeface="Times New Roman" pitchFamily="18" charset="0"/>
            </a:endParaRPr>
          </a:p>
          <a:p>
            <a:endParaRPr lang="es-PA" dirty="0"/>
          </a:p>
        </p:txBody>
      </p:sp>
      <p:pic>
        <p:nvPicPr>
          <p:cNvPr id="8194" name="Picture 2" descr="http://circuloargo.com/sites/panamerican/upload_microsites/images/presupuestos.png">
            <a:hlinkClick r:id="rId2"/>
          </p:cNvPr>
          <p:cNvPicPr>
            <a:picLocks noChangeAspect="1" noChangeArrowheads="1"/>
          </p:cNvPicPr>
          <p:nvPr/>
        </p:nvPicPr>
        <p:blipFill>
          <a:blip r:embed="rId3" cstate="print"/>
          <a:srcRect b="17949"/>
          <a:stretch>
            <a:fillRect/>
          </a:stretch>
        </p:blipFill>
        <p:spPr bwMode="auto">
          <a:xfrm>
            <a:off x="2771800" y="3717032"/>
            <a:ext cx="5184576" cy="295232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  </a:t>
            </a:r>
            <a:r>
              <a:rPr lang="es-PA" sz="2400" dirty="0" smtClean="0">
                <a:latin typeface="Times New Roman" pitchFamily="18" charset="0"/>
                <a:cs typeface="Times New Roman" pitchFamily="18" charset="0"/>
              </a:rPr>
              <a:t>ANÁLISIS DEL PUNTO DE EQUILIBRIO</a:t>
            </a:r>
            <a:endParaRPr lang="es-PA" sz="2400" dirty="0">
              <a:latin typeface="Times New Roman" pitchFamily="18" charset="0"/>
              <a:cs typeface="Times New Roman" pitchFamily="18" charset="0"/>
            </a:endParaRPr>
          </a:p>
        </p:txBody>
      </p:sp>
      <p:sp>
        <p:nvSpPr>
          <p:cNvPr id="3" name="2 Marcador de contenido"/>
          <p:cNvSpPr>
            <a:spLocks noGrp="1"/>
          </p:cNvSpPr>
          <p:nvPr>
            <p:ph sz="half" idx="1"/>
          </p:nvPr>
        </p:nvSpPr>
        <p:spPr>
          <a:xfrm>
            <a:off x="464344" y="1484785"/>
            <a:ext cx="8212112" cy="2016223"/>
          </a:xfrm>
        </p:spPr>
        <p:txBody>
          <a:bodyPr>
            <a:normAutofit fontScale="70000" lnSpcReduction="20000"/>
          </a:bodyPr>
          <a:lstStyle/>
          <a:p>
            <a:pPr algn="just"/>
            <a:r>
              <a:rPr lang="es-MX" dirty="0" smtClean="0"/>
              <a:t>El punto de equilibrio es aquel nivel de producción de bienes en que se igualan los ingresos totales y los costos totales, donde el ingreso de operación es igual a cero. </a:t>
            </a:r>
          </a:p>
          <a:p>
            <a:pPr algn="just"/>
            <a:endParaRPr lang="es-MX" dirty="0" smtClean="0"/>
          </a:p>
          <a:p>
            <a:pPr algn="just"/>
            <a:r>
              <a:rPr lang="es-MX" dirty="0" smtClean="0"/>
              <a:t>El punto en que los ingresos de las empresas son iguales a sus costos se llama punto de equilibrio; en él no hay utilidad ni pérdida.</a:t>
            </a:r>
            <a:endParaRPr lang="es-PA" dirty="0" smtClean="0"/>
          </a:p>
          <a:p>
            <a:endParaRPr lang="es-PA" dirty="0"/>
          </a:p>
        </p:txBody>
      </p:sp>
      <p:pic>
        <p:nvPicPr>
          <p:cNvPr id="4" name="Picture 2" descr="http://www.elprisma.com/apuntes/ingenieria_industrial/costovolumenutilidad/image25_44.png"/>
          <p:cNvPicPr>
            <a:picLocks noChangeAspect="1" noChangeArrowheads="1"/>
          </p:cNvPicPr>
          <p:nvPr/>
        </p:nvPicPr>
        <p:blipFill>
          <a:blip r:embed="rId2" cstate="print"/>
          <a:srcRect/>
          <a:stretch>
            <a:fillRect/>
          </a:stretch>
        </p:blipFill>
        <p:spPr bwMode="auto">
          <a:xfrm>
            <a:off x="611560" y="3501008"/>
            <a:ext cx="7704856" cy="280831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GRÁFICA VOLUMEN DE UTILIDAD</a:t>
            </a:r>
            <a:endParaRPr lang="es-PA" dirty="0"/>
          </a:p>
        </p:txBody>
      </p:sp>
      <p:sp>
        <p:nvSpPr>
          <p:cNvPr id="3" name="2 Marcador de contenido"/>
          <p:cNvSpPr>
            <a:spLocks noGrp="1"/>
          </p:cNvSpPr>
          <p:nvPr>
            <p:ph sz="half" idx="1"/>
          </p:nvPr>
        </p:nvSpPr>
        <p:spPr>
          <a:xfrm>
            <a:off x="179512" y="1770501"/>
            <a:ext cx="4536504" cy="4525963"/>
          </a:xfrm>
        </p:spPr>
        <p:txBody>
          <a:bodyPr>
            <a:normAutofit lnSpcReduction="10000"/>
          </a:bodyPr>
          <a:lstStyle/>
          <a:p>
            <a:pPr>
              <a:buNone/>
            </a:pPr>
            <a:endParaRPr lang="es-PA" dirty="0" smtClean="0"/>
          </a:p>
          <a:p>
            <a:pPr algn="just">
              <a:buNone/>
            </a:pPr>
            <a:r>
              <a:rPr lang="es-MX" dirty="0" smtClean="0"/>
              <a:t>      En el método gráfico se trazan las líneas de costos totales e ingresos totales para obtener su punto de intersección, que es el punto de equilibrio.</a:t>
            </a:r>
          </a:p>
          <a:p>
            <a:pPr algn="just">
              <a:buNone/>
            </a:pPr>
            <a:r>
              <a:rPr lang="es-MX" dirty="0" smtClean="0"/>
              <a:t>     Es el punto en donde los costos totales igualan a los ingresos totales. </a:t>
            </a:r>
            <a:endParaRPr lang="es-PA" dirty="0" smtClean="0"/>
          </a:p>
          <a:p>
            <a:endParaRPr lang="es-PA" dirty="0"/>
          </a:p>
        </p:txBody>
      </p:sp>
      <p:pic>
        <p:nvPicPr>
          <p:cNvPr id="5" name="4 Imagen" descr="Monografias.com"/>
          <p:cNvPicPr/>
          <p:nvPr/>
        </p:nvPicPr>
        <p:blipFill>
          <a:blip r:embed="rId2" cstate="print"/>
          <a:srcRect/>
          <a:stretch>
            <a:fillRect/>
          </a:stretch>
        </p:blipFill>
        <p:spPr bwMode="auto">
          <a:xfrm>
            <a:off x="4860032" y="1412776"/>
            <a:ext cx="4032448" cy="511256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 sz="3200" b="1" dirty="0" smtClean="0"/>
              <a:t>ELEMENTOS DEL COSTO-VOLUMEN-UTILIDAD</a:t>
            </a:r>
            <a:r>
              <a:rPr lang="es-PA" dirty="0" smtClean="0"/>
              <a:t/>
            </a:r>
            <a:br>
              <a:rPr lang="es-PA" dirty="0" smtClean="0"/>
            </a:br>
            <a:endParaRPr lang="es-PA" dirty="0"/>
          </a:p>
        </p:txBody>
      </p:sp>
      <p:sp>
        <p:nvSpPr>
          <p:cNvPr id="3" name="2 Marcador de contenido"/>
          <p:cNvSpPr>
            <a:spLocks noGrp="1"/>
          </p:cNvSpPr>
          <p:nvPr>
            <p:ph sz="half" idx="1"/>
          </p:nvPr>
        </p:nvSpPr>
        <p:spPr>
          <a:xfrm>
            <a:off x="251520" y="1340768"/>
            <a:ext cx="4464496" cy="5256583"/>
          </a:xfrm>
        </p:spPr>
        <p:txBody>
          <a:bodyPr>
            <a:normAutofit/>
          </a:bodyPr>
          <a:lstStyle/>
          <a:p>
            <a:pPr algn="just"/>
            <a:r>
              <a:rPr lang="es-ES" dirty="0" smtClean="0"/>
              <a:t/>
            </a:r>
            <a:br>
              <a:rPr lang="es-ES" dirty="0" smtClean="0"/>
            </a:br>
            <a:r>
              <a:rPr lang="es-ES" dirty="0" smtClean="0"/>
              <a:t>Los principales elementos en las relaciones del costo-volumen-utilidad  son:</a:t>
            </a:r>
            <a:endParaRPr lang="es-PA" dirty="0" smtClean="0"/>
          </a:p>
          <a:p>
            <a:pPr lvl="0" algn="just"/>
            <a:r>
              <a:rPr lang="es-ES" dirty="0" smtClean="0"/>
              <a:t>Precio de venta</a:t>
            </a:r>
            <a:endParaRPr lang="es-PA" dirty="0" smtClean="0"/>
          </a:p>
          <a:p>
            <a:pPr lvl="0" algn="just"/>
            <a:r>
              <a:rPr lang="es-ES" dirty="0" smtClean="0"/>
              <a:t>Volumen de ventas</a:t>
            </a:r>
            <a:endParaRPr lang="es-PA" dirty="0" smtClean="0"/>
          </a:p>
          <a:p>
            <a:pPr lvl="0" algn="just"/>
            <a:r>
              <a:rPr lang="es-ES" dirty="0" smtClean="0"/>
              <a:t>Costos variables</a:t>
            </a:r>
            <a:endParaRPr lang="es-PA" dirty="0" smtClean="0"/>
          </a:p>
          <a:p>
            <a:pPr lvl="0" algn="just"/>
            <a:r>
              <a:rPr lang="es-ES" dirty="0" smtClean="0"/>
              <a:t>Costos fijos</a:t>
            </a:r>
            <a:endParaRPr lang="es-PA" dirty="0" smtClean="0"/>
          </a:p>
          <a:p>
            <a:endParaRPr lang="es-PA" dirty="0"/>
          </a:p>
        </p:txBody>
      </p:sp>
      <p:pic>
        <p:nvPicPr>
          <p:cNvPr id="5122" name="Picture 2" descr="http://www.elprisma.com/apuntes/ingenieria_industrial/costovolumenutilidad/image25_44.png"/>
          <p:cNvPicPr>
            <a:picLocks noChangeAspect="1" noChangeArrowheads="1"/>
          </p:cNvPicPr>
          <p:nvPr/>
        </p:nvPicPr>
        <p:blipFill>
          <a:blip r:embed="rId2" cstate="print"/>
          <a:srcRect/>
          <a:stretch>
            <a:fillRect/>
          </a:stretch>
        </p:blipFill>
        <p:spPr bwMode="auto">
          <a:xfrm>
            <a:off x="4788024" y="1988840"/>
            <a:ext cx="4176464" cy="4680520"/>
          </a:xfrm>
          <a:prstGeom prst="rect">
            <a:avLst/>
          </a:prstGeom>
          <a:ln>
            <a:noFill/>
          </a:ln>
          <a:effectLst>
            <a:softEdge rad="112500"/>
          </a:effectLst>
        </p:spPr>
      </p:pic>
      <p:sp>
        <p:nvSpPr>
          <p:cNvPr id="5" name="4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A" dirty="0" smtClean="0"/>
              <a:t>        CONLUSIÓN</a:t>
            </a:r>
            <a:endParaRPr lang="es-PA" dirty="0"/>
          </a:p>
        </p:txBody>
      </p:sp>
      <p:sp>
        <p:nvSpPr>
          <p:cNvPr id="3" name="2 Marcador de contenido"/>
          <p:cNvSpPr>
            <a:spLocks noGrp="1"/>
          </p:cNvSpPr>
          <p:nvPr>
            <p:ph sz="half" idx="1"/>
          </p:nvPr>
        </p:nvSpPr>
        <p:spPr>
          <a:xfrm>
            <a:off x="464344" y="1770501"/>
            <a:ext cx="8428136" cy="4525963"/>
          </a:xfrm>
        </p:spPr>
        <p:txBody>
          <a:bodyPr>
            <a:normAutofit fontScale="85000" lnSpcReduction="20000"/>
          </a:bodyPr>
          <a:lstStyle/>
          <a:p>
            <a:pPr algn="just"/>
            <a:r>
              <a:rPr lang="es-MX" dirty="0" smtClean="0"/>
              <a:t>1- </a:t>
            </a:r>
            <a:r>
              <a:rPr lang="es-MX" dirty="0" smtClean="0">
                <a:latin typeface="Times New Roman" pitchFamily="18" charset="0"/>
                <a:cs typeface="Times New Roman" pitchFamily="18" charset="0"/>
              </a:rPr>
              <a:t>En una buena administración se deben cumplir los planes y programas, para la ejecución del presupuesto de acuerdo a lo programado.</a:t>
            </a:r>
          </a:p>
          <a:p>
            <a:pPr algn="just"/>
            <a:endParaRPr lang="es-PA" dirty="0" smtClean="0">
              <a:latin typeface="Times New Roman" pitchFamily="18" charset="0"/>
              <a:cs typeface="Times New Roman" pitchFamily="18" charset="0"/>
            </a:endParaRPr>
          </a:p>
          <a:p>
            <a:pPr algn="just"/>
            <a:r>
              <a:rPr lang="es-MX" dirty="0" smtClean="0">
                <a:latin typeface="Times New Roman" pitchFamily="18" charset="0"/>
                <a:cs typeface="Times New Roman" pitchFamily="18" charset="0"/>
              </a:rPr>
              <a:t>2- Para lograr un buen alcance debe existir un balance entre ingresos y gastos para luego dar cumplimiento a la ejecución presupuestaria.</a:t>
            </a:r>
          </a:p>
          <a:p>
            <a:pPr algn="just"/>
            <a:endParaRPr lang="es-PA" dirty="0" smtClean="0">
              <a:latin typeface="Times New Roman" pitchFamily="18" charset="0"/>
              <a:cs typeface="Times New Roman" pitchFamily="18" charset="0"/>
            </a:endParaRPr>
          </a:p>
          <a:p>
            <a:pPr algn="just"/>
            <a:r>
              <a:rPr lang="es-MX" dirty="0" smtClean="0">
                <a:latin typeface="Times New Roman" pitchFamily="18" charset="0"/>
                <a:cs typeface="Times New Roman" pitchFamily="18" charset="0"/>
              </a:rPr>
              <a:t>En un proceso administrativo es fundamental  para que un gerente lleve un buen control, es necesario planificar anticipadamente ya que  tomar  decisiones efectivas permite conocer hasta qué punto puede una organización cumplir los objetivos. </a:t>
            </a:r>
            <a:endParaRPr lang="es-PA" dirty="0" smtClean="0">
              <a:latin typeface="Times New Roman" pitchFamily="18" charset="0"/>
              <a:cs typeface="Times New Roman" pitchFamily="18" charset="0"/>
            </a:endParaRPr>
          </a:p>
          <a:p>
            <a:endParaRPr lang="es-PA" dirty="0">
              <a:latin typeface="Times New Roman" pitchFamily="18" charset="0"/>
              <a:cs typeface="Times New Roman" pitchFamily="18" charset="0"/>
            </a:endParaRPr>
          </a:p>
        </p:txBody>
      </p:sp>
      <p:sp>
        <p:nvSpPr>
          <p:cNvPr id="4" name="3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 Recomendación</a:t>
            </a:r>
            <a:endParaRPr lang="es-PA" dirty="0"/>
          </a:p>
        </p:txBody>
      </p:sp>
      <p:sp>
        <p:nvSpPr>
          <p:cNvPr id="3" name="2 Marcador de contenido"/>
          <p:cNvSpPr>
            <a:spLocks noGrp="1"/>
          </p:cNvSpPr>
          <p:nvPr>
            <p:ph sz="half" idx="1"/>
          </p:nvPr>
        </p:nvSpPr>
        <p:spPr>
          <a:xfrm>
            <a:off x="464344" y="1484785"/>
            <a:ext cx="8356128" cy="4811680"/>
          </a:xfrm>
        </p:spPr>
        <p:txBody>
          <a:bodyPr>
            <a:normAutofit fontScale="85000" lnSpcReduction="10000"/>
          </a:bodyPr>
          <a:lstStyle/>
          <a:p>
            <a:pPr lvl="0" algn="just"/>
            <a:r>
              <a:rPr lang="es-MX" dirty="0" smtClean="0">
                <a:latin typeface="Times New Roman" pitchFamily="18" charset="0"/>
                <a:cs typeface="Times New Roman" pitchFamily="18" charset="0"/>
              </a:rPr>
              <a:t>El proceso Presupuestario debería iniciar con la programación de gasto dentro de un periodo específico que puede ser (trimestral,  semestral, semestral). Para su debida ejecución.</a:t>
            </a:r>
          </a:p>
          <a:p>
            <a:pPr lvl="0" algn="just"/>
            <a:endParaRPr lang="es-PA" dirty="0" smtClean="0">
              <a:latin typeface="Times New Roman" pitchFamily="18" charset="0"/>
              <a:cs typeface="Times New Roman" pitchFamily="18" charset="0"/>
            </a:endParaRPr>
          </a:p>
          <a:p>
            <a:pPr lvl="0" algn="just"/>
            <a:r>
              <a:rPr lang="es-MX" dirty="0" smtClean="0">
                <a:latin typeface="Times New Roman" pitchFamily="18" charset="0"/>
                <a:cs typeface="Times New Roman" pitchFamily="18" charset="0"/>
              </a:rPr>
              <a:t>El  alcance del proceso presupuestario debe cumplir las metas establecidas cuya finalidad  es ejecutar  el 100% la asignación presupuestaria dentro de un ejercicio fiscal, aunado a la recaudación financiera.</a:t>
            </a:r>
          </a:p>
          <a:p>
            <a:pPr lvl="0" algn="just"/>
            <a:endParaRPr lang="es-PA" dirty="0" smtClean="0">
              <a:latin typeface="Times New Roman" pitchFamily="18" charset="0"/>
              <a:cs typeface="Times New Roman" pitchFamily="18" charset="0"/>
            </a:endParaRPr>
          </a:p>
          <a:p>
            <a:pPr lvl="0" algn="just"/>
            <a:r>
              <a:rPr lang="es-MX" dirty="0" smtClean="0">
                <a:latin typeface="Times New Roman" pitchFamily="18" charset="0"/>
                <a:cs typeface="Times New Roman" pitchFamily="18" charset="0"/>
              </a:rPr>
              <a:t>En la preparación de un presupuesto se puede planificar a través de planes y  programas cuya proyección es necesaria para cumplir con las metas establecidas dentro de un periodo determinado</a:t>
            </a:r>
            <a:r>
              <a:rPr lang="es-MX" dirty="0" smtClean="0"/>
              <a:t>.</a:t>
            </a:r>
            <a:endParaRPr lang="es-PA" dirty="0" smtClean="0"/>
          </a:p>
          <a:p>
            <a:endParaRPr lang="es-PA" dirty="0"/>
          </a:p>
        </p:txBody>
      </p:sp>
      <p:sp>
        <p:nvSpPr>
          <p:cNvPr id="4" name="3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Infografía</a:t>
            </a:r>
            <a:endParaRPr lang="es-PA" dirty="0"/>
          </a:p>
        </p:txBody>
      </p:sp>
      <p:sp>
        <p:nvSpPr>
          <p:cNvPr id="3" name="2 Marcador de contenido"/>
          <p:cNvSpPr>
            <a:spLocks noGrp="1"/>
          </p:cNvSpPr>
          <p:nvPr>
            <p:ph sz="half" idx="1"/>
          </p:nvPr>
        </p:nvSpPr>
        <p:spPr>
          <a:xfrm>
            <a:off x="464344" y="1770501"/>
            <a:ext cx="8356128" cy="4525963"/>
          </a:xfrm>
        </p:spPr>
        <p:txBody>
          <a:bodyPr>
            <a:normAutofit lnSpcReduction="10000"/>
          </a:bodyPr>
          <a:lstStyle/>
          <a:p>
            <a:r>
              <a:rPr lang="es-MX" dirty="0" smtClean="0">
                <a:latin typeface="Times New Roman" pitchFamily="18" charset="0"/>
                <a:cs typeface="Times New Roman" pitchFamily="18" charset="0"/>
              </a:rPr>
              <a:t>http://www.slideshare.net/Pablosainto/3-y-4-resumen-planeacion-gerencial-vs-administrativa</a:t>
            </a:r>
            <a:endParaRPr lang="es-PA" dirty="0" smtClean="0">
              <a:latin typeface="Times New Roman" pitchFamily="18" charset="0"/>
              <a:cs typeface="Times New Roman" pitchFamily="18" charset="0"/>
            </a:endParaRPr>
          </a:p>
          <a:p>
            <a:r>
              <a:rPr lang="es-MX" dirty="0" smtClean="0">
                <a:latin typeface="Times New Roman" pitchFamily="18" charset="0"/>
                <a:cs typeface="Times New Roman" pitchFamily="18" charset="0"/>
              </a:rPr>
              <a:t>http://www.emagister.com/curso-tecnica-presupuestal-empresa/metodos-elaboracion-presupuestos</a:t>
            </a:r>
            <a:endParaRPr lang="es-PA" dirty="0" smtClean="0">
              <a:latin typeface="Times New Roman" pitchFamily="18" charset="0"/>
              <a:cs typeface="Times New Roman" pitchFamily="18" charset="0"/>
            </a:endParaRPr>
          </a:p>
          <a:p>
            <a:r>
              <a:rPr lang="es-MX" dirty="0" smtClean="0">
                <a:latin typeface="Times New Roman" pitchFamily="18" charset="0"/>
                <a:cs typeface="Times New Roman" pitchFamily="18" charset="0"/>
              </a:rPr>
              <a:t>http://www.emagister.com/curso-tecnica-presupuestal-empresa/presupuesto</a:t>
            </a:r>
            <a:endParaRPr lang="es-PA" dirty="0" smtClean="0">
              <a:latin typeface="Times New Roman" pitchFamily="18" charset="0"/>
              <a:cs typeface="Times New Roman" pitchFamily="18" charset="0"/>
            </a:endParaRPr>
          </a:p>
          <a:p>
            <a:pPr>
              <a:buNone/>
            </a:pPr>
            <a:r>
              <a:rPr lang="es-MX" dirty="0" smtClean="0">
                <a:latin typeface="Times New Roman" pitchFamily="18" charset="0"/>
                <a:cs typeface="Times New Roman" pitchFamily="18" charset="0"/>
              </a:rPr>
              <a:t> </a:t>
            </a:r>
            <a:endParaRPr lang="es-PA" dirty="0" smtClean="0">
              <a:latin typeface="Times New Roman" pitchFamily="18" charset="0"/>
              <a:cs typeface="Times New Roman" pitchFamily="18" charset="0"/>
            </a:endParaRPr>
          </a:p>
          <a:p>
            <a:r>
              <a:rPr lang="es-MX" dirty="0" smtClean="0">
                <a:latin typeface="Times New Roman" pitchFamily="18" charset="0"/>
                <a:cs typeface="Times New Roman" pitchFamily="18" charset="0"/>
              </a:rPr>
              <a:t>http://html.rincondelvago.com/planificacion-administrativa.html</a:t>
            </a:r>
            <a:endParaRPr lang="es-PA" dirty="0" smtClean="0">
              <a:latin typeface="Times New Roman" pitchFamily="18" charset="0"/>
              <a:cs typeface="Times New Roman" pitchFamily="18" charset="0"/>
            </a:endParaRPr>
          </a:p>
          <a:p>
            <a:pPr>
              <a:buNone/>
            </a:pPr>
            <a:r>
              <a:rPr lang="es-MX" dirty="0" smtClean="0">
                <a:latin typeface="Times New Roman" pitchFamily="18" charset="0"/>
                <a:cs typeface="Times New Roman" pitchFamily="18" charset="0"/>
              </a:rPr>
              <a:t> </a:t>
            </a:r>
            <a:endParaRPr lang="es-PA" dirty="0" smtClean="0">
              <a:latin typeface="Times New Roman" pitchFamily="18" charset="0"/>
              <a:cs typeface="Times New Roman" pitchFamily="18" charset="0"/>
            </a:endParaRPr>
          </a:p>
          <a:p>
            <a:endParaRPr lang="es-PA" dirty="0"/>
          </a:p>
        </p:txBody>
      </p:sp>
      <p:sp>
        <p:nvSpPr>
          <p:cNvPr id="4" name="3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allegranvia.com/info/img/la-planificacion-tributaria-en-la-organizacion.jpg">
            <a:hlinkClick r:id="rId2"/>
          </p:cNvPr>
          <p:cNvPicPr>
            <a:picLocks noChangeAspect="1" noChangeArrowheads="1"/>
          </p:cNvPicPr>
          <p:nvPr/>
        </p:nvPicPr>
        <p:blipFill>
          <a:blip r:embed="rId3" cstate="print"/>
          <a:srcRect/>
          <a:stretch>
            <a:fillRect/>
          </a:stretch>
        </p:blipFill>
        <p:spPr bwMode="auto">
          <a:xfrm>
            <a:off x="323528" y="980728"/>
            <a:ext cx="8568952" cy="5644008"/>
          </a:xfrm>
          <a:prstGeom prst="rect">
            <a:avLst/>
          </a:prstGeom>
          <a:noFill/>
        </p:spPr>
      </p:pic>
      <p:sp>
        <p:nvSpPr>
          <p:cNvPr id="6" name="5 Rectángulo"/>
          <p:cNvSpPr/>
          <p:nvPr/>
        </p:nvSpPr>
        <p:spPr>
          <a:xfrm>
            <a:off x="2483768" y="836712"/>
            <a:ext cx="4504759" cy="1015663"/>
          </a:xfrm>
          <a:prstGeom prst="rect">
            <a:avLst/>
          </a:prstGeom>
          <a:noFill/>
        </p:spPr>
        <p:txBody>
          <a:bodyPr wrap="none" lIns="91440" tIns="45720" rIns="91440" bIns="45720">
            <a:spAutoFit/>
          </a:bodyPr>
          <a:lstStyle/>
          <a:p>
            <a:pPr algn="ctr"/>
            <a:r>
              <a:rPr lang="es-ES"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GRACIAS    </a:t>
            </a:r>
            <a:endParaRPr lang="es-ES" sz="6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4" name="3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Marcador de contenido"/>
          <p:cNvGraphicFramePr>
            <a:graphicFrameLocks noGrp="1"/>
          </p:cNvGraphicFramePr>
          <p:nvPr>
            <p:ph sz="half" idx="1"/>
          </p:nvPr>
        </p:nvGraphicFramePr>
        <p:xfrm>
          <a:off x="465138" y="1770063"/>
          <a:ext cx="4038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Marcador de contenido"/>
          <p:cNvSpPr>
            <a:spLocks noGrp="1"/>
          </p:cNvSpPr>
          <p:nvPr>
            <p:ph sz="half" idx="2"/>
          </p:nvPr>
        </p:nvSpPr>
        <p:spPr>
          <a:xfrm>
            <a:off x="467544" y="404665"/>
            <a:ext cx="8226400" cy="5891800"/>
          </a:xfrm>
        </p:spPr>
        <p:txBody>
          <a:bodyPr/>
          <a:lstStyle/>
          <a:p>
            <a:pPr algn="ctr">
              <a:buNone/>
            </a:pPr>
            <a:r>
              <a:rPr lang="es-PA"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COLUMBUS UNIVERSITY</a:t>
            </a:r>
            <a:endParaRPr lang="es-PA"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buNone/>
            </a:pPr>
            <a:r>
              <a:rPr lang="es-PA" sz="2000" dirty="0" smtClean="0">
                <a:latin typeface="Times New Roman" pitchFamily="18" charset="0"/>
                <a:cs typeface="Times New Roman" pitchFamily="18" charset="0"/>
              </a:rPr>
              <a:t>FACULTAD DE CIENCIAS ADMINISTRATIVAS, ECONÓMICAS Y COMERCIALES</a:t>
            </a:r>
          </a:p>
          <a:p>
            <a:pPr algn="ctr">
              <a:buNone/>
            </a:pPr>
            <a:endParaRPr lang="es-PA" sz="2000" dirty="0" smtClean="0">
              <a:latin typeface="Times New Roman" pitchFamily="18" charset="0"/>
              <a:cs typeface="Times New Roman" pitchFamily="18" charset="0"/>
            </a:endParaRPr>
          </a:p>
          <a:p>
            <a:pPr algn="ctr">
              <a:buNone/>
            </a:pPr>
            <a:r>
              <a:rPr lang="es-PA" sz="2000" b="1" dirty="0" smtClean="0">
                <a:latin typeface="Times New Roman" pitchFamily="18" charset="0"/>
                <a:cs typeface="Times New Roman" pitchFamily="18" charset="0"/>
              </a:rPr>
              <a:t>Escuela: </a:t>
            </a:r>
          </a:p>
          <a:p>
            <a:pPr algn="ctr">
              <a:buNone/>
            </a:pPr>
            <a:r>
              <a:rPr lang="es-PA" sz="1800" dirty="0" smtClean="0">
                <a:latin typeface="Times New Roman" pitchFamily="18" charset="0"/>
                <a:cs typeface="Times New Roman" pitchFamily="18" charset="0"/>
              </a:rPr>
              <a:t>LICENCIATURA EN </a:t>
            </a:r>
          </a:p>
          <a:p>
            <a:pPr algn="ctr">
              <a:buNone/>
            </a:pPr>
            <a:r>
              <a:rPr lang="es-PA" sz="1800" dirty="0" smtClean="0">
                <a:latin typeface="Times New Roman" pitchFamily="18" charset="0"/>
                <a:cs typeface="Times New Roman" pitchFamily="18" charset="0"/>
              </a:rPr>
              <a:t>ADMINISTRACIÓN GERENCIAL</a:t>
            </a:r>
          </a:p>
          <a:p>
            <a:pPr algn="ctr">
              <a:buNone/>
            </a:pPr>
            <a:r>
              <a:rPr lang="es-PA" sz="2400" b="1" dirty="0" smtClean="0">
                <a:latin typeface="Times New Roman" pitchFamily="18" charset="0"/>
                <a:cs typeface="Times New Roman" pitchFamily="18" charset="0"/>
              </a:rPr>
              <a:t>Tema</a:t>
            </a:r>
            <a:r>
              <a:rPr lang="es-PA" sz="2400" dirty="0" smtClean="0">
                <a:latin typeface="Times New Roman" pitchFamily="18" charset="0"/>
                <a:cs typeface="Times New Roman" pitchFamily="18" charset="0"/>
              </a:rPr>
              <a:t>:</a:t>
            </a:r>
          </a:p>
          <a:p>
            <a:pPr algn="ctr">
              <a:buNone/>
            </a:pPr>
            <a:r>
              <a:rPr lang="es-PA" dirty="0" smtClean="0">
                <a:latin typeface="Times New Roman" pitchFamily="18" charset="0"/>
                <a:cs typeface="Times New Roman" pitchFamily="18" charset="0"/>
              </a:rPr>
              <a:t>PLANIFICACIÓN ADMINISTRATIVA</a:t>
            </a:r>
          </a:p>
          <a:p>
            <a:pPr algn="ctr">
              <a:buNone/>
            </a:pPr>
            <a:r>
              <a:rPr lang="es-PA" sz="2000" b="1" dirty="0" smtClean="0">
                <a:latin typeface="Times New Roman" pitchFamily="18" charset="0"/>
                <a:cs typeface="Times New Roman" pitchFamily="18" charset="0"/>
              </a:rPr>
              <a:t>Integrantes:</a:t>
            </a:r>
          </a:p>
          <a:p>
            <a:pPr algn="ctr">
              <a:buNone/>
            </a:pPr>
            <a:r>
              <a:rPr lang="es-PA" sz="2000" dirty="0" smtClean="0">
                <a:latin typeface="Times New Roman" pitchFamily="18" charset="0"/>
                <a:cs typeface="Times New Roman" pitchFamily="18" charset="0"/>
              </a:rPr>
              <a:t>ELIZABETH BARRÍA C.  4-266-339</a:t>
            </a:r>
          </a:p>
          <a:p>
            <a:pPr algn="ctr">
              <a:buNone/>
            </a:pPr>
            <a:r>
              <a:rPr lang="es-PA" sz="2000" dirty="0" smtClean="0">
                <a:latin typeface="Times New Roman" pitchFamily="18" charset="0"/>
                <a:cs typeface="Times New Roman" pitchFamily="18" charset="0"/>
              </a:rPr>
              <a:t>YERALID ESPINOSA  4-763 -1249</a:t>
            </a:r>
          </a:p>
          <a:p>
            <a:pPr algn="ctr">
              <a:buNone/>
            </a:pPr>
            <a:r>
              <a:rPr lang="es-PA" sz="2000" dirty="0" smtClean="0">
                <a:latin typeface="Times New Roman" pitchFamily="18" charset="0"/>
                <a:cs typeface="Times New Roman" pitchFamily="18" charset="0"/>
              </a:rPr>
              <a:t>Facilitadora:</a:t>
            </a:r>
          </a:p>
          <a:p>
            <a:pPr algn="ctr">
              <a:buNone/>
            </a:pPr>
            <a:r>
              <a:rPr lang="es-PA" sz="2000" dirty="0" smtClean="0">
                <a:latin typeface="Times New Roman" pitchFamily="18" charset="0"/>
                <a:cs typeface="Times New Roman" pitchFamily="18" charset="0"/>
              </a:rPr>
              <a:t>DAYRA DEL CARMEN MONFANTE LÓPEZ</a:t>
            </a:r>
            <a:endParaRPr lang="es-PA" sz="2000" dirty="0">
              <a:latin typeface="Times New Roman" pitchFamily="18" charset="0"/>
              <a:cs typeface="Times New Roman" pitchFamily="18" charset="0"/>
            </a:endParaRPr>
          </a:p>
        </p:txBody>
      </p:sp>
      <p:sp>
        <p:nvSpPr>
          <p:cNvPr id="5" name="4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548680"/>
            <a:ext cx="6923112" cy="914400"/>
          </a:xfrm>
        </p:spPr>
        <p:txBody>
          <a:bodyPr/>
          <a:lstStyle/>
          <a:p>
            <a:pPr algn="ctr"/>
            <a:r>
              <a:rPr lang="es-PA" dirty="0" smtClean="0"/>
              <a:t>INTRODUCCIÓN</a:t>
            </a:r>
            <a:endParaRPr lang="es-PA" dirty="0"/>
          </a:p>
        </p:txBody>
      </p:sp>
      <p:sp>
        <p:nvSpPr>
          <p:cNvPr id="3" name="2 Marcador de contenido"/>
          <p:cNvSpPr>
            <a:spLocks noGrp="1"/>
          </p:cNvSpPr>
          <p:nvPr>
            <p:ph sz="half" idx="1"/>
          </p:nvPr>
        </p:nvSpPr>
        <p:spPr>
          <a:xfrm>
            <a:off x="464344" y="1412777"/>
            <a:ext cx="8284120" cy="4883688"/>
          </a:xfrm>
        </p:spPr>
        <p:txBody>
          <a:bodyPr>
            <a:normAutofit/>
          </a:bodyPr>
          <a:lstStyle/>
          <a:p>
            <a:pPr marL="640080" indent="-571500" algn="just">
              <a:buNone/>
            </a:pPr>
            <a:endParaRPr lang="es-MX" dirty="0" smtClean="0"/>
          </a:p>
          <a:p>
            <a:pPr algn="just"/>
            <a:r>
              <a:rPr lang="es-MX" sz="2400" dirty="0" smtClean="0">
                <a:latin typeface="Times New Roman" pitchFamily="18" charset="0"/>
                <a:cs typeface="Times New Roman" pitchFamily="18" charset="0"/>
              </a:rPr>
              <a:t>La planificación es la primera función administrativa porque sirve de base para las demás funciones. Esta función determina por anticipado cuáles son los objetivos que deben cumplirse y alcanzarse; por tanto, es un modelo teórico para actuar en el futuro. </a:t>
            </a:r>
          </a:p>
          <a:p>
            <a:pPr algn="just"/>
            <a:r>
              <a:rPr lang="es-MX" sz="2400" dirty="0" smtClean="0">
                <a:latin typeface="Times New Roman" pitchFamily="18" charset="0"/>
                <a:cs typeface="Times New Roman" pitchFamily="18" charset="0"/>
              </a:rPr>
              <a:t>La planificación se determina por tres preguntas como, cuando, donde y en qué orden debe hacerse.  </a:t>
            </a:r>
            <a:endParaRPr lang="es-PA" sz="2400" dirty="0">
              <a:latin typeface="Times New Roman" pitchFamily="18" charset="0"/>
              <a:cs typeface="Times New Roman" pitchFamily="18" charset="0"/>
            </a:endParaRPr>
          </a:p>
        </p:txBody>
      </p:sp>
      <p:sp>
        <p:nvSpPr>
          <p:cNvPr id="4" name="3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dirty="0" smtClean="0"/>
              <a:t>EL PROCESO PRESUPUESTARIO</a:t>
            </a:r>
            <a:endParaRPr lang="es-PA" dirty="0"/>
          </a:p>
        </p:txBody>
      </p:sp>
      <p:sp>
        <p:nvSpPr>
          <p:cNvPr id="3" name="2 Marcador de contenido"/>
          <p:cNvSpPr>
            <a:spLocks noGrp="1"/>
          </p:cNvSpPr>
          <p:nvPr>
            <p:ph sz="half" idx="1"/>
          </p:nvPr>
        </p:nvSpPr>
        <p:spPr>
          <a:xfrm>
            <a:off x="464344" y="1770501"/>
            <a:ext cx="8284120" cy="4525963"/>
          </a:xfrm>
        </p:spPr>
        <p:txBody>
          <a:bodyPr/>
          <a:lstStyle/>
          <a:p>
            <a:pPr algn="just">
              <a:buNone/>
            </a:pPr>
            <a:r>
              <a:rPr lang="es-ES" dirty="0" smtClean="0"/>
              <a:t>El proceso presupuestario tiende a reflejar de una forma cuantitativa, a través de los presupuestos, los objetivos fijados por la empresa</a:t>
            </a:r>
          </a:p>
          <a:p>
            <a:pPr algn="just">
              <a:buFont typeface="Wingdings" pitchFamily="2" charset="2"/>
              <a:buChar char="Ø"/>
            </a:pPr>
            <a:r>
              <a:rPr lang="es-ES" dirty="0" smtClean="0"/>
              <a:t> </a:t>
            </a:r>
            <a:r>
              <a:rPr lang="es-ES" b="1" dirty="0" smtClean="0"/>
              <a:t>A CORTO PLAZO</a:t>
            </a:r>
            <a:r>
              <a:rPr lang="es-ES" dirty="0" smtClean="0"/>
              <a:t>, mediante el establecimiento de los oportunos programas, sin perder la perspectiva.</a:t>
            </a:r>
          </a:p>
          <a:p>
            <a:pPr algn="just">
              <a:buFont typeface="Wingdings" pitchFamily="2" charset="2"/>
              <a:buChar char="Ø"/>
            </a:pPr>
            <a:r>
              <a:rPr lang="es-ES" b="1" spc="-300" dirty="0" smtClean="0"/>
              <a:t>A DEL LARGO PLAZO</a:t>
            </a:r>
            <a:r>
              <a:rPr lang="es-ES" dirty="0" smtClean="0"/>
              <a:t>, puesto que ésta condicionará los planes que permitirán la consecución del fin último al que va orientado </a:t>
            </a:r>
            <a:endParaRPr lang="es-P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A" sz="3200" u="sng" dirty="0" smtClean="0"/>
              <a:t>¿Qué es el proceso presupuestario?</a:t>
            </a:r>
            <a:endParaRPr lang="es-PA" sz="3200" dirty="0" smtClean="0"/>
          </a:p>
        </p:txBody>
      </p:sp>
      <p:sp>
        <p:nvSpPr>
          <p:cNvPr id="5" name="4 Marcador de contenido"/>
          <p:cNvSpPr>
            <a:spLocks noGrp="1"/>
          </p:cNvSpPr>
          <p:nvPr>
            <p:ph sz="half" idx="1"/>
          </p:nvPr>
        </p:nvSpPr>
        <p:spPr>
          <a:xfrm>
            <a:off x="464344" y="1770501"/>
            <a:ext cx="8284120" cy="4525963"/>
          </a:xfrm>
        </p:spPr>
        <p:txBody>
          <a:bodyPr/>
          <a:lstStyle/>
          <a:p>
            <a:pPr lvl="0"/>
            <a:r>
              <a:rPr lang="es-ES" dirty="0" smtClean="0"/>
              <a:t>Definición y transmisión de las directrices generales a los responsables de la preparación de los presupuestos: </a:t>
            </a:r>
            <a:endParaRPr lang="es-PA" dirty="0" smtClean="0"/>
          </a:p>
          <a:p>
            <a:pPr lvl="0"/>
            <a:r>
              <a:rPr lang="es-ES" dirty="0" smtClean="0"/>
              <a:t>Elaboración de planes, programas y presupuestos:</a:t>
            </a:r>
            <a:endParaRPr lang="es-PA" dirty="0" smtClean="0"/>
          </a:p>
          <a:p>
            <a:pPr lvl="0"/>
            <a:r>
              <a:rPr lang="es-ES" dirty="0" smtClean="0"/>
              <a:t>Negociación de los presupuestos: </a:t>
            </a:r>
            <a:endParaRPr lang="es-PA" dirty="0" smtClean="0"/>
          </a:p>
          <a:p>
            <a:pPr lvl="0"/>
            <a:r>
              <a:rPr lang="es-ES" dirty="0" smtClean="0"/>
              <a:t>Coordinación de los presupuestos:</a:t>
            </a:r>
            <a:endParaRPr lang="es-PA" dirty="0" smtClean="0"/>
          </a:p>
          <a:p>
            <a:pPr lvl="0"/>
            <a:r>
              <a:rPr lang="es-ES" dirty="0" smtClean="0"/>
              <a:t>Aprobación de los presupuestos: </a:t>
            </a:r>
            <a:endParaRPr lang="es-PA" dirty="0" smtClean="0"/>
          </a:p>
          <a:p>
            <a:endParaRPr lang="es-PA" dirty="0"/>
          </a:p>
        </p:txBody>
      </p:sp>
      <p:sp>
        <p:nvSpPr>
          <p:cNvPr id="4" name="3 Botón de acción: Inicio">
            <a:hlinkClick r:id="" action="ppaction://hlinkshowjump?jump=firstslide" highlightClick="1"/>
          </p:cNvPr>
          <p:cNvSpPr/>
          <p:nvPr/>
        </p:nvSpPr>
        <p:spPr>
          <a:xfrm>
            <a:off x="7740352" y="5805264"/>
            <a:ext cx="1152128" cy="836712"/>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lvl="0"/>
            <a:r>
              <a:rPr lang="es-ES" b="1" dirty="0" smtClean="0">
                <a:latin typeface="Times New Roman" pitchFamily="18" charset="0"/>
                <a:ea typeface="Times New Roman" pitchFamily="18" charset="0"/>
                <a:cs typeface="Times New Roman" pitchFamily="18" charset="0"/>
              </a:rPr>
              <a:t>FUNCIONES DEL PRESUPUESTO</a:t>
            </a:r>
            <a:r>
              <a:rPr lang="es-PA" sz="1800" dirty="0" smtClean="0">
                <a:latin typeface="Arial" pitchFamily="34" charset="0"/>
                <a:cs typeface="Arial" pitchFamily="34" charset="0"/>
              </a:rPr>
              <a:t/>
            </a:r>
            <a:br>
              <a:rPr lang="es-PA" sz="1800" dirty="0" smtClean="0">
                <a:latin typeface="Arial" pitchFamily="34" charset="0"/>
                <a:cs typeface="Arial" pitchFamily="34" charset="0"/>
              </a:rPr>
            </a:br>
            <a:endParaRPr lang="es-PA" dirty="0"/>
          </a:p>
        </p:txBody>
      </p:sp>
      <p:sp>
        <p:nvSpPr>
          <p:cNvPr id="3" name="2 Marcador de contenido"/>
          <p:cNvSpPr>
            <a:spLocks noGrp="1"/>
          </p:cNvSpPr>
          <p:nvPr>
            <p:ph sz="half" idx="1"/>
          </p:nvPr>
        </p:nvSpPr>
        <p:spPr>
          <a:xfrm>
            <a:off x="464344" y="1412777"/>
            <a:ext cx="8212112" cy="4883688"/>
          </a:xfrm>
        </p:spPr>
        <p:txBody>
          <a:bodyPr>
            <a:normAutofit/>
          </a:bodyPr>
          <a:lstStyle/>
          <a:p>
            <a:pPr marL="0" lvl="0" indent="0" algn="just" fontAlgn="base">
              <a:spcBef>
                <a:spcPct val="0"/>
              </a:spcBef>
              <a:spcAft>
                <a:spcPct val="0"/>
              </a:spcAft>
              <a:buClrTx/>
              <a:buSzTx/>
              <a:buNone/>
            </a:pPr>
            <a:r>
              <a:rPr lang="es-ES" dirty="0" smtClean="0">
                <a:latin typeface="Times New Roman" pitchFamily="18" charset="0"/>
                <a:ea typeface="Times New Roman" pitchFamily="18" charset="0"/>
                <a:cs typeface="Times New Roman" pitchFamily="18" charset="0"/>
              </a:rPr>
              <a:t>Las necesidades y expectativas de los directivos y el uso que hagan de los presupuestos, de manera ideal.</a:t>
            </a:r>
          </a:p>
          <a:p>
            <a:pPr marL="0" lvl="0" indent="0" algn="just" fontAlgn="base">
              <a:spcBef>
                <a:spcPct val="0"/>
              </a:spcBef>
              <a:spcAft>
                <a:spcPct val="0"/>
              </a:spcAft>
              <a:buClrTx/>
              <a:buSzTx/>
              <a:buNone/>
            </a:pPr>
            <a:r>
              <a:rPr lang="es-ES" dirty="0" smtClean="0">
                <a:latin typeface="Times New Roman" pitchFamily="18" charset="0"/>
                <a:ea typeface="Times New Roman" pitchFamily="18" charset="0"/>
                <a:cs typeface="Times New Roman" pitchFamily="18" charset="0"/>
              </a:rPr>
              <a:t> La direcci</a:t>
            </a:r>
            <a:r>
              <a:rPr lang="es-ES" dirty="0" smtClean="0">
                <a:latin typeface="Calibri"/>
                <a:ea typeface="Times New Roman" pitchFamily="18" charset="0"/>
                <a:cs typeface="Times New Roman" pitchFamily="18" charset="0"/>
              </a:rPr>
              <a:t>ó</a:t>
            </a:r>
            <a:r>
              <a:rPr lang="es-ES" dirty="0" smtClean="0">
                <a:latin typeface="Times New Roman" pitchFamily="18" charset="0"/>
                <a:ea typeface="Times New Roman" pitchFamily="18" charset="0"/>
                <a:cs typeface="Times New Roman" pitchFamily="18" charset="0"/>
              </a:rPr>
              <a:t>n espera que la funci</a:t>
            </a:r>
            <a:r>
              <a:rPr lang="es-ES" dirty="0" smtClean="0">
                <a:latin typeface="Calibri"/>
                <a:ea typeface="Times New Roman" pitchFamily="18" charset="0"/>
                <a:cs typeface="Times New Roman" pitchFamily="18" charset="0"/>
              </a:rPr>
              <a:t>ó</a:t>
            </a:r>
            <a:r>
              <a:rPr lang="es-ES" dirty="0" smtClean="0">
                <a:latin typeface="Times New Roman" pitchFamily="18" charset="0"/>
                <a:ea typeface="Times New Roman" pitchFamily="18" charset="0"/>
                <a:cs typeface="Times New Roman" pitchFamily="18" charset="0"/>
              </a:rPr>
              <a:t>n presupuestal proporcione:</a:t>
            </a:r>
            <a:endParaRPr lang="es-PA" sz="1400" dirty="0" smtClean="0">
              <a:latin typeface="Arial" pitchFamily="34" charset="0"/>
              <a:cs typeface="Arial" pitchFamily="34" charset="0"/>
            </a:endParaRPr>
          </a:p>
          <a:p>
            <a:pPr marL="0" lvl="0" indent="0" algn="just" eaLnBrk="0" fontAlgn="base" hangingPunct="0">
              <a:spcBef>
                <a:spcPct val="0"/>
              </a:spcBef>
              <a:spcAft>
                <a:spcPct val="0"/>
              </a:spcAft>
              <a:buClrTx/>
              <a:buSzTx/>
              <a:buFontTx/>
              <a:buChar char="•"/>
            </a:pPr>
            <a:r>
              <a:rPr lang="es-ES" dirty="0" smtClean="0">
                <a:latin typeface="Times New Roman" pitchFamily="18" charset="0"/>
                <a:ea typeface="Times New Roman" pitchFamily="18" charset="0"/>
                <a:cs typeface="Times New Roman" pitchFamily="18" charset="0"/>
              </a:rPr>
              <a:t>Una herramienta anal</a:t>
            </a:r>
            <a:r>
              <a:rPr lang="es-ES" dirty="0" smtClean="0">
                <a:latin typeface="Calibri"/>
                <a:ea typeface="Times New Roman" pitchFamily="18" charset="0"/>
                <a:cs typeface="Times New Roman" pitchFamily="18" charset="0"/>
              </a:rPr>
              <a:t>í</a:t>
            </a:r>
            <a:r>
              <a:rPr lang="es-ES" dirty="0" smtClean="0">
                <a:latin typeface="Times New Roman" pitchFamily="18" charset="0"/>
                <a:ea typeface="Times New Roman" pitchFamily="18" charset="0"/>
                <a:cs typeface="Times New Roman" pitchFamily="18" charset="0"/>
              </a:rPr>
              <a:t>tica, precisa y oportuna.</a:t>
            </a:r>
          </a:p>
          <a:p>
            <a:pPr marL="0" lvl="0" indent="0" algn="just" eaLnBrk="0" fontAlgn="base" hangingPunct="0">
              <a:spcBef>
                <a:spcPct val="0"/>
              </a:spcBef>
              <a:spcAft>
                <a:spcPct val="0"/>
              </a:spcAft>
              <a:buClrTx/>
              <a:buSzTx/>
              <a:buNone/>
            </a:pPr>
            <a:endParaRPr lang="es-PA" sz="1400" dirty="0" smtClean="0">
              <a:latin typeface="Arial" pitchFamily="34" charset="0"/>
              <a:cs typeface="Arial" pitchFamily="34" charset="0"/>
            </a:endParaRPr>
          </a:p>
          <a:p>
            <a:pPr marL="0" lvl="0" indent="0" algn="just" eaLnBrk="0" fontAlgn="base" hangingPunct="0">
              <a:spcBef>
                <a:spcPct val="0"/>
              </a:spcBef>
              <a:spcAft>
                <a:spcPct val="0"/>
              </a:spcAft>
              <a:buClrTx/>
              <a:buSzTx/>
              <a:buFontTx/>
              <a:buChar char="•"/>
            </a:pPr>
            <a:r>
              <a:rPr lang="es-ES" dirty="0" smtClean="0">
                <a:latin typeface="Times New Roman" pitchFamily="18" charset="0"/>
                <a:ea typeface="Times New Roman" pitchFamily="18" charset="0"/>
                <a:cs typeface="Times New Roman" pitchFamily="18" charset="0"/>
              </a:rPr>
              <a:t>La capacidad para pretender el </a:t>
            </a:r>
            <a:r>
              <a:rPr lang="es-ES" dirty="0" smtClean="0">
                <a:latin typeface="Times New Roman" pitchFamily="18" charset="0"/>
                <a:ea typeface="Times New Roman" pitchFamily="18" charset="0"/>
                <a:cs typeface="Times New Roman" pitchFamily="18" charset="0"/>
                <a:hlinkClick r:id="rId2"/>
              </a:rPr>
              <a:t>desempe</a:t>
            </a:r>
            <a:r>
              <a:rPr lang="es-ES" dirty="0" smtClean="0">
                <a:latin typeface="Calibri"/>
                <a:ea typeface="Times New Roman" pitchFamily="18" charset="0"/>
                <a:cs typeface="Times New Roman" pitchFamily="18" charset="0"/>
                <a:hlinkClick r:id="rId2"/>
              </a:rPr>
              <a:t>ñ</a:t>
            </a:r>
            <a:r>
              <a:rPr lang="es-ES" dirty="0" smtClean="0">
                <a:latin typeface="Times New Roman" pitchFamily="18" charset="0"/>
                <a:ea typeface="Times New Roman" pitchFamily="18" charset="0"/>
                <a:cs typeface="Times New Roman" pitchFamily="18" charset="0"/>
                <a:hlinkClick r:id="rId2"/>
              </a:rPr>
              <a:t>o</a:t>
            </a:r>
            <a:r>
              <a:rPr lang="es-ES" dirty="0" smtClean="0">
                <a:latin typeface="Times New Roman" pitchFamily="18" charset="0"/>
                <a:ea typeface="Times New Roman" pitchFamily="18" charset="0"/>
                <a:cs typeface="Times New Roman" pitchFamily="18" charset="0"/>
              </a:rPr>
              <a:t>.</a:t>
            </a:r>
          </a:p>
          <a:p>
            <a:pPr marL="0" lvl="0" indent="0" algn="just" eaLnBrk="0" fontAlgn="base" hangingPunct="0">
              <a:spcBef>
                <a:spcPct val="0"/>
              </a:spcBef>
              <a:spcAft>
                <a:spcPct val="0"/>
              </a:spcAft>
              <a:buClrTx/>
              <a:buSzTx/>
              <a:buFontTx/>
              <a:buChar char="•"/>
            </a:pPr>
            <a:endParaRPr lang="es-PA" sz="1400" dirty="0" smtClean="0">
              <a:latin typeface="Arial" pitchFamily="34" charset="0"/>
              <a:cs typeface="Arial" pitchFamily="34" charset="0"/>
            </a:endParaRPr>
          </a:p>
          <a:p>
            <a:pPr marL="0" lvl="0" indent="0" algn="just" eaLnBrk="0" fontAlgn="base" hangingPunct="0">
              <a:spcBef>
                <a:spcPct val="0"/>
              </a:spcBef>
              <a:spcAft>
                <a:spcPct val="0"/>
              </a:spcAft>
              <a:buClrTx/>
              <a:buSzTx/>
              <a:buFontTx/>
              <a:buChar char="•"/>
            </a:pPr>
            <a:r>
              <a:rPr lang="es-ES" dirty="0" smtClean="0">
                <a:latin typeface="Times New Roman" pitchFamily="18" charset="0"/>
                <a:ea typeface="Times New Roman" pitchFamily="18" charset="0"/>
                <a:cs typeface="Times New Roman" pitchFamily="18" charset="0"/>
              </a:rPr>
              <a:t>El soporte para la asignaci</a:t>
            </a:r>
            <a:r>
              <a:rPr lang="es-ES" dirty="0" smtClean="0">
                <a:latin typeface="Calibri"/>
                <a:ea typeface="Times New Roman" pitchFamily="18" charset="0"/>
                <a:cs typeface="Times New Roman" pitchFamily="18" charset="0"/>
              </a:rPr>
              <a:t>ó</a:t>
            </a:r>
            <a:r>
              <a:rPr lang="es-ES" dirty="0" smtClean="0">
                <a:latin typeface="Times New Roman" pitchFamily="18" charset="0"/>
                <a:ea typeface="Times New Roman" pitchFamily="18" charset="0"/>
                <a:cs typeface="Times New Roman" pitchFamily="18" charset="0"/>
              </a:rPr>
              <a:t>n de recursos.</a:t>
            </a:r>
            <a:endParaRPr lang="es-PA" sz="1400" dirty="0" smtClean="0">
              <a:latin typeface="Arial" pitchFamily="34" charset="0"/>
              <a:cs typeface="Arial" pitchFamily="34" charset="0"/>
            </a:endParaRPr>
          </a:p>
          <a:p>
            <a:pPr marL="0" lvl="0" indent="0" algn="just" eaLnBrk="0" fontAlgn="base" hangingPunct="0">
              <a:spcBef>
                <a:spcPct val="0"/>
              </a:spcBef>
              <a:spcAft>
                <a:spcPct val="0"/>
              </a:spcAft>
              <a:buClrTx/>
              <a:buSzTx/>
              <a:buFontTx/>
              <a:buChar char="•"/>
            </a:pPr>
            <a:r>
              <a:rPr lang="es-ES" dirty="0" smtClean="0">
                <a:latin typeface="Times New Roman" pitchFamily="18" charset="0"/>
                <a:ea typeface="Times New Roman" pitchFamily="18" charset="0"/>
                <a:cs typeface="Times New Roman" pitchFamily="18" charset="0"/>
              </a:rPr>
              <a:t>La capacidad para controlar el desempe</a:t>
            </a:r>
            <a:r>
              <a:rPr lang="es-ES" dirty="0" smtClean="0">
                <a:latin typeface="Calibri"/>
                <a:ea typeface="Times New Roman" pitchFamily="18" charset="0"/>
                <a:cs typeface="Times New Roman" pitchFamily="18" charset="0"/>
              </a:rPr>
              <a:t>ñ</a:t>
            </a:r>
            <a:r>
              <a:rPr lang="es-ES" dirty="0" smtClean="0">
                <a:latin typeface="Times New Roman" pitchFamily="18" charset="0"/>
                <a:ea typeface="Times New Roman" pitchFamily="18" charset="0"/>
                <a:cs typeface="Times New Roman" pitchFamily="18" charset="0"/>
              </a:rPr>
              <a:t>o real en curso.</a:t>
            </a:r>
            <a:endParaRPr lang="es-P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742950" indent="-742950" algn="ctr">
              <a:buFont typeface="+mj-lt"/>
              <a:buAutoNum type="alphaLcPeriod"/>
            </a:pPr>
            <a:r>
              <a:rPr lang="es-PA" dirty="0" smtClean="0"/>
              <a:t>VENTAJAS DEL PRESUPUESTO</a:t>
            </a:r>
            <a:endParaRPr lang="es-PA" dirty="0"/>
          </a:p>
        </p:txBody>
      </p:sp>
      <p:sp>
        <p:nvSpPr>
          <p:cNvPr id="3" name="2 Marcador de contenido"/>
          <p:cNvSpPr>
            <a:spLocks noGrp="1"/>
          </p:cNvSpPr>
          <p:nvPr>
            <p:ph sz="half" idx="1"/>
          </p:nvPr>
        </p:nvSpPr>
        <p:spPr>
          <a:xfrm>
            <a:off x="464344" y="1268760"/>
            <a:ext cx="8284120" cy="5027705"/>
          </a:xfrm>
        </p:spPr>
        <p:txBody>
          <a:bodyPr>
            <a:normAutofit fontScale="55000" lnSpcReduction="20000"/>
          </a:bodyPr>
          <a:lstStyle/>
          <a:p>
            <a:pPr lvl="0">
              <a:buNone/>
            </a:pPr>
            <a:endParaRPr lang="es-PA" dirty="0" smtClean="0"/>
          </a:p>
          <a:p>
            <a:pPr>
              <a:buNone/>
            </a:pPr>
            <a:r>
              <a:rPr lang="es-ES" b="1" dirty="0" smtClean="0"/>
              <a:t> </a:t>
            </a:r>
            <a:endParaRPr lang="es-PA" dirty="0" smtClean="0"/>
          </a:p>
          <a:p>
            <a:pPr lvl="0" algn="just"/>
            <a:r>
              <a:rPr lang="es-ES" sz="4500" dirty="0" smtClean="0">
                <a:latin typeface="Times New Roman" pitchFamily="18" charset="0"/>
                <a:cs typeface="Times New Roman" pitchFamily="18" charset="0"/>
              </a:rPr>
              <a:t>Propician que se defina una estructura organizacional adecuada, determinando la responsabilidad y </a:t>
            </a:r>
            <a:r>
              <a:rPr lang="es-ES" sz="4500" u="sng" dirty="0" smtClean="0">
                <a:latin typeface="Times New Roman" pitchFamily="18" charset="0"/>
                <a:cs typeface="Times New Roman" pitchFamily="18" charset="0"/>
                <a:hlinkClick r:id="rId2"/>
              </a:rPr>
              <a:t>autoridad</a:t>
            </a:r>
            <a:r>
              <a:rPr lang="es-ES" sz="4500" dirty="0" smtClean="0">
                <a:latin typeface="Times New Roman" pitchFamily="18" charset="0"/>
                <a:cs typeface="Times New Roman" pitchFamily="18" charset="0"/>
              </a:rPr>
              <a:t> de cada una de las partes que integran la organización.</a:t>
            </a:r>
            <a:endParaRPr lang="es-PA" sz="4500" dirty="0" smtClean="0">
              <a:latin typeface="Times New Roman" pitchFamily="18" charset="0"/>
              <a:cs typeface="Times New Roman" pitchFamily="18" charset="0"/>
            </a:endParaRPr>
          </a:p>
          <a:p>
            <a:pPr lvl="0" algn="just"/>
            <a:r>
              <a:rPr lang="es-ES" sz="4500" dirty="0" smtClean="0">
                <a:latin typeface="Times New Roman" pitchFamily="18" charset="0"/>
                <a:cs typeface="Times New Roman" pitchFamily="18" charset="0"/>
              </a:rPr>
              <a:t>Incrementan la participación de los diferentes niveles de la organización.</a:t>
            </a:r>
            <a:endParaRPr lang="es-PA" sz="4500" dirty="0" smtClean="0">
              <a:latin typeface="Times New Roman" pitchFamily="18" charset="0"/>
              <a:cs typeface="Times New Roman" pitchFamily="18" charset="0"/>
            </a:endParaRPr>
          </a:p>
          <a:p>
            <a:pPr lvl="0" algn="just"/>
            <a:r>
              <a:rPr lang="es-ES" sz="4500" dirty="0" smtClean="0">
                <a:latin typeface="Times New Roman" pitchFamily="18" charset="0"/>
                <a:cs typeface="Times New Roman" pitchFamily="18" charset="0"/>
              </a:rPr>
              <a:t>Obligan a realizar un auto análisis </a:t>
            </a:r>
            <a:r>
              <a:rPr lang="es-ES" sz="4500" u="sng" dirty="0" smtClean="0">
                <a:latin typeface="Times New Roman" pitchFamily="18" charset="0"/>
                <a:cs typeface="Times New Roman" pitchFamily="18" charset="0"/>
                <a:hlinkClick r:id="rId3"/>
              </a:rPr>
              <a:t>periódico</a:t>
            </a:r>
            <a:r>
              <a:rPr lang="es-ES" sz="4500" dirty="0" smtClean="0">
                <a:latin typeface="Times New Roman" pitchFamily="18" charset="0"/>
                <a:cs typeface="Times New Roman" pitchFamily="18" charset="0"/>
              </a:rPr>
              <a:t>.</a:t>
            </a:r>
            <a:endParaRPr lang="es-PA" sz="4500" dirty="0" smtClean="0">
              <a:latin typeface="Times New Roman" pitchFamily="18" charset="0"/>
              <a:cs typeface="Times New Roman" pitchFamily="18" charset="0"/>
            </a:endParaRPr>
          </a:p>
          <a:p>
            <a:pPr lvl="0" algn="just"/>
            <a:r>
              <a:rPr lang="es-ES" sz="4500" dirty="0" smtClean="0">
                <a:latin typeface="Times New Roman" pitchFamily="18" charset="0"/>
                <a:cs typeface="Times New Roman" pitchFamily="18" charset="0"/>
              </a:rPr>
              <a:t>Facilitan el control administrativo.</a:t>
            </a:r>
            <a:endParaRPr lang="es-PA" sz="4500" dirty="0" smtClean="0">
              <a:latin typeface="Times New Roman" pitchFamily="18" charset="0"/>
              <a:cs typeface="Times New Roman" pitchFamily="18" charset="0"/>
            </a:endParaRPr>
          </a:p>
          <a:p>
            <a:pPr lvl="0" algn="just"/>
            <a:r>
              <a:rPr lang="es-ES" sz="4500" dirty="0" smtClean="0">
                <a:latin typeface="Times New Roman" pitchFamily="18" charset="0"/>
                <a:cs typeface="Times New Roman" pitchFamily="18" charset="0"/>
              </a:rPr>
              <a:t>Son un reto para ejercitar la </a:t>
            </a:r>
            <a:r>
              <a:rPr lang="es-ES" sz="4500" u="sng" dirty="0" smtClean="0">
                <a:latin typeface="Times New Roman" pitchFamily="18" charset="0"/>
                <a:cs typeface="Times New Roman" pitchFamily="18" charset="0"/>
                <a:hlinkClick r:id="rId4"/>
              </a:rPr>
              <a:t>creatividad</a:t>
            </a:r>
            <a:r>
              <a:rPr lang="es-ES" sz="4500" dirty="0" smtClean="0">
                <a:latin typeface="Times New Roman" pitchFamily="18" charset="0"/>
                <a:cs typeface="Times New Roman" pitchFamily="18" charset="0"/>
              </a:rPr>
              <a:t> y criterio profesional, a fin de mejorar la empresa.</a:t>
            </a:r>
          </a:p>
          <a:p>
            <a:pPr lvl="0" algn="just">
              <a:buNone/>
            </a:pPr>
            <a:endParaRPr lang="es-PA" sz="4500" dirty="0" smtClean="0">
              <a:latin typeface="Times New Roman" pitchFamily="18" charset="0"/>
              <a:cs typeface="Times New Roman" pitchFamily="18" charset="0"/>
            </a:endParaRPr>
          </a:p>
          <a:p>
            <a:pPr lvl="0" algn="just"/>
            <a:r>
              <a:rPr lang="es-ES" sz="4500" dirty="0" smtClean="0">
                <a:latin typeface="Times New Roman" pitchFamily="18" charset="0"/>
                <a:cs typeface="Times New Roman" pitchFamily="18" charset="0"/>
              </a:rPr>
              <a:t>Ayudan a lograr mejor </a:t>
            </a:r>
            <a:r>
              <a:rPr lang="es-ES" sz="4500" u="sng" dirty="0" smtClean="0">
                <a:latin typeface="Times New Roman" pitchFamily="18" charset="0"/>
                <a:cs typeface="Times New Roman" pitchFamily="18" charset="0"/>
                <a:hlinkClick r:id="rId5"/>
              </a:rPr>
              <a:t>eficiencia</a:t>
            </a:r>
            <a:r>
              <a:rPr lang="es-ES" sz="4500" dirty="0" smtClean="0">
                <a:latin typeface="Times New Roman" pitchFamily="18" charset="0"/>
                <a:cs typeface="Times New Roman" pitchFamily="18" charset="0"/>
              </a:rPr>
              <a:t> en las operaciones.</a:t>
            </a:r>
            <a:endParaRPr lang="es-PA" sz="4500" dirty="0" smtClean="0">
              <a:latin typeface="Times New Roman" pitchFamily="18" charset="0"/>
              <a:cs typeface="Times New Roman" pitchFamily="18" charset="0"/>
            </a:endParaRPr>
          </a:p>
          <a:p>
            <a:pPr algn="just">
              <a:buNone/>
            </a:pPr>
            <a:r>
              <a:rPr lang="es-ES" sz="4500" dirty="0" smtClean="0">
                <a:latin typeface="Times New Roman" pitchFamily="18" charset="0"/>
                <a:cs typeface="Times New Roman" pitchFamily="18" charset="0"/>
              </a:rPr>
              <a:t> </a:t>
            </a:r>
            <a:endParaRPr lang="es-PA" sz="4500" dirty="0" smtClean="0">
              <a:latin typeface="Times New Roman" pitchFamily="18" charset="0"/>
              <a:cs typeface="Times New Roman" pitchFamily="18" charset="0"/>
            </a:endParaRPr>
          </a:p>
          <a:p>
            <a:pPr marL="582930" indent="-514350" algn="just">
              <a:buNone/>
            </a:pPr>
            <a:endParaRPr lang="es-PA" sz="33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684688"/>
          </a:xfrm>
        </p:spPr>
        <p:txBody>
          <a:bodyPr/>
          <a:lstStyle/>
          <a:p>
            <a:pPr marL="742950" lvl="0" indent="-742950" algn="ctr"/>
            <a:r>
              <a:rPr lang="es-ES" b="1" dirty="0" smtClean="0"/>
              <a:t> </a:t>
            </a:r>
            <a:r>
              <a:rPr lang="es-ES" sz="2400" b="1" dirty="0" smtClean="0">
                <a:latin typeface="Times New Roman" pitchFamily="18" charset="0"/>
                <a:cs typeface="Times New Roman" pitchFamily="18" charset="0"/>
              </a:rPr>
              <a:t>EL ALCANCE DE LOS PRESUPUESTOS</a:t>
            </a:r>
            <a:r>
              <a:rPr lang="es-PA" dirty="0" smtClean="0"/>
              <a:t/>
            </a:r>
            <a:br>
              <a:rPr lang="es-PA" dirty="0" smtClean="0"/>
            </a:br>
            <a:endParaRPr lang="es-PA" dirty="0"/>
          </a:p>
        </p:txBody>
      </p:sp>
      <p:sp>
        <p:nvSpPr>
          <p:cNvPr id="3" name="2 Marcador de contenido"/>
          <p:cNvSpPr>
            <a:spLocks noGrp="1"/>
          </p:cNvSpPr>
          <p:nvPr>
            <p:ph sz="half" idx="1"/>
          </p:nvPr>
        </p:nvSpPr>
        <p:spPr>
          <a:xfrm>
            <a:off x="464344" y="1196753"/>
            <a:ext cx="8212112" cy="2592287"/>
          </a:xfrm>
        </p:spPr>
        <p:txBody>
          <a:bodyPr>
            <a:normAutofit lnSpcReduction="10000"/>
          </a:bodyPr>
          <a:lstStyle/>
          <a:p>
            <a:pPr lvl="0">
              <a:buNone/>
            </a:pPr>
            <a:endParaRPr lang="es-PA" dirty="0" smtClean="0"/>
          </a:p>
          <a:p>
            <a:pPr algn="just"/>
            <a:r>
              <a:rPr lang="es-MX" dirty="0" smtClean="0">
                <a:latin typeface="Times New Roman" pitchFamily="18" charset="0"/>
                <a:cs typeface="Times New Roman" pitchFamily="18" charset="0"/>
              </a:rPr>
              <a:t>El alcance de un presupuesto  depende de su propósito. Una empresa tratando de encontrar la manera de ganarse la vida durante el próximo trimestre tendrá en cuenta las posibles situaciones y probabilidades durante este período de tiempo. </a:t>
            </a:r>
          </a:p>
        </p:txBody>
      </p:sp>
      <p:pic>
        <p:nvPicPr>
          <p:cNvPr id="12290" name="Picture 2" descr="http://t1.gstatic.com/images?q=tbn:ANd9GcSKcBjnmkfCSIfUQOkILM0rLW8j-zT9i8mdeV7CA85qFzv_A3zuWw">
            <a:hlinkClick r:id="rId2"/>
          </p:cNvPr>
          <p:cNvPicPr>
            <a:picLocks noChangeAspect="1" noChangeArrowheads="1"/>
          </p:cNvPicPr>
          <p:nvPr/>
        </p:nvPicPr>
        <p:blipFill>
          <a:blip r:embed="rId3" cstate="print"/>
          <a:srcRect/>
          <a:stretch>
            <a:fillRect/>
          </a:stretch>
        </p:blipFill>
        <p:spPr bwMode="auto">
          <a:xfrm>
            <a:off x="3707904" y="3789040"/>
            <a:ext cx="4223023" cy="273030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684688"/>
          </a:xfrm>
        </p:spPr>
        <p:txBody>
          <a:bodyPr/>
          <a:lstStyle/>
          <a:p>
            <a:pPr marL="742950" lvl="0" indent="-742950"/>
            <a:r>
              <a:rPr lang="es-ES" b="1" dirty="0" smtClean="0"/>
              <a:t> EL PERIODO PRESUPUESTARIO</a:t>
            </a:r>
            <a:r>
              <a:rPr lang="es-PA" dirty="0" smtClean="0"/>
              <a:t/>
            </a:r>
            <a:br>
              <a:rPr lang="es-PA" dirty="0" smtClean="0"/>
            </a:br>
            <a:endParaRPr lang="es-PA" dirty="0"/>
          </a:p>
        </p:txBody>
      </p:sp>
      <p:sp>
        <p:nvSpPr>
          <p:cNvPr id="3" name="2 Marcador de contenido"/>
          <p:cNvSpPr>
            <a:spLocks noGrp="1"/>
          </p:cNvSpPr>
          <p:nvPr>
            <p:ph sz="half" idx="1"/>
          </p:nvPr>
        </p:nvSpPr>
        <p:spPr>
          <a:xfrm>
            <a:off x="179512" y="1196753"/>
            <a:ext cx="8784976" cy="2880320"/>
          </a:xfrm>
        </p:spPr>
        <p:txBody>
          <a:bodyPr>
            <a:normAutofit fontScale="77500" lnSpcReduction="20000"/>
          </a:bodyPr>
          <a:lstStyle/>
          <a:p>
            <a:pPr lvl="0">
              <a:buNone/>
            </a:pPr>
            <a:endParaRPr lang="es-PA" dirty="0" smtClean="0"/>
          </a:p>
          <a:p>
            <a:pPr algn="just"/>
            <a:r>
              <a:rPr lang="es-MX" dirty="0" smtClean="0">
                <a:latin typeface="Times New Roman" pitchFamily="18" charset="0"/>
                <a:cs typeface="Times New Roman" pitchFamily="18" charset="0"/>
              </a:rPr>
              <a:t>El periodo conveniente para un presupuesto es un año.</a:t>
            </a:r>
          </a:p>
          <a:p>
            <a:pPr algn="just"/>
            <a:r>
              <a:rPr lang="es-MX" dirty="0" smtClean="0">
                <a:latin typeface="Times New Roman" pitchFamily="18" charset="0"/>
                <a:cs typeface="Times New Roman" pitchFamily="18" charset="0"/>
              </a:rPr>
              <a:t> Al término de cada periodo se revisan los presupuestos y se analiza el comportamiento real con respecto a lo planeado, con el fin de que se realicen los ajustes necesarios. </a:t>
            </a:r>
          </a:p>
          <a:p>
            <a:pPr algn="just"/>
            <a:r>
              <a:rPr lang="es-MX" dirty="0" smtClean="0">
                <a:latin typeface="Times New Roman" pitchFamily="18" charset="0"/>
                <a:cs typeface="Times New Roman" pitchFamily="18" charset="0"/>
              </a:rPr>
              <a:t>El presupuesto de puede dividir por meses. El mes constituye el periodo básico para comparar lo real con lo presupuestado. Sin embargo, el presupuesto puede también dividirse por trimestre o por semestre, según se considere oportuno .</a:t>
            </a:r>
            <a:endParaRPr lang="es-PA" dirty="0">
              <a:latin typeface="Times New Roman" pitchFamily="18" charset="0"/>
              <a:cs typeface="Times New Roman" pitchFamily="18" charset="0"/>
            </a:endParaRPr>
          </a:p>
        </p:txBody>
      </p:sp>
      <p:pic>
        <p:nvPicPr>
          <p:cNvPr id="11266" name="Picture 2" descr="http://www.abate.cl/images/dm03.png">
            <a:hlinkClick r:id="rId2"/>
          </p:cNvPr>
          <p:cNvPicPr>
            <a:picLocks noChangeAspect="1" noChangeArrowheads="1"/>
          </p:cNvPicPr>
          <p:nvPr/>
        </p:nvPicPr>
        <p:blipFill>
          <a:blip r:embed="rId3" cstate="print"/>
          <a:srcRect/>
          <a:stretch>
            <a:fillRect/>
          </a:stretch>
        </p:blipFill>
        <p:spPr bwMode="auto">
          <a:xfrm>
            <a:off x="3059832" y="3619499"/>
            <a:ext cx="5904656" cy="297785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Personalizado 1">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571</TotalTime>
  <Words>898</Words>
  <Application>Microsoft Office PowerPoint</Application>
  <PresentationFormat>Presentación en pantalla (4:3)</PresentationFormat>
  <Paragraphs>114</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Metro</vt:lpstr>
      <vt:lpstr>Presentación de PowerPoint</vt:lpstr>
      <vt:lpstr>Presentación de PowerPoint</vt:lpstr>
      <vt:lpstr>INTRODUCCIÓN</vt:lpstr>
      <vt:lpstr>EL PROCESO PRESUPUESTARIO</vt:lpstr>
      <vt:lpstr>¿Qué es el proceso presupuestario?</vt:lpstr>
      <vt:lpstr>FUNCIONES DEL PRESUPUESTO </vt:lpstr>
      <vt:lpstr>VENTAJAS DEL PRESUPUESTO</vt:lpstr>
      <vt:lpstr> EL ALCANCE DE LOS PRESUPUESTOS </vt:lpstr>
      <vt:lpstr> EL PERIODO PRESUPUESTARIO </vt:lpstr>
      <vt:lpstr> PREPARACIÓN DEL PRESUPUESTO</vt:lpstr>
      <vt:lpstr>LOS TRES PASOS BÁSICOS DE LA ELABORACIÓN DEL PRESUPUESTO</vt:lpstr>
      <vt:lpstr>II             LA PLANIFICACIÓN DE UTILIDADES</vt:lpstr>
      <vt:lpstr>  ANÁLISIS DEL PUNTO DE EQUILIBRIO</vt:lpstr>
      <vt:lpstr>GRÁFICA VOLUMEN DE UTILIDAD</vt:lpstr>
      <vt:lpstr>ELEMENTOS DEL COSTO-VOLUMEN-UTILIDAD </vt:lpstr>
      <vt:lpstr>        CONLUSIÓN</vt:lpstr>
      <vt:lpstr> Recomendación</vt:lpstr>
      <vt:lpstr>Infografía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FAMILIAR</dc:creator>
  <cp:lastModifiedBy>DAYRA MONFANTE</cp:lastModifiedBy>
  <cp:revision>44</cp:revision>
  <dcterms:created xsi:type="dcterms:W3CDTF">2013-04-11T13:12:42Z</dcterms:created>
  <dcterms:modified xsi:type="dcterms:W3CDTF">2013-04-13T21:53:30Z</dcterms:modified>
</cp:coreProperties>
</file>