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4" r:id="rId2"/>
    <p:sldId id="275" r:id="rId3"/>
    <p:sldId id="256" r:id="rId4"/>
    <p:sldId id="257" r:id="rId5"/>
    <p:sldId id="258" r:id="rId6"/>
    <p:sldId id="276"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Lst>
  <p:sldSz cx="9144000" cy="6858000" type="screen4x3"/>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1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PA"/>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F9B4F9-7D19-41C4-8DDE-35572E987384}" type="datetimeFigureOut">
              <a:rPr lang="es-PA" smtClean="0"/>
              <a:pPr/>
              <a:t>04/13/2013</a:t>
            </a:fld>
            <a:endParaRPr lang="es-PA"/>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PA"/>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PA"/>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35AB2-E6AF-4489-A90B-FDA6882EF281}" type="slidenum">
              <a:rPr lang="es-PA" smtClean="0"/>
              <a:pPr/>
              <a:t>‹Nº›</a:t>
            </a:fld>
            <a:endParaRPr lang="es-PA"/>
          </a:p>
        </p:txBody>
      </p:sp>
    </p:spTree>
    <p:extLst>
      <p:ext uri="{BB962C8B-B14F-4D97-AF65-F5344CB8AC3E}">
        <p14:creationId xmlns:p14="http://schemas.microsoft.com/office/powerpoint/2010/main" val="722367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A" dirty="0"/>
          </a:p>
        </p:txBody>
      </p:sp>
      <p:sp>
        <p:nvSpPr>
          <p:cNvPr id="4" name="3 Marcador de número de diapositiva"/>
          <p:cNvSpPr>
            <a:spLocks noGrp="1"/>
          </p:cNvSpPr>
          <p:nvPr>
            <p:ph type="sldNum" sz="quarter" idx="10"/>
          </p:nvPr>
        </p:nvSpPr>
        <p:spPr/>
        <p:txBody>
          <a:bodyPr/>
          <a:lstStyle/>
          <a:p>
            <a:fld id="{67A35AB2-E6AF-4489-A90B-FDA6882EF281}" type="slidenum">
              <a:rPr lang="es-PA" smtClean="0"/>
              <a:pPr/>
              <a:t>1</a:t>
            </a:fld>
            <a:endParaRPr lang="es-PA"/>
          </a:p>
        </p:txBody>
      </p:sp>
    </p:spTree>
    <p:extLst>
      <p:ext uri="{BB962C8B-B14F-4D97-AF65-F5344CB8AC3E}">
        <p14:creationId xmlns:p14="http://schemas.microsoft.com/office/powerpoint/2010/main" val="2761605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A"/>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A"/>
          </a:p>
        </p:txBody>
      </p:sp>
      <p:sp>
        <p:nvSpPr>
          <p:cNvPr id="4" name="3 Marcador de fecha"/>
          <p:cNvSpPr>
            <a:spLocks noGrp="1"/>
          </p:cNvSpPr>
          <p:nvPr>
            <p:ph type="dt" sz="half" idx="10"/>
          </p:nvPr>
        </p:nvSpPr>
        <p:spPr/>
        <p:txBody>
          <a:bodyPr/>
          <a:lstStyle/>
          <a:p>
            <a:fld id="{916269B6-F2ED-4371-927C-06BC0D6CFD96}" type="datetimeFigureOut">
              <a:rPr lang="es-PA" smtClean="0"/>
              <a:pPr/>
              <a:t>04/13/2013</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7083FFAE-1F62-42DD-8147-9E57019E2456}" type="slidenum">
              <a:rPr lang="es-PA" smtClean="0"/>
              <a:pPr/>
              <a:t>‹Nº›</a:t>
            </a:fld>
            <a:endParaRPr lang="es-PA"/>
          </a:p>
        </p:txBody>
      </p:sp>
    </p:spTree>
    <p:extLst>
      <p:ext uri="{BB962C8B-B14F-4D97-AF65-F5344CB8AC3E}">
        <p14:creationId xmlns:p14="http://schemas.microsoft.com/office/powerpoint/2010/main" val="1366685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fecha"/>
          <p:cNvSpPr>
            <a:spLocks noGrp="1"/>
          </p:cNvSpPr>
          <p:nvPr>
            <p:ph type="dt" sz="half" idx="10"/>
          </p:nvPr>
        </p:nvSpPr>
        <p:spPr/>
        <p:txBody>
          <a:bodyPr/>
          <a:lstStyle/>
          <a:p>
            <a:fld id="{916269B6-F2ED-4371-927C-06BC0D6CFD96}" type="datetimeFigureOut">
              <a:rPr lang="es-PA" smtClean="0"/>
              <a:pPr/>
              <a:t>04/13/2013</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7083FFAE-1F62-42DD-8147-9E57019E2456}" type="slidenum">
              <a:rPr lang="es-PA" smtClean="0"/>
              <a:pPr/>
              <a:t>‹Nº›</a:t>
            </a:fld>
            <a:endParaRPr lang="es-PA"/>
          </a:p>
        </p:txBody>
      </p:sp>
    </p:spTree>
    <p:extLst>
      <p:ext uri="{BB962C8B-B14F-4D97-AF65-F5344CB8AC3E}">
        <p14:creationId xmlns:p14="http://schemas.microsoft.com/office/powerpoint/2010/main" val="3108117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A"/>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fecha"/>
          <p:cNvSpPr>
            <a:spLocks noGrp="1"/>
          </p:cNvSpPr>
          <p:nvPr>
            <p:ph type="dt" sz="half" idx="10"/>
          </p:nvPr>
        </p:nvSpPr>
        <p:spPr/>
        <p:txBody>
          <a:bodyPr/>
          <a:lstStyle/>
          <a:p>
            <a:fld id="{916269B6-F2ED-4371-927C-06BC0D6CFD96}" type="datetimeFigureOut">
              <a:rPr lang="es-PA" smtClean="0"/>
              <a:pPr/>
              <a:t>04/13/2013</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7083FFAE-1F62-42DD-8147-9E57019E2456}" type="slidenum">
              <a:rPr lang="es-PA" smtClean="0"/>
              <a:pPr/>
              <a:t>‹Nº›</a:t>
            </a:fld>
            <a:endParaRPr lang="es-PA"/>
          </a:p>
        </p:txBody>
      </p:sp>
    </p:spTree>
    <p:extLst>
      <p:ext uri="{BB962C8B-B14F-4D97-AF65-F5344CB8AC3E}">
        <p14:creationId xmlns:p14="http://schemas.microsoft.com/office/powerpoint/2010/main" val="1072121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fecha"/>
          <p:cNvSpPr>
            <a:spLocks noGrp="1"/>
          </p:cNvSpPr>
          <p:nvPr>
            <p:ph type="dt" sz="half" idx="10"/>
          </p:nvPr>
        </p:nvSpPr>
        <p:spPr/>
        <p:txBody>
          <a:bodyPr/>
          <a:lstStyle/>
          <a:p>
            <a:fld id="{916269B6-F2ED-4371-927C-06BC0D6CFD96}" type="datetimeFigureOut">
              <a:rPr lang="es-PA" smtClean="0"/>
              <a:pPr/>
              <a:t>04/13/2013</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7083FFAE-1F62-42DD-8147-9E57019E2456}" type="slidenum">
              <a:rPr lang="es-PA" smtClean="0"/>
              <a:pPr/>
              <a:t>‹Nº›</a:t>
            </a:fld>
            <a:endParaRPr lang="es-PA"/>
          </a:p>
        </p:txBody>
      </p:sp>
    </p:spTree>
    <p:extLst>
      <p:ext uri="{BB962C8B-B14F-4D97-AF65-F5344CB8AC3E}">
        <p14:creationId xmlns:p14="http://schemas.microsoft.com/office/powerpoint/2010/main" val="3768097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A"/>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16269B6-F2ED-4371-927C-06BC0D6CFD96}" type="datetimeFigureOut">
              <a:rPr lang="es-PA" smtClean="0"/>
              <a:pPr/>
              <a:t>04/13/2013</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7083FFAE-1F62-42DD-8147-9E57019E2456}" type="slidenum">
              <a:rPr lang="es-PA" smtClean="0"/>
              <a:pPr/>
              <a:t>‹Nº›</a:t>
            </a:fld>
            <a:endParaRPr lang="es-PA"/>
          </a:p>
        </p:txBody>
      </p:sp>
    </p:spTree>
    <p:extLst>
      <p:ext uri="{BB962C8B-B14F-4D97-AF65-F5344CB8AC3E}">
        <p14:creationId xmlns:p14="http://schemas.microsoft.com/office/powerpoint/2010/main" val="2356754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4 Marcador de fecha"/>
          <p:cNvSpPr>
            <a:spLocks noGrp="1"/>
          </p:cNvSpPr>
          <p:nvPr>
            <p:ph type="dt" sz="half" idx="10"/>
          </p:nvPr>
        </p:nvSpPr>
        <p:spPr/>
        <p:txBody>
          <a:bodyPr/>
          <a:lstStyle/>
          <a:p>
            <a:fld id="{916269B6-F2ED-4371-927C-06BC0D6CFD96}" type="datetimeFigureOut">
              <a:rPr lang="es-PA" smtClean="0"/>
              <a:pPr/>
              <a:t>04/13/2013</a:t>
            </a:fld>
            <a:endParaRPr lang="es-PA"/>
          </a:p>
        </p:txBody>
      </p:sp>
      <p:sp>
        <p:nvSpPr>
          <p:cNvPr id="6" name="5 Marcador de pie de página"/>
          <p:cNvSpPr>
            <a:spLocks noGrp="1"/>
          </p:cNvSpPr>
          <p:nvPr>
            <p:ph type="ftr" sz="quarter" idx="11"/>
          </p:nvPr>
        </p:nvSpPr>
        <p:spPr/>
        <p:txBody>
          <a:bodyPr/>
          <a:lstStyle/>
          <a:p>
            <a:endParaRPr lang="es-PA"/>
          </a:p>
        </p:txBody>
      </p:sp>
      <p:sp>
        <p:nvSpPr>
          <p:cNvPr id="7" name="6 Marcador de número de diapositiva"/>
          <p:cNvSpPr>
            <a:spLocks noGrp="1"/>
          </p:cNvSpPr>
          <p:nvPr>
            <p:ph type="sldNum" sz="quarter" idx="12"/>
          </p:nvPr>
        </p:nvSpPr>
        <p:spPr/>
        <p:txBody>
          <a:bodyPr/>
          <a:lstStyle/>
          <a:p>
            <a:fld id="{7083FFAE-1F62-42DD-8147-9E57019E2456}" type="slidenum">
              <a:rPr lang="es-PA" smtClean="0"/>
              <a:pPr/>
              <a:t>‹Nº›</a:t>
            </a:fld>
            <a:endParaRPr lang="es-PA"/>
          </a:p>
        </p:txBody>
      </p:sp>
    </p:spTree>
    <p:extLst>
      <p:ext uri="{BB962C8B-B14F-4D97-AF65-F5344CB8AC3E}">
        <p14:creationId xmlns:p14="http://schemas.microsoft.com/office/powerpoint/2010/main" val="1972098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A"/>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7" name="6 Marcador de fecha"/>
          <p:cNvSpPr>
            <a:spLocks noGrp="1"/>
          </p:cNvSpPr>
          <p:nvPr>
            <p:ph type="dt" sz="half" idx="10"/>
          </p:nvPr>
        </p:nvSpPr>
        <p:spPr/>
        <p:txBody>
          <a:bodyPr/>
          <a:lstStyle/>
          <a:p>
            <a:fld id="{916269B6-F2ED-4371-927C-06BC0D6CFD96}" type="datetimeFigureOut">
              <a:rPr lang="es-PA" smtClean="0"/>
              <a:pPr/>
              <a:t>04/13/2013</a:t>
            </a:fld>
            <a:endParaRPr lang="es-PA"/>
          </a:p>
        </p:txBody>
      </p:sp>
      <p:sp>
        <p:nvSpPr>
          <p:cNvPr id="8" name="7 Marcador de pie de página"/>
          <p:cNvSpPr>
            <a:spLocks noGrp="1"/>
          </p:cNvSpPr>
          <p:nvPr>
            <p:ph type="ftr" sz="quarter" idx="11"/>
          </p:nvPr>
        </p:nvSpPr>
        <p:spPr/>
        <p:txBody>
          <a:bodyPr/>
          <a:lstStyle/>
          <a:p>
            <a:endParaRPr lang="es-PA"/>
          </a:p>
        </p:txBody>
      </p:sp>
      <p:sp>
        <p:nvSpPr>
          <p:cNvPr id="9" name="8 Marcador de número de diapositiva"/>
          <p:cNvSpPr>
            <a:spLocks noGrp="1"/>
          </p:cNvSpPr>
          <p:nvPr>
            <p:ph type="sldNum" sz="quarter" idx="12"/>
          </p:nvPr>
        </p:nvSpPr>
        <p:spPr/>
        <p:txBody>
          <a:bodyPr/>
          <a:lstStyle/>
          <a:p>
            <a:fld id="{7083FFAE-1F62-42DD-8147-9E57019E2456}" type="slidenum">
              <a:rPr lang="es-PA" smtClean="0"/>
              <a:pPr/>
              <a:t>‹Nº›</a:t>
            </a:fld>
            <a:endParaRPr lang="es-PA"/>
          </a:p>
        </p:txBody>
      </p:sp>
    </p:spTree>
    <p:extLst>
      <p:ext uri="{BB962C8B-B14F-4D97-AF65-F5344CB8AC3E}">
        <p14:creationId xmlns:p14="http://schemas.microsoft.com/office/powerpoint/2010/main" val="263871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fecha"/>
          <p:cNvSpPr>
            <a:spLocks noGrp="1"/>
          </p:cNvSpPr>
          <p:nvPr>
            <p:ph type="dt" sz="half" idx="10"/>
          </p:nvPr>
        </p:nvSpPr>
        <p:spPr/>
        <p:txBody>
          <a:bodyPr/>
          <a:lstStyle/>
          <a:p>
            <a:fld id="{916269B6-F2ED-4371-927C-06BC0D6CFD96}" type="datetimeFigureOut">
              <a:rPr lang="es-PA" smtClean="0"/>
              <a:pPr/>
              <a:t>04/13/2013</a:t>
            </a:fld>
            <a:endParaRPr lang="es-PA"/>
          </a:p>
        </p:txBody>
      </p:sp>
      <p:sp>
        <p:nvSpPr>
          <p:cNvPr id="4" name="3 Marcador de pie de página"/>
          <p:cNvSpPr>
            <a:spLocks noGrp="1"/>
          </p:cNvSpPr>
          <p:nvPr>
            <p:ph type="ftr" sz="quarter" idx="11"/>
          </p:nvPr>
        </p:nvSpPr>
        <p:spPr/>
        <p:txBody>
          <a:bodyPr/>
          <a:lstStyle/>
          <a:p>
            <a:endParaRPr lang="es-PA"/>
          </a:p>
        </p:txBody>
      </p:sp>
      <p:sp>
        <p:nvSpPr>
          <p:cNvPr id="5" name="4 Marcador de número de diapositiva"/>
          <p:cNvSpPr>
            <a:spLocks noGrp="1"/>
          </p:cNvSpPr>
          <p:nvPr>
            <p:ph type="sldNum" sz="quarter" idx="12"/>
          </p:nvPr>
        </p:nvSpPr>
        <p:spPr/>
        <p:txBody>
          <a:bodyPr/>
          <a:lstStyle/>
          <a:p>
            <a:fld id="{7083FFAE-1F62-42DD-8147-9E57019E2456}" type="slidenum">
              <a:rPr lang="es-PA" smtClean="0"/>
              <a:pPr/>
              <a:t>‹Nº›</a:t>
            </a:fld>
            <a:endParaRPr lang="es-PA"/>
          </a:p>
        </p:txBody>
      </p:sp>
    </p:spTree>
    <p:extLst>
      <p:ext uri="{BB962C8B-B14F-4D97-AF65-F5344CB8AC3E}">
        <p14:creationId xmlns:p14="http://schemas.microsoft.com/office/powerpoint/2010/main" val="2796099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16269B6-F2ED-4371-927C-06BC0D6CFD96}" type="datetimeFigureOut">
              <a:rPr lang="es-PA" smtClean="0"/>
              <a:pPr/>
              <a:t>04/13/2013</a:t>
            </a:fld>
            <a:endParaRPr lang="es-PA"/>
          </a:p>
        </p:txBody>
      </p:sp>
      <p:sp>
        <p:nvSpPr>
          <p:cNvPr id="3" name="2 Marcador de pie de página"/>
          <p:cNvSpPr>
            <a:spLocks noGrp="1"/>
          </p:cNvSpPr>
          <p:nvPr>
            <p:ph type="ftr" sz="quarter" idx="11"/>
          </p:nvPr>
        </p:nvSpPr>
        <p:spPr/>
        <p:txBody>
          <a:bodyPr/>
          <a:lstStyle/>
          <a:p>
            <a:endParaRPr lang="es-PA"/>
          </a:p>
        </p:txBody>
      </p:sp>
      <p:sp>
        <p:nvSpPr>
          <p:cNvPr id="4" name="3 Marcador de número de diapositiva"/>
          <p:cNvSpPr>
            <a:spLocks noGrp="1"/>
          </p:cNvSpPr>
          <p:nvPr>
            <p:ph type="sldNum" sz="quarter" idx="12"/>
          </p:nvPr>
        </p:nvSpPr>
        <p:spPr/>
        <p:txBody>
          <a:bodyPr/>
          <a:lstStyle/>
          <a:p>
            <a:fld id="{7083FFAE-1F62-42DD-8147-9E57019E2456}" type="slidenum">
              <a:rPr lang="es-PA" smtClean="0"/>
              <a:pPr/>
              <a:t>‹Nº›</a:t>
            </a:fld>
            <a:endParaRPr lang="es-PA"/>
          </a:p>
        </p:txBody>
      </p:sp>
    </p:spTree>
    <p:extLst>
      <p:ext uri="{BB962C8B-B14F-4D97-AF65-F5344CB8AC3E}">
        <p14:creationId xmlns:p14="http://schemas.microsoft.com/office/powerpoint/2010/main" val="4002305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A"/>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16269B6-F2ED-4371-927C-06BC0D6CFD96}" type="datetimeFigureOut">
              <a:rPr lang="es-PA" smtClean="0"/>
              <a:pPr/>
              <a:t>04/13/2013</a:t>
            </a:fld>
            <a:endParaRPr lang="es-PA"/>
          </a:p>
        </p:txBody>
      </p:sp>
      <p:sp>
        <p:nvSpPr>
          <p:cNvPr id="6" name="5 Marcador de pie de página"/>
          <p:cNvSpPr>
            <a:spLocks noGrp="1"/>
          </p:cNvSpPr>
          <p:nvPr>
            <p:ph type="ftr" sz="quarter" idx="11"/>
          </p:nvPr>
        </p:nvSpPr>
        <p:spPr/>
        <p:txBody>
          <a:bodyPr/>
          <a:lstStyle/>
          <a:p>
            <a:endParaRPr lang="es-PA"/>
          </a:p>
        </p:txBody>
      </p:sp>
      <p:sp>
        <p:nvSpPr>
          <p:cNvPr id="7" name="6 Marcador de número de diapositiva"/>
          <p:cNvSpPr>
            <a:spLocks noGrp="1"/>
          </p:cNvSpPr>
          <p:nvPr>
            <p:ph type="sldNum" sz="quarter" idx="12"/>
          </p:nvPr>
        </p:nvSpPr>
        <p:spPr/>
        <p:txBody>
          <a:bodyPr/>
          <a:lstStyle/>
          <a:p>
            <a:fld id="{7083FFAE-1F62-42DD-8147-9E57019E2456}" type="slidenum">
              <a:rPr lang="es-PA" smtClean="0"/>
              <a:pPr/>
              <a:t>‹Nº›</a:t>
            </a:fld>
            <a:endParaRPr lang="es-PA"/>
          </a:p>
        </p:txBody>
      </p:sp>
    </p:spTree>
    <p:extLst>
      <p:ext uri="{BB962C8B-B14F-4D97-AF65-F5344CB8AC3E}">
        <p14:creationId xmlns:p14="http://schemas.microsoft.com/office/powerpoint/2010/main" val="53492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A"/>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A"/>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16269B6-F2ED-4371-927C-06BC0D6CFD96}" type="datetimeFigureOut">
              <a:rPr lang="es-PA" smtClean="0"/>
              <a:pPr/>
              <a:t>04/13/2013</a:t>
            </a:fld>
            <a:endParaRPr lang="es-PA"/>
          </a:p>
        </p:txBody>
      </p:sp>
      <p:sp>
        <p:nvSpPr>
          <p:cNvPr id="6" name="5 Marcador de pie de página"/>
          <p:cNvSpPr>
            <a:spLocks noGrp="1"/>
          </p:cNvSpPr>
          <p:nvPr>
            <p:ph type="ftr" sz="quarter" idx="11"/>
          </p:nvPr>
        </p:nvSpPr>
        <p:spPr/>
        <p:txBody>
          <a:bodyPr/>
          <a:lstStyle/>
          <a:p>
            <a:endParaRPr lang="es-PA"/>
          </a:p>
        </p:txBody>
      </p:sp>
      <p:sp>
        <p:nvSpPr>
          <p:cNvPr id="7" name="6 Marcador de número de diapositiva"/>
          <p:cNvSpPr>
            <a:spLocks noGrp="1"/>
          </p:cNvSpPr>
          <p:nvPr>
            <p:ph type="sldNum" sz="quarter" idx="12"/>
          </p:nvPr>
        </p:nvSpPr>
        <p:spPr/>
        <p:txBody>
          <a:bodyPr/>
          <a:lstStyle/>
          <a:p>
            <a:fld id="{7083FFAE-1F62-42DD-8147-9E57019E2456}" type="slidenum">
              <a:rPr lang="es-PA" smtClean="0"/>
              <a:pPr/>
              <a:t>‹Nº›</a:t>
            </a:fld>
            <a:endParaRPr lang="es-PA"/>
          </a:p>
        </p:txBody>
      </p:sp>
    </p:spTree>
    <p:extLst>
      <p:ext uri="{BB962C8B-B14F-4D97-AF65-F5344CB8AC3E}">
        <p14:creationId xmlns:p14="http://schemas.microsoft.com/office/powerpoint/2010/main" val="2918789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61000">
              <a:srgbClr val="00B050"/>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PA"/>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6269B6-F2ED-4371-927C-06BC0D6CFD96}" type="datetimeFigureOut">
              <a:rPr lang="es-PA" smtClean="0"/>
              <a:pPr/>
              <a:t>04/13/2013</a:t>
            </a:fld>
            <a:endParaRPr lang="es-PA"/>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A"/>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83FFAE-1F62-42DD-8147-9E57019E2456}" type="slidenum">
              <a:rPr lang="es-PA" smtClean="0"/>
              <a:pPr/>
              <a:t>‹Nº›</a:t>
            </a:fld>
            <a:endParaRPr lang="es-PA"/>
          </a:p>
        </p:txBody>
      </p:sp>
    </p:spTree>
    <p:extLst>
      <p:ext uri="{BB962C8B-B14F-4D97-AF65-F5344CB8AC3E}">
        <p14:creationId xmlns:p14="http://schemas.microsoft.com/office/powerpoint/2010/main" val="4226580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slide" Target="slide3.xml"/><Relationship Id="rId7" Type="http://schemas.openxmlformats.org/officeDocument/2006/relationships/slide" Target="slide16.xml"/><Relationship Id="rId12" Type="http://schemas.openxmlformats.org/officeDocument/2006/relationships/slide" Target="slide4.xml"/><Relationship Id="rId2" Type="http://schemas.openxmlformats.org/officeDocument/2006/relationships/slide" Target="slide8.xml"/><Relationship Id="rId1" Type="http://schemas.openxmlformats.org/officeDocument/2006/relationships/slideLayout" Target="../slideLayouts/slideLayout1.xml"/><Relationship Id="rId6" Type="http://schemas.openxmlformats.org/officeDocument/2006/relationships/slide" Target="slide15.xml"/><Relationship Id="rId11" Type="http://schemas.openxmlformats.org/officeDocument/2006/relationships/slide" Target="slide19.xml"/><Relationship Id="rId5" Type="http://schemas.openxmlformats.org/officeDocument/2006/relationships/slide" Target="slide14.xml"/><Relationship Id="rId10" Type="http://schemas.openxmlformats.org/officeDocument/2006/relationships/slide" Target="slide20.xml"/><Relationship Id="rId4" Type="http://schemas.openxmlformats.org/officeDocument/2006/relationships/slide" Target="slide9.xml"/><Relationship Id="rId9" Type="http://schemas.openxmlformats.org/officeDocument/2006/relationships/slide" Target="slide18.xml"/></Relationships>
</file>

<file path=ppt/slides/_rels/slide2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16632"/>
            <a:ext cx="9144000" cy="1470025"/>
          </a:xfrm>
        </p:spPr>
        <p:txBody>
          <a:bodyPr/>
          <a:lstStyle/>
          <a:p>
            <a:r>
              <a:rPr lang="es-PA" dirty="0" err="1" smtClean="0"/>
              <a:t>Culumbus</a:t>
            </a:r>
            <a:r>
              <a:rPr lang="es-PA" dirty="0" smtClean="0"/>
              <a:t> </a:t>
            </a:r>
            <a:r>
              <a:rPr lang="es-PA" dirty="0" err="1" smtClean="0"/>
              <a:t>University</a:t>
            </a:r>
            <a:endParaRPr lang="es-PA" dirty="0"/>
          </a:p>
        </p:txBody>
      </p:sp>
      <p:sp>
        <p:nvSpPr>
          <p:cNvPr id="3" name="2 Subtítulo"/>
          <p:cNvSpPr>
            <a:spLocks noGrp="1"/>
          </p:cNvSpPr>
          <p:nvPr>
            <p:ph type="subTitle" idx="1"/>
          </p:nvPr>
        </p:nvSpPr>
        <p:spPr>
          <a:xfrm>
            <a:off x="107504" y="1412776"/>
            <a:ext cx="9036496" cy="5301208"/>
          </a:xfrm>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a:normAutofit fontScale="92500"/>
          </a:bodyPr>
          <a:lstStyle/>
          <a:p>
            <a:endParaRPr lang="es-P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endParaRPr lang="es-PA"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r>
              <a:rPr lang="es-P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FACULTAD DE CIENCIAS ADMINISTRATIVAS, ECONOMICAS Y COMERCIALES </a:t>
            </a:r>
          </a:p>
          <a:p>
            <a:endParaRPr lang="es-PA"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r>
              <a:rPr lang="es-P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LICENCIATURA EN ADMINISTRACIÓN GERENCIAL</a:t>
            </a:r>
          </a:p>
          <a:p>
            <a:endParaRPr lang="es-PA"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r>
              <a:rPr lang="es-P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CONTABILIDAD FINANCIERA Y GERENCIAL </a:t>
            </a:r>
          </a:p>
          <a:p>
            <a:r>
              <a:rPr lang="es-P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TRABAJO DE: TOMA DE DECISIONES </a:t>
            </a:r>
          </a:p>
          <a:p>
            <a:endParaRPr lang="es-PA"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r>
              <a:rPr lang="es-P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ALUMANA: SOR MARIA ESTER MOLINA R.</a:t>
            </a:r>
          </a:p>
          <a:p>
            <a:r>
              <a:rPr lang="es-P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No. de pasaporte 000366595</a:t>
            </a:r>
          </a:p>
          <a:p>
            <a:endParaRPr lang="es-P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r>
              <a:rPr lang="es-P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MAGISTER: DAYRA DEL CARMEN MONFANTE</a:t>
            </a:r>
            <a:endParaRPr lang="es-PA"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116632"/>
            <a:ext cx="1438275" cy="1971675"/>
          </a:xfrm>
          <a:prstGeom prst="rect">
            <a:avLst/>
          </a:prstGeom>
        </p:spPr>
      </p:pic>
      <p:sp>
        <p:nvSpPr>
          <p:cNvPr id="5" name="4 CuadroTexto">
            <a:hlinkClick r:id="rId4" action="ppaction://hlinksldjump"/>
          </p:cNvPr>
          <p:cNvSpPr txBox="1"/>
          <p:nvPr/>
        </p:nvSpPr>
        <p:spPr>
          <a:xfrm>
            <a:off x="7775848" y="6309320"/>
            <a:ext cx="1368152" cy="369332"/>
          </a:xfrm>
          <a:prstGeom prst="rect">
            <a:avLst/>
          </a:prstGeom>
          <a:solidFill>
            <a:schemeClr val="bg1"/>
          </a:solidFill>
        </p:spPr>
        <p:txBody>
          <a:bodyPr wrap="square" rtlCol="0">
            <a:spAutoFit/>
          </a:bodyPr>
          <a:lstStyle/>
          <a:p>
            <a:r>
              <a:rPr lang="es-PA" b="1" dirty="0" smtClean="0">
                <a:solidFill>
                  <a:srgbClr val="0070C0"/>
                </a:solidFill>
              </a:rPr>
              <a:t>CONTENIDO</a:t>
            </a:r>
            <a:endParaRPr lang="es-PA" b="1" dirty="0">
              <a:solidFill>
                <a:srgbClr val="0070C0"/>
              </a:solidFill>
            </a:endParaRPr>
          </a:p>
        </p:txBody>
      </p:sp>
    </p:spTree>
    <p:extLst>
      <p:ext uri="{BB962C8B-B14F-4D97-AF65-F5344CB8AC3E}">
        <p14:creationId xmlns:p14="http://schemas.microsoft.com/office/powerpoint/2010/main" val="16808925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PA" dirty="0" smtClean="0"/>
              <a:t>a.	Factores condicionantes de las decisiones de precios.</a:t>
            </a:r>
            <a:endParaRPr lang="es-PA" dirty="0"/>
          </a:p>
        </p:txBody>
      </p:sp>
      <p:sp>
        <p:nvSpPr>
          <p:cNvPr id="3" name="2 Marcador de contenido"/>
          <p:cNvSpPr>
            <a:spLocks noGrp="1"/>
          </p:cNvSpPr>
          <p:nvPr>
            <p:ph idx="1"/>
          </p:nvPr>
        </p:nvSpPr>
        <p:spPr/>
        <p:txBody>
          <a:bodyPr/>
          <a:lstStyle/>
          <a:p>
            <a:pPr marL="0" indent="0" algn="just">
              <a:buNone/>
            </a:pPr>
            <a:r>
              <a:rPr lang="es-PA" dirty="0" smtClean="0"/>
              <a:t>Existen una serie de factores condicionantes que actúan como restricciones y limitan las alternativas, que son:</a:t>
            </a:r>
          </a:p>
          <a:p>
            <a:pPr algn="just"/>
            <a:r>
              <a:rPr lang="es-PA" dirty="0" smtClean="0"/>
              <a:t>Marco Lega</a:t>
            </a:r>
          </a:p>
          <a:p>
            <a:pPr algn="just"/>
            <a:r>
              <a:rPr lang="es-PA" dirty="0" smtClean="0"/>
              <a:t>Marco de competencia</a:t>
            </a:r>
          </a:p>
          <a:p>
            <a:pPr algn="just"/>
            <a:r>
              <a:rPr lang="es-PA" dirty="0" smtClean="0"/>
              <a:t>Hábitos y costumbres del mercado</a:t>
            </a:r>
            <a:endParaRPr lang="es-PA" dirty="0"/>
          </a:p>
        </p:txBody>
      </p:sp>
    </p:spTree>
    <p:extLst>
      <p:ext uri="{BB962C8B-B14F-4D97-AF65-F5344CB8AC3E}">
        <p14:creationId xmlns:p14="http://schemas.microsoft.com/office/powerpoint/2010/main" val="3490171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A" dirty="0" smtClean="0"/>
              <a:t>b.	Métodos de fijación de precios.</a:t>
            </a:r>
            <a:endParaRPr lang="es-PA" dirty="0"/>
          </a:p>
        </p:txBody>
      </p:sp>
      <p:sp>
        <p:nvSpPr>
          <p:cNvPr id="3" name="2 Marcador de contenido"/>
          <p:cNvSpPr>
            <a:spLocks noGrp="1"/>
          </p:cNvSpPr>
          <p:nvPr>
            <p:ph idx="1"/>
          </p:nvPr>
        </p:nvSpPr>
        <p:spPr/>
        <p:txBody>
          <a:bodyPr/>
          <a:lstStyle/>
          <a:p>
            <a:pPr marL="0" indent="0" algn="just">
              <a:buNone/>
            </a:pPr>
            <a:r>
              <a:rPr lang="es-PA" dirty="0" smtClean="0"/>
              <a:t>Se considera el más objetivo y justo, tiene fuerte arraigo cultural y social y desde la perspectiva del marketing no siempre resultan los más efectivos para alcanzar los objetivos de la organización. </a:t>
            </a:r>
            <a:endParaRPr lang="es-PA" dirty="0"/>
          </a:p>
        </p:txBody>
      </p:sp>
    </p:spTree>
    <p:extLst>
      <p:ext uri="{BB962C8B-B14F-4D97-AF65-F5344CB8AC3E}">
        <p14:creationId xmlns:p14="http://schemas.microsoft.com/office/powerpoint/2010/main" val="405249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A" dirty="0" smtClean="0"/>
              <a:t>c.	Estrategias de precios. </a:t>
            </a:r>
            <a:endParaRPr lang="es-PA" dirty="0"/>
          </a:p>
        </p:txBody>
      </p:sp>
      <p:sp>
        <p:nvSpPr>
          <p:cNvPr id="3" name="2 Marcador de contenido"/>
          <p:cNvSpPr>
            <a:spLocks noGrp="1"/>
          </p:cNvSpPr>
          <p:nvPr>
            <p:ph idx="1"/>
          </p:nvPr>
        </p:nvSpPr>
        <p:spPr>
          <a:xfrm>
            <a:off x="107504" y="1268760"/>
            <a:ext cx="8856984" cy="5141168"/>
          </a:xfrm>
        </p:spPr>
        <p:txBody>
          <a:bodyPr>
            <a:normAutofit fontScale="92500" lnSpcReduction="10000"/>
          </a:bodyPr>
          <a:lstStyle/>
          <a:p>
            <a:pPr marL="0" indent="0" algn="just">
              <a:buNone/>
            </a:pPr>
            <a:r>
              <a:rPr lang="es-PA" dirty="0" smtClean="0"/>
              <a:t>El diseño de la estrategia de precios es una tarea compleja de la dirección de marketing y se tienen en cuenta los siguientes criterios: Objetivos de la empresa: La estrategia de precios ha de contribuir a la rentabilidad a largo plazo de la línea o líneas que componen la cartera de productos. Flexibilidad: La estrategia de precios debe ser capaz de adaptarse a los cambios del entorno. Orientación al mercado: La estrategia de precios debe tener en cuenta los comportamientos hábitos, tendencias, necesidades y demanda de mercado, a fin de conseguir una imagen favorable de la empresa y reforzar la lealtad del cliente.</a:t>
            </a:r>
            <a:endParaRPr lang="es-PA" dirty="0"/>
          </a:p>
        </p:txBody>
      </p:sp>
    </p:spTree>
    <p:extLst>
      <p:ext uri="{BB962C8B-B14F-4D97-AF65-F5344CB8AC3E}">
        <p14:creationId xmlns:p14="http://schemas.microsoft.com/office/powerpoint/2010/main" val="11307000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PA" dirty="0" smtClean="0"/>
              <a:t>d.	Estrategias de precios para productos nuevos.</a:t>
            </a:r>
            <a:endParaRPr lang="es-PA" dirty="0"/>
          </a:p>
        </p:txBody>
      </p:sp>
      <p:sp>
        <p:nvSpPr>
          <p:cNvPr id="3" name="2 Marcador de contenido"/>
          <p:cNvSpPr>
            <a:spLocks noGrp="1"/>
          </p:cNvSpPr>
          <p:nvPr>
            <p:ph idx="1"/>
          </p:nvPr>
        </p:nvSpPr>
        <p:spPr/>
        <p:txBody>
          <a:bodyPr/>
          <a:lstStyle/>
          <a:p>
            <a:pPr marL="0" indent="0" algn="just">
              <a:buNone/>
            </a:pPr>
            <a:r>
              <a:rPr lang="es-PA" dirty="0" smtClean="0"/>
              <a:t>Cuando el producto se halla en las primeras fases del ciclo de vida. Estrategia de descremación: supone la fijación de un precio alto al principio junto con una elevada inversión en promoción para atraer al mercado e ir bajando el precio posteriormente y así captar nuevos segmentos de mercado más sensibles al precio.</a:t>
            </a:r>
            <a:endParaRPr lang="es-PA" dirty="0"/>
          </a:p>
        </p:txBody>
      </p:sp>
      <p:sp>
        <p:nvSpPr>
          <p:cNvPr id="4" name="3 CuadroTexto">
            <a:hlinkClick r:id="rId2" action="ppaction://hlinksldjump"/>
          </p:cNvPr>
          <p:cNvSpPr txBox="1"/>
          <p:nvPr/>
        </p:nvSpPr>
        <p:spPr>
          <a:xfrm>
            <a:off x="7452320" y="6165304"/>
            <a:ext cx="1368152" cy="369332"/>
          </a:xfrm>
          <a:prstGeom prst="rect">
            <a:avLst/>
          </a:prstGeom>
          <a:solidFill>
            <a:schemeClr val="bg1"/>
          </a:solidFill>
        </p:spPr>
        <p:txBody>
          <a:bodyPr wrap="square" rtlCol="0">
            <a:spAutoFit/>
          </a:bodyPr>
          <a:lstStyle/>
          <a:p>
            <a:r>
              <a:rPr lang="es-PA" b="1" dirty="0" smtClean="0">
                <a:solidFill>
                  <a:srgbClr val="0070C0"/>
                </a:solidFill>
              </a:rPr>
              <a:t>CONTENIDO</a:t>
            </a:r>
            <a:endParaRPr lang="es-PA" b="1" dirty="0">
              <a:solidFill>
                <a:srgbClr val="0070C0"/>
              </a:solidFill>
            </a:endParaRPr>
          </a:p>
        </p:txBody>
      </p:sp>
    </p:spTree>
    <p:extLst>
      <p:ext uri="{BB962C8B-B14F-4D97-AF65-F5344CB8AC3E}">
        <p14:creationId xmlns:p14="http://schemas.microsoft.com/office/powerpoint/2010/main" val="166597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PA" dirty="0" smtClean="0"/>
              <a:t>4.	LA DECISIÓN DE INVERTIR Y LA TEORÍA DE OPCIONES</a:t>
            </a:r>
            <a:endParaRPr lang="es-PA" dirty="0"/>
          </a:p>
        </p:txBody>
      </p:sp>
      <p:sp>
        <p:nvSpPr>
          <p:cNvPr id="3" name="2 Marcador de contenido"/>
          <p:cNvSpPr>
            <a:spLocks noGrp="1"/>
          </p:cNvSpPr>
          <p:nvPr>
            <p:ph idx="1"/>
          </p:nvPr>
        </p:nvSpPr>
        <p:spPr/>
        <p:txBody>
          <a:bodyPr/>
          <a:lstStyle/>
          <a:p>
            <a:pPr marL="0" indent="0" algn="just">
              <a:buNone/>
            </a:pPr>
            <a:r>
              <a:rPr lang="es-PA" dirty="0" smtClean="0"/>
              <a:t>La decisión de invertir, según la doctrina clásica, se apoya en dos fundamentos. Por un lado, el análisis financiero de los proyectos de inversión, para detectar su aceptabilidad o su orden de preferencia. Por otro lado, los criterios no necesariamente financieros que, en definitiva, determinan pasar de la "aceptabilidad" a la "aceptación".</a:t>
            </a:r>
            <a:endParaRPr lang="es-PA" dirty="0"/>
          </a:p>
        </p:txBody>
      </p:sp>
      <p:sp>
        <p:nvSpPr>
          <p:cNvPr id="4" name="3 CuadroTexto">
            <a:hlinkClick r:id="rId2" action="ppaction://hlinksldjump"/>
          </p:cNvPr>
          <p:cNvSpPr txBox="1"/>
          <p:nvPr/>
        </p:nvSpPr>
        <p:spPr>
          <a:xfrm>
            <a:off x="7524328" y="6237312"/>
            <a:ext cx="1368152" cy="369332"/>
          </a:xfrm>
          <a:prstGeom prst="rect">
            <a:avLst/>
          </a:prstGeom>
          <a:solidFill>
            <a:schemeClr val="bg1"/>
          </a:solidFill>
        </p:spPr>
        <p:txBody>
          <a:bodyPr wrap="square" rtlCol="0">
            <a:spAutoFit/>
          </a:bodyPr>
          <a:lstStyle/>
          <a:p>
            <a:r>
              <a:rPr lang="es-PA" b="1" dirty="0" smtClean="0">
                <a:solidFill>
                  <a:srgbClr val="0070C0"/>
                </a:solidFill>
              </a:rPr>
              <a:t>CONTENIDO</a:t>
            </a:r>
            <a:endParaRPr lang="es-PA" b="1" dirty="0">
              <a:solidFill>
                <a:srgbClr val="0070C0"/>
              </a:solidFill>
            </a:endParaRPr>
          </a:p>
        </p:txBody>
      </p:sp>
    </p:spTree>
    <p:extLst>
      <p:ext uri="{BB962C8B-B14F-4D97-AF65-F5344CB8AC3E}">
        <p14:creationId xmlns:p14="http://schemas.microsoft.com/office/powerpoint/2010/main" val="3470676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PA" dirty="0" smtClean="0"/>
              <a:t>5.	DESCRIPCION E IMPUESTO SOBRE LA RENTA</a:t>
            </a:r>
            <a:endParaRPr lang="es-PA" dirty="0"/>
          </a:p>
        </p:txBody>
      </p:sp>
      <p:sp>
        <p:nvSpPr>
          <p:cNvPr id="3" name="2 Marcador de contenido"/>
          <p:cNvSpPr>
            <a:spLocks noGrp="1"/>
          </p:cNvSpPr>
          <p:nvPr>
            <p:ph idx="1"/>
          </p:nvPr>
        </p:nvSpPr>
        <p:spPr>
          <a:xfrm>
            <a:off x="0" y="1600200"/>
            <a:ext cx="9144000" cy="5257800"/>
          </a:xfrm>
        </p:spPr>
        <p:txBody>
          <a:bodyPr>
            <a:normAutofit fontScale="92500" lnSpcReduction="20000"/>
          </a:bodyPr>
          <a:lstStyle/>
          <a:p>
            <a:pPr marL="0" indent="0" algn="just">
              <a:buNone/>
            </a:pPr>
            <a:r>
              <a:rPr lang="es-PA" dirty="0" smtClean="0"/>
              <a:t>El tratamiento contable que se le da al patrimonio, a los ingresos, costos y gastos del contribuyente, difiere considerablemente del tratamiento fiscal que la ley tributaria contempla. La situación anterior, hace que la utilidad determinada según los principios de contabilidad generalmente aceptados, sea diferente a la utilidad o renta líquida determinada según las normas tributarias. El impuesto de renta es uno solo, el cual se aplica sobre las utilidades o renta del contribuyente, y al ser diferente la utilidad contable de la utilidad fiscal, se presenta una diferencia también en el impuesto. La diferencia en el impuesto de renta, resultante de una diferencia en la utilidad contable y fiscal, es lo que se conoce como impuesto de renta diferido.</a:t>
            </a:r>
            <a:endParaRPr lang="es-PA" dirty="0"/>
          </a:p>
        </p:txBody>
      </p:sp>
      <p:sp>
        <p:nvSpPr>
          <p:cNvPr id="4" name="3 CuadroTexto">
            <a:hlinkClick r:id="rId2" action="ppaction://hlinksldjump"/>
          </p:cNvPr>
          <p:cNvSpPr txBox="1"/>
          <p:nvPr/>
        </p:nvSpPr>
        <p:spPr>
          <a:xfrm>
            <a:off x="7524328" y="6488668"/>
            <a:ext cx="1368152" cy="369332"/>
          </a:xfrm>
          <a:prstGeom prst="rect">
            <a:avLst/>
          </a:prstGeom>
          <a:solidFill>
            <a:schemeClr val="bg1"/>
          </a:solidFill>
        </p:spPr>
        <p:txBody>
          <a:bodyPr wrap="square" rtlCol="0">
            <a:spAutoFit/>
          </a:bodyPr>
          <a:lstStyle/>
          <a:p>
            <a:r>
              <a:rPr lang="es-PA" b="1" dirty="0" smtClean="0">
                <a:solidFill>
                  <a:srgbClr val="0070C0"/>
                </a:solidFill>
              </a:rPr>
              <a:t>CONTENIDO</a:t>
            </a:r>
            <a:endParaRPr lang="es-PA" b="1" dirty="0">
              <a:solidFill>
                <a:srgbClr val="0070C0"/>
              </a:solidFill>
            </a:endParaRPr>
          </a:p>
        </p:txBody>
      </p:sp>
    </p:spTree>
    <p:extLst>
      <p:ext uri="{BB962C8B-B14F-4D97-AF65-F5344CB8AC3E}">
        <p14:creationId xmlns:p14="http://schemas.microsoft.com/office/powerpoint/2010/main" val="3794450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A" dirty="0" smtClean="0"/>
              <a:t>CONCLUSIÓN </a:t>
            </a:r>
            <a:endParaRPr lang="es-PA" dirty="0"/>
          </a:p>
        </p:txBody>
      </p:sp>
      <p:sp>
        <p:nvSpPr>
          <p:cNvPr id="3" name="2 Marcador de contenido"/>
          <p:cNvSpPr>
            <a:spLocks noGrp="1"/>
          </p:cNvSpPr>
          <p:nvPr>
            <p:ph idx="1"/>
          </p:nvPr>
        </p:nvSpPr>
        <p:spPr>
          <a:xfrm>
            <a:off x="0" y="1340768"/>
            <a:ext cx="9144000" cy="5517232"/>
          </a:xfrm>
        </p:spPr>
        <p:txBody>
          <a:bodyPr>
            <a:normAutofit fontScale="77500" lnSpcReduction="20000"/>
          </a:bodyPr>
          <a:lstStyle/>
          <a:p>
            <a:pPr algn="just">
              <a:buFont typeface="Wingdings" pitchFamily="2" charset="2"/>
              <a:buChar char="v"/>
            </a:pPr>
            <a:r>
              <a:rPr lang="es-PA" dirty="0" smtClean="0"/>
              <a:t>La toma decisiones a través de los costos relevantes que lleva una empresa.</a:t>
            </a:r>
          </a:p>
          <a:p>
            <a:pPr marL="0" indent="0" algn="just">
              <a:buNone/>
            </a:pPr>
            <a:endParaRPr lang="es-PA" dirty="0" smtClean="0"/>
          </a:p>
          <a:p>
            <a:pPr algn="just">
              <a:buFont typeface="Wingdings" pitchFamily="2" charset="2"/>
              <a:buChar char="v"/>
            </a:pPr>
            <a:r>
              <a:rPr lang="es-PA" dirty="0" smtClean="0"/>
              <a:t>Los informes de contabilidad son requisitos esenciales, veraces y  oportunos que me conducen a la acción de Tomar una Decisión correcta en un momento oportuno.</a:t>
            </a:r>
          </a:p>
          <a:p>
            <a:pPr marL="0" indent="0" algn="just">
              <a:buNone/>
            </a:pPr>
            <a:endParaRPr lang="es-PA" dirty="0" smtClean="0"/>
          </a:p>
          <a:p>
            <a:pPr algn="just">
              <a:buFont typeface="Wingdings" pitchFamily="2" charset="2"/>
              <a:buChar char="v"/>
            </a:pPr>
            <a:r>
              <a:rPr lang="es-PA" dirty="0" smtClean="0"/>
              <a:t>El precio no es fácil de definir y puede tomar muchas formas y denominaciones ya que el precio es considerado como el nivel al que se iguala el valor monetario del producto o servicio viendo la rapidez de aceptación y flexibilidad en el mercado.</a:t>
            </a:r>
          </a:p>
          <a:p>
            <a:pPr marL="0" indent="0" algn="just">
              <a:buNone/>
            </a:pPr>
            <a:endParaRPr lang="es-PA" dirty="0" smtClean="0"/>
          </a:p>
          <a:p>
            <a:pPr algn="just">
              <a:buFont typeface="Wingdings" pitchFamily="2" charset="2"/>
              <a:buChar char="v"/>
            </a:pPr>
            <a:r>
              <a:rPr lang="es-PA" dirty="0" smtClean="0"/>
              <a:t>El Impuesto sobre la renta fue creado con la finalidad de que el Estado perciba un módico porcentaje de la ganancia anual de una empresa o negocio.</a:t>
            </a:r>
          </a:p>
          <a:p>
            <a:pPr marL="0" indent="0" algn="just">
              <a:buNone/>
            </a:pPr>
            <a:endParaRPr lang="es-PA" dirty="0"/>
          </a:p>
        </p:txBody>
      </p:sp>
      <p:sp>
        <p:nvSpPr>
          <p:cNvPr id="4" name="3 CuadroTexto">
            <a:hlinkClick r:id="rId2" action="ppaction://hlinksldjump"/>
          </p:cNvPr>
          <p:cNvSpPr txBox="1"/>
          <p:nvPr/>
        </p:nvSpPr>
        <p:spPr>
          <a:xfrm>
            <a:off x="7452320" y="6237312"/>
            <a:ext cx="1368152" cy="369332"/>
          </a:xfrm>
          <a:prstGeom prst="rect">
            <a:avLst/>
          </a:prstGeom>
          <a:solidFill>
            <a:schemeClr val="bg1"/>
          </a:solidFill>
        </p:spPr>
        <p:txBody>
          <a:bodyPr wrap="square" rtlCol="0">
            <a:spAutoFit/>
          </a:bodyPr>
          <a:lstStyle/>
          <a:p>
            <a:r>
              <a:rPr lang="es-PA" b="1" dirty="0" smtClean="0">
                <a:solidFill>
                  <a:srgbClr val="0070C0"/>
                </a:solidFill>
              </a:rPr>
              <a:t>CONTENIDO</a:t>
            </a:r>
            <a:endParaRPr lang="es-PA" b="1" dirty="0">
              <a:solidFill>
                <a:srgbClr val="0070C0"/>
              </a:solidFill>
            </a:endParaRPr>
          </a:p>
        </p:txBody>
      </p:sp>
    </p:spTree>
    <p:extLst>
      <p:ext uri="{BB962C8B-B14F-4D97-AF65-F5344CB8AC3E}">
        <p14:creationId xmlns:p14="http://schemas.microsoft.com/office/powerpoint/2010/main" val="21418320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A" dirty="0" smtClean="0"/>
              <a:t>RECOMENDACIONES</a:t>
            </a:r>
            <a:endParaRPr lang="es-PA" dirty="0"/>
          </a:p>
        </p:txBody>
      </p:sp>
      <p:sp>
        <p:nvSpPr>
          <p:cNvPr id="3" name="2 Marcador de contenido"/>
          <p:cNvSpPr>
            <a:spLocks noGrp="1"/>
          </p:cNvSpPr>
          <p:nvPr>
            <p:ph idx="1"/>
          </p:nvPr>
        </p:nvSpPr>
        <p:spPr/>
        <p:txBody>
          <a:bodyPr>
            <a:normAutofit fontScale="70000" lnSpcReduction="20000"/>
          </a:bodyPr>
          <a:lstStyle/>
          <a:p>
            <a:pPr algn="just">
              <a:buFont typeface="Wingdings" pitchFamily="2" charset="2"/>
              <a:buChar char="v"/>
            </a:pPr>
            <a:r>
              <a:rPr lang="es-PA" dirty="0" smtClean="0"/>
              <a:t>Recomiendo que para tomar una decisión en los precios sobre la venta de cualquier producto debemos tener muy claro los costos relevantes.</a:t>
            </a:r>
          </a:p>
          <a:p>
            <a:pPr marL="0" indent="0" algn="just">
              <a:buNone/>
            </a:pPr>
            <a:endParaRPr lang="es-PA" dirty="0" smtClean="0"/>
          </a:p>
          <a:p>
            <a:pPr algn="just">
              <a:buFont typeface="Wingdings" pitchFamily="2" charset="2"/>
              <a:buChar char="v"/>
            </a:pPr>
            <a:r>
              <a:rPr lang="es-PA" dirty="0" smtClean="0"/>
              <a:t>Con la finalidad de poder tomar una buena decisión en los precios es necesario ver los informes de contabilidad. </a:t>
            </a:r>
          </a:p>
          <a:p>
            <a:pPr marL="0" indent="0" algn="just">
              <a:buNone/>
            </a:pPr>
            <a:endParaRPr lang="es-PA" dirty="0" smtClean="0"/>
          </a:p>
          <a:p>
            <a:pPr algn="just">
              <a:buFont typeface="Wingdings" pitchFamily="2" charset="2"/>
              <a:buChar char="v"/>
            </a:pPr>
            <a:r>
              <a:rPr lang="es-PA" dirty="0" smtClean="0"/>
              <a:t>Es importante tener en cuenta que el precio no es fácil de definir en el mercado ya que puede tomar muchas denominaciones. </a:t>
            </a:r>
          </a:p>
          <a:p>
            <a:pPr marL="0" indent="0" algn="just">
              <a:buNone/>
            </a:pPr>
            <a:endParaRPr lang="es-PA" dirty="0" smtClean="0"/>
          </a:p>
          <a:p>
            <a:pPr algn="just">
              <a:buFont typeface="Wingdings" pitchFamily="2" charset="2"/>
              <a:buChar char="v"/>
            </a:pPr>
            <a:r>
              <a:rPr lang="es-PA" dirty="0" smtClean="0"/>
              <a:t>Toda empresa cualquiera que sea tiene que tener claro que El impuesto sobre la Renta es creado para dar una portación módica al gobierno. </a:t>
            </a:r>
          </a:p>
          <a:p>
            <a:pPr marL="0" indent="0" algn="just">
              <a:buNone/>
            </a:pPr>
            <a:endParaRPr lang="es-PA" dirty="0"/>
          </a:p>
        </p:txBody>
      </p:sp>
      <p:sp>
        <p:nvSpPr>
          <p:cNvPr id="4" name="3 CuadroTexto">
            <a:hlinkClick r:id="rId2" action="ppaction://hlinksldjump"/>
          </p:cNvPr>
          <p:cNvSpPr txBox="1"/>
          <p:nvPr/>
        </p:nvSpPr>
        <p:spPr>
          <a:xfrm>
            <a:off x="7524328" y="6165304"/>
            <a:ext cx="1368152" cy="369332"/>
          </a:xfrm>
          <a:prstGeom prst="rect">
            <a:avLst/>
          </a:prstGeom>
          <a:solidFill>
            <a:schemeClr val="bg1"/>
          </a:solidFill>
        </p:spPr>
        <p:txBody>
          <a:bodyPr wrap="square" rtlCol="0">
            <a:spAutoFit/>
          </a:bodyPr>
          <a:lstStyle/>
          <a:p>
            <a:r>
              <a:rPr lang="es-PA" b="1" dirty="0" smtClean="0">
                <a:solidFill>
                  <a:srgbClr val="0070C0"/>
                </a:solidFill>
              </a:rPr>
              <a:t>CONTENIDO</a:t>
            </a:r>
            <a:endParaRPr lang="es-PA" b="1" dirty="0">
              <a:solidFill>
                <a:srgbClr val="0070C0"/>
              </a:solidFill>
            </a:endParaRPr>
          </a:p>
        </p:txBody>
      </p:sp>
    </p:spTree>
    <p:extLst>
      <p:ext uri="{BB962C8B-B14F-4D97-AF65-F5344CB8AC3E}">
        <p14:creationId xmlns:p14="http://schemas.microsoft.com/office/powerpoint/2010/main" val="23325129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A" dirty="0" smtClean="0"/>
              <a:t>Infografía</a:t>
            </a:r>
            <a:endParaRPr lang="es-PA" dirty="0"/>
          </a:p>
        </p:txBody>
      </p:sp>
      <p:sp>
        <p:nvSpPr>
          <p:cNvPr id="3" name="2 Marcador de contenido"/>
          <p:cNvSpPr>
            <a:spLocks noGrp="1"/>
          </p:cNvSpPr>
          <p:nvPr>
            <p:ph idx="1"/>
          </p:nvPr>
        </p:nvSpPr>
        <p:spPr/>
        <p:txBody>
          <a:bodyPr>
            <a:normAutofit fontScale="92500" lnSpcReduction="20000"/>
          </a:bodyPr>
          <a:lstStyle/>
          <a:p>
            <a:pPr marL="0" indent="0">
              <a:buNone/>
            </a:pPr>
            <a:r>
              <a:rPr lang="es-PA" dirty="0" smtClean="0"/>
              <a:t>http://www.slideshare.net/melijrm/costos-relevantes-para-la-toma-de-decisiones-6940245</a:t>
            </a:r>
          </a:p>
          <a:p>
            <a:pPr marL="0" indent="0">
              <a:buNone/>
            </a:pPr>
            <a:endParaRPr lang="es-PA" dirty="0" smtClean="0"/>
          </a:p>
          <a:p>
            <a:pPr marL="0" indent="0">
              <a:buNone/>
            </a:pPr>
            <a:r>
              <a:rPr lang="es-PA" dirty="0" smtClean="0"/>
              <a:t>http://html.rincondelvago.com/decisiones-de-precios.html</a:t>
            </a:r>
          </a:p>
          <a:p>
            <a:pPr marL="0" indent="0">
              <a:buNone/>
            </a:pPr>
            <a:endParaRPr lang="es-PA" dirty="0" smtClean="0"/>
          </a:p>
          <a:p>
            <a:pPr marL="0" indent="0">
              <a:buNone/>
            </a:pPr>
            <a:r>
              <a:rPr lang="es-PA" dirty="0" smtClean="0"/>
              <a:t>http://web.iese.edu/RTermes/acer/acer47.htm</a:t>
            </a:r>
          </a:p>
          <a:p>
            <a:pPr marL="0" indent="0">
              <a:buNone/>
            </a:pPr>
            <a:endParaRPr lang="es-PA" dirty="0" smtClean="0"/>
          </a:p>
          <a:p>
            <a:pPr marL="0" indent="0">
              <a:buNone/>
            </a:pPr>
            <a:r>
              <a:rPr lang="es-PA" dirty="0" smtClean="0"/>
              <a:t>http://www.gerencie.com/impuesto-de-renta-diferido-2.html</a:t>
            </a:r>
          </a:p>
          <a:p>
            <a:pPr marL="0" indent="0">
              <a:buNone/>
            </a:pPr>
            <a:endParaRPr lang="es-PA" dirty="0"/>
          </a:p>
        </p:txBody>
      </p:sp>
      <p:sp>
        <p:nvSpPr>
          <p:cNvPr id="4" name="3 CuadroTexto">
            <a:hlinkClick r:id="rId2" action="ppaction://hlinksldjump"/>
          </p:cNvPr>
          <p:cNvSpPr txBox="1"/>
          <p:nvPr/>
        </p:nvSpPr>
        <p:spPr>
          <a:xfrm>
            <a:off x="7452320" y="6237312"/>
            <a:ext cx="1368152" cy="369332"/>
          </a:xfrm>
          <a:prstGeom prst="rect">
            <a:avLst/>
          </a:prstGeom>
          <a:solidFill>
            <a:schemeClr val="bg1"/>
          </a:solidFill>
        </p:spPr>
        <p:txBody>
          <a:bodyPr wrap="square" rtlCol="0">
            <a:spAutoFit/>
          </a:bodyPr>
          <a:lstStyle/>
          <a:p>
            <a:r>
              <a:rPr lang="es-PA" b="1" dirty="0" smtClean="0">
                <a:solidFill>
                  <a:srgbClr val="0070C0"/>
                </a:solidFill>
              </a:rPr>
              <a:t>CONTENIDO</a:t>
            </a:r>
            <a:endParaRPr lang="es-PA" b="1" dirty="0">
              <a:solidFill>
                <a:srgbClr val="0070C0"/>
              </a:solidFill>
            </a:endParaRPr>
          </a:p>
        </p:txBody>
      </p:sp>
    </p:spTree>
    <p:extLst>
      <p:ext uri="{BB962C8B-B14F-4D97-AF65-F5344CB8AC3E}">
        <p14:creationId xmlns:p14="http://schemas.microsoft.com/office/powerpoint/2010/main" val="19037130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PA"/>
          </a:p>
        </p:txBody>
      </p:sp>
      <p:sp>
        <p:nvSpPr>
          <p:cNvPr id="3" name="2 Marcador de contenido"/>
          <p:cNvSpPr>
            <a:spLocks noGrp="1"/>
          </p:cNvSpPr>
          <p:nvPr>
            <p:ph idx="1"/>
          </p:nvPr>
        </p:nvSpPr>
        <p:spPr/>
        <p:txBody>
          <a:bodyPr/>
          <a:lstStyle/>
          <a:p>
            <a:endParaRPr lang="es-PA"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a:hlinkClick r:id="rId3" action="ppaction://hlinksldjump"/>
          </p:cNvPr>
          <p:cNvSpPr txBox="1"/>
          <p:nvPr/>
        </p:nvSpPr>
        <p:spPr>
          <a:xfrm>
            <a:off x="7812360" y="6237312"/>
            <a:ext cx="864096" cy="369332"/>
          </a:xfrm>
          <a:prstGeom prst="rect">
            <a:avLst/>
          </a:prstGeom>
          <a:solidFill>
            <a:schemeClr val="bg1"/>
          </a:solidFill>
        </p:spPr>
        <p:txBody>
          <a:bodyPr wrap="square" rtlCol="0">
            <a:spAutoFit/>
          </a:bodyPr>
          <a:lstStyle/>
          <a:p>
            <a:pPr algn="ctr"/>
            <a:r>
              <a:rPr lang="es-PA" b="1" dirty="0" smtClean="0">
                <a:solidFill>
                  <a:srgbClr val="0070C0"/>
                </a:solidFill>
              </a:rPr>
              <a:t>SALIR</a:t>
            </a:r>
            <a:endParaRPr lang="es-PA" b="1" dirty="0">
              <a:solidFill>
                <a:srgbClr val="0070C0"/>
              </a:solidFill>
            </a:endParaRPr>
          </a:p>
        </p:txBody>
      </p:sp>
    </p:spTree>
    <p:extLst>
      <p:ext uri="{BB962C8B-B14F-4D97-AF65-F5344CB8AC3E}">
        <p14:creationId xmlns:p14="http://schemas.microsoft.com/office/powerpoint/2010/main" val="34982026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0"/>
            <a:ext cx="9144000" cy="576063"/>
          </a:xfrm>
        </p:spPr>
        <p:txBody>
          <a:bodyPr>
            <a:normAutofit fontScale="90000"/>
          </a:bodyPr>
          <a:lstStyle/>
          <a:p>
            <a:r>
              <a:rPr lang="es-PA" dirty="0" smtClean="0"/>
              <a:t>CONTENIDO</a:t>
            </a:r>
            <a:endParaRPr lang="es-PA" dirty="0"/>
          </a:p>
        </p:txBody>
      </p:sp>
      <p:sp>
        <p:nvSpPr>
          <p:cNvPr id="8" name="2 Subtítulo">
            <a:hlinkClick r:id="rId2" action="ppaction://hlinksldjump"/>
          </p:cNvPr>
          <p:cNvSpPr txBox="1">
            <a:spLocks/>
          </p:cNvSpPr>
          <p:nvPr/>
        </p:nvSpPr>
        <p:spPr>
          <a:xfrm>
            <a:off x="5364088" y="1628800"/>
            <a:ext cx="3492388" cy="656153"/>
          </a:xfrm>
          <a:prstGeom prst="rect">
            <a:avLst/>
          </a:prstGeom>
          <a:solidFill>
            <a:schemeClr val="bg1"/>
          </a:solidFill>
          <a:ln>
            <a:solidFill>
              <a:schemeClr val="tx1"/>
            </a:solidFill>
          </a:ln>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s-PA" b="0" i="0" u="none" strike="noStrike" kern="1200" cap="none" spc="0" normalizeH="0" baseline="0" noProof="0" dirty="0" smtClean="0">
                <a:ln>
                  <a:noFill/>
                </a:ln>
                <a:solidFill>
                  <a:schemeClr val="tx1">
                    <a:tint val="75000"/>
                  </a:schemeClr>
                </a:solidFill>
                <a:effectLst/>
                <a:uLnTx/>
                <a:uFillTx/>
                <a:latin typeface="+mn-lt"/>
                <a:ea typeface="+mn-ea"/>
                <a:cs typeface="+mn-cs"/>
                <a:hlinkClick r:id="rId2" action="ppaction://hlinksldjump"/>
              </a:rPr>
              <a:t>2.</a:t>
            </a:r>
            <a:r>
              <a:rPr kumimoji="0" lang="es-PA" b="0" i="0" u="none" strike="noStrike" kern="1200" cap="none" spc="0" normalizeH="0" noProof="0" dirty="0" smtClean="0">
                <a:ln>
                  <a:noFill/>
                </a:ln>
                <a:solidFill>
                  <a:schemeClr val="tx1">
                    <a:tint val="75000"/>
                  </a:schemeClr>
                </a:solidFill>
                <a:effectLst/>
                <a:uLnTx/>
                <a:uFillTx/>
                <a:latin typeface="+mn-lt"/>
                <a:ea typeface="+mn-ea"/>
                <a:cs typeface="+mn-cs"/>
                <a:hlinkClick r:id="rId2" action="ppaction://hlinksldjump"/>
              </a:rPr>
              <a:t> DECISIONES DE FIJACIÓN DE PRECIOS Y DE COSTOS</a:t>
            </a:r>
            <a:endParaRPr kumimoji="0" lang="es-PA" b="0" i="0" u="none" strike="noStrike" kern="1200" cap="none" spc="0" normalizeH="0" baseline="0" noProof="0" dirty="0">
              <a:ln>
                <a:noFill/>
              </a:ln>
              <a:solidFill>
                <a:schemeClr val="tx1">
                  <a:tint val="75000"/>
                </a:schemeClr>
              </a:solidFill>
              <a:effectLst/>
              <a:uLnTx/>
              <a:uFillTx/>
              <a:latin typeface="+mn-lt"/>
              <a:ea typeface="+mn-ea"/>
              <a:cs typeface="+mn-cs"/>
              <a:hlinkClick r:id="rId3" action="ppaction://hlinksldjump"/>
            </a:endParaRPr>
          </a:p>
        </p:txBody>
      </p:sp>
      <p:sp>
        <p:nvSpPr>
          <p:cNvPr id="9" name="2 Subtítulo">
            <a:hlinkClick r:id="rId4" action="ppaction://hlinksldjump"/>
          </p:cNvPr>
          <p:cNvSpPr txBox="1">
            <a:spLocks/>
          </p:cNvSpPr>
          <p:nvPr/>
        </p:nvSpPr>
        <p:spPr>
          <a:xfrm>
            <a:off x="5418094" y="2484275"/>
            <a:ext cx="3384376" cy="504056"/>
          </a:xfrm>
          <a:prstGeom prst="rect">
            <a:avLst/>
          </a:prstGeom>
          <a:solidFill>
            <a:schemeClr val="bg1"/>
          </a:solidFill>
          <a:ln>
            <a:solidFill>
              <a:schemeClr val="tx1"/>
            </a:solidFill>
          </a:ln>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v"/>
              <a:tabLst/>
              <a:defRPr/>
            </a:pPr>
            <a:r>
              <a:rPr lang="es-PA" dirty="0" smtClean="0">
                <a:solidFill>
                  <a:schemeClr val="tx1">
                    <a:tint val="75000"/>
                  </a:schemeClr>
                </a:solidFill>
                <a:hlinkClick r:id="rId4" action="ppaction://hlinksldjump"/>
              </a:rPr>
              <a:t>3</a:t>
            </a:r>
            <a:r>
              <a:rPr kumimoji="0" lang="es-PA" b="0" i="0" u="none" strike="noStrike" kern="1200" cap="none" spc="0" normalizeH="0" baseline="0" noProof="0" dirty="0" smtClean="0">
                <a:ln>
                  <a:noFill/>
                </a:ln>
                <a:solidFill>
                  <a:schemeClr val="tx1">
                    <a:tint val="75000"/>
                  </a:schemeClr>
                </a:solidFill>
                <a:effectLst/>
                <a:uLnTx/>
                <a:uFillTx/>
                <a:latin typeface="+mn-lt"/>
                <a:ea typeface="+mn-ea"/>
                <a:cs typeface="+mn-cs"/>
                <a:hlinkClick r:id="rId4" action="ppaction://hlinksldjump"/>
              </a:rPr>
              <a:t>.</a:t>
            </a:r>
            <a:r>
              <a:rPr kumimoji="0" lang="es-PA" b="0" i="0" u="none" strike="noStrike" kern="1200" cap="none" spc="0" normalizeH="0" noProof="0" dirty="0" smtClean="0">
                <a:ln>
                  <a:noFill/>
                </a:ln>
                <a:solidFill>
                  <a:schemeClr val="tx1">
                    <a:tint val="75000"/>
                  </a:schemeClr>
                </a:solidFill>
                <a:effectLst/>
                <a:uLnTx/>
                <a:uFillTx/>
                <a:latin typeface="+mn-lt"/>
                <a:ea typeface="+mn-ea"/>
                <a:cs typeface="+mn-cs"/>
                <a:hlinkClick r:id="rId4" action="ppaction://hlinksldjump"/>
              </a:rPr>
              <a:t> </a:t>
            </a:r>
            <a:r>
              <a:rPr lang="es-PA" noProof="0" dirty="0" smtClean="0">
                <a:solidFill>
                  <a:schemeClr val="tx1">
                    <a:tint val="75000"/>
                  </a:schemeClr>
                </a:solidFill>
                <a:hlinkClick r:id="rId4" action="ppaction://hlinksldjump"/>
              </a:rPr>
              <a:t>PRECIOS RELATIVOS</a:t>
            </a:r>
            <a:endParaRPr kumimoji="0" lang="es-PA" b="0" i="0" u="none" strike="noStrike" kern="1200" cap="none" spc="0" normalizeH="0" baseline="0" noProof="0" dirty="0">
              <a:ln>
                <a:noFill/>
              </a:ln>
              <a:solidFill>
                <a:schemeClr val="tx1">
                  <a:tint val="75000"/>
                </a:schemeClr>
              </a:solidFill>
              <a:effectLst/>
              <a:uLnTx/>
              <a:uFillTx/>
              <a:latin typeface="+mn-lt"/>
              <a:ea typeface="+mn-ea"/>
              <a:cs typeface="+mn-cs"/>
              <a:hlinkClick r:id="rId3" action="ppaction://hlinksldjump"/>
            </a:endParaRPr>
          </a:p>
        </p:txBody>
      </p:sp>
      <p:sp>
        <p:nvSpPr>
          <p:cNvPr id="13" name="2 Subtítulo">
            <a:hlinkClick r:id="rId5" action="ppaction://hlinksldjump"/>
          </p:cNvPr>
          <p:cNvSpPr txBox="1">
            <a:spLocks/>
          </p:cNvSpPr>
          <p:nvPr/>
        </p:nvSpPr>
        <p:spPr>
          <a:xfrm>
            <a:off x="228689" y="3140968"/>
            <a:ext cx="3960440" cy="792088"/>
          </a:xfrm>
          <a:prstGeom prst="rect">
            <a:avLst/>
          </a:prstGeom>
          <a:solidFill>
            <a:schemeClr val="bg1"/>
          </a:solidFill>
          <a:ln>
            <a:solidFill>
              <a:schemeClr val="tx1"/>
            </a:solidFill>
          </a:ln>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v"/>
              <a:tabLst/>
              <a:defRPr/>
            </a:pPr>
            <a:r>
              <a:rPr lang="es-PA" noProof="0" dirty="0" smtClean="0">
                <a:solidFill>
                  <a:schemeClr val="tx1">
                    <a:tint val="75000"/>
                  </a:schemeClr>
                </a:solidFill>
                <a:hlinkClick r:id="rId5" action="ppaction://hlinksldjump"/>
              </a:rPr>
              <a:t>4</a:t>
            </a:r>
            <a:r>
              <a:rPr kumimoji="0" lang="es-PA" b="0" i="0" u="none" strike="noStrike" kern="1200" cap="none" spc="0" normalizeH="0" baseline="0" noProof="0" dirty="0" smtClean="0">
                <a:ln>
                  <a:noFill/>
                </a:ln>
                <a:solidFill>
                  <a:schemeClr val="tx1">
                    <a:tint val="75000"/>
                  </a:schemeClr>
                </a:solidFill>
                <a:effectLst/>
                <a:uLnTx/>
                <a:uFillTx/>
                <a:latin typeface="+mn-lt"/>
                <a:ea typeface="+mn-ea"/>
                <a:cs typeface="+mn-cs"/>
                <a:hlinkClick r:id="rId5" action="ppaction://hlinksldjump"/>
              </a:rPr>
              <a:t>.</a:t>
            </a:r>
            <a:r>
              <a:rPr kumimoji="0" lang="es-PA" b="0" i="0" u="none" strike="noStrike" kern="1200" cap="none" spc="0" normalizeH="0" noProof="0" dirty="0" smtClean="0">
                <a:ln>
                  <a:noFill/>
                </a:ln>
                <a:solidFill>
                  <a:schemeClr val="tx1">
                    <a:tint val="75000"/>
                  </a:schemeClr>
                </a:solidFill>
                <a:effectLst/>
                <a:uLnTx/>
                <a:uFillTx/>
                <a:latin typeface="+mn-lt"/>
                <a:ea typeface="+mn-ea"/>
                <a:cs typeface="+mn-cs"/>
                <a:hlinkClick r:id="rId5" action="ppaction://hlinksldjump"/>
              </a:rPr>
              <a:t> LA </a:t>
            </a:r>
            <a:r>
              <a:rPr lang="es-PA" dirty="0" smtClean="0">
                <a:solidFill>
                  <a:schemeClr val="tx1">
                    <a:tint val="75000"/>
                  </a:schemeClr>
                </a:solidFill>
                <a:hlinkClick r:id="rId5" action="ppaction://hlinksldjump"/>
              </a:rPr>
              <a:t>DECISIÓN DE INVERTIR Y LA TEORÍA DE OPCIONES</a:t>
            </a:r>
            <a:endParaRPr kumimoji="0" lang="es-PA" b="0" i="0" u="none" strike="noStrike" kern="1200" cap="none" spc="0" normalizeH="0" baseline="0" noProof="0" dirty="0">
              <a:ln>
                <a:noFill/>
              </a:ln>
              <a:solidFill>
                <a:schemeClr val="tx1">
                  <a:tint val="75000"/>
                </a:schemeClr>
              </a:solidFill>
              <a:effectLst/>
              <a:uLnTx/>
              <a:uFillTx/>
              <a:latin typeface="+mn-lt"/>
              <a:ea typeface="+mn-ea"/>
              <a:cs typeface="+mn-cs"/>
              <a:hlinkClick r:id="rId3" action="ppaction://hlinksldjump"/>
            </a:endParaRPr>
          </a:p>
        </p:txBody>
      </p:sp>
      <p:sp>
        <p:nvSpPr>
          <p:cNvPr id="14" name="2 Subtítulo">
            <a:hlinkClick r:id="rId6" action="ppaction://hlinksldjump"/>
          </p:cNvPr>
          <p:cNvSpPr txBox="1">
            <a:spLocks/>
          </p:cNvSpPr>
          <p:nvPr/>
        </p:nvSpPr>
        <p:spPr>
          <a:xfrm>
            <a:off x="4829742" y="3140968"/>
            <a:ext cx="3815138" cy="792088"/>
          </a:xfrm>
          <a:prstGeom prst="rect">
            <a:avLst/>
          </a:prstGeom>
          <a:solidFill>
            <a:schemeClr val="bg1"/>
          </a:solidFill>
          <a:ln>
            <a:solidFill>
              <a:schemeClr val="tx1"/>
            </a:solidFill>
          </a:ln>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v"/>
              <a:tabLst/>
              <a:defRPr/>
            </a:pPr>
            <a:r>
              <a:rPr lang="es-PA" noProof="0" dirty="0" smtClean="0">
                <a:solidFill>
                  <a:schemeClr val="tx1">
                    <a:tint val="75000"/>
                  </a:schemeClr>
                </a:solidFill>
                <a:hlinkClick r:id="rId6" action="ppaction://hlinksldjump"/>
              </a:rPr>
              <a:t>5</a:t>
            </a:r>
            <a:r>
              <a:rPr kumimoji="0" lang="es-PA" b="0" i="0" u="none" strike="noStrike" kern="1200" cap="none" spc="0" normalizeH="0" baseline="0" noProof="0" dirty="0" smtClean="0">
                <a:ln>
                  <a:noFill/>
                </a:ln>
                <a:solidFill>
                  <a:schemeClr val="tx1">
                    <a:tint val="75000"/>
                  </a:schemeClr>
                </a:solidFill>
                <a:effectLst/>
                <a:uLnTx/>
                <a:uFillTx/>
                <a:latin typeface="+mn-lt"/>
                <a:ea typeface="+mn-ea"/>
                <a:cs typeface="+mn-cs"/>
                <a:hlinkClick r:id="rId6" action="ppaction://hlinksldjump"/>
              </a:rPr>
              <a:t>.</a:t>
            </a:r>
            <a:r>
              <a:rPr kumimoji="0" lang="es-PA" b="0" i="0" u="none" strike="noStrike" kern="1200" cap="none" spc="0" normalizeH="0" noProof="0" dirty="0" smtClean="0">
                <a:ln>
                  <a:noFill/>
                </a:ln>
                <a:solidFill>
                  <a:schemeClr val="tx1">
                    <a:tint val="75000"/>
                  </a:schemeClr>
                </a:solidFill>
                <a:effectLst/>
                <a:uLnTx/>
                <a:uFillTx/>
                <a:latin typeface="+mn-lt"/>
                <a:ea typeface="+mn-ea"/>
                <a:cs typeface="+mn-cs"/>
                <a:hlinkClick r:id="rId6" action="ppaction://hlinksldjump"/>
              </a:rPr>
              <a:t> </a:t>
            </a:r>
            <a:r>
              <a:rPr lang="es-PA" dirty="0" smtClean="0">
                <a:solidFill>
                  <a:schemeClr val="tx1">
                    <a:tint val="75000"/>
                  </a:schemeClr>
                </a:solidFill>
                <a:hlinkClick r:id="rId6" action="ppaction://hlinksldjump"/>
              </a:rPr>
              <a:t>DESCRIPCIÓN E IMPUESTO SOBRE LA RENTA</a:t>
            </a:r>
            <a:endParaRPr kumimoji="0" lang="es-PA" b="0" i="0" u="none" strike="noStrike" kern="1200" cap="none" spc="0" normalizeH="0" baseline="0" noProof="0" dirty="0">
              <a:ln>
                <a:noFill/>
              </a:ln>
              <a:solidFill>
                <a:schemeClr val="tx1">
                  <a:tint val="75000"/>
                </a:schemeClr>
              </a:solidFill>
              <a:effectLst/>
              <a:uLnTx/>
              <a:uFillTx/>
              <a:latin typeface="+mn-lt"/>
              <a:ea typeface="+mn-ea"/>
              <a:cs typeface="+mn-cs"/>
              <a:hlinkClick r:id="rId3" action="ppaction://hlinksldjump"/>
            </a:endParaRPr>
          </a:p>
        </p:txBody>
      </p:sp>
      <p:sp>
        <p:nvSpPr>
          <p:cNvPr id="15" name="2 Subtítulo">
            <a:hlinkClick r:id="rId7" action="ppaction://hlinksldjump"/>
          </p:cNvPr>
          <p:cNvSpPr txBox="1">
            <a:spLocks/>
          </p:cNvSpPr>
          <p:nvPr/>
        </p:nvSpPr>
        <p:spPr>
          <a:xfrm>
            <a:off x="660737" y="4653136"/>
            <a:ext cx="3096344" cy="504056"/>
          </a:xfrm>
          <a:prstGeom prst="rect">
            <a:avLst/>
          </a:prstGeom>
          <a:solidFill>
            <a:schemeClr val="bg1"/>
          </a:solidFill>
          <a:ln>
            <a:solidFill>
              <a:schemeClr val="tx1"/>
            </a:solidFill>
          </a:ln>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v"/>
              <a:tabLst/>
              <a:defRPr/>
            </a:pPr>
            <a:r>
              <a:rPr lang="es-PA" dirty="0" smtClean="0">
                <a:solidFill>
                  <a:schemeClr val="tx1">
                    <a:tint val="75000"/>
                  </a:schemeClr>
                </a:solidFill>
                <a:hlinkClick r:id="rId7" action="ppaction://hlinksldjump"/>
              </a:rPr>
              <a:t>CONCLUSIÓN</a:t>
            </a:r>
            <a:endParaRPr kumimoji="0" lang="es-PA" b="0" i="0" u="none" strike="noStrike" kern="1200" cap="none" spc="0" normalizeH="0" baseline="0" noProof="0" dirty="0">
              <a:ln>
                <a:noFill/>
              </a:ln>
              <a:solidFill>
                <a:schemeClr val="tx1">
                  <a:tint val="75000"/>
                </a:schemeClr>
              </a:solidFill>
              <a:effectLst/>
              <a:uLnTx/>
              <a:uFillTx/>
              <a:latin typeface="+mn-lt"/>
              <a:ea typeface="+mn-ea"/>
              <a:cs typeface="+mn-cs"/>
              <a:hlinkClick r:id="rId3" action="ppaction://hlinksldjump"/>
            </a:endParaRPr>
          </a:p>
        </p:txBody>
      </p:sp>
      <p:sp>
        <p:nvSpPr>
          <p:cNvPr id="16" name="2 Subtítulo">
            <a:hlinkClick r:id="rId8" action="ppaction://hlinksldjump"/>
          </p:cNvPr>
          <p:cNvSpPr txBox="1">
            <a:spLocks/>
          </p:cNvSpPr>
          <p:nvPr/>
        </p:nvSpPr>
        <p:spPr>
          <a:xfrm>
            <a:off x="5189139" y="4653136"/>
            <a:ext cx="3096344" cy="504056"/>
          </a:xfrm>
          <a:prstGeom prst="rect">
            <a:avLst/>
          </a:prstGeom>
          <a:solidFill>
            <a:schemeClr val="bg1"/>
          </a:solidFill>
          <a:ln>
            <a:solidFill>
              <a:schemeClr val="tx1"/>
            </a:solidFill>
          </a:ln>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v"/>
              <a:tabLst/>
              <a:defRPr/>
            </a:pPr>
            <a:r>
              <a:rPr lang="es-PA" dirty="0" smtClean="0">
                <a:solidFill>
                  <a:schemeClr val="tx1">
                    <a:tint val="75000"/>
                  </a:schemeClr>
                </a:solidFill>
                <a:hlinkClick r:id="rId8" action="ppaction://hlinksldjump"/>
              </a:rPr>
              <a:t>RECOMENDACIONES</a:t>
            </a:r>
            <a:endParaRPr kumimoji="0" lang="es-PA" b="0" i="0" u="none" strike="noStrike" kern="1200" cap="none" spc="0" normalizeH="0" baseline="0" noProof="0" dirty="0">
              <a:ln>
                <a:noFill/>
              </a:ln>
              <a:solidFill>
                <a:schemeClr val="tx1">
                  <a:tint val="75000"/>
                </a:schemeClr>
              </a:solidFill>
              <a:effectLst/>
              <a:uLnTx/>
              <a:uFillTx/>
              <a:latin typeface="+mn-lt"/>
              <a:ea typeface="+mn-ea"/>
              <a:cs typeface="+mn-cs"/>
              <a:hlinkClick r:id="rId3" action="ppaction://hlinksldjump"/>
            </a:endParaRPr>
          </a:p>
        </p:txBody>
      </p:sp>
      <p:sp>
        <p:nvSpPr>
          <p:cNvPr id="17" name="2 Subtítulo">
            <a:hlinkClick r:id="rId9" action="ppaction://hlinksldjump"/>
          </p:cNvPr>
          <p:cNvSpPr txBox="1">
            <a:spLocks/>
          </p:cNvSpPr>
          <p:nvPr/>
        </p:nvSpPr>
        <p:spPr>
          <a:xfrm>
            <a:off x="660737" y="5517719"/>
            <a:ext cx="3096344" cy="504056"/>
          </a:xfrm>
          <a:prstGeom prst="rect">
            <a:avLst/>
          </a:prstGeom>
          <a:solidFill>
            <a:schemeClr val="bg1"/>
          </a:solidFill>
          <a:ln>
            <a:solidFill>
              <a:schemeClr val="tx1"/>
            </a:solidFill>
          </a:ln>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v"/>
              <a:tabLst/>
              <a:defRPr/>
            </a:pPr>
            <a:r>
              <a:rPr lang="es-PA" dirty="0" smtClean="0">
                <a:solidFill>
                  <a:schemeClr val="tx1">
                    <a:tint val="75000"/>
                  </a:schemeClr>
                </a:solidFill>
                <a:hlinkClick r:id="rId9" action="ppaction://hlinksldjump"/>
              </a:rPr>
              <a:t>INFOGRAFÍA</a:t>
            </a:r>
            <a:endParaRPr kumimoji="0" lang="es-PA" b="0" i="0" u="none" strike="noStrike" kern="1200" cap="none" spc="0" normalizeH="0" baseline="0" noProof="0" dirty="0">
              <a:ln>
                <a:noFill/>
              </a:ln>
              <a:solidFill>
                <a:schemeClr val="tx1">
                  <a:tint val="75000"/>
                </a:schemeClr>
              </a:solidFill>
              <a:effectLst/>
              <a:uLnTx/>
              <a:uFillTx/>
              <a:latin typeface="+mn-lt"/>
              <a:ea typeface="+mn-ea"/>
              <a:cs typeface="+mn-cs"/>
              <a:hlinkClick r:id="rId3" action="ppaction://hlinksldjump"/>
            </a:endParaRPr>
          </a:p>
        </p:txBody>
      </p:sp>
      <p:sp>
        <p:nvSpPr>
          <p:cNvPr id="18" name="2 Subtítulo">
            <a:hlinkClick r:id="rId10" action="ppaction://hlinksldjump"/>
          </p:cNvPr>
          <p:cNvSpPr txBox="1">
            <a:spLocks/>
          </p:cNvSpPr>
          <p:nvPr/>
        </p:nvSpPr>
        <p:spPr>
          <a:xfrm>
            <a:off x="5189139" y="5475886"/>
            <a:ext cx="3096344" cy="504056"/>
          </a:xfrm>
          <a:prstGeom prst="rect">
            <a:avLst/>
          </a:prstGeom>
          <a:solidFill>
            <a:schemeClr val="bg1"/>
          </a:solidFill>
          <a:ln>
            <a:solidFill>
              <a:schemeClr val="tx1"/>
            </a:solidFill>
          </a:ln>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v"/>
              <a:tabLst/>
              <a:defRPr/>
            </a:pPr>
            <a:r>
              <a:rPr lang="es-PA" noProof="0" dirty="0" smtClean="0">
                <a:solidFill>
                  <a:schemeClr val="tx1">
                    <a:tint val="75000"/>
                  </a:schemeClr>
                </a:solidFill>
                <a:hlinkClick r:id="rId11" action="ppaction://hlinksldjump"/>
              </a:rPr>
              <a:t>AGRADECIMIENTOS</a:t>
            </a:r>
            <a:endParaRPr kumimoji="0" lang="es-PA" b="0" i="0" u="none" strike="noStrike" kern="1200" cap="none" spc="0" normalizeH="0" baseline="0" noProof="0" dirty="0">
              <a:ln>
                <a:noFill/>
              </a:ln>
              <a:solidFill>
                <a:schemeClr val="tx1">
                  <a:tint val="75000"/>
                </a:schemeClr>
              </a:solidFill>
              <a:effectLst/>
              <a:uLnTx/>
              <a:uFillTx/>
              <a:latin typeface="+mn-lt"/>
              <a:ea typeface="+mn-ea"/>
              <a:cs typeface="+mn-cs"/>
              <a:hlinkClick r:id="rId3" action="ppaction://hlinksldjump"/>
            </a:endParaRPr>
          </a:p>
        </p:txBody>
      </p:sp>
      <p:sp>
        <p:nvSpPr>
          <p:cNvPr id="6" name="5 Recortar rectángulo de esquina del mismo lado"/>
          <p:cNvSpPr/>
          <p:nvPr/>
        </p:nvSpPr>
        <p:spPr>
          <a:xfrm>
            <a:off x="3624668" y="630929"/>
            <a:ext cx="1871376" cy="845774"/>
          </a:xfrm>
          <a:prstGeom prst="snip2Same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A" dirty="0">
                <a:hlinkClick r:id="rId3" action="ppaction://hlinksldjump"/>
              </a:rPr>
              <a:t>INTRODUCCIÓN</a:t>
            </a:r>
          </a:p>
          <a:p>
            <a:pPr algn="ctr"/>
            <a:endParaRPr lang="es-MX" dirty="0"/>
          </a:p>
        </p:txBody>
      </p:sp>
      <p:sp>
        <p:nvSpPr>
          <p:cNvPr id="21" name="1 Título"/>
          <p:cNvSpPr txBox="1">
            <a:spLocks/>
          </p:cNvSpPr>
          <p:nvPr/>
        </p:nvSpPr>
        <p:spPr>
          <a:xfrm>
            <a:off x="395536" y="1628800"/>
            <a:ext cx="3171518" cy="724942"/>
          </a:xfrm>
          <a:prstGeom prst="rect">
            <a:avLst/>
          </a:prstGeom>
          <a:solidFill>
            <a:schemeClr val="bg1"/>
          </a:solidFill>
          <a:ln>
            <a:solidFill>
              <a:schemeClr val="tx1"/>
            </a:solidFill>
          </a:ln>
        </p:spPr>
        <p:txBody>
          <a:bodyPr vert="horz" lIns="91440" tIns="45720" rIns="91440" bIns="45720" rtlCol="0" anchor="ctr">
            <a:normAutofit fontScale="3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71500" indent="-571500">
              <a:buFont typeface="Wingdings" pitchFamily="2" charset="2"/>
              <a:buChar char="v"/>
            </a:pPr>
            <a:r>
              <a:rPr lang="es-PA" dirty="0" smtClean="0">
                <a:hlinkClick r:id="rId12" action="ppaction://hlinksldjump"/>
              </a:rPr>
              <a:t>1. COSTOS RELEVANTES PARA LA TOMA DE DECISIONES</a:t>
            </a:r>
            <a:endParaRPr lang="es-PA" dirty="0"/>
          </a:p>
        </p:txBody>
      </p:sp>
    </p:spTree>
    <p:extLst>
      <p:ext uri="{BB962C8B-B14F-4D97-AF65-F5344CB8AC3E}">
        <p14:creationId xmlns:p14="http://schemas.microsoft.com/office/powerpoint/2010/main" val="26885700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PA"/>
          </a:p>
        </p:txBody>
      </p:sp>
      <p:sp>
        <p:nvSpPr>
          <p:cNvPr id="3" name="2 Marcador de contenido"/>
          <p:cNvSpPr>
            <a:spLocks noGrp="1"/>
          </p:cNvSpPr>
          <p:nvPr>
            <p:ph idx="1"/>
          </p:nvPr>
        </p:nvSpPr>
        <p:spPr/>
        <p:txBody>
          <a:bodyPr/>
          <a:lstStyle/>
          <a:p>
            <a:pPr marL="0" indent="0">
              <a:buNone/>
            </a:pPr>
            <a:endParaRPr lang="es-PA" dirty="0"/>
          </a:p>
        </p:txBody>
      </p:sp>
      <p:pic>
        <p:nvPicPr>
          <p:cNvPr id="2052" name="Picture 4" descr="http://2.bp.blogspot.com/-zGQgq8j_uPc/TikVX4f7SrI/AAAAAAAAASc/t7dzARKT00M/s1600/dios-te-bendiga.gif"/>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76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91541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59784"/>
            <a:ext cx="9144000" cy="1008112"/>
          </a:xfrm>
        </p:spPr>
        <p:style>
          <a:lnRef idx="3">
            <a:schemeClr val="lt1"/>
          </a:lnRef>
          <a:fillRef idx="1">
            <a:schemeClr val="accent5"/>
          </a:fillRef>
          <a:effectRef idx="1">
            <a:schemeClr val="accent5"/>
          </a:effectRef>
          <a:fontRef idx="minor">
            <a:schemeClr val="lt1"/>
          </a:fontRef>
        </p:style>
        <p:txBody>
          <a:bodyPr/>
          <a:lstStyle/>
          <a:p>
            <a:r>
              <a:rPr lang="es-PA" dirty="0" smtClean="0"/>
              <a:t>INTRODUCCIÓN</a:t>
            </a:r>
            <a:endParaRPr lang="es-PA" dirty="0"/>
          </a:p>
        </p:txBody>
      </p:sp>
      <p:sp>
        <p:nvSpPr>
          <p:cNvPr id="4" name="3 Rectángulo"/>
          <p:cNvSpPr/>
          <p:nvPr/>
        </p:nvSpPr>
        <p:spPr>
          <a:xfrm>
            <a:off x="-9440" y="1225689"/>
            <a:ext cx="9144000" cy="5632311"/>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r>
              <a:rPr lang="es-PA" sz="2400" dirty="0" smtClean="0"/>
              <a:t>Decisiones de fijación de precios y administración de Costos Clientes: influyen en el precio mediante su efecto sobre la demanda de un producto o servicio. Competidores: el conocimiento de la tecnología de los rivales, la capacidad de la planta y de las políticas operativas capacita a una compañía para que estime los costos. Costos: afectan la oferta.</a:t>
            </a:r>
          </a:p>
          <a:p>
            <a:r>
              <a:rPr lang="es-PA" sz="2400" dirty="0" smtClean="0"/>
              <a:t>Describiremos los siguientes puntos</a:t>
            </a:r>
          </a:p>
          <a:p>
            <a:r>
              <a:rPr lang="es-PA" sz="2400" dirty="0" smtClean="0"/>
              <a:t>•	Toma de decisiones, crédito, moneda y banca</a:t>
            </a:r>
          </a:p>
          <a:p>
            <a:r>
              <a:rPr lang="es-PA" sz="2400" dirty="0" smtClean="0"/>
              <a:t>•	Decisiones de Fijación de precios y administración de Costos</a:t>
            </a:r>
          </a:p>
          <a:p>
            <a:r>
              <a:rPr lang="es-PA" sz="2400" dirty="0" smtClean="0"/>
              <a:t>•	Precios Relativos</a:t>
            </a:r>
          </a:p>
          <a:p>
            <a:r>
              <a:rPr lang="es-PA" sz="2400" dirty="0" smtClean="0"/>
              <a:t>•	La Decisión de invertir y la teoría de opciones</a:t>
            </a:r>
          </a:p>
          <a:p>
            <a:r>
              <a:rPr lang="es-PA" sz="2400" dirty="0" smtClean="0"/>
              <a:t>•	Descripción e Impuestos sobre la Renta</a:t>
            </a:r>
          </a:p>
          <a:p>
            <a:endParaRPr lang="es-PA" sz="2400" dirty="0" smtClean="0"/>
          </a:p>
          <a:p>
            <a:r>
              <a:rPr lang="es-PA" sz="2400" dirty="0" smtClean="0"/>
              <a:t>Exhorto al lector para que ponga en práctica ya sea como Gerente o Administrador de un negocio o empresa debe tomar en cuenta los procesos de la toma de decisiones administrativas</a:t>
            </a:r>
            <a:endParaRPr lang="es-PA" sz="2400" dirty="0"/>
          </a:p>
        </p:txBody>
      </p:sp>
      <p:sp>
        <p:nvSpPr>
          <p:cNvPr id="5" name="4 CuadroTexto">
            <a:hlinkClick r:id="rId2" action="ppaction://hlinksldjump"/>
          </p:cNvPr>
          <p:cNvSpPr txBox="1"/>
          <p:nvPr/>
        </p:nvSpPr>
        <p:spPr>
          <a:xfrm>
            <a:off x="7596336" y="6488668"/>
            <a:ext cx="1368152" cy="369332"/>
          </a:xfrm>
          <a:prstGeom prst="rect">
            <a:avLst/>
          </a:prstGeom>
          <a:solidFill>
            <a:schemeClr val="bg1"/>
          </a:solidFill>
        </p:spPr>
        <p:txBody>
          <a:bodyPr wrap="square" rtlCol="0">
            <a:spAutoFit/>
          </a:bodyPr>
          <a:lstStyle/>
          <a:p>
            <a:r>
              <a:rPr lang="es-PA" b="1" dirty="0" smtClean="0">
                <a:solidFill>
                  <a:srgbClr val="0070C0"/>
                </a:solidFill>
              </a:rPr>
              <a:t>CONTENIDO</a:t>
            </a:r>
            <a:endParaRPr lang="es-PA" b="1" dirty="0">
              <a:solidFill>
                <a:srgbClr val="0070C0"/>
              </a:solidFill>
            </a:endParaRPr>
          </a:p>
        </p:txBody>
      </p:sp>
    </p:spTree>
    <p:extLst>
      <p:ext uri="{BB962C8B-B14F-4D97-AF65-F5344CB8AC3E}">
        <p14:creationId xmlns:p14="http://schemas.microsoft.com/office/powerpoint/2010/main" val="639212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PA" dirty="0" smtClean="0"/>
              <a:t>1.	COSTOS RELEVANTES PARA LA TOMA DE DECISIONES</a:t>
            </a:r>
            <a:endParaRPr lang="es-PA" dirty="0"/>
          </a:p>
        </p:txBody>
      </p:sp>
      <p:sp>
        <p:nvSpPr>
          <p:cNvPr id="3" name="2 Marcador de contenido"/>
          <p:cNvSpPr>
            <a:spLocks noGrp="1"/>
          </p:cNvSpPr>
          <p:nvPr>
            <p:ph idx="1"/>
          </p:nvPr>
        </p:nvSpPr>
        <p:spPr>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lgn="just">
              <a:buNone/>
            </a:pPr>
            <a:r>
              <a:rPr lang="es-PA" dirty="0" smtClean="0"/>
              <a:t>Pretende determinar la conveniencia de un proyecto mediante la numeración y valoración posterior en términos monetarios de todos los costes y beneficios derivados directa e indirectamente de dicho proyecto. Este método se aplica a obras sociales, proyectos colectivos o individuales, empresas privadas, planes de negocios, etc., prestando atención a la importancia y cuantificación de sus consecuencias sociales y/o económicas. </a:t>
            </a:r>
            <a:endParaRPr lang="es-PA" dirty="0"/>
          </a:p>
        </p:txBody>
      </p:sp>
    </p:spTree>
    <p:extLst>
      <p:ext uri="{BB962C8B-B14F-4D97-AF65-F5344CB8AC3E}">
        <p14:creationId xmlns:p14="http://schemas.microsoft.com/office/powerpoint/2010/main" val="2234208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A" dirty="0" smtClean="0"/>
              <a:t>a.	Costo de oportunidad. </a:t>
            </a:r>
            <a:endParaRPr lang="es-PA" dirty="0"/>
          </a:p>
        </p:txBody>
      </p:sp>
      <p:sp>
        <p:nvSpPr>
          <p:cNvPr id="3" name="2 Marcador de contenido"/>
          <p:cNvSpPr>
            <a:spLocks noGrp="1"/>
          </p:cNvSpPr>
          <p:nvPr>
            <p:ph idx="1"/>
          </p:nvPr>
        </p:nvSpPr>
        <p:spPr/>
        <p:txBody>
          <a:bodyPr>
            <a:normAutofit fontScale="85000" lnSpcReduction="20000"/>
          </a:bodyPr>
          <a:lstStyle/>
          <a:p>
            <a:pPr marL="0" indent="0">
              <a:buNone/>
            </a:pPr>
            <a:r>
              <a:rPr lang="es-PA" dirty="0" smtClean="0"/>
              <a:t>En el proceso productivo, la empresa incorpora distintos factores con el fin de obtener un bien final. Algunos de estos factores los adquiere en el mercado, por consiguiente, paga por ellos, el precio que prevalece en el mercado. El costo de esos factores es su precio de mercado. Sin embargo, también se utilizan otros factores que no se compran en cada período productivo, como por ejemplo el inmueble, la maquinaria, las instalaciones, etc. Podemos preguntarnos entonces, si el costo que asignaremos a estos factores, es el mismo que asignábamos a los primeros, es decir: el precio pagado por ellos en el mercado.</a:t>
            </a:r>
            <a:endParaRPr lang="es-PA" dirty="0"/>
          </a:p>
        </p:txBody>
      </p:sp>
    </p:spTree>
    <p:extLst>
      <p:ext uri="{BB962C8B-B14F-4D97-AF65-F5344CB8AC3E}">
        <p14:creationId xmlns:p14="http://schemas.microsoft.com/office/powerpoint/2010/main" val="3835108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844824"/>
            <a:ext cx="8229600" cy="4525963"/>
          </a:xfrm>
        </p:spPr>
        <p:txBody>
          <a:bodyPr/>
          <a:lstStyle/>
          <a:p>
            <a:pPr marL="0" indent="0" algn="just">
              <a:buNone/>
            </a:pPr>
            <a:r>
              <a:rPr lang="es-PA" dirty="0" smtClean="0"/>
              <a:t>Con la finalidad de poder entender claramente el MODELO COSTO-VOLUMENUTILIDAD, es necesario que los costos en que incurre una empresa sean separados o clasificados de acuerdo a su comportamiento: FIJOS Y VARIABLES. COSTOS FIJOS. </a:t>
            </a:r>
            <a:endParaRPr lang="es-PA" dirty="0"/>
          </a:p>
        </p:txBody>
      </p:sp>
      <p:sp>
        <p:nvSpPr>
          <p:cNvPr id="5" name="4 Título"/>
          <p:cNvSpPr>
            <a:spLocks noGrp="1"/>
          </p:cNvSpPr>
          <p:nvPr>
            <p:ph type="title"/>
          </p:nvPr>
        </p:nvSpPr>
        <p:spPr/>
        <p:txBody>
          <a:bodyPr>
            <a:noAutofit/>
          </a:bodyPr>
          <a:lstStyle/>
          <a:p>
            <a:r>
              <a:rPr lang="es-PA" dirty="0" smtClean="0"/>
              <a:t>b.	Modelo costo- volumen-utilidad - técnicas de separación</a:t>
            </a:r>
            <a:endParaRPr lang="es-PA" dirty="0"/>
          </a:p>
        </p:txBody>
      </p:sp>
    </p:spTree>
    <p:extLst>
      <p:ext uri="{BB962C8B-B14F-4D97-AF65-F5344CB8AC3E}">
        <p14:creationId xmlns:p14="http://schemas.microsoft.com/office/powerpoint/2010/main" val="4173320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628800"/>
          </a:xfrm>
        </p:spPr>
        <p:txBody>
          <a:bodyPr>
            <a:normAutofit fontScale="90000"/>
          </a:bodyPr>
          <a:lstStyle/>
          <a:p>
            <a:r>
              <a:rPr lang="es-PA" dirty="0" smtClean="0"/>
              <a:t>c.	</a:t>
            </a:r>
            <a:r>
              <a:rPr lang="es-PA" sz="3600" dirty="0" smtClean="0"/>
              <a:t>Informes de contabilidad gerencial objetivo e importancia de los costos para la toma de decisiones.</a:t>
            </a:r>
            <a:endParaRPr lang="es-PA" sz="3600" dirty="0"/>
          </a:p>
        </p:txBody>
      </p:sp>
      <p:sp>
        <p:nvSpPr>
          <p:cNvPr id="3" name="2 Marcador de contenido"/>
          <p:cNvSpPr>
            <a:spLocks noGrp="1"/>
          </p:cNvSpPr>
          <p:nvPr>
            <p:ph idx="1"/>
          </p:nvPr>
        </p:nvSpPr>
        <p:spPr/>
        <p:txBody>
          <a:bodyPr/>
          <a:lstStyle/>
          <a:p>
            <a:pPr marL="0" indent="0" algn="just">
              <a:buNone/>
            </a:pPr>
            <a:r>
              <a:rPr lang="es-PA" dirty="0" smtClean="0"/>
              <a:t>La finalidad de todo sistema de contabilidad establecido, es proporcionar informes oportunos a quienes dirigen la empresa, con los objetivos fundamentales siguientes: Auxiliar a los dirigentes a fijar normas, a dirigir la política económica, y A realizar los planes generales de la negociación. </a:t>
            </a:r>
            <a:endParaRPr lang="es-PA" dirty="0"/>
          </a:p>
        </p:txBody>
      </p:sp>
      <p:sp>
        <p:nvSpPr>
          <p:cNvPr id="4" name="3 CuadroTexto">
            <a:hlinkClick r:id="rId2" action="ppaction://hlinksldjump"/>
          </p:cNvPr>
          <p:cNvSpPr txBox="1"/>
          <p:nvPr/>
        </p:nvSpPr>
        <p:spPr>
          <a:xfrm>
            <a:off x="7596336" y="6165304"/>
            <a:ext cx="1368152" cy="369332"/>
          </a:xfrm>
          <a:prstGeom prst="rect">
            <a:avLst/>
          </a:prstGeom>
          <a:solidFill>
            <a:schemeClr val="bg1"/>
          </a:solidFill>
        </p:spPr>
        <p:txBody>
          <a:bodyPr wrap="square" rtlCol="0">
            <a:spAutoFit/>
          </a:bodyPr>
          <a:lstStyle/>
          <a:p>
            <a:r>
              <a:rPr lang="es-PA" b="1" dirty="0" smtClean="0">
                <a:solidFill>
                  <a:srgbClr val="0070C0"/>
                </a:solidFill>
              </a:rPr>
              <a:t>CONTENIDO</a:t>
            </a:r>
            <a:endParaRPr lang="es-PA" b="1" dirty="0">
              <a:solidFill>
                <a:srgbClr val="0070C0"/>
              </a:solidFill>
            </a:endParaRPr>
          </a:p>
        </p:txBody>
      </p:sp>
    </p:spTree>
    <p:extLst>
      <p:ext uri="{BB962C8B-B14F-4D97-AF65-F5344CB8AC3E}">
        <p14:creationId xmlns:p14="http://schemas.microsoft.com/office/powerpoint/2010/main" val="1704004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PA" dirty="0" smtClean="0"/>
              <a:t>2.	DECISIONES DE FIJACIÓN DE PRECIOS Y DE COSTOS.</a:t>
            </a:r>
            <a:endParaRPr lang="es-PA" dirty="0"/>
          </a:p>
        </p:txBody>
      </p:sp>
      <p:sp>
        <p:nvSpPr>
          <p:cNvPr id="3" name="2 Marcador de contenido"/>
          <p:cNvSpPr>
            <a:spLocks noGrp="1"/>
          </p:cNvSpPr>
          <p:nvPr>
            <p:ph idx="1"/>
          </p:nvPr>
        </p:nvSpPr>
        <p:spPr>
          <a:xfrm>
            <a:off x="0" y="1600200"/>
            <a:ext cx="9144000" cy="5257800"/>
          </a:xfrm>
        </p:spPr>
        <p:txBody>
          <a:bodyPr>
            <a:normAutofit fontScale="85000" lnSpcReduction="20000"/>
          </a:bodyPr>
          <a:lstStyle/>
          <a:p>
            <a:pPr marL="0" indent="0" algn="just">
              <a:buNone/>
            </a:pPr>
            <a:r>
              <a:rPr lang="es-PA" dirty="0" smtClean="0"/>
              <a:t>•	Clientes. </a:t>
            </a:r>
          </a:p>
          <a:p>
            <a:pPr marL="0" indent="0" algn="just">
              <a:buNone/>
            </a:pPr>
            <a:r>
              <a:rPr lang="es-PA" dirty="0" smtClean="0"/>
              <a:t>Los clientes influyen en el precio mediante su efecto sobre la demanda de por un producto o servicio, basándose en factores tales como las características del producto y su calidad.</a:t>
            </a:r>
          </a:p>
          <a:p>
            <a:pPr marL="0" indent="0" algn="just">
              <a:buNone/>
            </a:pPr>
            <a:r>
              <a:rPr lang="es-PA" dirty="0" smtClean="0"/>
              <a:t>•	Competidores. </a:t>
            </a:r>
          </a:p>
          <a:p>
            <a:pPr marL="0" indent="0" algn="just">
              <a:buNone/>
            </a:pPr>
            <a:r>
              <a:rPr lang="es-PA" dirty="0" smtClean="0"/>
              <a:t>Cuando existen competidores, el conocimiento de la tecnología de los rivales, de la capacidad de la planta y de las políticas operativas capacita a una compañía para que estime los costos de sus competidores.</a:t>
            </a:r>
          </a:p>
          <a:p>
            <a:pPr marL="0" indent="0" algn="just">
              <a:buNone/>
            </a:pPr>
            <a:r>
              <a:rPr lang="es-PA" dirty="0" smtClean="0"/>
              <a:t>•	Costos. </a:t>
            </a:r>
          </a:p>
          <a:p>
            <a:pPr marL="0" indent="0" algn="just">
              <a:buNone/>
            </a:pPr>
            <a:r>
              <a:rPr lang="es-PA" dirty="0" smtClean="0"/>
              <a:t>Los costos influyen en los costos porque afectan la oferta. A medida que las compañías abastecen una mayor cantidad de un producto, el costo de producir cada unidad adicional inicialmente disminuye, pero al final aumenta.</a:t>
            </a:r>
            <a:endParaRPr lang="es-PA" dirty="0"/>
          </a:p>
        </p:txBody>
      </p:sp>
      <p:sp>
        <p:nvSpPr>
          <p:cNvPr id="4" name="3 CuadroTexto">
            <a:hlinkClick r:id="rId2" action="ppaction://hlinksldjump"/>
          </p:cNvPr>
          <p:cNvSpPr txBox="1"/>
          <p:nvPr/>
        </p:nvSpPr>
        <p:spPr>
          <a:xfrm>
            <a:off x="7524328" y="6309320"/>
            <a:ext cx="1368152" cy="369332"/>
          </a:xfrm>
          <a:prstGeom prst="rect">
            <a:avLst/>
          </a:prstGeom>
          <a:solidFill>
            <a:schemeClr val="bg1"/>
          </a:solidFill>
        </p:spPr>
        <p:txBody>
          <a:bodyPr wrap="square" rtlCol="0">
            <a:spAutoFit/>
          </a:bodyPr>
          <a:lstStyle/>
          <a:p>
            <a:r>
              <a:rPr lang="es-PA" b="1" dirty="0" smtClean="0">
                <a:solidFill>
                  <a:srgbClr val="0070C0"/>
                </a:solidFill>
              </a:rPr>
              <a:t>CONTENIDO</a:t>
            </a:r>
            <a:endParaRPr lang="es-PA" b="1" dirty="0">
              <a:solidFill>
                <a:srgbClr val="0070C0"/>
              </a:solidFill>
            </a:endParaRPr>
          </a:p>
        </p:txBody>
      </p:sp>
    </p:spTree>
    <p:extLst>
      <p:ext uri="{BB962C8B-B14F-4D97-AF65-F5344CB8AC3E}">
        <p14:creationId xmlns:p14="http://schemas.microsoft.com/office/powerpoint/2010/main" val="724818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A" dirty="0" smtClean="0"/>
              <a:t>3.	PRECIOS RELATIVOS</a:t>
            </a:r>
            <a:endParaRPr lang="es-PA" dirty="0"/>
          </a:p>
        </p:txBody>
      </p:sp>
      <p:sp>
        <p:nvSpPr>
          <p:cNvPr id="3" name="2 Marcador de contenido"/>
          <p:cNvSpPr>
            <a:spLocks noGrp="1"/>
          </p:cNvSpPr>
          <p:nvPr>
            <p:ph idx="1"/>
          </p:nvPr>
        </p:nvSpPr>
        <p:spPr/>
        <p:txBody>
          <a:bodyPr/>
          <a:lstStyle/>
          <a:p>
            <a:pPr marL="0" indent="0" algn="just">
              <a:buNone/>
            </a:pPr>
            <a:r>
              <a:rPr lang="es-PA" dirty="0" smtClean="0"/>
              <a:t>No es fácil de definir y puede tomar muchas formas y denominaciones. El precio puede ser considerado como el nivel al que se iguala el valor monetario de producto o servicio para el comprador con el valor de realizar la transacción para el vendedor.</a:t>
            </a:r>
            <a:endParaRPr lang="es-PA" dirty="0"/>
          </a:p>
        </p:txBody>
      </p:sp>
    </p:spTree>
    <p:extLst>
      <p:ext uri="{BB962C8B-B14F-4D97-AF65-F5344CB8AC3E}">
        <p14:creationId xmlns:p14="http://schemas.microsoft.com/office/powerpoint/2010/main" val="2365926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313</TotalTime>
  <Words>1166</Words>
  <Application>Microsoft Office PowerPoint</Application>
  <PresentationFormat>Presentación en pantalla (4:3)</PresentationFormat>
  <Paragraphs>103</Paragraphs>
  <Slides>20</Slides>
  <Notes>1</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Culumbus University</vt:lpstr>
      <vt:lpstr>CONTENIDO</vt:lpstr>
      <vt:lpstr>INTRODUCCIÓN</vt:lpstr>
      <vt:lpstr>1. COSTOS RELEVANTES PARA LA TOMA DE DECISIONES</vt:lpstr>
      <vt:lpstr>a. Costo de oportunidad. </vt:lpstr>
      <vt:lpstr>b. Modelo costo- volumen-utilidad - técnicas de separación</vt:lpstr>
      <vt:lpstr>c. Informes de contabilidad gerencial objetivo e importancia de los costos para la toma de decisiones.</vt:lpstr>
      <vt:lpstr>2. DECISIONES DE FIJACIÓN DE PRECIOS Y DE COSTOS.</vt:lpstr>
      <vt:lpstr>3. PRECIOS RELATIVOS</vt:lpstr>
      <vt:lpstr>a. Factores condicionantes de las decisiones de precios.</vt:lpstr>
      <vt:lpstr>b. Métodos de fijación de precios.</vt:lpstr>
      <vt:lpstr>c. Estrategias de precios. </vt:lpstr>
      <vt:lpstr>d. Estrategias de precios para productos nuevos.</vt:lpstr>
      <vt:lpstr>4. LA DECISIÓN DE INVERTIR Y LA TEORÍA DE OPCIONES</vt:lpstr>
      <vt:lpstr>5. DESCRIPCION E IMPUESTO SOBRE LA RENTA</vt:lpstr>
      <vt:lpstr>CONCLUSIÓN </vt:lpstr>
      <vt:lpstr>RECOMENDACIONES</vt:lpstr>
      <vt:lpstr>Infografía</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INTRODUCCIÓN</dc:title>
  <dc:creator>Usuario</dc:creator>
  <cp:lastModifiedBy>DAYRA MONFANTE</cp:lastModifiedBy>
  <cp:revision>33</cp:revision>
  <dcterms:created xsi:type="dcterms:W3CDTF">2013-04-12T01:51:51Z</dcterms:created>
  <dcterms:modified xsi:type="dcterms:W3CDTF">2013-04-13T21:03:12Z</dcterms:modified>
</cp:coreProperties>
</file>