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9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B7F90-AF40-4DBD-A91B-8B9DF0821BFD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FFA0A-D2ED-4F95-89CB-636A591C53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023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FFA0A-D2ED-4F95-89CB-636A591C535C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069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612-92FE-4740-92D4-D11D1C6205E1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53D341-8E03-4465-93F2-323943C092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612-92FE-4740-92D4-D11D1C6205E1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D341-8E03-4465-93F2-323943C092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612-92FE-4740-92D4-D11D1C6205E1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D341-8E03-4465-93F2-323943C092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612-92FE-4740-92D4-D11D1C6205E1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53D341-8E03-4465-93F2-323943C092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612-92FE-4740-92D4-D11D1C6205E1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D341-8E03-4465-93F2-323943C09271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612-92FE-4740-92D4-D11D1C6205E1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D341-8E03-4465-93F2-323943C092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612-92FE-4740-92D4-D11D1C6205E1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D53D341-8E03-4465-93F2-323943C09271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612-92FE-4740-92D4-D11D1C6205E1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D341-8E03-4465-93F2-323943C092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612-92FE-4740-92D4-D11D1C6205E1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D341-8E03-4465-93F2-323943C092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612-92FE-4740-92D4-D11D1C6205E1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D341-8E03-4465-93F2-323943C092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612-92FE-4740-92D4-D11D1C6205E1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D341-8E03-4465-93F2-323943C09271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52A612-92FE-4740-92D4-D11D1C6205E1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53D341-8E03-4465-93F2-323943C09271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93648" y="1107445"/>
            <a:ext cx="57567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			 	 	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0264" y="548680"/>
            <a:ext cx="8963472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	 	 		 	 	 	 	 	 	 	 	 	 	 	 	 	 	 	 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UNIVERSIDAD AUTÓNOMA DEL ESTADO DE MORELOS</a:t>
            </a: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INSTITUTO DE CIENCIAS DE LA EDUCACIÓN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POSGRADO EN EDUCACIÓN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POSGRADOS AFINES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DOCTORADO EN EDUCACIÓN – MAESTRÍA EN INVESTIGACIÓN EDUCATIVA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Dra. </a:t>
            </a: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Manuel Francisco Aguilar Tamayo.</a:t>
            </a:r>
            <a:endParaRPr kumimoji="0" lang="es-MX" sz="1600" b="1" i="0" u="none" strike="noStrike" cap="none" normalizeH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Mapas Conceptuales aplicados a la Investigación. 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1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1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1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1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Alberto </a:t>
            </a:r>
            <a:r>
              <a:rPr kumimoji="0" lang="es-MX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Archundia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Aldana.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Noviembre 26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2013.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93648" y="1107445"/>
            <a:ext cx="57567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			 	 	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1"/>
            <a:ext cx="92525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1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683568" y="2564904"/>
            <a:ext cx="2016224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5796136" y="2564904"/>
            <a:ext cx="2016224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699792" y="2564904"/>
            <a:ext cx="1800200" cy="288032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H="1">
            <a:off x="4499992" y="2564904"/>
            <a:ext cx="1296144" cy="288032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67544" y="1547500"/>
            <a:ext cx="82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Teoría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915816" y="1124744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Pregunta de Investigación</a:t>
            </a:r>
            <a:endParaRPr lang="es-MX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131370" y="5445224"/>
            <a:ext cx="289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Problema de Investigación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874868" y="1547500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Metodología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228184" y="5013176"/>
            <a:ext cx="1690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Sujeto - Objeto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080482" y="3945830"/>
            <a:ext cx="2210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Procesamiento 1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Integrar / Consultar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Base de becarios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034508" y="2708920"/>
            <a:ext cx="2260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Procesamiento 2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Consultar / Procesar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SPSS 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Base de Becarios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2459947" y="5805264"/>
            <a:ext cx="4293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Mitos, Realidades, o Distorsiones de los </a:t>
            </a:r>
          </a:p>
          <a:p>
            <a:pPr algn="ctr"/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Programas  Compensatorios </a:t>
            </a:r>
          </a:p>
          <a:p>
            <a:pPr algn="ctr"/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(Beca – Salario, Morelos 2013)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016976" y="1609611"/>
            <a:ext cx="4778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¿En qué medida el Programa Compensatorio</a:t>
            </a:r>
          </a:p>
          <a:p>
            <a:pPr algn="ctr"/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Beca – Salario Morelos 2013 contribuye </a:t>
            </a:r>
          </a:p>
          <a:p>
            <a:pPr algn="ctr"/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a la disminución de la Deserción Escolar?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131840" y="601524"/>
            <a:ext cx="2301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“V”</a:t>
            </a:r>
            <a:endParaRPr lang="es-MX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Flecha arriba"/>
          <p:cNvSpPr/>
          <p:nvPr/>
        </p:nvSpPr>
        <p:spPr>
          <a:xfrm>
            <a:off x="4211960" y="2888070"/>
            <a:ext cx="484632" cy="17835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37 Flecha arriba y abajo"/>
          <p:cNvSpPr/>
          <p:nvPr/>
        </p:nvSpPr>
        <p:spPr>
          <a:xfrm>
            <a:off x="4231384" y="2888069"/>
            <a:ext cx="484632" cy="1981091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97768" y="2662753"/>
            <a:ext cx="271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OCDE, UNESCO, BM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FMI [Política Educativa]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197768" y="39330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Programas Compensatorios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PAREB , PIARE, PRODEI, 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PARE, Beca – Salario.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210823" y="3284984"/>
            <a:ext cx="2920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Estrategias para abatir el rezago educativo.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210823" y="4852968"/>
            <a:ext cx="4572000" cy="147732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Becario; Beca; Beca-Salario; 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Programa; Periodo; Monto; 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Trabajo Comunitario. EPT,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Educación para toda la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Vida.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7595642" y="6266929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6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6" grpId="0"/>
      <p:bldP spid="27" grpId="0"/>
      <p:bldP spid="28" grpId="0"/>
      <p:bldP spid="29" grpId="0"/>
      <p:bldP spid="30" grpId="0"/>
      <p:bldP spid="32" grpId="0"/>
      <p:bldP spid="37" grpId="0" animBg="1"/>
      <p:bldP spid="38" grpId="0" animBg="1"/>
      <p:bldP spid="39" grpId="0"/>
      <p:bldP spid="40" grpId="0"/>
      <p:bldP spid="41" grpId="0"/>
      <p:bldP spid="4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683568" y="1916832"/>
            <a:ext cx="201622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5796136" y="1916832"/>
            <a:ext cx="201622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699792" y="1916832"/>
            <a:ext cx="1800200" cy="288032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H="1">
            <a:off x="4499992" y="1916832"/>
            <a:ext cx="1296144" cy="288032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67544" y="1547500"/>
            <a:ext cx="8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Teoría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915816" y="764704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Pregunta de Investigación</a:t>
            </a:r>
            <a:endParaRPr lang="es-MX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131370" y="4869160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Problema de Investigación</a:t>
            </a:r>
            <a:endParaRPr lang="es-MX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874868" y="1547500"/>
            <a:ext cx="144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Metodología</a:t>
            </a:r>
            <a:endParaRPr lang="es-MX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228184" y="4509120"/>
            <a:ext cx="1690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Sujeto - Objeto</a:t>
            </a:r>
            <a:endParaRPr lang="es-MX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080482" y="3429000"/>
            <a:ext cx="2163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Procesamiento 1</a:t>
            </a:r>
          </a:p>
          <a:p>
            <a:r>
              <a:rPr lang="es-MX" dirty="0" smtClean="0"/>
              <a:t>Integrar / Consultar</a:t>
            </a:r>
          </a:p>
          <a:p>
            <a:r>
              <a:rPr lang="es-MX" dirty="0" smtClean="0"/>
              <a:t>Base de becarios</a:t>
            </a:r>
            <a:endParaRPr lang="es-MX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034508" y="2132856"/>
            <a:ext cx="22099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Procesamiento 2</a:t>
            </a:r>
          </a:p>
          <a:p>
            <a:r>
              <a:rPr lang="es-MX" dirty="0" smtClean="0"/>
              <a:t>Consultar / Procesar</a:t>
            </a:r>
          </a:p>
          <a:p>
            <a:r>
              <a:rPr lang="es-MX" dirty="0" smtClean="0"/>
              <a:t>SPSS </a:t>
            </a:r>
          </a:p>
          <a:p>
            <a:r>
              <a:rPr lang="es-MX" dirty="0" smtClean="0"/>
              <a:t>Base de Becarios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2195736" y="1052736"/>
            <a:ext cx="4149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Mitos, Realidades, o Distorsiones de los </a:t>
            </a:r>
          </a:p>
          <a:p>
            <a:pPr algn="ctr"/>
            <a:r>
              <a:rPr lang="es-MX" dirty="0" smtClean="0"/>
              <a:t>Programas  Compensatorios </a:t>
            </a:r>
          </a:p>
          <a:p>
            <a:pPr algn="ctr"/>
            <a:r>
              <a:rPr lang="es-MX" dirty="0" smtClean="0"/>
              <a:t>(Beca – Salario, Morelos 2013)</a:t>
            </a:r>
            <a:endParaRPr lang="es-MX" dirty="0"/>
          </a:p>
        </p:txBody>
      </p:sp>
      <p:sp>
        <p:nvSpPr>
          <p:cNvPr id="32" name="31 CuadroTexto"/>
          <p:cNvSpPr txBox="1"/>
          <p:nvPr/>
        </p:nvSpPr>
        <p:spPr>
          <a:xfrm>
            <a:off x="3131840" y="332656"/>
            <a:ext cx="2472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</a:t>
            </a:r>
            <a:r>
              <a:rPr lang="es-MX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“V</a:t>
            </a:r>
            <a:r>
              <a:rPr lang="es-MX" sz="28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s-MX" sz="28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Flecha arriba"/>
          <p:cNvSpPr/>
          <p:nvPr/>
        </p:nvSpPr>
        <p:spPr>
          <a:xfrm>
            <a:off x="4211960" y="1988840"/>
            <a:ext cx="484632" cy="17835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37 Flecha arriba y abajo"/>
          <p:cNvSpPr/>
          <p:nvPr/>
        </p:nvSpPr>
        <p:spPr>
          <a:xfrm>
            <a:off x="4231384" y="1988840"/>
            <a:ext cx="484632" cy="198109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38 Rectángulo"/>
          <p:cNvSpPr/>
          <p:nvPr/>
        </p:nvSpPr>
        <p:spPr>
          <a:xfrm>
            <a:off x="197768" y="2060848"/>
            <a:ext cx="271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OCDE, UNESCO, BM</a:t>
            </a:r>
          </a:p>
          <a:p>
            <a:r>
              <a:rPr lang="es-MX" dirty="0" smtClean="0"/>
              <a:t>FMI [Política Educativa]</a:t>
            </a:r>
            <a:endParaRPr lang="es-MX" dirty="0"/>
          </a:p>
        </p:txBody>
      </p:sp>
      <p:sp>
        <p:nvSpPr>
          <p:cNvPr id="40" name="39 Rectángulo"/>
          <p:cNvSpPr/>
          <p:nvPr/>
        </p:nvSpPr>
        <p:spPr>
          <a:xfrm>
            <a:off x="210823" y="35137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Programas Compensatorios</a:t>
            </a:r>
          </a:p>
          <a:p>
            <a:r>
              <a:rPr lang="es-MX" dirty="0" smtClean="0"/>
              <a:t>PAREB , PIARE, PRODEI, </a:t>
            </a:r>
            <a:r>
              <a:rPr lang="es-MX" dirty="0" smtClean="0"/>
              <a:t> </a:t>
            </a:r>
            <a:endParaRPr lang="es-MX" dirty="0" smtClean="0"/>
          </a:p>
          <a:p>
            <a:r>
              <a:rPr lang="es-MX" dirty="0" smtClean="0"/>
              <a:t>PARE, </a:t>
            </a:r>
            <a:r>
              <a:rPr lang="es-MX" dirty="0" smtClean="0"/>
              <a:t>Convocatoria Beca </a:t>
            </a:r>
            <a:r>
              <a:rPr lang="es-MX" dirty="0" smtClean="0"/>
              <a:t>– Salario.</a:t>
            </a:r>
            <a:endParaRPr lang="es-MX" dirty="0"/>
          </a:p>
        </p:txBody>
      </p:sp>
      <p:sp>
        <p:nvSpPr>
          <p:cNvPr id="41" name="40 Rectángulo"/>
          <p:cNvSpPr/>
          <p:nvPr/>
        </p:nvSpPr>
        <p:spPr>
          <a:xfrm>
            <a:off x="251520" y="2782669"/>
            <a:ext cx="2920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Estrategias para abatir el rezago educativo.</a:t>
            </a:r>
            <a:endParaRPr lang="es-MX" dirty="0"/>
          </a:p>
        </p:txBody>
      </p:sp>
      <p:sp>
        <p:nvSpPr>
          <p:cNvPr id="42" name="41 Rectángulo"/>
          <p:cNvSpPr/>
          <p:nvPr/>
        </p:nvSpPr>
        <p:spPr>
          <a:xfrm>
            <a:off x="210823" y="469726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Programa Compensatorio,</a:t>
            </a:r>
          </a:p>
          <a:p>
            <a:r>
              <a:rPr lang="es-MX" dirty="0" smtClean="0"/>
              <a:t>Becario</a:t>
            </a:r>
            <a:r>
              <a:rPr lang="es-MX" dirty="0" smtClean="0"/>
              <a:t>; Beca; Beca-Salario; </a:t>
            </a:r>
          </a:p>
          <a:p>
            <a:r>
              <a:rPr lang="es-MX" dirty="0" smtClean="0"/>
              <a:t>Programa; Periodo; Monto; </a:t>
            </a:r>
          </a:p>
          <a:p>
            <a:r>
              <a:rPr lang="es-MX" dirty="0" smtClean="0"/>
              <a:t>Trabajo Comunitario. EPT,</a:t>
            </a:r>
          </a:p>
          <a:p>
            <a:r>
              <a:rPr lang="es-MX" dirty="0" smtClean="0"/>
              <a:t>Educación para toda la</a:t>
            </a:r>
          </a:p>
          <a:p>
            <a:r>
              <a:rPr lang="es-MX" dirty="0" smtClean="0"/>
              <a:t>Vida.</a:t>
            </a:r>
            <a:endParaRPr lang="es-MX" dirty="0"/>
          </a:p>
        </p:txBody>
      </p:sp>
      <p:sp>
        <p:nvSpPr>
          <p:cNvPr id="43" name="42 CuadroTexto"/>
          <p:cNvSpPr txBox="1"/>
          <p:nvPr/>
        </p:nvSpPr>
        <p:spPr>
          <a:xfrm>
            <a:off x="7595642" y="6266929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23" name="22 CuadroTexto"/>
          <p:cNvSpPr txBox="1"/>
          <p:nvPr/>
        </p:nvSpPr>
        <p:spPr>
          <a:xfrm>
            <a:off x="2987824" y="5229200"/>
            <a:ext cx="61488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¿Cuál es en realidad la percepción</a:t>
            </a:r>
          </a:p>
          <a:p>
            <a:r>
              <a:rPr lang="es-MX" dirty="0"/>
              <a:t>d</a:t>
            </a:r>
            <a:r>
              <a:rPr lang="es-MX" dirty="0" smtClean="0"/>
              <a:t>e los becarios con respecto al programa “Beca-Salario?</a:t>
            </a:r>
          </a:p>
          <a:p>
            <a:r>
              <a:rPr lang="es-MX" dirty="0" smtClean="0"/>
              <a:t>¿En qué medida se ha logrado la continuidad del estudiante?</a:t>
            </a:r>
          </a:p>
          <a:p>
            <a:r>
              <a:rPr lang="es-MX" dirty="0"/>
              <a:t>¿</a:t>
            </a:r>
            <a:r>
              <a:rPr lang="es-MX" dirty="0" smtClean="0"/>
              <a:t>En qué medida se ha logrado la inserción en el siguiente nivel?</a:t>
            </a:r>
          </a:p>
          <a:p>
            <a:r>
              <a:rPr lang="es-MX" dirty="0" smtClean="0"/>
              <a:t>¿A qué destinan el alumno el apoyo económico recibido?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349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6" grpId="0"/>
      <p:bldP spid="27" grpId="0"/>
      <p:bldP spid="28" grpId="0"/>
      <p:bldP spid="29" grpId="0"/>
      <p:bldP spid="32" grpId="0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</TotalTime>
  <Words>290</Words>
  <Application>Microsoft Office PowerPoint</Application>
  <PresentationFormat>Presentación en pantalla (4:3)</PresentationFormat>
  <Paragraphs>88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Viajes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</dc:creator>
  <cp:lastModifiedBy>Alberto</cp:lastModifiedBy>
  <cp:revision>4</cp:revision>
  <dcterms:created xsi:type="dcterms:W3CDTF">2013-11-26T22:44:13Z</dcterms:created>
  <dcterms:modified xsi:type="dcterms:W3CDTF">2013-11-26T23:18:34Z</dcterms:modified>
</cp:coreProperties>
</file>