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5B360DD4-206D-404C-86B2-89D6958E3FF5}">
          <p14:sldIdLst/>
        </p14:section>
        <p14:section name="Sección sin título" id="{3243D89E-24F4-4920-8EC7-EC2366191A1D}">
          <p14:sldIdLst/>
        </p14:section>
        <p14:section name="Sección sin título" id="{34ABBCE0-ED6B-4A3F-8ECB-161773BC7476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6" d="100"/>
          <a:sy n="56" d="100"/>
        </p:scale>
        <p:origin x="91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24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010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319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192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313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33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754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522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223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510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432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554E7-2050-4B7B-8AE8-5941F1F3F8CC}" type="datetimeFigureOut">
              <a:rPr lang="es-MX" smtClean="0"/>
              <a:t>28/11/2013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E6B1E-5082-4C96-A12B-EBE8957FCED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848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6400" y="96672"/>
            <a:ext cx="10515600" cy="1325563"/>
          </a:xfrm>
        </p:spPr>
        <p:txBody>
          <a:bodyPr>
            <a:normAutofit/>
          </a:bodyPr>
          <a:lstStyle/>
          <a:p>
            <a:r>
              <a:rPr lang="es-MX" sz="1600" b="1" dirty="0" smtClean="0">
                <a:latin typeface="Century Gothic" panose="020B0502020202020204" pitchFamily="34" charset="0"/>
              </a:rPr>
              <a:t>Rufino Tamayo : De la imagen al símbolo como rasgo  de la identidad mexicana</a:t>
            </a:r>
            <a:endParaRPr lang="es-MX" sz="16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body" idx="1"/>
          </p:nvPr>
        </p:nvSpPr>
        <p:spPr>
          <a:xfrm>
            <a:off x="3399277" y="1857529"/>
            <a:ext cx="5157787" cy="870590"/>
          </a:xfrm>
        </p:spPr>
        <p:txBody>
          <a:bodyPr>
            <a:normAutofit fontScale="77500" lnSpcReduction="20000"/>
          </a:bodyPr>
          <a:lstStyle/>
          <a:p>
            <a:r>
              <a:rPr lang="es-MX" sz="1600" dirty="0" smtClean="0">
                <a:solidFill>
                  <a:schemeClr val="accent1">
                    <a:lumMod val="75000"/>
                  </a:schemeClr>
                </a:solidFill>
              </a:rPr>
              <a:t>¿</a:t>
            </a:r>
            <a:r>
              <a:rPr lang="es-MX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Cómo fue el proceso de transformación de ciertos elementos </a:t>
            </a:r>
            <a:r>
              <a:rPr lang="es-MX" sz="18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simbólicos</a:t>
            </a:r>
            <a:r>
              <a:rPr lang="es-MX" sz="16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de la obra de Rufino Tamayo en rasgos de lo mexicano? ¿Qué factores intervinieron y cómo operaron?</a:t>
            </a:r>
          </a:p>
          <a:p>
            <a:r>
              <a:rPr lang="es-MX" sz="1600" dirty="0"/>
              <a:t> </a:t>
            </a:r>
          </a:p>
          <a:p>
            <a:endParaRPr lang="es-MX" sz="1600" dirty="0"/>
          </a:p>
        </p:txBody>
      </p:sp>
      <p:sp>
        <p:nvSpPr>
          <p:cNvPr id="19" name="Marcador de contenido 18"/>
          <p:cNvSpPr>
            <a:spLocks noGrp="1"/>
          </p:cNvSpPr>
          <p:nvPr>
            <p:ph sz="half" idx="2"/>
          </p:nvPr>
        </p:nvSpPr>
        <p:spPr>
          <a:xfrm>
            <a:off x="253696" y="2019869"/>
            <a:ext cx="2855794" cy="3760361"/>
          </a:xfrm>
        </p:spPr>
        <p:txBody>
          <a:bodyPr>
            <a:normAutofit/>
          </a:bodyPr>
          <a:lstStyle/>
          <a:p>
            <a:r>
              <a:rPr lang="es-MX" sz="1400" b="1" dirty="0" smtClean="0"/>
              <a:t>Teoría</a:t>
            </a:r>
          </a:p>
          <a:p>
            <a:r>
              <a:rPr lang="es-MX" sz="1400" dirty="0" smtClean="0"/>
              <a:t>Cultura como proceso </a:t>
            </a:r>
            <a:r>
              <a:rPr lang="es-MX" sz="1400" dirty="0" smtClean="0">
                <a:latin typeface="Century Gothic" panose="020B0502020202020204" pitchFamily="34" charset="0"/>
              </a:rPr>
              <a:t>simbólico</a:t>
            </a:r>
          </a:p>
          <a:p>
            <a:r>
              <a:rPr lang="es-MX" sz="1400" dirty="0" smtClean="0"/>
              <a:t>Identidad, identidad colectiva</a:t>
            </a:r>
          </a:p>
          <a:p>
            <a:r>
              <a:rPr lang="es-MX" sz="1400" dirty="0" smtClean="0"/>
              <a:t>Industria cultural, masificación </a:t>
            </a:r>
          </a:p>
          <a:p>
            <a:r>
              <a:rPr lang="es-MX" sz="1400" dirty="0" smtClean="0"/>
              <a:t>Teorías de comunicación </a:t>
            </a:r>
          </a:p>
          <a:p>
            <a:endParaRPr lang="es-MX" sz="1400" dirty="0" smtClean="0"/>
          </a:p>
          <a:p>
            <a:pPr marL="0" indent="0">
              <a:buNone/>
            </a:pPr>
            <a:endParaRPr lang="es-MX" sz="1400" dirty="0" smtClean="0"/>
          </a:p>
        </p:txBody>
      </p:sp>
      <p:sp>
        <p:nvSpPr>
          <p:cNvPr id="20" name="Marcador de texto 19"/>
          <p:cNvSpPr>
            <a:spLocks noGrp="1"/>
          </p:cNvSpPr>
          <p:nvPr>
            <p:ph type="body" sz="quarter" idx="3"/>
          </p:nvPr>
        </p:nvSpPr>
        <p:spPr>
          <a:xfrm>
            <a:off x="3565265" y="6189662"/>
            <a:ext cx="4500562" cy="668338"/>
          </a:xfrm>
        </p:spPr>
        <p:txBody>
          <a:bodyPr>
            <a:normAutofit/>
          </a:bodyPr>
          <a:lstStyle/>
          <a:p>
            <a:r>
              <a:rPr lang="es-MX" sz="1400" dirty="0" smtClean="0">
                <a:latin typeface="Century Gothic" panose="020B0502020202020204" pitchFamily="34" charset="0"/>
              </a:rPr>
              <a:t>La transformación de elementos simbólicos de Rufino Tamayo en rasgos de lo mexicano.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21" name="Marcador de contenido 20"/>
          <p:cNvSpPr>
            <a:spLocks noGrp="1"/>
          </p:cNvSpPr>
          <p:nvPr>
            <p:ph sz="quarter" idx="4"/>
          </p:nvPr>
        </p:nvSpPr>
        <p:spPr>
          <a:xfrm>
            <a:off x="8557064" y="2266962"/>
            <a:ext cx="3607558" cy="5416729"/>
          </a:xfrm>
        </p:spPr>
        <p:txBody>
          <a:bodyPr>
            <a:normAutofit fontScale="32500" lnSpcReduction="20000"/>
          </a:bodyPr>
          <a:lstStyle/>
          <a:p>
            <a:r>
              <a:rPr lang="es-MX" sz="4300" b="1" dirty="0" smtClean="0"/>
              <a:t>Metodología</a:t>
            </a:r>
          </a:p>
          <a:p>
            <a:r>
              <a:rPr lang="es-MX" sz="3700" dirty="0" smtClean="0">
                <a:latin typeface="Century Gothic" panose="020B0502020202020204" pitchFamily="34" charset="0"/>
              </a:rPr>
              <a:t>Recopilar a través del catálogo pictórico de Rufino los elementos  simbólicos que se reconocen como “mexicanos”</a:t>
            </a:r>
          </a:p>
          <a:p>
            <a:r>
              <a:rPr lang="es-MX" sz="3700" dirty="0" smtClean="0">
                <a:latin typeface="Century Gothic" panose="020B0502020202020204" pitchFamily="34" charset="0"/>
              </a:rPr>
              <a:t>Realizar </a:t>
            </a:r>
            <a:r>
              <a:rPr lang="es-MX" sz="3700" dirty="0">
                <a:latin typeface="Century Gothic" panose="020B0502020202020204" pitchFamily="34" charset="0"/>
              </a:rPr>
              <a:t>un marco contextual  del mundo del arte  </a:t>
            </a:r>
            <a:r>
              <a:rPr lang="es-MX" sz="3700" dirty="0" smtClean="0">
                <a:latin typeface="Century Gothic" panose="020B0502020202020204" pitchFamily="34" charset="0"/>
              </a:rPr>
              <a:t>de los años 30 y 50  a través de  material bibliográfico, hemerográfico y entrevistas a historiadores del arte</a:t>
            </a:r>
          </a:p>
          <a:p>
            <a:r>
              <a:rPr lang="es-MX" sz="3700" dirty="0" smtClean="0">
                <a:latin typeface="Century Gothic" panose="020B0502020202020204" pitchFamily="34" charset="0"/>
              </a:rPr>
              <a:t>Elaborar un marco histórico mínimo de las condiciones políticas, sociales del México postrevolucionario, a través de material bibliográfico.</a:t>
            </a:r>
          </a:p>
          <a:p>
            <a:r>
              <a:rPr lang="es-MX" sz="3700" dirty="0">
                <a:latin typeface="Century Gothic" panose="020B0502020202020204" pitchFamily="34" charset="0"/>
              </a:rPr>
              <a:t>Identificar los factores que intervinieron en la transformación de los elementos creados por Rufino Tamayo en rasgos asociados con lo “mexicano” a través de la recopilación y análisis de bibliografía así como de documentos hemerográficos como notas, artículos, columnas de opinión, entrevistas, etc</a:t>
            </a:r>
            <a:r>
              <a:rPr lang="es-MX" sz="3700" dirty="0" smtClean="0">
                <a:latin typeface="Century Gothic" panose="020B0502020202020204" pitchFamily="34" charset="0"/>
              </a:rPr>
              <a:t>.</a:t>
            </a:r>
          </a:p>
          <a:p>
            <a:r>
              <a:rPr lang="es-MX" sz="3700" dirty="0">
                <a:latin typeface="Century Gothic" panose="020B0502020202020204" pitchFamily="34" charset="0"/>
              </a:rPr>
              <a:t>Analizar la forma en que operaron los medios de comunicación, los críticos especializados y los intelectuales de la época en la validación del carácter identitario de los elementos creados por Rufino Tamayo.</a:t>
            </a:r>
          </a:p>
          <a:p>
            <a:endParaRPr lang="es-MX" sz="1400" b="1" dirty="0" smtClean="0"/>
          </a:p>
        </p:txBody>
      </p:sp>
      <p:cxnSp>
        <p:nvCxnSpPr>
          <p:cNvPr id="8" name="Conector recto 7"/>
          <p:cNvCxnSpPr/>
          <p:nvPr/>
        </p:nvCxnSpPr>
        <p:spPr>
          <a:xfrm>
            <a:off x="3098041" y="2279176"/>
            <a:ext cx="2483893" cy="4067033"/>
          </a:xfrm>
          <a:prstGeom prst="line">
            <a:avLst/>
          </a:prstGeom>
          <a:ln cmpd="sng">
            <a:solidFill>
              <a:schemeClr val="accent2">
                <a:lumMod val="75000"/>
              </a:schemeClr>
            </a:solidFill>
            <a:head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5581934" y="2456597"/>
            <a:ext cx="3002508" cy="388961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H="1" flipV="1">
            <a:off x="0" y="2265528"/>
            <a:ext cx="3084394" cy="27296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 flipV="1">
            <a:off x="8557064" y="2429301"/>
            <a:ext cx="3903260" cy="27296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2476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226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Rufino Tamayo : De la imagen al símbolo como rasgo  de la identidad mexicana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Rufino Tamayo : De la imagen al símbolo como rasgo  de la identidad mexicana</dc:title>
  <dc:creator>lulu</dc:creator>
  <cp:lastModifiedBy>lulu</cp:lastModifiedBy>
  <cp:revision>10</cp:revision>
  <dcterms:created xsi:type="dcterms:W3CDTF">2013-11-28T02:13:24Z</dcterms:created>
  <dcterms:modified xsi:type="dcterms:W3CDTF">2013-11-29T01:59:28Z</dcterms:modified>
</cp:coreProperties>
</file>