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593C6B-EA85-477E-9CB0-E63CE69C19FA}" type="datetimeFigureOut">
              <a:rPr lang="es-PE" smtClean="0"/>
              <a:t>13/06/2014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FEBEB3-2574-4F03-9BEC-6E495EADDA7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07428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0E44C7-18D8-49CD-A191-09B1A218C2DF}" type="slidenum">
              <a:rPr lang="en-US">
                <a:solidFill>
                  <a:srgbClr val="000000"/>
                </a:solidFill>
              </a:rPr>
              <a:pPr/>
              <a:t>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53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222832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6312-0891-46FD-82FC-15F05DBAAAEA}" type="datetime1">
              <a:rPr lang="es-PE" smtClean="0"/>
              <a:t>13/06/2014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Docente: Ing. CIP  Germán Ruiz Orderique;   MBA-MSc. Finance</a:t>
            </a:r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7905-5852-496F-BE44-11CB0CD3854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87687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D8531-06A4-4361-BA0E-99166BF415A8}" type="datetime1">
              <a:rPr lang="es-PE" smtClean="0"/>
              <a:t>13/06/2014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Docente: Ing. CIP  Germán Ruiz Orderique;   MBA-MSc. Finance</a:t>
            </a:r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7905-5852-496F-BE44-11CB0CD3854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89573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E4A9-9085-401F-BF2E-C69B2D056837}" type="datetime1">
              <a:rPr lang="es-PE" smtClean="0"/>
              <a:t>13/06/2014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Docente: Ing. CIP  Germán Ruiz Orderique;   MBA-MSc. Finance</a:t>
            </a:r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7905-5852-496F-BE44-11CB0CD3854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38947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A40A-D897-41B4-AD08-2833A36D7501}" type="datetime1">
              <a:rPr lang="es-PE" smtClean="0"/>
              <a:t>13/06/2014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Docente: Ing. CIP  Germán Ruiz Orderique;   MBA-MSc. Finance</a:t>
            </a:r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7905-5852-496F-BE44-11CB0CD3854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44940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0BE09-3721-4B5F-A31E-F606D0F8ED9E}" type="datetime1">
              <a:rPr lang="es-PE" smtClean="0"/>
              <a:t>13/06/2014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Docente: Ing. CIP  Germán Ruiz Orderique;   MBA-MSc. Finance</a:t>
            </a:r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7905-5852-496F-BE44-11CB0CD3854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26343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88F2F-8FB6-4B24-BDFF-0044914D8128}" type="datetime1">
              <a:rPr lang="es-PE" smtClean="0"/>
              <a:t>13/06/2014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Docente: Ing. CIP  Germán Ruiz Orderique;   MBA-MSc. Finance</a:t>
            </a:r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7905-5852-496F-BE44-11CB0CD3854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45885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75657-3669-490D-BF54-E176EBD272B3}" type="datetime1">
              <a:rPr lang="es-PE" smtClean="0"/>
              <a:t>13/06/2014</a:t>
            </a:fld>
            <a:endParaRPr lang="es-PE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Docente: Ing. CIP  Germán Ruiz Orderique;   MBA-MSc. Finance</a:t>
            </a:r>
            <a:endParaRPr lang="es-PE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7905-5852-496F-BE44-11CB0CD3854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91231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059A-D798-4F84-8F21-60123E46CE5A}" type="datetime1">
              <a:rPr lang="es-PE" smtClean="0"/>
              <a:t>13/06/2014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Docente: Ing. CIP  Germán Ruiz Orderique;   MBA-MSc. Finance</a:t>
            </a:r>
            <a:endParaRPr lang="es-P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7905-5852-496F-BE44-11CB0CD3854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99586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41822-05AA-4DA3-AA6C-95A901C2F464}" type="datetime1">
              <a:rPr lang="es-PE" smtClean="0"/>
              <a:t>13/06/2014</a:t>
            </a:fld>
            <a:endParaRPr lang="es-PE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Docente: Ing. CIP  Germán Ruiz Orderique;   MBA-MSc. Finance</a:t>
            </a:r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7905-5852-496F-BE44-11CB0CD3854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22345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200FB-0971-485B-AF7F-6232E0E243A7}" type="datetime1">
              <a:rPr lang="es-PE" smtClean="0"/>
              <a:t>13/06/2014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Docente: Ing. CIP  Germán Ruiz Orderique;   MBA-MSc. Finance</a:t>
            </a:r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7905-5852-496F-BE44-11CB0CD3854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43816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B7143-749B-4BFB-BD16-B1FE74B6A464}" type="datetime1">
              <a:rPr lang="es-PE" smtClean="0"/>
              <a:t>13/06/2014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Docente: Ing. CIP  Germán Ruiz Orderique;   MBA-MSc. Finance</a:t>
            </a:r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7905-5852-496F-BE44-11CB0CD3854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48186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188712-E21C-4BF9-AAE6-E2F617A49730}" type="datetime1">
              <a:rPr lang="es-PE" smtClean="0"/>
              <a:t>13/06/2014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PE" smtClean="0"/>
              <a:t>Docente: Ing. CIP  Germán Ruiz Orderique;   MBA-MSc. Finance</a:t>
            </a:r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B7905-5852-496F-BE44-11CB0CD3854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046577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PE" u="sng" dirty="0" smtClean="0">
                <a:solidFill>
                  <a:srgbClr val="0070C0"/>
                </a:solidFill>
              </a:rPr>
              <a:t/>
            </a:r>
            <a:br>
              <a:rPr lang="es-PE" u="sng" dirty="0" smtClean="0">
                <a:solidFill>
                  <a:srgbClr val="0070C0"/>
                </a:solidFill>
              </a:rPr>
            </a:br>
            <a:r>
              <a:rPr lang="es-PE" u="sng" dirty="0">
                <a:solidFill>
                  <a:srgbClr val="0070C0"/>
                </a:solidFill>
              </a:rPr>
              <a:t/>
            </a:r>
            <a:br>
              <a:rPr lang="es-PE" u="sng" dirty="0">
                <a:solidFill>
                  <a:srgbClr val="0070C0"/>
                </a:solidFill>
              </a:rPr>
            </a:br>
            <a:r>
              <a:rPr lang="es-PE" u="sng" dirty="0" smtClean="0">
                <a:solidFill>
                  <a:srgbClr val="0070C0"/>
                </a:solidFill>
              </a:rPr>
              <a:t/>
            </a:r>
            <a:br>
              <a:rPr lang="es-PE" u="sng" dirty="0" smtClean="0">
                <a:solidFill>
                  <a:srgbClr val="0070C0"/>
                </a:solidFill>
              </a:rPr>
            </a:br>
            <a:r>
              <a:rPr lang="es-PE" u="sng" dirty="0" smtClean="0">
                <a:solidFill>
                  <a:srgbClr val="0070C0"/>
                </a:solidFill>
              </a:rPr>
              <a:t/>
            </a:r>
            <a:br>
              <a:rPr lang="es-PE" u="sng" dirty="0" smtClean="0">
                <a:solidFill>
                  <a:srgbClr val="0070C0"/>
                </a:solidFill>
              </a:rPr>
            </a:br>
            <a:r>
              <a:rPr lang="es-PE" b="1" u="sng" dirty="0" smtClean="0">
                <a:solidFill>
                  <a:schemeClr val="accent1"/>
                </a:solidFill>
              </a:rPr>
              <a:t>Proceso de la Evaluación de Proyectos</a:t>
            </a:r>
            <a:r>
              <a:rPr lang="es-PE" u="sng" dirty="0" smtClean="0">
                <a:solidFill>
                  <a:srgbClr val="0070C0"/>
                </a:solidFill>
              </a:rPr>
              <a:t/>
            </a:r>
            <a:br>
              <a:rPr lang="es-PE" u="sng" dirty="0" smtClean="0">
                <a:solidFill>
                  <a:srgbClr val="0070C0"/>
                </a:solidFill>
              </a:rPr>
            </a:br>
            <a:endParaRPr lang="es-PE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512887"/>
          </a:xfrm>
        </p:spPr>
        <p:txBody>
          <a:bodyPr>
            <a:normAutofit fontScale="92500" lnSpcReduction="20000"/>
          </a:bodyPr>
          <a:lstStyle/>
          <a:p>
            <a:endParaRPr lang="en-US" dirty="0" smtClean="0">
              <a:solidFill>
                <a:schemeClr val="tx1">
                  <a:tint val="75000"/>
                </a:schemeClr>
              </a:solidFill>
            </a:endParaRPr>
          </a:p>
          <a:p>
            <a:pPr algn="r">
              <a:lnSpc>
                <a:spcPct val="100000"/>
              </a:lnSpc>
            </a:pPr>
            <a:r>
              <a:rPr lang="en-US" b="1" i="1" dirty="0" err="1" smtClean="0"/>
              <a:t>Ing</a:t>
            </a:r>
            <a:r>
              <a:rPr lang="en-US" b="1" i="1" dirty="0" smtClean="0"/>
              <a:t>. CIP  Germán Ruiz Orderique; PMP </a:t>
            </a:r>
          </a:p>
          <a:p>
            <a:pPr algn="r">
              <a:lnSpc>
                <a:spcPct val="100000"/>
              </a:lnSpc>
            </a:pPr>
            <a:r>
              <a:rPr lang="en-US" b="1" i="1" dirty="0" smtClean="0"/>
              <a:t> MBA IP - MSc. Finance</a:t>
            </a:r>
          </a:p>
          <a:p>
            <a:pPr algn="r">
              <a:lnSpc>
                <a:spcPct val="100000"/>
              </a:lnSpc>
            </a:pPr>
            <a:r>
              <a:rPr lang="en-US" b="1" i="1" dirty="0" smtClean="0"/>
              <a:t>gruizo@gmail.com</a:t>
            </a:r>
          </a:p>
          <a:p>
            <a:endParaRPr lang="es-PE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Docente: Ing. CIP  Germán Ruiz Orderique;   MBA-MSc. Finance</a:t>
            </a:r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75104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274" name="Text Box 10"/>
          <p:cNvSpPr txBox="1">
            <a:spLocks noChangeArrowheads="1"/>
          </p:cNvSpPr>
          <p:nvPr/>
        </p:nvSpPr>
        <p:spPr bwMode="auto">
          <a:xfrm>
            <a:off x="3146441" y="1571617"/>
            <a:ext cx="4321175" cy="71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3F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ES_tradnl" sz="2000" dirty="0">
                <a:solidFill>
                  <a:srgbClr val="000000"/>
                </a:solidFill>
                <a:latin typeface="Arial Narrow" panose="020B0606020202030204" pitchFamily="34" charset="0"/>
              </a:rPr>
              <a:t>FORMULACIÓN Y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ES_tradnl" sz="2000" dirty="0">
                <a:solidFill>
                  <a:srgbClr val="000000"/>
                </a:solidFill>
                <a:latin typeface="Arial Narrow" panose="020B0606020202030204" pitchFamily="34" charset="0"/>
              </a:rPr>
              <a:t>DEFINICIÓN DEL PROBLEMA PRINCIPAL</a:t>
            </a:r>
            <a:endParaRPr lang="es-ES" sz="2000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523275" name="Text Box 11"/>
          <p:cNvSpPr txBox="1">
            <a:spLocks noChangeArrowheads="1"/>
          </p:cNvSpPr>
          <p:nvPr/>
        </p:nvSpPr>
        <p:spPr bwMode="auto">
          <a:xfrm>
            <a:off x="2787665" y="2633655"/>
            <a:ext cx="5040312" cy="71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3F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ES_tradnl" sz="2000">
                <a:solidFill>
                  <a:srgbClr val="000000"/>
                </a:solidFill>
                <a:latin typeface="Arial Narrow" panose="020B0606020202030204" pitchFamily="34" charset="0"/>
              </a:rPr>
              <a:t>SOLUCIÓN INTELIGENTE AL PLANTEAMIENTO DE UN PROBLEMA:</a:t>
            </a:r>
            <a:r>
              <a:rPr lang="es-ES_tradnl" sz="2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Narrow" panose="020B0606020202030204" pitchFamily="34" charset="0"/>
              </a:rPr>
              <a:t>  </a:t>
            </a:r>
            <a:r>
              <a:rPr lang="es-ES_tradnl" sz="2000" b="1" i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Narrow" panose="020B0606020202030204" pitchFamily="34" charset="0"/>
              </a:rPr>
              <a:t>IDEA DE NEGOCIO</a:t>
            </a:r>
            <a:endParaRPr lang="es-ES" sz="2000" b="1" i="1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523276" name="Text Box 12"/>
          <p:cNvSpPr txBox="1">
            <a:spLocks noChangeArrowheads="1"/>
          </p:cNvSpPr>
          <p:nvPr/>
        </p:nvSpPr>
        <p:spPr bwMode="auto">
          <a:xfrm>
            <a:off x="8455040" y="968368"/>
            <a:ext cx="2627312" cy="4746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3F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FontTx/>
              <a:buAutoNum type="arabicParenR"/>
            </a:pPr>
            <a:r>
              <a:rPr lang="es-ES_tradnl" sz="2000" dirty="0">
                <a:solidFill>
                  <a:srgbClr val="000000"/>
                </a:solidFill>
                <a:latin typeface="Arial Narrow" panose="020B0606020202030204" pitchFamily="34" charset="0"/>
              </a:rPr>
              <a:t>Análisis del estudio de mercado</a:t>
            </a: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FontTx/>
              <a:buAutoNum type="arabicParenR"/>
            </a:pPr>
            <a:r>
              <a:rPr lang="es-ES_tradnl" sz="2000" dirty="0">
                <a:solidFill>
                  <a:srgbClr val="000000"/>
                </a:solidFill>
                <a:latin typeface="Arial Narrow" panose="020B0606020202030204" pitchFamily="34" charset="0"/>
              </a:rPr>
              <a:t>Aspectos técnicos: proceso de producción y elección de tecnología, capacidad de producción, ubicación de planta</a:t>
            </a: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FontTx/>
              <a:buAutoNum type="arabicParenR"/>
            </a:pPr>
            <a:r>
              <a:rPr lang="es-ES_tradnl" sz="2000" dirty="0">
                <a:solidFill>
                  <a:srgbClr val="000000"/>
                </a:solidFill>
                <a:latin typeface="Arial Narrow" panose="020B0606020202030204" pitchFamily="34" charset="0"/>
              </a:rPr>
              <a:t>Estudio de la organización, aspectos legales y ambientales</a:t>
            </a: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FontTx/>
              <a:buAutoNum type="arabicParenR"/>
            </a:pPr>
            <a:r>
              <a:rPr lang="es-ES_tradnl" sz="2000" dirty="0">
                <a:solidFill>
                  <a:srgbClr val="000000"/>
                </a:solidFill>
                <a:latin typeface="Arial Narrow" panose="020B0606020202030204" pitchFamily="34" charset="0"/>
              </a:rPr>
              <a:t>Inversión inicial</a:t>
            </a: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FontTx/>
              <a:buAutoNum type="arabicParenR"/>
            </a:pPr>
            <a:r>
              <a:rPr lang="es-ES_tradnl" sz="2000" dirty="0">
                <a:solidFill>
                  <a:srgbClr val="000000"/>
                </a:solidFill>
                <a:latin typeface="Arial Narrow" panose="020B0606020202030204" pitchFamily="34" charset="0"/>
              </a:rPr>
              <a:t>Financiamiento</a:t>
            </a: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FontTx/>
              <a:buAutoNum type="arabicParenR"/>
            </a:pPr>
            <a:r>
              <a:rPr lang="es-ES_tradnl" sz="2000" dirty="0">
                <a:solidFill>
                  <a:srgbClr val="000000"/>
                </a:solidFill>
                <a:latin typeface="Arial Narrow" panose="020B0606020202030204" pitchFamily="34" charset="0"/>
              </a:rPr>
              <a:t>Costos</a:t>
            </a: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FontTx/>
              <a:buAutoNum type="arabicParenR"/>
            </a:pPr>
            <a:r>
              <a:rPr lang="es-ES_tradnl" sz="2000" dirty="0">
                <a:solidFill>
                  <a:srgbClr val="000000"/>
                </a:solidFill>
                <a:latin typeface="Arial Narrow" panose="020B0606020202030204" pitchFamily="34" charset="0"/>
              </a:rPr>
              <a:t>Ingresos</a:t>
            </a: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FontTx/>
              <a:buAutoNum type="arabicParenR"/>
            </a:pPr>
            <a:r>
              <a:rPr lang="es-ES_tradnl" sz="2000" dirty="0">
                <a:solidFill>
                  <a:srgbClr val="000000"/>
                </a:solidFill>
                <a:latin typeface="Arial Narrow" panose="020B0606020202030204" pitchFamily="34" charset="0"/>
              </a:rPr>
              <a:t>Evaluación económica y financiera</a:t>
            </a:r>
            <a:endParaRPr lang="es-ES" sz="2000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523277" name="Text Box 13"/>
          <p:cNvSpPr txBox="1">
            <a:spLocks noChangeArrowheads="1"/>
          </p:cNvSpPr>
          <p:nvPr/>
        </p:nvSpPr>
        <p:spPr bwMode="auto">
          <a:xfrm>
            <a:off x="3075002" y="4856155"/>
            <a:ext cx="44831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3F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ES_tradnl" sz="2000">
                <a:solidFill>
                  <a:srgbClr val="000000"/>
                </a:solidFill>
                <a:latin typeface="Arial Narrow" panose="020B0606020202030204" pitchFamily="34" charset="0"/>
              </a:rPr>
              <a:t>DISEÑO Y EJECUCIÓN DEL PROYECTO</a:t>
            </a:r>
            <a:endParaRPr lang="es-ES" sz="200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523278" name="Text Box 14"/>
          <p:cNvSpPr txBox="1">
            <a:spLocks noChangeArrowheads="1"/>
          </p:cNvSpPr>
          <p:nvPr/>
        </p:nvSpPr>
        <p:spPr bwMode="auto">
          <a:xfrm>
            <a:off x="3860816" y="5721342"/>
            <a:ext cx="2814637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3F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ES_tradnl" sz="2000">
                <a:solidFill>
                  <a:srgbClr val="000000"/>
                </a:solidFill>
                <a:latin typeface="Arial Narrow" panose="020B0606020202030204" pitchFamily="34" charset="0"/>
              </a:rPr>
              <a:t>BIEN Y/O SERVICIO</a:t>
            </a:r>
            <a:endParaRPr lang="es-ES" sz="200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523279" name="Text Box 15"/>
          <p:cNvSpPr txBox="1">
            <a:spLocks noChangeArrowheads="1"/>
          </p:cNvSpPr>
          <p:nvPr/>
        </p:nvSpPr>
        <p:spPr bwMode="auto">
          <a:xfrm>
            <a:off x="2168533" y="3762368"/>
            <a:ext cx="5883275" cy="835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DDDD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s-ES_tradnl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Narrow" panose="020B0606020202030204" pitchFamily="34" charset="0"/>
              </a:rPr>
              <a:t>ELEMENTOS METODOLÓGICOS PARA LA FORMULACIÓN Y EVALUACIÓN DE UN PROYECTO DE INVERSIÓN</a:t>
            </a:r>
            <a:endParaRPr lang="es-ES" sz="2000" b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523280" name="Text Box 16"/>
          <p:cNvSpPr txBox="1">
            <a:spLocks noChangeArrowheads="1"/>
          </p:cNvSpPr>
          <p:nvPr/>
        </p:nvSpPr>
        <p:spPr bwMode="auto">
          <a:xfrm>
            <a:off x="3578241" y="463542"/>
            <a:ext cx="3455987" cy="71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3F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ES_tradnl" sz="2000" dirty="0">
                <a:solidFill>
                  <a:srgbClr val="000000"/>
                </a:solidFill>
                <a:latin typeface="Arial Narrow" panose="020B0606020202030204" pitchFamily="34" charset="0"/>
              </a:rPr>
              <a:t>IDENTIFICACIÓN DE PROBLEMAS O NECESIDADES</a:t>
            </a:r>
            <a:endParaRPr lang="es-ES" sz="2000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523281" name="AutoShape 17"/>
          <p:cNvSpPr>
            <a:spLocks noChangeArrowheads="1"/>
          </p:cNvSpPr>
          <p:nvPr/>
        </p:nvSpPr>
        <p:spPr bwMode="auto">
          <a:xfrm>
            <a:off x="5019690" y="1184268"/>
            <a:ext cx="215900" cy="360363"/>
          </a:xfrm>
          <a:prstGeom prst="downArrow">
            <a:avLst>
              <a:gd name="adj1" fmla="val 50000"/>
              <a:gd name="adj2" fmla="val 41728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PE">
              <a:solidFill>
                <a:srgbClr val="000000"/>
              </a:solidFill>
            </a:endParaRPr>
          </a:p>
        </p:txBody>
      </p:sp>
      <p:sp>
        <p:nvSpPr>
          <p:cNvPr id="523282" name="AutoShape 18"/>
          <p:cNvSpPr>
            <a:spLocks noChangeArrowheads="1"/>
          </p:cNvSpPr>
          <p:nvPr/>
        </p:nvSpPr>
        <p:spPr bwMode="auto">
          <a:xfrm>
            <a:off x="5019690" y="2263768"/>
            <a:ext cx="215900" cy="360363"/>
          </a:xfrm>
          <a:prstGeom prst="downArrow">
            <a:avLst>
              <a:gd name="adj1" fmla="val 50000"/>
              <a:gd name="adj2" fmla="val 41728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PE">
              <a:solidFill>
                <a:srgbClr val="000000"/>
              </a:solidFill>
            </a:endParaRPr>
          </a:p>
        </p:txBody>
      </p:sp>
      <p:sp>
        <p:nvSpPr>
          <p:cNvPr id="523283" name="AutoShape 19"/>
          <p:cNvSpPr>
            <a:spLocks noChangeArrowheads="1"/>
          </p:cNvSpPr>
          <p:nvPr/>
        </p:nvSpPr>
        <p:spPr bwMode="auto">
          <a:xfrm>
            <a:off x="5019690" y="3344855"/>
            <a:ext cx="215900" cy="360362"/>
          </a:xfrm>
          <a:prstGeom prst="downArrow">
            <a:avLst>
              <a:gd name="adj1" fmla="val 50000"/>
              <a:gd name="adj2" fmla="val 41728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PE">
              <a:solidFill>
                <a:srgbClr val="000000"/>
              </a:solidFill>
            </a:endParaRPr>
          </a:p>
        </p:txBody>
      </p:sp>
      <p:sp>
        <p:nvSpPr>
          <p:cNvPr id="523284" name="AutoShape 20"/>
          <p:cNvSpPr>
            <a:spLocks noChangeArrowheads="1"/>
          </p:cNvSpPr>
          <p:nvPr/>
        </p:nvSpPr>
        <p:spPr bwMode="auto">
          <a:xfrm>
            <a:off x="4997465" y="4568817"/>
            <a:ext cx="215900" cy="287338"/>
          </a:xfrm>
          <a:prstGeom prst="downArrow">
            <a:avLst>
              <a:gd name="adj1" fmla="val 50000"/>
              <a:gd name="adj2" fmla="val 33272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PE">
              <a:solidFill>
                <a:srgbClr val="000000"/>
              </a:solidFill>
            </a:endParaRPr>
          </a:p>
        </p:txBody>
      </p:sp>
      <p:sp>
        <p:nvSpPr>
          <p:cNvPr id="523285" name="AutoShape 21"/>
          <p:cNvSpPr>
            <a:spLocks noChangeArrowheads="1"/>
          </p:cNvSpPr>
          <p:nvPr/>
        </p:nvSpPr>
        <p:spPr bwMode="auto">
          <a:xfrm>
            <a:off x="5019690" y="5287955"/>
            <a:ext cx="215900" cy="360362"/>
          </a:xfrm>
          <a:prstGeom prst="downArrow">
            <a:avLst>
              <a:gd name="adj1" fmla="val 50000"/>
              <a:gd name="adj2" fmla="val 41728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PE">
              <a:solidFill>
                <a:srgbClr val="000000"/>
              </a:solidFill>
            </a:endParaRPr>
          </a:p>
        </p:txBody>
      </p:sp>
      <p:sp>
        <p:nvSpPr>
          <p:cNvPr id="523286" name="Line 22"/>
          <p:cNvSpPr>
            <a:spLocks noChangeShapeType="1"/>
          </p:cNvSpPr>
          <p:nvPr/>
        </p:nvSpPr>
        <p:spPr bwMode="auto">
          <a:xfrm>
            <a:off x="8094678" y="4137017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PE">
              <a:solidFill>
                <a:srgbClr val="000000"/>
              </a:solidFill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315120" y="308564"/>
            <a:ext cx="24725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u="sng" dirty="0" smtClean="0">
                <a:solidFill>
                  <a:srgbClr val="0070C0"/>
                </a:solidFill>
              </a:rPr>
              <a:t>Proceso de la Evaluación de Proyectos</a:t>
            </a:r>
            <a:endParaRPr lang="es-PE" u="sng" dirty="0">
              <a:solidFill>
                <a:srgbClr val="0070C0"/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200" dirty="0" err="1">
                <a:solidFill>
                  <a:schemeClr val="tx1">
                    <a:tint val="75000"/>
                  </a:schemeClr>
                </a:solidFill>
              </a:rPr>
              <a:t>Docente</a:t>
            </a:r>
            <a:r>
              <a:rPr lang="en-US" sz="1200" dirty="0">
                <a:solidFill>
                  <a:schemeClr val="tx1">
                    <a:tint val="75000"/>
                  </a:schemeClr>
                </a:solidFill>
              </a:rPr>
              <a:t>: </a:t>
            </a:r>
            <a:r>
              <a:rPr lang="en-US" sz="1200" dirty="0" err="1">
                <a:solidFill>
                  <a:schemeClr val="tx1">
                    <a:tint val="75000"/>
                  </a:schemeClr>
                </a:solidFill>
              </a:rPr>
              <a:t>Ing</a:t>
            </a:r>
            <a:r>
              <a:rPr lang="en-US" sz="1200" dirty="0">
                <a:solidFill>
                  <a:schemeClr val="tx1">
                    <a:tint val="75000"/>
                  </a:schemeClr>
                </a:solidFill>
              </a:rPr>
              <a:t>. CIP  </a:t>
            </a:r>
            <a:r>
              <a:rPr lang="en-US" sz="1200" dirty="0" smtClean="0">
                <a:solidFill>
                  <a:schemeClr val="tx1">
                    <a:tint val="75000"/>
                  </a:schemeClr>
                </a:solidFill>
              </a:rPr>
              <a:t>Germán </a:t>
            </a:r>
            <a:r>
              <a:rPr lang="en-US" sz="1200" dirty="0">
                <a:solidFill>
                  <a:schemeClr val="tx1">
                    <a:tint val="75000"/>
                  </a:schemeClr>
                </a:solidFill>
              </a:rPr>
              <a:t>Ruiz Orderique; </a:t>
            </a:r>
            <a:endParaRPr lang="en-US" sz="1200" dirty="0" smtClean="0">
              <a:solidFill>
                <a:schemeClr val="tx1">
                  <a:tint val="75000"/>
                </a:schemeClr>
              </a:solidFill>
            </a:endParaRPr>
          </a:p>
          <a:p>
            <a:r>
              <a:rPr lang="en-US" sz="1200" dirty="0" smtClean="0">
                <a:solidFill>
                  <a:schemeClr val="tx1">
                    <a:tint val="75000"/>
                  </a:schemeClr>
                </a:solidFill>
              </a:rPr>
              <a:t> </a:t>
            </a:r>
            <a:r>
              <a:rPr lang="en-US" sz="1200" dirty="0">
                <a:solidFill>
                  <a:schemeClr val="tx1">
                    <a:tint val="75000"/>
                  </a:schemeClr>
                </a:solidFill>
              </a:rPr>
              <a:t>MBA-MSc. Finance</a:t>
            </a:r>
          </a:p>
        </p:txBody>
      </p:sp>
    </p:spTree>
    <p:extLst>
      <p:ext uri="{BB962C8B-B14F-4D97-AF65-F5344CB8AC3E}">
        <p14:creationId xmlns:p14="http://schemas.microsoft.com/office/powerpoint/2010/main" val="2082444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131</Words>
  <Application>Microsoft Office PowerPoint</Application>
  <PresentationFormat>Panorámica</PresentationFormat>
  <Paragraphs>25</Paragraphs>
  <Slides>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Tema de Office</vt:lpstr>
      <vt:lpstr>    Proceso de la Evaluación de Proyectos 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Proceso de la Evaluación de Proyectos </dc:title>
  <dc:creator>German Ruiz</dc:creator>
  <cp:lastModifiedBy>German Ruiz</cp:lastModifiedBy>
  <cp:revision>2</cp:revision>
  <dcterms:created xsi:type="dcterms:W3CDTF">2014-06-13T23:19:59Z</dcterms:created>
  <dcterms:modified xsi:type="dcterms:W3CDTF">2014-06-13T23:25:19Z</dcterms:modified>
</cp:coreProperties>
</file>