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0"/>
  </p:notesMasterIdLst>
  <p:sldIdLst>
    <p:sldId id="256" r:id="rId2"/>
    <p:sldId id="257" r:id="rId3"/>
    <p:sldId id="262" r:id="rId4"/>
    <p:sldId id="274" r:id="rId5"/>
    <p:sldId id="276" r:id="rId6"/>
    <p:sldId id="277" r:id="rId7"/>
    <p:sldId id="280" r:id="rId8"/>
    <p:sldId id="281" r:id="rId9"/>
    <p:sldId id="275" r:id="rId10"/>
    <p:sldId id="282" r:id="rId11"/>
    <p:sldId id="283" r:id="rId12"/>
    <p:sldId id="261" r:id="rId13"/>
    <p:sldId id="284" r:id="rId14"/>
    <p:sldId id="285" r:id="rId15"/>
    <p:sldId id="286" r:id="rId16"/>
    <p:sldId id="289" r:id="rId17"/>
    <p:sldId id="287" r:id="rId18"/>
    <p:sldId id="290" r:id="rId19"/>
    <p:sldId id="291" r:id="rId20"/>
    <p:sldId id="293" r:id="rId21"/>
    <p:sldId id="294" r:id="rId22"/>
    <p:sldId id="295" r:id="rId23"/>
    <p:sldId id="296" r:id="rId24"/>
    <p:sldId id="297" r:id="rId25"/>
    <p:sldId id="298" r:id="rId26"/>
    <p:sldId id="300" r:id="rId27"/>
    <p:sldId id="299" r:id="rId28"/>
    <p:sldId id="301" r:id="rId29"/>
  </p:sldIdLst>
  <p:sldSz cx="9144000" cy="6858000" type="screen4x3"/>
  <p:notesSz cx="6858000" cy="9144000"/>
  <p:custDataLst>
    <p:tags r:id="rId31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803" autoAdjust="0"/>
  </p:normalViewPr>
  <p:slideViewPr>
    <p:cSldViewPr>
      <p:cViewPr>
        <p:scale>
          <a:sx n="100" d="100"/>
          <a:sy n="100" d="100"/>
        </p:scale>
        <p:origin x="462" y="12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E380CF-E19F-4882-9E0B-6C32356634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CFD18F21-76D0-4487-882C-27D87A1D865D}">
      <dgm:prSet phldrT="[Texto]"/>
      <dgm:spPr/>
      <dgm:t>
        <a:bodyPr/>
        <a:lstStyle/>
        <a:p>
          <a:r>
            <a:rPr lang="es-ES_tradnl" noProof="1" smtClean="0"/>
            <a:t>Els grups de plantes	</a:t>
          </a:r>
          <a:endParaRPr lang="es-ES_tradnl" noProof="1"/>
        </a:p>
      </dgm:t>
    </dgm:pt>
    <dgm:pt modelId="{8A7A7C52-B258-4A96-A23F-AE6799B1F485}" type="parTrans" cxnId="{D3223FFF-FBA1-4DF4-BAE0-0F60411878AE}">
      <dgm:prSet/>
      <dgm:spPr/>
      <dgm:t>
        <a:bodyPr/>
        <a:lstStyle/>
        <a:p>
          <a:endParaRPr lang="es-ES_tradnl"/>
        </a:p>
      </dgm:t>
    </dgm:pt>
    <dgm:pt modelId="{5E294ACC-1604-448D-A83A-366A0672A3C8}" type="sibTrans" cxnId="{D3223FFF-FBA1-4DF4-BAE0-0F60411878AE}">
      <dgm:prSet/>
      <dgm:spPr/>
      <dgm:t>
        <a:bodyPr/>
        <a:lstStyle/>
        <a:p>
          <a:endParaRPr lang="es-ES_tradnl"/>
        </a:p>
      </dgm:t>
    </dgm:pt>
    <dgm:pt modelId="{BB53392E-0ADB-4081-95E4-6CB7DB2FB740}">
      <dgm:prSet phldrT="[Texto]"/>
      <dgm:spPr/>
      <dgm:t>
        <a:bodyPr/>
        <a:lstStyle/>
        <a:p>
          <a:r>
            <a:rPr lang="es-ES_tradnl" noProof="1" smtClean="0"/>
            <a:t>Plantes sense flors: molses i falgueres</a:t>
          </a:r>
          <a:endParaRPr lang="es-ES_tradnl" noProof="1"/>
        </a:p>
      </dgm:t>
    </dgm:pt>
    <dgm:pt modelId="{5FF39338-6651-4C73-A660-E99553DDF17C}" type="parTrans" cxnId="{440E00C6-D900-4C02-BDCE-E57BD646C433}">
      <dgm:prSet/>
      <dgm:spPr/>
      <dgm:t>
        <a:bodyPr/>
        <a:lstStyle/>
        <a:p>
          <a:endParaRPr lang="es-ES_tradnl"/>
        </a:p>
      </dgm:t>
    </dgm:pt>
    <dgm:pt modelId="{9DC472B7-E176-4DE4-9199-D7CEC79F3CC0}" type="sibTrans" cxnId="{440E00C6-D900-4C02-BDCE-E57BD646C433}">
      <dgm:prSet/>
      <dgm:spPr/>
      <dgm:t>
        <a:bodyPr/>
        <a:lstStyle/>
        <a:p>
          <a:endParaRPr lang="es-ES_tradnl"/>
        </a:p>
      </dgm:t>
    </dgm:pt>
    <dgm:pt modelId="{931EE408-1B60-4704-BFDB-0C8623E6EB72}">
      <dgm:prSet phldrT="[Texto]"/>
      <dgm:spPr/>
      <dgm:t>
        <a:bodyPr/>
        <a:lstStyle/>
        <a:p>
          <a:r>
            <a:rPr lang="es-ES_tradnl" noProof="1" smtClean="0"/>
            <a:t>Funció de nutrició de les plantes</a:t>
          </a:r>
          <a:endParaRPr lang="es-ES_tradnl" noProof="1"/>
        </a:p>
      </dgm:t>
    </dgm:pt>
    <dgm:pt modelId="{FE67B57F-511D-474B-AF0F-F93853204DD4}" type="parTrans" cxnId="{3BFA926D-7AC3-4FB9-AE3F-BFBBE2F321FD}">
      <dgm:prSet/>
      <dgm:spPr/>
      <dgm:t>
        <a:bodyPr/>
        <a:lstStyle/>
        <a:p>
          <a:endParaRPr lang="es-ES_tradnl"/>
        </a:p>
      </dgm:t>
    </dgm:pt>
    <dgm:pt modelId="{30BE37D9-5E89-458C-B708-BC4E669F3618}" type="sibTrans" cxnId="{3BFA926D-7AC3-4FB9-AE3F-BFBBE2F321FD}">
      <dgm:prSet/>
      <dgm:spPr/>
      <dgm:t>
        <a:bodyPr/>
        <a:lstStyle/>
        <a:p>
          <a:endParaRPr lang="es-ES_tradnl"/>
        </a:p>
      </dgm:t>
    </dgm:pt>
    <dgm:pt modelId="{4EA29E51-4F2C-4754-842A-D1012AF8A24B}">
      <dgm:prSet phldrT="[Texto]"/>
      <dgm:spPr/>
      <dgm:t>
        <a:bodyPr/>
        <a:lstStyle/>
        <a:p>
          <a:r>
            <a:rPr lang="es-ES_tradnl" noProof="1" smtClean="0"/>
            <a:t>Saba bruta i saba elaborada</a:t>
          </a:r>
          <a:endParaRPr lang="es-ES_tradnl" noProof="1"/>
        </a:p>
      </dgm:t>
    </dgm:pt>
    <dgm:pt modelId="{3FDFB3CA-6F53-4A07-AF70-8C6116F3DDBF}" type="parTrans" cxnId="{0221563B-777F-429A-9778-B2FDF67C38F6}">
      <dgm:prSet/>
      <dgm:spPr/>
      <dgm:t>
        <a:bodyPr/>
        <a:lstStyle/>
        <a:p>
          <a:endParaRPr lang="es-ES_tradnl"/>
        </a:p>
      </dgm:t>
    </dgm:pt>
    <dgm:pt modelId="{C24ABD7F-B6A0-489D-B947-4FA9D11D7E33}" type="sibTrans" cxnId="{0221563B-777F-429A-9778-B2FDF67C38F6}">
      <dgm:prSet/>
      <dgm:spPr/>
      <dgm:t>
        <a:bodyPr/>
        <a:lstStyle/>
        <a:p>
          <a:endParaRPr lang="es-ES_tradnl"/>
        </a:p>
      </dgm:t>
    </dgm:pt>
    <dgm:pt modelId="{685962F7-3115-4ACA-BAC1-4C9C38DA42A3}">
      <dgm:prSet/>
      <dgm:spPr/>
      <dgm:t>
        <a:bodyPr/>
        <a:lstStyle/>
        <a:p>
          <a:r>
            <a:rPr lang="es-ES_tradnl" noProof="1" smtClean="0"/>
            <a:t>Funció de relació de les plantes</a:t>
          </a:r>
          <a:endParaRPr lang="es-ES_tradnl" noProof="1"/>
        </a:p>
      </dgm:t>
    </dgm:pt>
    <dgm:pt modelId="{93EE747B-AA0D-4E12-897C-D7752CA50232}" type="parTrans" cxnId="{98B58B04-51EC-413B-874E-454EB8F89118}">
      <dgm:prSet/>
      <dgm:spPr/>
      <dgm:t>
        <a:bodyPr/>
        <a:lstStyle/>
        <a:p>
          <a:endParaRPr lang="es-ES_tradnl"/>
        </a:p>
      </dgm:t>
    </dgm:pt>
    <dgm:pt modelId="{C17C3DC5-22E7-4FD3-B8E0-610DD5EF2B70}" type="sibTrans" cxnId="{98B58B04-51EC-413B-874E-454EB8F89118}">
      <dgm:prSet/>
      <dgm:spPr/>
      <dgm:t>
        <a:bodyPr/>
        <a:lstStyle/>
        <a:p>
          <a:endParaRPr lang="es-ES_tradnl"/>
        </a:p>
      </dgm:t>
    </dgm:pt>
    <dgm:pt modelId="{B190489E-2B7D-4A3A-AFDD-9F633AE65FA7}">
      <dgm:prSet phldrT="[Texto]"/>
      <dgm:spPr/>
      <dgm:t>
        <a:bodyPr/>
        <a:lstStyle/>
        <a:p>
          <a:r>
            <a:rPr lang="es-ES_tradnl" noProof="1" smtClean="0"/>
            <a:t>La fotosíntesi</a:t>
          </a:r>
          <a:endParaRPr lang="es-ES_tradnl" noProof="1"/>
        </a:p>
      </dgm:t>
    </dgm:pt>
    <dgm:pt modelId="{4B25067A-67DE-41C5-90D5-6958BBAE7D91}" type="parTrans" cxnId="{E6CF3E54-C313-42E1-9D86-EE2154026AE5}">
      <dgm:prSet/>
      <dgm:spPr/>
      <dgm:t>
        <a:bodyPr/>
        <a:lstStyle/>
        <a:p>
          <a:endParaRPr lang="es-ES_tradnl"/>
        </a:p>
      </dgm:t>
    </dgm:pt>
    <dgm:pt modelId="{B98DC6C4-E28F-412D-A095-9F3A2DF28B32}" type="sibTrans" cxnId="{E6CF3E54-C313-42E1-9D86-EE2154026AE5}">
      <dgm:prSet/>
      <dgm:spPr/>
      <dgm:t>
        <a:bodyPr/>
        <a:lstStyle/>
        <a:p>
          <a:endParaRPr lang="es-ES_tradnl"/>
        </a:p>
      </dgm:t>
    </dgm:pt>
    <dgm:pt modelId="{9F165C68-C039-4EE0-A3BC-1F379CC07832}">
      <dgm:prSet phldrT="[Texto]"/>
      <dgm:spPr/>
      <dgm:t>
        <a:bodyPr/>
        <a:lstStyle/>
        <a:p>
          <a:r>
            <a:rPr lang="es-ES_tradnl" noProof="1" smtClean="0"/>
            <a:t>La respiració</a:t>
          </a:r>
          <a:endParaRPr lang="es-ES_tradnl" noProof="1"/>
        </a:p>
      </dgm:t>
    </dgm:pt>
    <dgm:pt modelId="{882B3B27-C18E-4DB8-8917-0D64CB471540}" type="parTrans" cxnId="{37A96F3F-5E24-4917-B399-0E74D9562828}">
      <dgm:prSet/>
      <dgm:spPr/>
      <dgm:t>
        <a:bodyPr/>
        <a:lstStyle/>
        <a:p>
          <a:endParaRPr lang="es-ES_tradnl"/>
        </a:p>
      </dgm:t>
    </dgm:pt>
    <dgm:pt modelId="{BBA18A85-B12B-4464-AF50-BF8A866320FE}" type="sibTrans" cxnId="{37A96F3F-5E24-4917-B399-0E74D9562828}">
      <dgm:prSet/>
      <dgm:spPr/>
      <dgm:t>
        <a:bodyPr/>
        <a:lstStyle/>
        <a:p>
          <a:endParaRPr lang="es-ES_tradnl"/>
        </a:p>
      </dgm:t>
    </dgm:pt>
    <dgm:pt modelId="{2E064194-1E51-457E-A6B8-9FBE9670D129}">
      <dgm:prSet phldrT="[Texto]"/>
      <dgm:spPr/>
      <dgm:t>
        <a:bodyPr/>
        <a:lstStyle/>
        <a:p>
          <a:r>
            <a:rPr lang="es-ES_tradnl" noProof="1" smtClean="0"/>
            <a:t>Funció de reproducció de les plantes</a:t>
          </a:r>
          <a:endParaRPr lang="es-ES_tradnl" noProof="1"/>
        </a:p>
      </dgm:t>
    </dgm:pt>
    <dgm:pt modelId="{D50FF939-5F61-4CE9-BBAA-3ED2A0996D62}" type="parTrans" cxnId="{493C3C4C-28B1-4C95-B4E9-A202EE2C9A6A}">
      <dgm:prSet/>
      <dgm:spPr/>
      <dgm:t>
        <a:bodyPr/>
        <a:lstStyle/>
        <a:p>
          <a:endParaRPr lang="es-ES_tradnl"/>
        </a:p>
      </dgm:t>
    </dgm:pt>
    <dgm:pt modelId="{B49D706F-FB8D-4858-9F8C-BF0F8F978B57}" type="sibTrans" cxnId="{493C3C4C-28B1-4C95-B4E9-A202EE2C9A6A}">
      <dgm:prSet/>
      <dgm:spPr/>
      <dgm:t>
        <a:bodyPr/>
        <a:lstStyle/>
        <a:p>
          <a:endParaRPr lang="es-ES_tradnl"/>
        </a:p>
      </dgm:t>
    </dgm:pt>
    <dgm:pt modelId="{AD645976-0AC7-4233-8C56-2F398B096D18}">
      <dgm:prSet/>
      <dgm:spPr/>
      <dgm:t>
        <a:bodyPr/>
        <a:lstStyle/>
        <a:p>
          <a:r>
            <a:rPr lang="es-ES_tradnl" noProof="1" smtClean="0"/>
            <a:t>Reproducció sexual de les plantes</a:t>
          </a:r>
          <a:endParaRPr lang="es-ES_tradnl" noProof="1"/>
        </a:p>
      </dgm:t>
    </dgm:pt>
    <dgm:pt modelId="{477817F7-10E6-467C-A3BA-3CCEC58FC9FC}" type="parTrans" cxnId="{572F16EE-0083-430D-BF32-79DF9870AD9C}">
      <dgm:prSet/>
      <dgm:spPr/>
      <dgm:t>
        <a:bodyPr/>
        <a:lstStyle/>
        <a:p>
          <a:endParaRPr lang="es-ES_tradnl"/>
        </a:p>
      </dgm:t>
    </dgm:pt>
    <dgm:pt modelId="{B0D3E6AE-ECBC-4443-9A02-08BD223A84AC}" type="sibTrans" cxnId="{572F16EE-0083-430D-BF32-79DF9870AD9C}">
      <dgm:prSet/>
      <dgm:spPr/>
      <dgm:t>
        <a:bodyPr/>
        <a:lstStyle/>
        <a:p>
          <a:endParaRPr lang="es-ES_tradnl"/>
        </a:p>
      </dgm:t>
    </dgm:pt>
    <dgm:pt modelId="{72A51014-0883-4F4C-917D-85D9AE4E037D}">
      <dgm:prSet phldrT="[Texto]"/>
      <dgm:spPr/>
      <dgm:t>
        <a:bodyPr/>
        <a:lstStyle/>
        <a:p>
          <a:r>
            <a:rPr lang="es-ES_tradnl" noProof="1" smtClean="0"/>
            <a:t>Plantes amb flors: gimnospermes i angiospermes</a:t>
          </a:r>
          <a:endParaRPr lang="es-ES_tradnl" noProof="1"/>
        </a:p>
      </dgm:t>
    </dgm:pt>
    <dgm:pt modelId="{42A08EA1-3581-4C2F-A38C-1D684EA6D158}" type="parTrans" cxnId="{2975C4CC-A52B-49C2-933B-350130142652}">
      <dgm:prSet/>
      <dgm:spPr/>
      <dgm:t>
        <a:bodyPr/>
        <a:lstStyle/>
        <a:p>
          <a:endParaRPr lang="es-ES_tradnl"/>
        </a:p>
      </dgm:t>
    </dgm:pt>
    <dgm:pt modelId="{4CEC7FAE-DFFC-4425-A39A-853E01BDD7E4}" type="sibTrans" cxnId="{2975C4CC-A52B-49C2-933B-350130142652}">
      <dgm:prSet/>
      <dgm:spPr/>
      <dgm:t>
        <a:bodyPr/>
        <a:lstStyle/>
        <a:p>
          <a:endParaRPr lang="es-ES_tradnl"/>
        </a:p>
      </dgm:t>
    </dgm:pt>
    <dgm:pt modelId="{DBD5F772-3DDA-49D4-BEEB-94529B3BD23B}">
      <dgm:prSet phldrT="[Texto]"/>
      <dgm:spPr/>
      <dgm:t>
        <a:bodyPr/>
        <a:lstStyle/>
        <a:p>
          <a:r>
            <a:rPr lang="es-ES_tradnl" noProof="1" smtClean="0"/>
            <a:t>Com es nodreixen les plantes</a:t>
          </a:r>
          <a:endParaRPr lang="es-ES_tradnl" noProof="1"/>
        </a:p>
      </dgm:t>
    </dgm:pt>
    <dgm:pt modelId="{B3C1B13C-B1F8-4EC4-965A-EEC9971B37E1}" type="parTrans" cxnId="{34745842-5C2D-4C05-87DE-1DF885B99F28}">
      <dgm:prSet/>
      <dgm:spPr/>
      <dgm:t>
        <a:bodyPr/>
        <a:lstStyle/>
        <a:p>
          <a:endParaRPr lang="es-ES_tradnl"/>
        </a:p>
      </dgm:t>
    </dgm:pt>
    <dgm:pt modelId="{EC58CDCA-E62F-4B60-9C21-16AE448C04A6}" type="sibTrans" cxnId="{34745842-5C2D-4C05-87DE-1DF885B99F28}">
      <dgm:prSet/>
      <dgm:spPr/>
      <dgm:t>
        <a:bodyPr/>
        <a:lstStyle/>
        <a:p>
          <a:endParaRPr lang="es-ES_tradnl"/>
        </a:p>
      </dgm:t>
    </dgm:pt>
    <dgm:pt modelId="{B090F870-B4F8-4438-AC8B-C29C5A7B16B5}">
      <dgm:prSet/>
      <dgm:spPr/>
      <dgm:t>
        <a:bodyPr/>
        <a:lstStyle/>
        <a:p>
          <a:r>
            <a:rPr lang="es-ES_tradnl" noProof="1" smtClean="0"/>
            <a:t>Reproducció asexual de les plantes</a:t>
          </a:r>
          <a:endParaRPr lang="es-ES_tradnl" noProof="1"/>
        </a:p>
      </dgm:t>
    </dgm:pt>
    <dgm:pt modelId="{70209559-F40E-4B3F-B734-C3028DB45FD8}" type="parTrans" cxnId="{F6BC1135-217A-4838-9599-3584FEE74989}">
      <dgm:prSet/>
      <dgm:spPr/>
      <dgm:t>
        <a:bodyPr/>
        <a:lstStyle/>
        <a:p>
          <a:endParaRPr lang="es-ES_tradnl"/>
        </a:p>
      </dgm:t>
    </dgm:pt>
    <dgm:pt modelId="{66589A5C-E785-48B1-B4B2-087ABB28ABDA}" type="sibTrans" cxnId="{F6BC1135-217A-4838-9599-3584FEE74989}">
      <dgm:prSet/>
      <dgm:spPr/>
      <dgm:t>
        <a:bodyPr/>
        <a:lstStyle/>
        <a:p>
          <a:endParaRPr lang="es-ES_tradnl"/>
        </a:p>
      </dgm:t>
    </dgm:pt>
    <dgm:pt modelId="{ABD284F6-BB2A-4584-B7FB-2378C29E0DC0}">
      <dgm:prSet/>
      <dgm:spPr/>
      <dgm:t>
        <a:bodyPr/>
        <a:lstStyle/>
        <a:p>
          <a:r>
            <a:rPr lang="es-ES_tradnl" noProof="1" smtClean="0"/>
            <a:t>El creixement i el moviment.</a:t>
          </a:r>
          <a:endParaRPr lang="es-ES_tradnl" noProof="1"/>
        </a:p>
      </dgm:t>
    </dgm:pt>
    <dgm:pt modelId="{8754DD76-AB4C-406E-8238-BD3EDF461284}" type="parTrans" cxnId="{527CF4A8-2377-49C1-8C0D-B4E80A28A170}">
      <dgm:prSet/>
      <dgm:spPr/>
      <dgm:t>
        <a:bodyPr/>
        <a:lstStyle/>
        <a:p>
          <a:endParaRPr lang="es-ES_tradnl"/>
        </a:p>
      </dgm:t>
    </dgm:pt>
    <dgm:pt modelId="{2EF0FAA1-9DA2-47BF-9104-F794C34AD763}" type="sibTrans" cxnId="{527CF4A8-2377-49C1-8C0D-B4E80A28A170}">
      <dgm:prSet/>
      <dgm:spPr/>
      <dgm:t>
        <a:bodyPr/>
        <a:lstStyle/>
        <a:p>
          <a:endParaRPr lang="es-ES_tradnl"/>
        </a:p>
      </dgm:t>
    </dgm:pt>
    <dgm:pt modelId="{B9900737-753F-4137-BE3B-28E5CC8B90CA}">
      <dgm:prSet/>
      <dgm:spPr/>
      <dgm:t>
        <a:bodyPr/>
        <a:lstStyle/>
        <a:p>
          <a:r>
            <a:rPr lang="es-ES_tradnl" noProof="1" smtClean="0"/>
            <a:t>La percepció del temps.</a:t>
          </a:r>
          <a:endParaRPr lang="es-ES_tradnl" noProof="1"/>
        </a:p>
      </dgm:t>
    </dgm:pt>
    <dgm:pt modelId="{3BA068A8-F500-4C28-B192-A5DD5863DF56}" type="parTrans" cxnId="{24352672-42B9-44DB-BB8D-EE146DFDE875}">
      <dgm:prSet/>
      <dgm:spPr/>
      <dgm:t>
        <a:bodyPr/>
        <a:lstStyle/>
        <a:p>
          <a:endParaRPr lang="es-ES_tradnl"/>
        </a:p>
      </dgm:t>
    </dgm:pt>
    <dgm:pt modelId="{0AE00992-EDCA-4A5F-A696-1ED900AE3620}" type="sibTrans" cxnId="{24352672-42B9-44DB-BB8D-EE146DFDE875}">
      <dgm:prSet/>
      <dgm:spPr/>
      <dgm:t>
        <a:bodyPr/>
        <a:lstStyle/>
        <a:p>
          <a:endParaRPr lang="es-ES_tradnl"/>
        </a:p>
      </dgm:t>
    </dgm:pt>
    <dgm:pt modelId="{A206C6B6-A41D-4DD3-9AA8-60AC8392BB8A}" type="pres">
      <dgm:prSet presAssocID="{CDE380CF-E19F-4882-9E0B-6C32356634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9FE796FC-8A95-4488-AA72-390FD5176EDA}" type="pres">
      <dgm:prSet presAssocID="{CFD18F21-76D0-4487-882C-27D87A1D865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5438C09-B2FD-4A11-A1AE-D530921A3D58}" type="pres">
      <dgm:prSet presAssocID="{CFD18F21-76D0-4487-882C-27D87A1D865D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81F7321-6446-4490-8F13-3DEC17016BF6}" type="pres">
      <dgm:prSet presAssocID="{931EE408-1B60-4704-BFDB-0C8623E6EB7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BAB2C81-4519-4A67-895A-E8D053CBA336}" type="pres">
      <dgm:prSet presAssocID="{931EE408-1B60-4704-BFDB-0C8623E6EB72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5C57134-083D-43FD-B4B1-2E09CAA64D47}" type="pres">
      <dgm:prSet presAssocID="{2E064194-1E51-457E-A6B8-9FBE9670D12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84A48AF-AE02-410A-AC64-004FD909FE3F}" type="pres">
      <dgm:prSet presAssocID="{2E064194-1E51-457E-A6B8-9FBE9670D129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AAE098C-F9ED-499A-8298-490ABB6E3E55}" type="pres">
      <dgm:prSet presAssocID="{685962F7-3115-4ACA-BAC1-4C9C38DA42A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F20A649-8844-4E51-9CCB-F512B4E642F4}" type="pres">
      <dgm:prSet presAssocID="{685962F7-3115-4ACA-BAC1-4C9C38DA42A3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334C9D6C-6AAD-4E10-8308-0CAC4DD96A03}" type="presOf" srcId="{CDE380CF-E19F-4882-9E0B-6C32356634D4}" destId="{A206C6B6-A41D-4DD3-9AA8-60AC8392BB8A}" srcOrd="0" destOrd="0" presId="urn:microsoft.com/office/officeart/2005/8/layout/vList2"/>
    <dgm:cxn modelId="{2CF0057C-177A-424F-9404-F2DF0A7A32A8}" type="presOf" srcId="{72A51014-0883-4F4C-917D-85D9AE4E037D}" destId="{65438C09-B2FD-4A11-A1AE-D530921A3D58}" srcOrd="0" destOrd="1" presId="urn:microsoft.com/office/officeart/2005/8/layout/vList2"/>
    <dgm:cxn modelId="{24AB6F93-4F46-4882-B74F-17EE0B1CFB9C}" type="presOf" srcId="{B090F870-B4F8-4438-AC8B-C29C5A7B16B5}" destId="{984A48AF-AE02-410A-AC64-004FD909FE3F}" srcOrd="0" destOrd="1" presId="urn:microsoft.com/office/officeart/2005/8/layout/vList2"/>
    <dgm:cxn modelId="{4FAF0C10-1A6A-4712-926C-B626C7626FE9}" type="presOf" srcId="{CFD18F21-76D0-4487-882C-27D87A1D865D}" destId="{9FE796FC-8A95-4488-AA72-390FD5176EDA}" srcOrd="0" destOrd="0" presId="urn:microsoft.com/office/officeart/2005/8/layout/vList2"/>
    <dgm:cxn modelId="{37A96F3F-5E24-4917-B399-0E74D9562828}" srcId="{931EE408-1B60-4704-BFDB-0C8623E6EB72}" destId="{9F165C68-C039-4EE0-A3BC-1F379CC07832}" srcOrd="3" destOrd="0" parTransId="{882B3B27-C18E-4DB8-8917-0D64CB471540}" sibTransId="{BBA18A85-B12B-4464-AF50-BF8A866320FE}"/>
    <dgm:cxn modelId="{D3D26D36-4D55-40CF-BBE7-370FDB03558F}" type="presOf" srcId="{4EA29E51-4F2C-4754-842A-D1012AF8A24B}" destId="{0BAB2C81-4519-4A67-895A-E8D053CBA336}" srcOrd="0" destOrd="1" presId="urn:microsoft.com/office/officeart/2005/8/layout/vList2"/>
    <dgm:cxn modelId="{B1C794CC-A738-4247-81BB-15C4D7CDD81B}" type="presOf" srcId="{685962F7-3115-4ACA-BAC1-4C9C38DA42A3}" destId="{4AAE098C-F9ED-499A-8298-490ABB6E3E55}" srcOrd="0" destOrd="0" presId="urn:microsoft.com/office/officeart/2005/8/layout/vList2"/>
    <dgm:cxn modelId="{AB80F018-BABE-4430-A8EB-2CAE5A6E4C0A}" type="presOf" srcId="{931EE408-1B60-4704-BFDB-0C8623E6EB72}" destId="{781F7321-6446-4490-8F13-3DEC17016BF6}" srcOrd="0" destOrd="0" presId="urn:microsoft.com/office/officeart/2005/8/layout/vList2"/>
    <dgm:cxn modelId="{34745842-5C2D-4C05-87DE-1DF885B99F28}" srcId="{931EE408-1B60-4704-BFDB-0C8623E6EB72}" destId="{DBD5F772-3DDA-49D4-BEEB-94529B3BD23B}" srcOrd="0" destOrd="0" parTransId="{B3C1B13C-B1F8-4EC4-965A-EEC9971B37E1}" sibTransId="{EC58CDCA-E62F-4B60-9C21-16AE448C04A6}"/>
    <dgm:cxn modelId="{527CF4A8-2377-49C1-8C0D-B4E80A28A170}" srcId="{685962F7-3115-4ACA-BAC1-4C9C38DA42A3}" destId="{ABD284F6-BB2A-4584-B7FB-2378C29E0DC0}" srcOrd="0" destOrd="0" parTransId="{8754DD76-AB4C-406E-8238-BD3EDF461284}" sibTransId="{2EF0FAA1-9DA2-47BF-9104-F794C34AD763}"/>
    <dgm:cxn modelId="{98B58B04-51EC-413B-874E-454EB8F89118}" srcId="{CDE380CF-E19F-4882-9E0B-6C32356634D4}" destId="{685962F7-3115-4ACA-BAC1-4C9C38DA42A3}" srcOrd="3" destOrd="0" parTransId="{93EE747B-AA0D-4E12-897C-D7752CA50232}" sibTransId="{C17C3DC5-22E7-4FD3-B8E0-610DD5EF2B70}"/>
    <dgm:cxn modelId="{0221563B-777F-429A-9778-B2FDF67C38F6}" srcId="{931EE408-1B60-4704-BFDB-0C8623E6EB72}" destId="{4EA29E51-4F2C-4754-842A-D1012AF8A24B}" srcOrd="1" destOrd="0" parTransId="{3FDFB3CA-6F53-4A07-AF70-8C6116F3DDBF}" sibTransId="{C24ABD7F-B6A0-489D-B947-4FA9D11D7E33}"/>
    <dgm:cxn modelId="{2975C4CC-A52B-49C2-933B-350130142652}" srcId="{CFD18F21-76D0-4487-882C-27D87A1D865D}" destId="{72A51014-0883-4F4C-917D-85D9AE4E037D}" srcOrd="1" destOrd="0" parTransId="{42A08EA1-3581-4C2F-A38C-1D684EA6D158}" sibTransId="{4CEC7FAE-DFFC-4425-A39A-853E01BDD7E4}"/>
    <dgm:cxn modelId="{24352672-42B9-44DB-BB8D-EE146DFDE875}" srcId="{685962F7-3115-4ACA-BAC1-4C9C38DA42A3}" destId="{B9900737-753F-4137-BE3B-28E5CC8B90CA}" srcOrd="1" destOrd="0" parTransId="{3BA068A8-F500-4C28-B192-A5DD5863DF56}" sibTransId="{0AE00992-EDCA-4A5F-A696-1ED900AE3620}"/>
    <dgm:cxn modelId="{993A8BD3-6223-483C-91BC-467EC4957596}" type="presOf" srcId="{AD645976-0AC7-4233-8C56-2F398B096D18}" destId="{984A48AF-AE02-410A-AC64-004FD909FE3F}" srcOrd="0" destOrd="0" presId="urn:microsoft.com/office/officeart/2005/8/layout/vList2"/>
    <dgm:cxn modelId="{52ACD917-C77D-4803-BD23-CC642BF7BBBA}" type="presOf" srcId="{ABD284F6-BB2A-4584-B7FB-2378C29E0DC0}" destId="{4F20A649-8844-4E51-9CCB-F512B4E642F4}" srcOrd="0" destOrd="0" presId="urn:microsoft.com/office/officeart/2005/8/layout/vList2"/>
    <dgm:cxn modelId="{B88B0350-C3E6-48AB-BBF5-29E37B7F2504}" type="presOf" srcId="{B9900737-753F-4137-BE3B-28E5CC8B90CA}" destId="{4F20A649-8844-4E51-9CCB-F512B4E642F4}" srcOrd="0" destOrd="1" presId="urn:microsoft.com/office/officeart/2005/8/layout/vList2"/>
    <dgm:cxn modelId="{FA6107DF-9F05-4B60-8EED-52BA085E6601}" type="presOf" srcId="{BB53392E-0ADB-4081-95E4-6CB7DB2FB740}" destId="{65438C09-B2FD-4A11-A1AE-D530921A3D58}" srcOrd="0" destOrd="0" presId="urn:microsoft.com/office/officeart/2005/8/layout/vList2"/>
    <dgm:cxn modelId="{C11F815E-41A7-44FF-B55E-9BAAE545B64F}" type="presOf" srcId="{2E064194-1E51-457E-A6B8-9FBE9670D129}" destId="{C5C57134-083D-43FD-B4B1-2E09CAA64D47}" srcOrd="0" destOrd="0" presId="urn:microsoft.com/office/officeart/2005/8/layout/vList2"/>
    <dgm:cxn modelId="{236D0510-EA3B-499C-8ED2-8955C70C3E8E}" type="presOf" srcId="{B190489E-2B7D-4A3A-AFDD-9F633AE65FA7}" destId="{0BAB2C81-4519-4A67-895A-E8D053CBA336}" srcOrd="0" destOrd="2" presId="urn:microsoft.com/office/officeart/2005/8/layout/vList2"/>
    <dgm:cxn modelId="{6A9C26F8-5585-4E5A-A6E3-4ACEF17D2E47}" type="presOf" srcId="{DBD5F772-3DDA-49D4-BEEB-94529B3BD23B}" destId="{0BAB2C81-4519-4A67-895A-E8D053CBA336}" srcOrd="0" destOrd="0" presId="urn:microsoft.com/office/officeart/2005/8/layout/vList2"/>
    <dgm:cxn modelId="{F6BC1135-217A-4838-9599-3584FEE74989}" srcId="{2E064194-1E51-457E-A6B8-9FBE9670D129}" destId="{B090F870-B4F8-4438-AC8B-C29C5A7B16B5}" srcOrd="1" destOrd="0" parTransId="{70209559-F40E-4B3F-B734-C3028DB45FD8}" sibTransId="{66589A5C-E785-48B1-B4B2-087ABB28ABDA}"/>
    <dgm:cxn modelId="{440E00C6-D900-4C02-BDCE-E57BD646C433}" srcId="{CFD18F21-76D0-4487-882C-27D87A1D865D}" destId="{BB53392E-0ADB-4081-95E4-6CB7DB2FB740}" srcOrd="0" destOrd="0" parTransId="{5FF39338-6651-4C73-A660-E99553DDF17C}" sibTransId="{9DC472B7-E176-4DE4-9199-D7CEC79F3CC0}"/>
    <dgm:cxn modelId="{3BFA926D-7AC3-4FB9-AE3F-BFBBE2F321FD}" srcId="{CDE380CF-E19F-4882-9E0B-6C32356634D4}" destId="{931EE408-1B60-4704-BFDB-0C8623E6EB72}" srcOrd="1" destOrd="0" parTransId="{FE67B57F-511D-474B-AF0F-F93853204DD4}" sibTransId="{30BE37D9-5E89-458C-B708-BC4E669F3618}"/>
    <dgm:cxn modelId="{E6CF3E54-C313-42E1-9D86-EE2154026AE5}" srcId="{931EE408-1B60-4704-BFDB-0C8623E6EB72}" destId="{B190489E-2B7D-4A3A-AFDD-9F633AE65FA7}" srcOrd="2" destOrd="0" parTransId="{4B25067A-67DE-41C5-90D5-6958BBAE7D91}" sibTransId="{B98DC6C4-E28F-412D-A095-9F3A2DF28B32}"/>
    <dgm:cxn modelId="{D3223FFF-FBA1-4DF4-BAE0-0F60411878AE}" srcId="{CDE380CF-E19F-4882-9E0B-6C32356634D4}" destId="{CFD18F21-76D0-4487-882C-27D87A1D865D}" srcOrd="0" destOrd="0" parTransId="{8A7A7C52-B258-4A96-A23F-AE6799B1F485}" sibTransId="{5E294ACC-1604-448D-A83A-366A0672A3C8}"/>
    <dgm:cxn modelId="{493C3C4C-28B1-4C95-B4E9-A202EE2C9A6A}" srcId="{CDE380CF-E19F-4882-9E0B-6C32356634D4}" destId="{2E064194-1E51-457E-A6B8-9FBE9670D129}" srcOrd="2" destOrd="0" parTransId="{D50FF939-5F61-4CE9-BBAA-3ED2A0996D62}" sibTransId="{B49D706F-FB8D-4858-9F8C-BF0F8F978B57}"/>
    <dgm:cxn modelId="{572F16EE-0083-430D-BF32-79DF9870AD9C}" srcId="{2E064194-1E51-457E-A6B8-9FBE9670D129}" destId="{AD645976-0AC7-4233-8C56-2F398B096D18}" srcOrd="0" destOrd="0" parTransId="{477817F7-10E6-467C-A3BA-3CCEC58FC9FC}" sibTransId="{B0D3E6AE-ECBC-4443-9A02-08BD223A84AC}"/>
    <dgm:cxn modelId="{211850C8-BFA1-4FB0-BA42-9488602D5198}" type="presOf" srcId="{9F165C68-C039-4EE0-A3BC-1F379CC07832}" destId="{0BAB2C81-4519-4A67-895A-E8D053CBA336}" srcOrd="0" destOrd="3" presId="urn:microsoft.com/office/officeart/2005/8/layout/vList2"/>
    <dgm:cxn modelId="{E876C505-227D-4192-AA65-B1BC65D878BD}" type="presParOf" srcId="{A206C6B6-A41D-4DD3-9AA8-60AC8392BB8A}" destId="{9FE796FC-8A95-4488-AA72-390FD5176EDA}" srcOrd="0" destOrd="0" presId="urn:microsoft.com/office/officeart/2005/8/layout/vList2"/>
    <dgm:cxn modelId="{77BCA148-D083-41AB-8C1E-CFD0FC444D8F}" type="presParOf" srcId="{A206C6B6-A41D-4DD3-9AA8-60AC8392BB8A}" destId="{65438C09-B2FD-4A11-A1AE-D530921A3D58}" srcOrd="1" destOrd="0" presId="urn:microsoft.com/office/officeart/2005/8/layout/vList2"/>
    <dgm:cxn modelId="{AEFE2500-6A4B-4DDA-9CEF-7AE52FB0BA94}" type="presParOf" srcId="{A206C6B6-A41D-4DD3-9AA8-60AC8392BB8A}" destId="{781F7321-6446-4490-8F13-3DEC17016BF6}" srcOrd="2" destOrd="0" presId="urn:microsoft.com/office/officeart/2005/8/layout/vList2"/>
    <dgm:cxn modelId="{6BFC6DF3-F8DC-4EE6-899F-9BFED24B384A}" type="presParOf" srcId="{A206C6B6-A41D-4DD3-9AA8-60AC8392BB8A}" destId="{0BAB2C81-4519-4A67-895A-E8D053CBA336}" srcOrd="3" destOrd="0" presId="urn:microsoft.com/office/officeart/2005/8/layout/vList2"/>
    <dgm:cxn modelId="{610EFF13-4A34-40CC-810E-E31D57817CAE}" type="presParOf" srcId="{A206C6B6-A41D-4DD3-9AA8-60AC8392BB8A}" destId="{C5C57134-083D-43FD-B4B1-2E09CAA64D47}" srcOrd="4" destOrd="0" presId="urn:microsoft.com/office/officeart/2005/8/layout/vList2"/>
    <dgm:cxn modelId="{694C5543-E3C6-4BDB-A034-97E79C32DA55}" type="presParOf" srcId="{A206C6B6-A41D-4DD3-9AA8-60AC8392BB8A}" destId="{984A48AF-AE02-410A-AC64-004FD909FE3F}" srcOrd="5" destOrd="0" presId="urn:microsoft.com/office/officeart/2005/8/layout/vList2"/>
    <dgm:cxn modelId="{5001B3DD-A709-490C-B72A-2DC83A020618}" type="presParOf" srcId="{A206C6B6-A41D-4DD3-9AA8-60AC8392BB8A}" destId="{4AAE098C-F9ED-499A-8298-490ABB6E3E55}" srcOrd="6" destOrd="0" presId="urn:microsoft.com/office/officeart/2005/8/layout/vList2"/>
    <dgm:cxn modelId="{85CDD754-CF23-4EB3-9F65-7A34BDE66481}" type="presParOf" srcId="{A206C6B6-A41D-4DD3-9AA8-60AC8392BB8A}" destId="{4F20A649-8844-4E51-9CCB-F512B4E642F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A5F89A-A688-470E-A5D1-3DD458FFDCE2}" type="doc">
      <dgm:prSet loTypeId="urn:microsoft.com/office/officeart/2005/8/layout/hProcess9" loCatId="process" qsTypeId="urn:microsoft.com/office/officeart/2005/8/quickstyle/simple2" qsCatId="simple" csTypeId="urn:microsoft.com/office/officeart/2005/8/colors/accent1_2" csCatId="accent1" phldr="1"/>
      <dgm:spPr/>
    </dgm:pt>
    <dgm:pt modelId="{A061BE83-773A-4D86-A79C-AAB0E2018842}">
      <dgm:prSet phldrT="[Texto]"/>
      <dgm:spPr/>
      <dgm:t>
        <a:bodyPr/>
        <a:lstStyle/>
        <a:p>
          <a:r>
            <a:rPr lang="es-ES_tradnl" dirty="0" err="1" smtClean="0"/>
            <a:t>Pol.linització</a:t>
          </a:r>
          <a:endParaRPr lang="es-ES_tradnl" dirty="0"/>
        </a:p>
      </dgm:t>
    </dgm:pt>
    <dgm:pt modelId="{031D7392-3B78-4411-BBCF-F9D160C9C30F}" type="parTrans" cxnId="{ABDAD342-85F6-436D-BE02-C08B82A755AD}">
      <dgm:prSet/>
      <dgm:spPr/>
      <dgm:t>
        <a:bodyPr/>
        <a:lstStyle/>
        <a:p>
          <a:endParaRPr lang="es-ES_tradnl"/>
        </a:p>
      </dgm:t>
    </dgm:pt>
    <dgm:pt modelId="{111BEFA0-BD78-4652-835D-1A764ACAC818}" type="sibTrans" cxnId="{ABDAD342-85F6-436D-BE02-C08B82A755AD}">
      <dgm:prSet/>
      <dgm:spPr/>
      <dgm:t>
        <a:bodyPr/>
        <a:lstStyle/>
        <a:p>
          <a:endParaRPr lang="es-ES_tradnl"/>
        </a:p>
      </dgm:t>
    </dgm:pt>
    <dgm:pt modelId="{2BB97941-0301-47FE-9C5E-BD19B6C85BEA}">
      <dgm:prSet phldrT="[Texto]"/>
      <dgm:spPr/>
      <dgm:t>
        <a:bodyPr/>
        <a:lstStyle/>
        <a:p>
          <a:r>
            <a:rPr lang="es-ES_tradnl" smtClean="0"/>
            <a:t>Formació </a:t>
          </a:r>
          <a:r>
            <a:rPr lang="es-ES_tradnl" dirty="0" smtClean="0"/>
            <a:t>de </a:t>
          </a:r>
          <a:r>
            <a:rPr lang="es-ES_tradnl" dirty="0" err="1" smtClean="0"/>
            <a:t>llavors</a:t>
          </a:r>
          <a:r>
            <a:rPr lang="es-ES_tradnl" dirty="0" smtClean="0"/>
            <a:t> i </a:t>
          </a:r>
          <a:r>
            <a:rPr lang="es-ES_tradnl" dirty="0" err="1" smtClean="0"/>
            <a:t>fruits</a:t>
          </a:r>
          <a:endParaRPr lang="es-ES_tradnl" dirty="0"/>
        </a:p>
      </dgm:t>
    </dgm:pt>
    <dgm:pt modelId="{880E735A-7F5C-4647-864E-E400FADF8F27}" type="parTrans" cxnId="{5F44BEDC-1579-40F5-86FB-5D68B615D4E0}">
      <dgm:prSet/>
      <dgm:spPr/>
      <dgm:t>
        <a:bodyPr/>
        <a:lstStyle/>
        <a:p>
          <a:endParaRPr lang="es-ES_tradnl"/>
        </a:p>
      </dgm:t>
    </dgm:pt>
    <dgm:pt modelId="{B33F1209-C059-4890-9003-D082D318F0BF}" type="sibTrans" cxnId="{5F44BEDC-1579-40F5-86FB-5D68B615D4E0}">
      <dgm:prSet/>
      <dgm:spPr/>
      <dgm:t>
        <a:bodyPr/>
        <a:lstStyle/>
        <a:p>
          <a:endParaRPr lang="es-ES_tradnl"/>
        </a:p>
      </dgm:t>
    </dgm:pt>
    <dgm:pt modelId="{EC480C8B-3C83-4ABA-8A51-CB11EC9A237F}">
      <dgm:prSet phldrT="[Texto]"/>
      <dgm:spPr/>
      <dgm:t>
        <a:bodyPr/>
        <a:lstStyle/>
        <a:p>
          <a:r>
            <a:rPr lang="es-ES_tradnl" dirty="0" err="1" smtClean="0"/>
            <a:t>Germinació</a:t>
          </a:r>
          <a:endParaRPr lang="es-ES_tradnl" dirty="0"/>
        </a:p>
      </dgm:t>
    </dgm:pt>
    <dgm:pt modelId="{161F98EA-9239-4C55-B699-B874B8067F87}" type="parTrans" cxnId="{1A573575-3C54-4420-9471-0ED4AFFCB0A7}">
      <dgm:prSet/>
      <dgm:spPr/>
      <dgm:t>
        <a:bodyPr/>
        <a:lstStyle/>
        <a:p>
          <a:endParaRPr lang="es-ES_tradnl"/>
        </a:p>
      </dgm:t>
    </dgm:pt>
    <dgm:pt modelId="{EDEB4810-6B18-4F97-BFCB-F497CD8290DA}" type="sibTrans" cxnId="{1A573575-3C54-4420-9471-0ED4AFFCB0A7}">
      <dgm:prSet/>
      <dgm:spPr/>
      <dgm:t>
        <a:bodyPr/>
        <a:lstStyle/>
        <a:p>
          <a:endParaRPr lang="es-ES_tradnl"/>
        </a:p>
      </dgm:t>
    </dgm:pt>
    <dgm:pt modelId="{129A50BB-71A3-44C6-9773-F18C6419AD48}" type="pres">
      <dgm:prSet presAssocID="{3DA5F89A-A688-470E-A5D1-3DD458FFDCE2}" presName="CompostProcess" presStyleCnt="0">
        <dgm:presLayoutVars>
          <dgm:dir/>
          <dgm:resizeHandles val="exact"/>
        </dgm:presLayoutVars>
      </dgm:prSet>
      <dgm:spPr/>
    </dgm:pt>
    <dgm:pt modelId="{FE6B747A-DDC8-4340-9D9D-40C074B3E21A}" type="pres">
      <dgm:prSet presAssocID="{3DA5F89A-A688-470E-A5D1-3DD458FFDCE2}" presName="arrow" presStyleLbl="bgShp" presStyleIdx="0" presStyleCnt="1"/>
      <dgm:spPr/>
    </dgm:pt>
    <dgm:pt modelId="{44BAE34E-4636-414C-A549-D27301B45835}" type="pres">
      <dgm:prSet presAssocID="{3DA5F89A-A688-470E-A5D1-3DD458FFDCE2}" presName="linearProcess" presStyleCnt="0"/>
      <dgm:spPr/>
    </dgm:pt>
    <dgm:pt modelId="{E2951440-9DDF-4CE9-BDA0-D4A4914E79D6}" type="pres">
      <dgm:prSet presAssocID="{A061BE83-773A-4D86-A79C-AAB0E201884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F6EAFB8-B75F-4A2A-908B-D21DC28275C5}" type="pres">
      <dgm:prSet presAssocID="{111BEFA0-BD78-4652-835D-1A764ACAC818}" presName="sibTrans" presStyleCnt="0"/>
      <dgm:spPr/>
    </dgm:pt>
    <dgm:pt modelId="{CE7FD1CC-F740-4627-904F-51B04BD481EA}" type="pres">
      <dgm:prSet presAssocID="{2BB97941-0301-47FE-9C5E-BD19B6C85BE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792E895-C548-46D0-BCA9-E677B0DADC94}" type="pres">
      <dgm:prSet presAssocID="{B33F1209-C059-4890-9003-D082D318F0BF}" presName="sibTrans" presStyleCnt="0"/>
      <dgm:spPr/>
    </dgm:pt>
    <dgm:pt modelId="{C4904442-D463-4F82-81DF-7AA9BC80D577}" type="pres">
      <dgm:prSet presAssocID="{EC480C8B-3C83-4ABA-8A51-CB11EC9A237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D23FAD1B-31A6-4D51-8215-15D5AE56FE98}" type="presOf" srcId="{3DA5F89A-A688-470E-A5D1-3DD458FFDCE2}" destId="{129A50BB-71A3-44C6-9773-F18C6419AD48}" srcOrd="0" destOrd="0" presId="urn:microsoft.com/office/officeart/2005/8/layout/hProcess9"/>
    <dgm:cxn modelId="{2FE08653-3B57-40D8-82F9-DBE13261BE2D}" type="presOf" srcId="{EC480C8B-3C83-4ABA-8A51-CB11EC9A237F}" destId="{C4904442-D463-4F82-81DF-7AA9BC80D577}" srcOrd="0" destOrd="0" presId="urn:microsoft.com/office/officeart/2005/8/layout/hProcess9"/>
    <dgm:cxn modelId="{023FAF35-D93E-48B3-BF90-268F5D512A6F}" type="presOf" srcId="{2BB97941-0301-47FE-9C5E-BD19B6C85BEA}" destId="{CE7FD1CC-F740-4627-904F-51B04BD481EA}" srcOrd="0" destOrd="0" presId="urn:microsoft.com/office/officeart/2005/8/layout/hProcess9"/>
    <dgm:cxn modelId="{7483301A-7BF2-4DA2-A8AA-D8D58FB13993}" type="presOf" srcId="{A061BE83-773A-4D86-A79C-AAB0E2018842}" destId="{E2951440-9DDF-4CE9-BDA0-D4A4914E79D6}" srcOrd="0" destOrd="0" presId="urn:microsoft.com/office/officeart/2005/8/layout/hProcess9"/>
    <dgm:cxn modelId="{ABDAD342-85F6-436D-BE02-C08B82A755AD}" srcId="{3DA5F89A-A688-470E-A5D1-3DD458FFDCE2}" destId="{A061BE83-773A-4D86-A79C-AAB0E2018842}" srcOrd="0" destOrd="0" parTransId="{031D7392-3B78-4411-BBCF-F9D160C9C30F}" sibTransId="{111BEFA0-BD78-4652-835D-1A764ACAC818}"/>
    <dgm:cxn modelId="{1A573575-3C54-4420-9471-0ED4AFFCB0A7}" srcId="{3DA5F89A-A688-470E-A5D1-3DD458FFDCE2}" destId="{EC480C8B-3C83-4ABA-8A51-CB11EC9A237F}" srcOrd="2" destOrd="0" parTransId="{161F98EA-9239-4C55-B699-B874B8067F87}" sibTransId="{EDEB4810-6B18-4F97-BFCB-F497CD8290DA}"/>
    <dgm:cxn modelId="{5F44BEDC-1579-40F5-86FB-5D68B615D4E0}" srcId="{3DA5F89A-A688-470E-A5D1-3DD458FFDCE2}" destId="{2BB97941-0301-47FE-9C5E-BD19B6C85BEA}" srcOrd="1" destOrd="0" parTransId="{880E735A-7F5C-4647-864E-E400FADF8F27}" sibTransId="{B33F1209-C059-4890-9003-D082D318F0BF}"/>
    <dgm:cxn modelId="{7EB67EA6-7391-4AC6-9E22-6FDA302D761B}" type="presParOf" srcId="{129A50BB-71A3-44C6-9773-F18C6419AD48}" destId="{FE6B747A-DDC8-4340-9D9D-40C074B3E21A}" srcOrd="0" destOrd="0" presId="urn:microsoft.com/office/officeart/2005/8/layout/hProcess9"/>
    <dgm:cxn modelId="{614D2805-D062-48B7-86E1-B0510004D4DD}" type="presParOf" srcId="{129A50BB-71A3-44C6-9773-F18C6419AD48}" destId="{44BAE34E-4636-414C-A549-D27301B45835}" srcOrd="1" destOrd="0" presId="urn:microsoft.com/office/officeart/2005/8/layout/hProcess9"/>
    <dgm:cxn modelId="{EF4304F8-A478-49ED-AF8E-649C5886E1E5}" type="presParOf" srcId="{44BAE34E-4636-414C-A549-D27301B45835}" destId="{E2951440-9DDF-4CE9-BDA0-D4A4914E79D6}" srcOrd="0" destOrd="0" presId="urn:microsoft.com/office/officeart/2005/8/layout/hProcess9"/>
    <dgm:cxn modelId="{A6067EDB-4A9A-4B55-B9BF-2F13EC6DE1F5}" type="presParOf" srcId="{44BAE34E-4636-414C-A549-D27301B45835}" destId="{3F6EAFB8-B75F-4A2A-908B-D21DC28275C5}" srcOrd="1" destOrd="0" presId="urn:microsoft.com/office/officeart/2005/8/layout/hProcess9"/>
    <dgm:cxn modelId="{566491F8-0248-4631-9792-F10BC78DDF4F}" type="presParOf" srcId="{44BAE34E-4636-414C-A549-D27301B45835}" destId="{CE7FD1CC-F740-4627-904F-51B04BD481EA}" srcOrd="2" destOrd="0" presId="urn:microsoft.com/office/officeart/2005/8/layout/hProcess9"/>
    <dgm:cxn modelId="{F11572FB-C58A-4744-8C21-A2712A04DE0A}" type="presParOf" srcId="{44BAE34E-4636-414C-A549-D27301B45835}" destId="{8792E895-C548-46D0-BCA9-E677B0DADC94}" srcOrd="3" destOrd="0" presId="urn:microsoft.com/office/officeart/2005/8/layout/hProcess9"/>
    <dgm:cxn modelId="{D6EB310C-E829-4554-B40B-A5B617F0FD54}" type="presParOf" srcId="{44BAE34E-4636-414C-A549-D27301B45835}" destId="{C4904442-D463-4F82-81DF-7AA9BC80D57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796FC-8A95-4488-AA72-390FD5176EDA}">
      <dsp:nvSpPr>
        <dsp:cNvPr id="0" name=""/>
        <dsp:cNvSpPr/>
      </dsp:nvSpPr>
      <dsp:spPr>
        <a:xfrm>
          <a:off x="0" y="46567"/>
          <a:ext cx="7499350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noProof="1" smtClean="0"/>
            <a:t>Els grups de plantes	</a:t>
          </a:r>
          <a:endParaRPr lang="es-ES_tradnl" sz="2300" kern="1200" noProof="1"/>
        </a:p>
      </dsp:txBody>
      <dsp:txXfrm>
        <a:off x="26273" y="72840"/>
        <a:ext cx="7446804" cy="485654"/>
      </dsp:txXfrm>
    </dsp:sp>
    <dsp:sp modelId="{65438C09-B2FD-4A11-A1AE-D530921A3D58}">
      <dsp:nvSpPr>
        <dsp:cNvPr id="0" name=""/>
        <dsp:cNvSpPr/>
      </dsp:nvSpPr>
      <dsp:spPr>
        <a:xfrm>
          <a:off x="0" y="584767"/>
          <a:ext cx="7499350" cy="595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10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1800" kern="1200" noProof="1" smtClean="0"/>
            <a:t>Plantes sense flors: molses i falgueres</a:t>
          </a:r>
          <a:endParaRPr lang="es-ES_tradnl" sz="1800" kern="1200" noProof="1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1800" kern="1200" noProof="1" smtClean="0"/>
            <a:t>Plantes amb flors: gimnospermes i angiospermes</a:t>
          </a:r>
          <a:endParaRPr lang="es-ES_tradnl" sz="1800" kern="1200" noProof="1"/>
        </a:p>
      </dsp:txBody>
      <dsp:txXfrm>
        <a:off x="0" y="584767"/>
        <a:ext cx="7499350" cy="595125"/>
      </dsp:txXfrm>
    </dsp:sp>
    <dsp:sp modelId="{781F7321-6446-4490-8F13-3DEC17016BF6}">
      <dsp:nvSpPr>
        <dsp:cNvPr id="0" name=""/>
        <dsp:cNvSpPr/>
      </dsp:nvSpPr>
      <dsp:spPr>
        <a:xfrm>
          <a:off x="0" y="1179892"/>
          <a:ext cx="7499350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noProof="1" smtClean="0"/>
            <a:t>Funció de nutrició de les plantes</a:t>
          </a:r>
          <a:endParaRPr lang="es-ES_tradnl" sz="2300" kern="1200" noProof="1"/>
        </a:p>
      </dsp:txBody>
      <dsp:txXfrm>
        <a:off x="26273" y="1206165"/>
        <a:ext cx="7446804" cy="485654"/>
      </dsp:txXfrm>
    </dsp:sp>
    <dsp:sp modelId="{0BAB2C81-4519-4A67-895A-E8D053CBA336}">
      <dsp:nvSpPr>
        <dsp:cNvPr id="0" name=""/>
        <dsp:cNvSpPr/>
      </dsp:nvSpPr>
      <dsp:spPr>
        <a:xfrm>
          <a:off x="0" y="1718092"/>
          <a:ext cx="7499350" cy="1190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10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1800" kern="1200" noProof="1" smtClean="0"/>
            <a:t>Com es nodreixen les plantes</a:t>
          </a:r>
          <a:endParaRPr lang="es-ES_tradnl" sz="1800" kern="1200" noProof="1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1800" kern="1200" noProof="1" smtClean="0"/>
            <a:t>Saba bruta i saba elaborada</a:t>
          </a:r>
          <a:endParaRPr lang="es-ES_tradnl" sz="1800" kern="1200" noProof="1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1800" kern="1200" noProof="1" smtClean="0"/>
            <a:t>La fotosíntesi</a:t>
          </a:r>
          <a:endParaRPr lang="es-ES_tradnl" sz="1800" kern="1200" noProof="1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1800" kern="1200" noProof="1" smtClean="0"/>
            <a:t>La respiració</a:t>
          </a:r>
          <a:endParaRPr lang="es-ES_tradnl" sz="1800" kern="1200" noProof="1"/>
        </a:p>
      </dsp:txBody>
      <dsp:txXfrm>
        <a:off x="0" y="1718092"/>
        <a:ext cx="7499350" cy="1190250"/>
      </dsp:txXfrm>
    </dsp:sp>
    <dsp:sp modelId="{C5C57134-083D-43FD-B4B1-2E09CAA64D47}">
      <dsp:nvSpPr>
        <dsp:cNvPr id="0" name=""/>
        <dsp:cNvSpPr/>
      </dsp:nvSpPr>
      <dsp:spPr>
        <a:xfrm>
          <a:off x="0" y="2908342"/>
          <a:ext cx="7499350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noProof="1" smtClean="0"/>
            <a:t>Funció de reproducció de les plantes</a:t>
          </a:r>
          <a:endParaRPr lang="es-ES_tradnl" sz="2300" kern="1200" noProof="1"/>
        </a:p>
      </dsp:txBody>
      <dsp:txXfrm>
        <a:off x="26273" y="2934615"/>
        <a:ext cx="7446804" cy="485654"/>
      </dsp:txXfrm>
    </dsp:sp>
    <dsp:sp modelId="{984A48AF-AE02-410A-AC64-004FD909FE3F}">
      <dsp:nvSpPr>
        <dsp:cNvPr id="0" name=""/>
        <dsp:cNvSpPr/>
      </dsp:nvSpPr>
      <dsp:spPr>
        <a:xfrm>
          <a:off x="0" y="3446542"/>
          <a:ext cx="7499350" cy="595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10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1800" kern="1200" noProof="1" smtClean="0"/>
            <a:t>Reproducció sexual de les plantes</a:t>
          </a:r>
          <a:endParaRPr lang="es-ES_tradnl" sz="1800" kern="1200" noProof="1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1800" kern="1200" noProof="1" smtClean="0"/>
            <a:t>Reproducció asexual de les plantes</a:t>
          </a:r>
          <a:endParaRPr lang="es-ES_tradnl" sz="1800" kern="1200" noProof="1"/>
        </a:p>
      </dsp:txBody>
      <dsp:txXfrm>
        <a:off x="0" y="3446542"/>
        <a:ext cx="7499350" cy="595125"/>
      </dsp:txXfrm>
    </dsp:sp>
    <dsp:sp modelId="{4AAE098C-F9ED-499A-8298-490ABB6E3E55}">
      <dsp:nvSpPr>
        <dsp:cNvPr id="0" name=""/>
        <dsp:cNvSpPr/>
      </dsp:nvSpPr>
      <dsp:spPr>
        <a:xfrm>
          <a:off x="0" y="4041667"/>
          <a:ext cx="7499350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noProof="1" smtClean="0"/>
            <a:t>Funció de relació de les plantes</a:t>
          </a:r>
          <a:endParaRPr lang="es-ES_tradnl" sz="2300" kern="1200" noProof="1"/>
        </a:p>
      </dsp:txBody>
      <dsp:txXfrm>
        <a:off x="26273" y="4067940"/>
        <a:ext cx="7446804" cy="485654"/>
      </dsp:txXfrm>
    </dsp:sp>
    <dsp:sp modelId="{4F20A649-8844-4E51-9CCB-F512B4E642F4}">
      <dsp:nvSpPr>
        <dsp:cNvPr id="0" name=""/>
        <dsp:cNvSpPr/>
      </dsp:nvSpPr>
      <dsp:spPr>
        <a:xfrm>
          <a:off x="0" y="4579867"/>
          <a:ext cx="7499350" cy="595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10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1800" kern="1200" noProof="1" smtClean="0"/>
            <a:t>El creixement i el moviment.</a:t>
          </a:r>
          <a:endParaRPr lang="es-ES_tradnl" sz="1800" kern="1200" noProof="1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1800" kern="1200" noProof="1" smtClean="0"/>
            <a:t>La percepció del temps.</a:t>
          </a:r>
          <a:endParaRPr lang="es-ES_tradnl" sz="1800" kern="1200" noProof="1"/>
        </a:p>
      </dsp:txBody>
      <dsp:txXfrm>
        <a:off x="0" y="4579867"/>
        <a:ext cx="7499350" cy="595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B747A-DDC8-4340-9D9D-40C074B3E21A}">
      <dsp:nvSpPr>
        <dsp:cNvPr id="0" name=""/>
        <dsp:cNvSpPr/>
      </dsp:nvSpPr>
      <dsp:spPr>
        <a:xfrm>
          <a:off x="513056" y="0"/>
          <a:ext cx="5814646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51440-9DDF-4CE9-BDA0-D4A4914E79D6}">
      <dsp:nvSpPr>
        <dsp:cNvPr id="0" name=""/>
        <dsp:cNvSpPr/>
      </dsp:nvSpPr>
      <dsp:spPr>
        <a:xfrm>
          <a:off x="7348" y="1219199"/>
          <a:ext cx="2201869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dirty="0" err="1" smtClean="0"/>
            <a:t>Pol.linització</a:t>
          </a:r>
          <a:endParaRPr lang="es-ES_tradnl" sz="2800" kern="1200" dirty="0"/>
        </a:p>
      </dsp:txBody>
      <dsp:txXfrm>
        <a:off x="86703" y="1298554"/>
        <a:ext cx="2043159" cy="1466890"/>
      </dsp:txXfrm>
    </dsp:sp>
    <dsp:sp modelId="{CE7FD1CC-F740-4627-904F-51B04BD481EA}">
      <dsp:nvSpPr>
        <dsp:cNvPr id="0" name=""/>
        <dsp:cNvSpPr/>
      </dsp:nvSpPr>
      <dsp:spPr>
        <a:xfrm>
          <a:off x="2319445" y="1219199"/>
          <a:ext cx="2201869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smtClean="0"/>
            <a:t>Formació </a:t>
          </a:r>
          <a:r>
            <a:rPr lang="es-ES_tradnl" sz="2800" kern="1200" dirty="0" smtClean="0"/>
            <a:t>de </a:t>
          </a:r>
          <a:r>
            <a:rPr lang="es-ES_tradnl" sz="2800" kern="1200" dirty="0" err="1" smtClean="0"/>
            <a:t>llavors</a:t>
          </a:r>
          <a:r>
            <a:rPr lang="es-ES_tradnl" sz="2800" kern="1200" dirty="0" smtClean="0"/>
            <a:t> i </a:t>
          </a:r>
          <a:r>
            <a:rPr lang="es-ES_tradnl" sz="2800" kern="1200" dirty="0" err="1" smtClean="0"/>
            <a:t>fruits</a:t>
          </a:r>
          <a:endParaRPr lang="es-ES_tradnl" sz="2800" kern="1200" dirty="0"/>
        </a:p>
      </dsp:txBody>
      <dsp:txXfrm>
        <a:off x="2398800" y="1298554"/>
        <a:ext cx="2043159" cy="1466890"/>
      </dsp:txXfrm>
    </dsp:sp>
    <dsp:sp modelId="{C4904442-D463-4F82-81DF-7AA9BC80D577}">
      <dsp:nvSpPr>
        <dsp:cNvPr id="0" name=""/>
        <dsp:cNvSpPr/>
      </dsp:nvSpPr>
      <dsp:spPr>
        <a:xfrm>
          <a:off x="4631541" y="1219199"/>
          <a:ext cx="2201869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dirty="0" err="1" smtClean="0"/>
            <a:t>Germinació</a:t>
          </a:r>
          <a:endParaRPr lang="es-ES_tradnl" sz="2800" kern="1200" dirty="0"/>
        </a:p>
      </dsp:txBody>
      <dsp:txXfrm>
        <a:off x="4710896" y="1298554"/>
        <a:ext cx="2043159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1E4B8-F798-4B0A-88BD-CEAB721EDAE6}" type="datetimeFigureOut">
              <a:rPr lang="es-ES_tradnl" smtClean="0"/>
              <a:pPr/>
              <a:t>12/08/2014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F772A-FDF2-44F3-ACFE-64307F54A11F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79847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772A-FDF2-44F3-ACFE-64307F54A11F}" type="slidenum">
              <a:rPr lang="es-ES_tradnl" smtClean="0"/>
              <a:pPr/>
              <a:t>2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63DC0-6FD6-4F7B-8370-F5817D41357D}" type="datetimeFigureOut">
              <a:rPr lang="es-ES_tradnl" smtClean="0"/>
              <a:pPr/>
              <a:t>12/08/2014</a:t>
            </a:fld>
            <a:endParaRPr lang="es-ES_tradnl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BFAFAE-1D69-4C55-B936-54C1B91FEFA9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63DC0-6FD6-4F7B-8370-F5817D41357D}" type="datetimeFigureOut">
              <a:rPr lang="es-ES_tradnl" smtClean="0"/>
              <a:pPr/>
              <a:t>12/08/2014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BFAFAE-1D69-4C55-B936-54C1B91FEFA9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63DC0-6FD6-4F7B-8370-F5817D41357D}" type="datetimeFigureOut">
              <a:rPr lang="es-ES_tradnl" smtClean="0"/>
              <a:pPr/>
              <a:t>12/08/2014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BFAFAE-1D69-4C55-B936-54C1B91FEFA9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63DC0-6FD6-4F7B-8370-F5817D41357D}" type="datetimeFigureOut">
              <a:rPr lang="es-ES_tradnl" smtClean="0"/>
              <a:pPr/>
              <a:t>12/08/2014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BFAFAE-1D69-4C55-B936-54C1B91FEFA9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63DC0-6FD6-4F7B-8370-F5817D41357D}" type="datetimeFigureOut">
              <a:rPr lang="es-ES_tradnl" smtClean="0"/>
              <a:pPr/>
              <a:t>12/08/2014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BFAFAE-1D69-4C55-B936-54C1B91FEFA9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63DC0-6FD6-4F7B-8370-F5817D41357D}" type="datetimeFigureOut">
              <a:rPr lang="es-ES_tradnl" smtClean="0"/>
              <a:pPr/>
              <a:t>12/08/2014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BFAFAE-1D69-4C55-B936-54C1B91FEFA9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63DC0-6FD6-4F7B-8370-F5817D41357D}" type="datetimeFigureOut">
              <a:rPr lang="es-ES_tradnl" smtClean="0"/>
              <a:pPr/>
              <a:t>12/08/2014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BFAFAE-1D69-4C55-B936-54C1B91FEFA9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63DC0-6FD6-4F7B-8370-F5817D41357D}" type="datetimeFigureOut">
              <a:rPr lang="es-ES_tradnl" smtClean="0"/>
              <a:pPr/>
              <a:t>12/08/2014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BFAFAE-1D69-4C55-B936-54C1B91FEFA9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63DC0-6FD6-4F7B-8370-F5817D41357D}" type="datetimeFigureOut">
              <a:rPr lang="es-ES_tradnl" smtClean="0"/>
              <a:pPr/>
              <a:t>12/08/2014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BFAFAE-1D69-4C55-B936-54C1B91FEFA9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63DC0-6FD6-4F7B-8370-F5817D41357D}" type="datetimeFigureOut">
              <a:rPr lang="es-ES_tradnl" smtClean="0"/>
              <a:pPr/>
              <a:t>12/08/2014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BFAFAE-1D69-4C55-B936-54C1B91FEFA9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63DC0-6FD6-4F7B-8370-F5817D41357D}" type="datetimeFigureOut">
              <a:rPr lang="es-ES_tradnl" smtClean="0"/>
              <a:pPr/>
              <a:t>12/08/2014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BFAFAE-1D69-4C55-B936-54C1B91FEFA9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3563DC0-6FD6-4F7B-8370-F5817D41357D}" type="datetimeFigureOut">
              <a:rPr lang="es-ES_tradnl" smtClean="0"/>
              <a:pPr/>
              <a:t>12/08/2014</a:t>
            </a:fld>
            <a:endParaRPr lang="es-ES_tradn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_tradn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7BFAFAE-1D69-4C55-B936-54C1B91FEFA9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69816" y="359898"/>
            <a:ext cx="7406640" cy="1472184"/>
          </a:xfrm>
        </p:spPr>
        <p:txBody>
          <a:bodyPr>
            <a:normAutofit/>
          </a:bodyPr>
          <a:lstStyle/>
          <a:p>
            <a:r>
              <a:rPr lang="es-ES_tradnl" sz="2800" dirty="0" smtClean="0"/>
              <a:t>CIÈNCIES NATURALS</a:t>
            </a:r>
            <a:r>
              <a:rPr lang="es-ES_tradnl" sz="3600" dirty="0" smtClean="0"/>
              <a:t/>
            </a:r>
            <a:br>
              <a:rPr lang="es-ES_tradnl" sz="3600" dirty="0" smtClean="0"/>
            </a:br>
            <a:r>
              <a:rPr lang="es-ES_tradnl" sz="3600" smtClean="0"/>
              <a:t>TEMA 4: </a:t>
            </a:r>
            <a:r>
              <a:rPr lang="es-ES_tradnl" sz="3600" dirty="0" smtClean="0"/>
              <a:t>EL REGNE DE LES PLANTES</a:t>
            </a:r>
            <a:endParaRPr lang="es-ES_tradnl" sz="3600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1384920" y="2060848"/>
            <a:ext cx="71287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 descr="Teixit cel.lular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068960"/>
            <a:ext cx="5430699" cy="33941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dirty="0" err="1" smtClean="0"/>
              <a:t>Gimnospermes</a:t>
            </a:r>
            <a:r>
              <a:rPr lang="es-ES_tradnl" sz="3600" dirty="0" smtClean="0"/>
              <a:t> i </a:t>
            </a:r>
            <a:r>
              <a:rPr lang="es-ES_tradnl" sz="3600" dirty="0" err="1" smtClean="0"/>
              <a:t>angiospermes</a:t>
            </a:r>
            <a:endParaRPr lang="es-ES_tradnl" sz="3600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1547664" y="1340768"/>
            <a:ext cx="7128792" cy="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1907704" y="1556792"/>
          <a:ext cx="6552728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364"/>
                <a:gridCol w="3276364"/>
              </a:tblGrid>
              <a:tr h="1116124"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err="1" smtClean="0"/>
                        <a:t>Gimnospermes</a:t>
                      </a:r>
                      <a:endParaRPr lang="es-ES_tradnl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err="1" smtClean="0"/>
                        <a:t>Angiospermes</a:t>
                      </a:r>
                      <a:endParaRPr lang="es-ES_tradnl" sz="2400" dirty="0"/>
                    </a:p>
                  </a:txBody>
                  <a:tcPr anchor="ctr" anchorCtr="1"/>
                </a:tc>
              </a:tr>
              <a:tr h="1116124"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Quasi</a:t>
                      </a:r>
                      <a:r>
                        <a:rPr lang="es-ES_tradnl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_tradnl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tots</a:t>
                      </a:r>
                      <a:r>
                        <a:rPr lang="es-ES_tradnl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_tradnl" sz="24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són</a:t>
                      </a:r>
                      <a:r>
                        <a:rPr lang="es-ES_tradnl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de</a:t>
                      </a:r>
                    </a:p>
                    <a:p>
                      <a:pPr algn="ctr"/>
                      <a:r>
                        <a:rPr lang="es-ES_tradnl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fulla perenne</a:t>
                      </a:r>
                      <a:endParaRPr lang="es-ES_tradnl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Poden ser de fulla perenne o caduca</a:t>
                      </a:r>
                      <a:endParaRPr lang="es-ES_tradnl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 anchorCtr="1"/>
                </a:tc>
              </a:tr>
              <a:tr h="1116124"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No </a:t>
                      </a:r>
                      <a:r>
                        <a:rPr lang="es-ES_tradnl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produeixen</a:t>
                      </a:r>
                      <a:r>
                        <a:rPr lang="es-ES_tradnl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_tradnl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fruits</a:t>
                      </a:r>
                      <a:endParaRPr lang="es-ES_tradnl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Produeixen</a:t>
                      </a:r>
                      <a:r>
                        <a:rPr lang="es-ES_tradnl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_tradnl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flors</a:t>
                      </a:r>
                      <a:r>
                        <a:rPr lang="es-ES_tradnl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i </a:t>
                      </a:r>
                      <a:r>
                        <a:rPr lang="es-ES_tradnl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fruits</a:t>
                      </a:r>
                      <a:endParaRPr lang="es-ES_tradnl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 anchorCtr="1"/>
                </a:tc>
              </a:tr>
              <a:tr h="1116124"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Les </a:t>
                      </a:r>
                      <a:r>
                        <a:rPr lang="es-ES_tradnl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llavors</a:t>
                      </a:r>
                      <a:endParaRPr lang="es-ES_tradnl" sz="24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_tradnl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es formen en </a:t>
                      </a:r>
                      <a:r>
                        <a:rPr lang="es-ES_tradnl" sz="24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pinyes</a:t>
                      </a:r>
                      <a:endParaRPr lang="es-ES_tradnl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Les</a:t>
                      </a:r>
                      <a:r>
                        <a:rPr lang="es-ES_tradnl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_tradnl" sz="24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llavors</a:t>
                      </a:r>
                      <a:r>
                        <a:rPr lang="es-ES_tradnl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es formen a </a:t>
                      </a:r>
                      <a:r>
                        <a:rPr lang="es-ES_tradnl" sz="24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l’interior</a:t>
                      </a:r>
                      <a:r>
                        <a:rPr lang="es-ES_tradnl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del </a:t>
                      </a:r>
                      <a:r>
                        <a:rPr lang="es-ES_tradnl" sz="24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fruit</a:t>
                      </a:r>
                      <a:endParaRPr lang="es-ES_tradnl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899592" y="216778"/>
            <a:ext cx="3367608" cy="1162050"/>
          </a:xfrm>
        </p:spPr>
        <p:txBody>
          <a:bodyPr/>
          <a:lstStyle/>
          <a:p>
            <a:r>
              <a:rPr lang="es-ES_tradnl" dirty="0" smtClean="0"/>
              <a:t>Les </a:t>
            </a:r>
            <a:r>
              <a:rPr lang="es-ES_tradnl" dirty="0" err="1" smtClean="0"/>
              <a:t>llavors</a:t>
            </a:r>
            <a:endParaRPr lang="es-ES_tradnl" dirty="0"/>
          </a:p>
        </p:txBody>
      </p:sp>
      <p:sp>
        <p:nvSpPr>
          <p:cNvPr id="12" name="11 Marcador de texto"/>
          <p:cNvSpPr>
            <a:spLocks noGrp="1"/>
          </p:cNvSpPr>
          <p:nvPr>
            <p:ph type="body" idx="2"/>
          </p:nvPr>
        </p:nvSpPr>
        <p:spPr>
          <a:xfrm>
            <a:off x="0" y="1406964"/>
            <a:ext cx="9144000" cy="698500"/>
          </a:xfrm>
          <a:solidFill>
            <a:schemeClr val="accent1">
              <a:alpha val="40000"/>
            </a:schemeClr>
          </a:solidFill>
        </p:spPr>
        <p:txBody>
          <a:bodyPr anchor="ctr" anchorCtr="0">
            <a:normAutofit/>
          </a:bodyPr>
          <a:lstStyle/>
          <a:p>
            <a:r>
              <a:rPr lang="es-ES_tradnl" dirty="0" smtClean="0"/>
              <a:t>	</a:t>
            </a:r>
            <a:r>
              <a:rPr lang="es-ES_tradnl" sz="1600" dirty="0" smtClean="0"/>
              <a:t>En </a:t>
            </a:r>
            <a:r>
              <a:rPr lang="es-ES_tradnl" sz="1600" dirty="0" err="1" smtClean="0"/>
              <a:t>els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gimnospermes</a:t>
            </a:r>
            <a:r>
              <a:rPr lang="es-ES_tradnl" sz="1600" dirty="0" smtClean="0"/>
              <a:t>, les </a:t>
            </a:r>
            <a:r>
              <a:rPr lang="es-ES_tradnl" sz="1600" dirty="0" err="1" smtClean="0"/>
              <a:t>llavors</a:t>
            </a:r>
            <a:r>
              <a:rPr lang="es-ES_tradnl" sz="1600" dirty="0" smtClean="0"/>
              <a:t> es formen en </a:t>
            </a:r>
            <a:r>
              <a:rPr lang="es-ES_tradnl" sz="1600" dirty="0" err="1" smtClean="0"/>
              <a:t>pinyes</a:t>
            </a:r>
            <a:r>
              <a:rPr lang="es-ES_tradnl" sz="1600" dirty="0" smtClean="0"/>
              <a:t>, </a:t>
            </a:r>
          </a:p>
          <a:p>
            <a:r>
              <a:rPr lang="es-ES_tradnl" sz="1600" dirty="0" smtClean="0"/>
              <a:t>	</a:t>
            </a:r>
            <a:r>
              <a:rPr lang="es-ES_tradnl" sz="1600" dirty="0" err="1" smtClean="0"/>
              <a:t>mentre</a:t>
            </a:r>
            <a:r>
              <a:rPr lang="es-ES_tradnl" sz="1600" dirty="0" smtClean="0"/>
              <a:t> que en </a:t>
            </a:r>
            <a:r>
              <a:rPr lang="es-ES_tradnl" sz="1600" dirty="0" err="1" smtClean="0"/>
              <a:t>els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angiospermes</a:t>
            </a:r>
            <a:r>
              <a:rPr lang="es-ES_tradnl" sz="1600" dirty="0" smtClean="0"/>
              <a:t> es </a:t>
            </a:r>
            <a:r>
              <a:rPr lang="es-ES_tradnl" sz="1600" dirty="0" err="1" smtClean="0"/>
              <a:t>produexien</a:t>
            </a:r>
            <a:r>
              <a:rPr lang="es-ES_tradnl" sz="1600" dirty="0" smtClean="0"/>
              <a:t> a </a:t>
            </a:r>
            <a:r>
              <a:rPr lang="es-ES_tradnl" sz="1600" dirty="0" err="1" smtClean="0"/>
              <a:t>dins</a:t>
            </a:r>
            <a:r>
              <a:rPr lang="es-ES_tradnl" sz="1600" dirty="0" smtClean="0"/>
              <a:t> el </a:t>
            </a:r>
            <a:r>
              <a:rPr lang="es-ES_tradnl" sz="1600" dirty="0" err="1" smtClean="0"/>
              <a:t>fruit</a:t>
            </a:r>
            <a:r>
              <a:rPr lang="es-ES_tradnl" sz="1600" dirty="0" smtClean="0"/>
              <a:t>.</a:t>
            </a:r>
            <a:endParaRPr lang="es-ES_tradnl" sz="1600" dirty="0"/>
          </a:p>
        </p:txBody>
      </p:sp>
      <p:pic>
        <p:nvPicPr>
          <p:cNvPr id="13" name="12 Marcador de contenido" descr="llavors d'angiospermas y gimnospermas en blan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90712" y="2401094"/>
            <a:ext cx="5286375" cy="345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13 CuadroTexto"/>
          <p:cNvSpPr txBox="1"/>
          <p:nvPr/>
        </p:nvSpPr>
        <p:spPr>
          <a:xfrm>
            <a:off x="3779912" y="2852936"/>
            <a:ext cx="1080120" cy="360040"/>
          </a:xfrm>
          <a:prstGeom prst="rect">
            <a:avLst/>
          </a:prstGeom>
          <a:noFill/>
          <a:ln cap="rnd">
            <a:noFill/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s-ES_tradnl" sz="1200" i="1" dirty="0" err="1" smtClean="0">
                <a:solidFill>
                  <a:schemeClr val="accent1">
                    <a:lumMod val="50000"/>
                  </a:schemeClr>
                </a:solidFill>
              </a:rPr>
              <a:t>Llavors</a:t>
            </a:r>
            <a:endParaRPr lang="es-ES_tradnl" sz="12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_tradnl" sz="1200" i="1" dirty="0" err="1" smtClean="0">
                <a:solidFill>
                  <a:schemeClr val="accent1">
                    <a:lumMod val="50000"/>
                  </a:schemeClr>
                </a:solidFill>
              </a:rPr>
              <a:t>immadures</a:t>
            </a:r>
            <a:endParaRPr lang="es-ES_tradnl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691680" y="4725144"/>
            <a:ext cx="1080120" cy="360040"/>
          </a:xfrm>
          <a:prstGeom prst="rect">
            <a:avLst/>
          </a:prstGeom>
          <a:noFill/>
          <a:ln cap="rnd">
            <a:noFill/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r"/>
            <a:r>
              <a:rPr lang="es-ES_tradnl" sz="1200" i="1" dirty="0" err="1" smtClean="0">
                <a:solidFill>
                  <a:schemeClr val="accent1">
                    <a:lumMod val="50000"/>
                  </a:schemeClr>
                </a:solidFill>
              </a:rPr>
              <a:t>Llavors</a:t>
            </a:r>
            <a:endParaRPr lang="es-ES_tradnl" sz="12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es-ES_tradnl" sz="1200" i="1" dirty="0" smtClean="0">
                <a:solidFill>
                  <a:schemeClr val="accent1">
                    <a:lumMod val="50000"/>
                  </a:schemeClr>
                </a:solidFill>
              </a:rPr>
              <a:t>madures</a:t>
            </a:r>
            <a:endParaRPr lang="es-ES_tradnl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627784" y="3933056"/>
            <a:ext cx="1728192" cy="288032"/>
          </a:xfrm>
          <a:prstGeom prst="rect">
            <a:avLst/>
          </a:prstGeom>
          <a:noFill/>
          <a:ln cap="rnd">
            <a:noFill/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s-ES_tradnl" sz="1200" b="1" i="1" dirty="0" smtClean="0">
                <a:solidFill>
                  <a:schemeClr val="accent1">
                    <a:lumMod val="50000"/>
                  </a:schemeClr>
                </a:solidFill>
              </a:rPr>
              <a:t>Con </a:t>
            </a:r>
            <a:r>
              <a:rPr lang="es-ES_tradnl" sz="1200" b="1" i="1" dirty="0" err="1" smtClean="0">
                <a:solidFill>
                  <a:schemeClr val="accent1">
                    <a:lumMod val="50000"/>
                  </a:schemeClr>
                </a:solidFill>
              </a:rPr>
              <a:t>tancat</a:t>
            </a:r>
            <a:endParaRPr lang="es-ES_tradnl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627784" y="5589240"/>
            <a:ext cx="1728192" cy="288032"/>
          </a:xfrm>
          <a:prstGeom prst="rect">
            <a:avLst/>
          </a:prstGeom>
          <a:noFill/>
          <a:ln cap="rnd">
            <a:noFill/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s-ES_tradnl" sz="1200" b="1" i="1" dirty="0" smtClean="0">
                <a:solidFill>
                  <a:schemeClr val="accent1">
                    <a:lumMod val="50000"/>
                  </a:schemeClr>
                </a:solidFill>
              </a:rPr>
              <a:t>Con </a:t>
            </a:r>
            <a:r>
              <a:rPr lang="es-ES_tradnl" sz="1200" b="1" i="1" dirty="0" err="1" smtClean="0">
                <a:solidFill>
                  <a:schemeClr val="accent1">
                    <a:lumMod val="50000"/>
                  </a:schemeClr>
                </a:solidFill>
              </a:rPr>
              <a:t>obert</a:t>
            </a:r>
            <a:endParaRPr lang="es-ES_tradnl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788024" y="3933056"/>
            <a:ext cx="1728192" cy="288032"/>
          </a:xfrm>
          <a:prstGeom prst="rect">
            <a:avLst/>
          </a:prstGeom>
          <a:noFill/>
          <a:ln cap="rnd">
            <a:noFill/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s-ES_tradnl" sz="1200" b="1" i="1" dirty="0" err="1" smtClean="0">
                <a:solidFill>
                  <a:schemeClr val="accent1">
                    <a:lumMod val="50000"/>
                  </a:schemeClr>
                </a:solidFill>
              </a:rPr>
              <a:t>Tomàtiga</a:t>
            </a:r>
            <a:endParaRPr lang="es-ES_tradnl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508104" y="4797152"/>
            <a:ext cx="1728192" cy="288032"/>
          </a:xfrm>
          <a:prstGeom prst="rect">
            <a:avLst/>
          </a:prstGeom>
          <a:noFill/>
          <a:ln cap="rnd">
            <a:noFill/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s-ES_tradnl" sz="1200" b="1" i="1" dirty="0" smtClean="0">
                <a:solidFill>
                  <a:schemeClr val="accent1">
                    <a:lumMod val="50000"/>
                  </a:schemeClr>
                </a:solidFill>
              </a:rPr>
              <a:t>Poma</a:t>
            </a:r>
            <a:endParaRPr lang="es-ES_tradnl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652120" y="5445224"/>
            <a:ext cx="1512168" cy="432048"/>
          </a:xfrm>
          <a:prstGeom prst="rect">
            <a:avLst/>
          </a:prstGeom>
          <a:noFill/>
          <a:ln cap="rnd">
            <a:noFill/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r"/>
            <a:r>
              <a:rPr lang="es-ES_tradnl" sz="1200" b="1" i="1" dirty="0" err="1" smtClean="0">
                <a:solidFill>
                  <a:schemeClr val="accent1">
                    <a:lumMod val="50000"/>
                  </a:schemeClr>
                </a:solidFill>
              </a:rPr>
              <a:t>Alquequengi</a:t>
            </a:r>
            <a:r>
              <a:rPr lang="es-ES_tradnl" sz="1200" b="1" i="1" dirty="0" smtClean="0">
                <a:solidFill>
                  <a:schemeClr val="accent1">
                    <a:lumMod val="50000"/>
                  </a:schemeClr>
                </a:solidFill>
              </a:rPr>
              <a:t> o </a:t>
            </a:r>
            <a:r>
              <a:rPr lang="es-ES_tradnl" sz="1200" b="1" i="1" dirty="0" err="1" smtClean="0">
                <a:solidFill>
                  <a:schemeClr val="accent1">
                    <a:lumMod val="50000"/>
                  </a:schemeClr>
                </a:solidFill>
              </a:rPr>
              <a:t>fanalet</a:t>
            </a:r>
            <a:r>
              <a:rPr lang="es-ES_tradnl" sz="12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_tradnl" sz="1200" b="1" i="1" dirty="0" err="1" smtClean="0">
                <a:solidFill>
                  <a:schemeClr val="accent1">
                    <a:lumMod val="50000"/>
                  </a:schemeClr>
                </a:solidFill>
              </a:rPr>
              <a:t>xinès</a:t>
            </a:r>
            <a:endParaRPr lang="es-ES_tradnl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084168" y="2780928"/>
            <a:ext cx="648072" cy="216024"/>
          </a:xfrm>
          <a:prstGeom prst="rect">
            <a:avLst/>
          </a:prstGeom>
          <a:noFill/>
          <a:ln cap="rnd">
            <a:noFill/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s-ES_tradnl" sz="1200" i="1" dirty="0" err="1" smtClean="0">
                <a:solidFill>
                  <a:schemeClr val="accent1">
                    <a:lumMod val="50000"/>
                  </a:schemeClr>
                </a:solidFill>
              </a:rPr>
              <a:t>Llavors</a:t>
            </a:r>
            <a:endParaRPr lang="es-ES_tradnl" sz="12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6660232" y="3789040"/>
            <a:ext cx="648072" cy="216024"/>
          </a:xfrm>
          <a:prstGeom prst="rect">
            <a:avLst/>
          </a:prstGeom>
          <a:noFill/>
          <a:ln cap="rnd">
            <a:noFill/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s-ES_tradnl" sz="1200" i="1" dirty="0" err="1" smtClean="0">
                <a:solidFill>
                  <a:schemeClr val="accent1">
                    <a:lumMod val="50000"/>
                  </a:schemeClr>
                </a:solidFill>
              </a:rPr>
              <a:t>Llavors</a:t>
            </a:r>
            <a:endParaRPr lang="es-ES_tradnl" sz="12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4644008" y="4653136"/>
            <a:ext cx="648072" cy="216024"/>
          </a:xfrm>
          <a:prstGeom prst="rect">
            <a:avLst/>
          </a:prstGeom>
          <a:noFill/>
          <a:ln cap="rnd">
            <a:noFill/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s-ES_tradnl" sz="1200" i="1" dirty="0" err="1" smtClean="0">
                <a:solidFill>
                  <a:schemeClr val="accent1">
                    <a:lumMod val="50000"/>
                  </a:schemeClr>
                </a:solidFill>
              </a:rPr>
              <a:t>Llavors</a:t>
            </a:r>
            <a:endParaRPr lang="es-ES_tradnl" sz="12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012160" y="2933328"/>
            <a:ext cx="648072" cy="216024"/>
          </a:xfrm>
          <a:prstGeom prst="rect">
            <a:avLst/>
          </a:prstGeom>
          <a:noFill/>
          <a:ln cap="rnd">
            <a:noFill/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s-ES_tradnl" sz="1200" i="1" dirty="0" err="1" smtClean="0">
                <a:solidFill>
                  <a:schemeClr val="accent1">
                    <a:lumMod val="50000"/>
                  </a:schemeClr>
                </a:solidFill>
              </a:rPr>
              <a:t>Fruit</a:t>
            </a:r>
            <a:endParaRPr lang="es-ES_tradnl" sz="12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660232" y="4005064"/>
            <a:ext cx="648072" cy="216024"/>
          </a:xfrm>
          <a:prstGeom prst="rect">
            <a:avLst/>
          </a:prstGeom>
          <a:noFill/>
          <a:ln cap="rnd">
            <a:noFill/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s-ES_tradnl" sz="1200" i="1" dirty="0" err="1" smtClean="0">
                <a:solidFill>
                  <a:schemeClr val="accent1">
                    <a:lumMod val="50000"/>
                  </a:schemeClr>
                </a:solidFill>
              </a:rPr>
              <a:t>Fruit</a:t>
            </a:r>
            <a:endParaRPr lang="es-ES_tradnl" sz="12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644008" y="4869160"/>
            <a:ext cx="648072" cy="216024"/>
          </a:xfrm>
          <a:prstGeom prst="rect">
            <a:avLst/>
          </a:prstGeom>
          <a:noFill/>
          <a:ln cap="rnd">
            <a:noFill/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s-ES_tradnl" sz="1200" i="1" dirty="0" err="1" smtClean="0">
                <a:solidFill>
                  <a:schemeClr val="accent1">
                    <a:lumMod val="50000"/>
                  </a:schemeClr>
                </a:solidFill>
              </a:rPr>
              <a:t>Fruit</a:t>
            </a:r>
            <a:endParaRPr lang="es-ES_tradnl" sz="12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907704" y="4293096"/>
            <a:ext cx="792088" cy="360040"/>
          </a:xfrm>
          <a:prstGeom prst="rect">
            <a:avLst/>
          </a:prstGeom>
          <a:noFill/>
          <a:ln cap="rnd">
            <a:noFill/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r"/>
            <a:r>
              <a:rPr lang="es-ES_tradnl" sz="1200" i="1" dirty="0" err="1" smtClean="0">
                <a:solidFill>
                  <a:schemeClr val="accent1">
                    <a:lumMod val="50000"/>
                  </a:schemeClr>
                </a:solidFill>
              </a:rPr>
              <a:t>Escata</a:t>
            </a:r>
            <a:endParaRPr lang="es-ES_tradnl" sz="12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es-ES_tradnl" sz="1200" i="1" dirty="0" smtClean="0">
                <a:solidFill>
                  <a:schemeClr val="accent1">
                    <a:lumMod val="50000"/>
                  </a:schemeClr>
                </a:solidFill>
              </a:rPr>
              <a:t>del con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3851920" y="2420888"/>
            <a:ext cx="792088" cy="360040"/>
          </a:xfrm>
          <a:prstGeom prst="rect">
            <a:avLst/>
          </a:prstGeom>
          <a:noFill/>
          <a:ln cap="rnd">
            <a:noFill/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s-ES_tradnl" sz="1200" i="1" dirty="0" err="1" smtClean="0">
                <a:solidFill>
                  <a:schemeClr val="accent1">
                    <a:lumMod val="50000"/>
                  </a:schemeClr>
                </a:solidFill>
              </a:rPr>
              <a:t>Escata</a:t>
            </a:r>
            <a:endParaRPr lang="es-ES_tradnl" sz="12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_tradnl" sz="1200" i="1" dirty="0" smtClean="0">
                <a:solidFill>
                  <a:schemeClr val="accent1">
                    <a:lumMod val="50000"/>
                  </a:schemeClr>
                </a:solidFill>
              </a:rPr>
              <a:t>del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Photosynthesis-Fotosinte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3717032"/>
            <a:ext cx="3124200" cy="2100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ContrastingLeftFacing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_tradnl" noProof="1" smtClean="0"/>
              <a:t>Funció de nutrició de les plantes</a:t>
            </a:r>
            <a:endParaRPr lang="es-ES_tradnl" noProof="1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ES_tradnl" noProof="1" smtClean="0"/>
              <a:t>Com es nodreixen les plantes</a:t>
            </a:r>
            <a:endParaRPr lang="es-ES_tradnl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Les plantes </a:t>
            </a:r>
            <a:r>
              <a:rPr lang="es-ES_tradnl" u="sng" dirty="0" smtClean="0"/>
              <a:t>fabriquen el </a:t>
            </a:r>
            <a:r>
              <a:rPr lang="es-ES_tradnl" u="sng" dirty="0" err="1" smtClean="0"/>
              <a:t>seu</a:t>
            </a:r>
            <a:r>
              <a:rPr lang="es-ES_tradnl" u="sng" dirty="0" smtClean="0"/>
              <a:t> propi </a:t>
            </a:r>
            <a:r>
              <a:rPr lang="es-ES_tradnl" u="sng" dirty="0" err="1" smtClean="0"/>
              <a:t>aliment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Per </a:t>
            </a:r>
            <a:r>
              <a:rPr lang="es-ES_tradnl" dirty="0" err="1" smtClean="0"/>
              <a:t>fer</a:t>
            </a:r>
            <a:r>
              <a:rPr lang="es-ES_tradnl" dirty="0" smtClean="0"/>
              <a:t>-</a:t>
            </a:r>
            <a:r>
              <a:rPr lang="es-ES_tradnl" dirty="0" err="1" smtClean="0"/>
              <a:t>ho</a:t>
            </a:r>
            <a:r>
              <a:rPr lang="es-ES_tradnl" dirty="0" smtClean="0"/>
              <a:t>, </a:t>
            </a:r>
            <a:r>
              <a:rPr lang="es-ES_tradnl" dirty="0" err="1" smtClean="0"/>
              <a:t>necessiten</a:t>
            </a:r>
            <a:r>
              <a:rPr lang="es-ES_tradnl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s-ES_tradnl" sz="3200" dirty="0" err="1" smtClean="0"/>
              <a:t>Aigua</a:t>
            </a:r>
            <a:r>
              <a:rPr lang="es-ES_tradnl" sz="32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s-ES_tradnl" sz="3200" dirty="0" err="1" smtClean="0"/>
              <a:t>Sals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Minerals</a:t>
            </a:r>
            <a:r>
              <a:rPr lang="es-ES_tradnl" sz="32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s-ES_tradnl" sz="3200" dirty="0" err="1" smtClean="0"/>
              <a:t>Diòxid</a:t>
            </a:r>
            <a:r>
              <a:rPr lang="es-ES_tradnl" sz="3200" dirty="0" smtClean="0"/>
              <a:t> de </a:t>
            </a:r>
            <a:r>
              <a:rPr lang="es-ES_tradnl" sz="3200" dirty="0" err="1" smtClean="0"/>
              <a:t>Carboni</a:t>
            </a:r>
            <a:r>
              <a:rPr lang="es-ES_tradnl" sz="32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s-ES_tradnl" sz="3200" dirty="0" err="1" smtClean="0"/>
              <a:t>Llum</a:t>
            </a:r>
            <a:r>
              <a:rPr lang="es-ES_tradnl" sz="3200" dirty="0" smtClean="0"/>
              <a:t> solar.</a:t>
            </a:r>
          </a:p>
          <a:p>
            <a:r>
              <a:rPr lang="es-ES_tradnl" dirty="0" smtClean="0"/>
              <a:t>El </a:t>
            </a:r>
            <a:r>
              <a:rPr lang="es-ES_tradnl" dirty="0" err="1" smtClean="0"/>
              <a:t>procés</a:t>
            </a:r>
            <a:r>
              <a:rPr lang="es-ES_tradnl" dirty="0" smtClean="0"/>
              <a:t> de </a:t>
            </a:r>
            <a:r>
              <a:rPr lang="es-ES_tradnl" dirty="0" err="1" smtClean="0"/>
              <a:t>fabricació</a:t>
            </a:r>
            <a:r>
              <a:rPr lang="es-ES_tradnl" dirty="0" smtClean="0"/>
              <a:t> </a:t>
            </a:r>
            <a:r>
              <a:rPr lang="es-ES_tradnl" dirty="0" err="1" smtClean="0"/>
              <a:t>d’aliment</a:t>
            </a:r>
            <a:r>
              <a:rPr lang="es-ES_tradnl" dirty="0" smtClean="0"/>
              <a:t> es </a:t>
            </a:r>
            <a:r>
              <a:rPr lang="es-ES_tradnl" dirty="0" err="1" smtClean="0"/>
              <a:t>diu</a:t>
            </a:r>
            <a:r>
              <a:rPr lang="es-ES_tradnl" dirty="0" smtClean="0"/>
              <a:t> </a:t>
            </a:r>
            <a:r>
              <a:rPr lang="es-ES_tradnl" u="sng" dirty="0" err="1" smtClean="0"/>
              <a:t>fotosíntesi</a:t>
            </a:r>
            <a:r>
              <a:rPr lang="es-ES_tradnl" dirty="0" smtClean="0"/>
              <a:t>.</a:t>
            </a:r>
          </a:p>
          <a:p>
            <a:pPr lvl="1">
              <a:buFont typeface="Arial" pitchFamily="34" charset="0"/>
              <a:buChar char="•"/>
            </a:pPr>
            <a:endParaRPr lang="es-ES_tradnl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1547664" y="1340768"/>
            <a:ext cx="7128792" cy="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Saba</a:t>
            </a:r>
            <a:r>
              <a:rPr lang="es-ES_tradnl" dirty="0" smtClean="0"/>
              <a:t> bruta i </a:t>
            </a:r>
            <a:r>
              <a:rPr lang="es-ES_tradnl" dirty="0" err="1" smtClean="0"/>
              <a:t>saba</a:t>
            </a:r>
            <a:r>
              <a:rPr lang="es-ES_tradnl" dirty="0" smtClean="0"/>
              <a:t> elaborada</a:t>
            </a:r>
            <a:endParaRPr lang="es-ES_tradnl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1547664" y="1340768"/>
            <a:ext cx="7128792" cy="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835696" y="1988840"/>
          <a:ext cx="6552728" cy="3859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364"/>
                <a:gridCol w="3276364"/>
              </a:tblGrid>
              <a:tr h="1116124"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err="1" smtClean="0"/>
                        <a:t>Saba</a:t>
                      </a:r>
                      <a:r>
                        <a:rPr lang="es-ES_tradnl" sz="2400" dirty="0" smtClean="0"/>
                        <a:t> bruta</a:t>
                      </a:r>
                      <a:endParaRPr lang="es-ES_tradnl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err="1" smtClean="0"/>
                        <a:t>Saba</a:t>
                      </a:r>
                      <a:r>
                        <a:rPr lang="es-ES_tradnl" sz="2400" dirty="0" smtClean="0"/>
                        <a:t> elaborada</a:t>
                      </a:r>
                      <a:endParaRPr lang="es-ES_tradnl" sz="2400" dirty="0"/>
                    </a:p>
                  </a:txBody>
                  <a:tcPr anchor="ctr" anchorCtr="1"/>
                </a:tc>
              </a:tr>
              <a:tr h="1116124"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Està</a:t>
                      </a:r>
                      <a:r>
                        <a:rPr lang="es-ES_tradnl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formada</a:t>
                      </a:r>
                      <a:r>
                        <a:rPr lang="es-ES_tradnl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per </a:t>
                      </a:r>
                      <a:r>
                        <a:rPr lang="es-ES_tradnl" sz="24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l’aigua</a:t>
                      </a:r>
                      <a:endParaRPr lang="es-ES_tradnl" sz="24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_tradnl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 les </a:t>
                      </a:r>
                      <a:r>
                        <a:rPr lang="es-ES_tradnl" sz="24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sals</a:t>
                      </a:r>
                      <a:r>
                        <a:rPr lang="es-ES_tradnl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_tradnl" sz="24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minerals</a:t>
                      </a:r>
                      <a:endParaRPr lang="es-ES_tradnl" sz="24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_tradnl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que les plantes </a:t>
                      </a:r>
                      <a:r>
                        <a:rPr lang="es-ES_tradnl" sz="24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absorbeixen</a:t>
                      </a:r>
                      <a:r>
                        <a:rPr lang="es-ES_tradnl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del </a:t>
                      </a:r>
                      <a:r>
                        <a:rPr lang="es-ES_tradnl" sz="24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sòl</a:t>
                      </a:r>
                      <a:endParaRPr lang="es-ES_tradnl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Són</a:t>
                      </a:r>
                      <a:r>
                        <a:rPr lang="es-ES_tradnl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_tradnl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els</a:t>
                      </a:r>
                      <a:r>
                        <a:rPr lang="es-ES_tradnl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_tradnl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aliments</a:t>
                      </a:r>
                      <a:endParaRPr lang="es-ES_tradnl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_tradnl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que es fabriquen en la </a:t>
                      </a:r>
                      <a:r>
                        <a:rPr lang="es-ES_tradnl" sz="2400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fotosíntesi</a:t>
                      </a:r>
                      <a:endParaRPr lang="es-ES_tradnl" sz="24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 anchorCtr="1"/>
                </a:tc>
              </a:tr>
              <a:tr h="1116124"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Circula per</a:t>
                      </a:r>
                      <a:r>
                        <a:rPr lang="es-ES_tradnl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_tradnl" sz="24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l’arrel</a:t>
                      </a:r>
                      <a:r>
                        <a:rPr lang="es-ES_tradnl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i la tija a través </a:t>
                      </a:r>
                      <a:r>
                        <a:rPr lang="es-ES_tradnl" sz="24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dels</a:t>
                      </a:r>
                      <a:endParaRPr lang="es-ES_tradnl" sz="24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_tradnl" sz="2400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vasos </a:t>
                      </a:r>
                      <a:r>
                        <a:rPr lang="es-ES_tradnl" sz="2400" i="1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llenyosos</a:t>
                      </a:r>
                      <a:endParaRPr lang="es-ES_tradnl" sz="24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Circula per tota</a:t>
                      </a:r>
                    </a:p>
                    <a:p>
                      <a:pPr algn="ctr"/>
                      <a:r>
                        <a:rPr lang="es-ES_tradnl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la planta a través </a:t>
                      </a:r>
                      <a:r>
                        <a:rPr lang="es-ES_tradnl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dels</a:t>
                      </a:r>
                      <a:r>
                        <a:rPr lang="es-ES_tradnl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_tradnl" sz="24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vasos </a:t>
                      </a:r>
                      <a:r>
                        <a:rPr lang="es-ES_tradnl" sz="2400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liberians</a:t>
                      </a:r>
                      <a:endParaRPr lang="es-ES_tradnl" sz="24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 </a:t>
            </a:r>
            <a:r>
              <a:rPr lang="es-ES_tradnl" dirty="0" err="1" smtClean="0"/>
              <a:t>fotosíntesi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err="1" smtClean="0"/>
              <a:t>És</a:t>
            </a:r>
            <a:r>
              <a:rPr lang="es-ES_tradnl" dirty="0" smtClean="0"/>
              <a:t> el </a:t>
            </a:r>
            <a:r>
              <a:rPr lang="es-ES_tradnl" dirty="0" err="1" smtClean="0"/>
              <a:t>procés</a:t>
            </a:r>
            <a:r>
              <a:rPr lang="es-ES_tradnl" dirty="0" smtClean="0"/>
              <a:t> de transformar </a:t>
            </a:r>
            <a:r>
              <a:rPr lang="es-ES_tradnl" dirty="0" err="1" smtClean="0"/>
              <a:t>l’aigua</a:t>
            </a:r>
            <a:r>
              <a:rPr lang="es-ES_tradnl" dirty="0" smtClean="0"/>
              <a:t>, les </a:t>
            </a:r>
            <a:r>
              <a:rPr lang="es-ES_tradnl" dirty="0" err="1" smtClean="0"/>
              <a:t>sals</a:t>
            </a:r>
            <a:r>
              <a:rPr lang="es-ES_tradnl" dirty="0" smtClean="0"/>
              <a:t> </a:t>
            </a:r>
            <a:r>
              <a:rPr lang="es-ES_tradnl" dirty="0" err="1" smtClean="0"/>
              <a:t>minerals</a:t>
            </a:r>
            <a:r>
              <a:rPr lang="es-ES_tradnl" dirty="0" smtClean="0"/>
              <a:t> i el </a:t>
            </a:r>
            <a:r>
              <a:rPr lang="es-ES_tradnl" dirty="0" err="1" smtClean="0"/>
              <a:t>diòxid</a:t>
            </a:r>
            <a:r>
              <a:rPr lang="es-ES_tradnl" dirty="0" smtClean="0"/>
              <a:t> de </a:t>
            </a:r>
            <a:r>
              <a:rPr lang="es-ES_tradnl" dirty="0" err="1" smtClean="0"/>
              <a:t>carboni</a:t>
            </a:r>
            <a:r>
              <a:rPr lang="es-ES_tradnl" dirty="0" smtClean="0"/>
              <a:t> en </a:t>
            </a:r>
            <a:r>
              <a:rPr lang="es-ES_tradnl" dirty="0" err="1" smtClean="0"/>
              <a:t>aliment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Es fa a les fulles, </a:t>
            </a:r>
            <a:r>
              <a:rPr lang="es-ES_tradnl" u="sng" dirty="0" err="1" smtClean="0"/>
              <a:t>gràcies</a:t>
            </a:r>
            <a:r>
              <a:rPr lang="es-ES_tradnl" u="sng" dirty="0" smtClean="0"/>
              <a:t> a la </a:t>
            </a:r>
            <a:r>
              <a:rPr lang="es-ES_tradnl" u="sng" dirty="0" err="1" smtClean="0"/>
              <a:t>llum</a:t>
            </a:r>
            <a:r>
              <a:rPr lang="es-ES_tradnl" u="sng" dirty="0" smtClean="0"/>
              <a:t> del sol</a:t>
            </a:r>
            <a:r>
              <a:rPr lang="es-ES_tradnl" dirty="0" smtClean="0"/>
              <a:t>.</a:t>
            </a:r>
          </a:p>
          <a:p>
            <a:r>
              <a:rPr lang="es-ES_tradnl" u="sng" dirty="0" smtClean="0"/>
              <a:t>La </a:t>
            </a:r>
            <a:r>
              <a:rPr lang="es-ES_tradnl" u="sng" dirty="0" err="1" smtClean="0"/>
              <a:t>llum</a:t>
            </a:r>
            <a:r>
              <a:rPr lang="es-ES_tradnl" u="sng" dirty="0" smtClean="0"/>
              <a:t> solar es capta </a:t>
            </a:r>
            <a:r>
              <a:rPr lang="es-ES_tradnl" u="sng" dirty="0" err="1" smtClean="0"/>
              <a:t>gràcies</a:t>
            </a:r>
            <a:r>
              <a:rPr lang="es-ES_tradnl" u="sng" dirty="0" smtClean="0"/>
              <a:t> a la clorofil.la</a:t>
            </a:r>
            <a:r>
              <a:rPr lang="es-ES_tradnl" dirty="0" smtClean="0"/>
              <a:t>, que </a:t>
            </a:r>
            <a:r>
              <a:rPr lang="es-ES_tradnl" dirty="0" err="1" smtClean="0"/>
              <a:t>està</a:t>
            </a:r>
            <a:r>
              <a:rPr lang="es-ES_tradnl" dirty="0" smtClean="0"/>
              <a:t> </a:t>
            </a:r>
            <a:r>
              <a:rPr lang="es-ES_tradnl" dirty="0" err="1" smtClean="0"/>
              <a:t>dins</a:t>
            </a:r>
            <a:r>
              <a:rPr lang="es-ES_tradnl" dirty="0" smtClean="0"/>
              <a:t> </a:t>
            </a:r>
            <a:r>
              <a:rPr lang="es-ES_tradnl" dirty="0" err="1" smtClean="0"/>
              <a:t>uns</a:t>
            </a:r>
            <a:r>
              <a:rPr lang="es-ES_tradnl" dirty="0" smtClean="0"/>
              <a:t> </a:t>
            </a:r>
            <a:r>
              <a:rPr lang="es-ES_tradnl" dirty="0" err="1" smtClean="0"/>
              <a:t>orgànuls</a:t>
            </a:r>
            <a:r>
              <a:rPr lang="es-ES_tradnl" dirty="0" smtClean="0"/>
              <a:t> </a:t>
            </a:r>
            <a:r>
              <a:rPr lang="es-ES_tradnl" dirty="0" err="1" smtClean="0"/>
              <a:t>anomenats</a:t>
            </a:r>
            <a:r>
              <a:rPr lang="es-ES_tradnl" dirty="0" smtClean="0"/>
              <a:t> </a:t>
            </a:r>
            <a:r>
              <a:rPr lang="es-ES_tradnl" i="1" dirty="0" err="1" smtClean="0"/>
              <a:t>cloroplasts</a:t>
            </a:r>
            <a:r>
              <a:rPr lang="es-ES_tradnl" dirty="0" smtClean="0"/>
              <a:t>.</a:t>
            </a:r>
          </a:p>
          <a:p>
            <a:r>
              <a:rPr lang="es-ES_tradnl" dirty="0" err="1" smtClean="0"/>
              <a:t>Durant</a:t>
            </a:r>
            <a:r>
              <a:rPr lang="es-ES_tradnl" dirty="0" smtClean="0"/>
              <a:t> la </a:t>
            </a:r>
            <a:r>
              <a:rPr lang="es-ES_tradnl" dirty="0" err="1" smtClean="0"/>
              <a:t>fotosíntesi</a:t>
            </a:r>
            <a:r>
              <a:rPr lang="es-ES_tradnl" dirty="0" smtClean="0"/>
              <a:t> les plantes </a:t>
            </a:r>
            <a:r>
              <a:rPr lang="es-ES_tradnl" dirty="0" err="1" smtClean="0"/>
              <a:t>absorbeixen</a:t>
            </a:r>
            <a:r>
              <a:rPr lang="es-ES_tradnl" dirty="0" smtClean="0"/>
              <a:t> </a:t>
            </a:r>
            <a:r>
              <a:rPr lang="es-ES_tradnl" i="1" dirty="0" err="1" smtClean="0"/>
              <a:t>diòxid</a:t>
            </a:r>
            <a:r>
              <a:rPr lang="es-ES_tradnl" i="1" dirty="0" smtClean="0"/>
              <a:t> de </a:t>
            </a:r>
            <a:r>
              <a:rPr lang="es-ES_tradnl" i="1" dirty="0" err="1" smtClean="0"/>
              <a:t>carboni</a:t>
            </a:r>
            <a:r>
              <a:rPr lang="es-ES_tradnl" dirty="0" smtClean="0"/>
              <a:t> (CO</a:t>
            </a:r>
            <a:r>
              <a:rPr lang="es-ES_tradnl" baseline="-25000" dirty="0" smtClean="0"/>
              <a:t>2</a:t>
            </a:r>
            <a:r>
              <a:rPr lang="es-ES_tradnl" dirty="0" smtClean="0"/>
              <a:t>) i </a:t>
            </a:r>
            <a:r>
              <a:rPr lang="es-ES_tradnl" u="sng" dirty="0" err="1" smtClean="0"/>
              <a:t>produeixen</a:t>
            </a:r>
            <a:r>
              <a:rPr lang="es-ES_tradnl" u="sng" dirty="0" smtClean="0"/>
              <a:t> </a:t>
            </a:r>
            <a:r>
              <a:rPr lang="es-ES_tradnl" i="1" u="sng" dirty="0" err="1" smtClean="0"/>
              <a:t>oxígen</a:t>
            </a:r>
            <a:r>
              <a:rPr lang="es-ES_tradnl" dirty="0" smtClean="0"/>
              <a:t> (O</a:t>
            </a:r>
            <a:r>
              <a:rPr lang="es-ES_tradnl" baseline="-25000" dirty="0" smtClean="0"/>
              <a:t>2</a:t>
            </a:r>
            <a:r>
              <a:rPr lang="es-ES_tradnl" dirty="0" smtClean="0"/>
              <a:t>).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1547664" y="1340768"/>
            <a:ext cx="7128792" cy="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tosinte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90500"/>
            <a:ext cx="7258050" cy="6477000"/>
          </a:xfrm>
          <a:prstGeom prst="rect">
            <a:avLst/>
          </a:prstGeom>
        </p:spPr>
      </p:pic>
      <p:sp>
        <p:nvSpPr>
          <p:cNvPr id="3" name="4 Marcador de texto"/>
          <p:cNvSpPr txBox="1">
            <a:spLocks/>
          </p:cNvSpPr>
          <p:nvPr/>
        </p:nvSpPr>
        <p:spPr>
          <a:xfrm>
            <a:off x="6372200" y="620688"/>
            <a:ext cx="2331368" cy="1368152"/>
          </a:xfrm>
          <a:prstGeom prst="rect">
            <a:avLst/>
          </a:prstGeom>
          <a:noFill/>
        </p:spPr>
        <p:txBody>
          <a:bodyPr/>
          <a:lstStyle/>
          <a:p>
            <a:pPr marL="365760" marR="0" lvl="0" indent="-283464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_tradnl" sz="2000" i="1" dirty="0" smtClean="0">
                <a:solidFill>
                  <a:schemeClr val="tx2">
                    <a:lumMod val="75000"/>
                  </a:schemeClr>
                </a:solidFill>
              </a:rPr>
              <a:t>El </a:t>
            </a:r>
            <a:r>
              <a:rPr lang="es-ES_tradnl" sz="2000" i="1" dirty="0" err="1" smtClean="0">
                <a:solidFill>
                  <a:schemeClr val="tx2">
                    <a:lumMod val="75000"/>
                  </a:schemeClr>
                </a:solidFill>
              </a:rPr>
              <a:t>diòxid</a:t>
            </a:r>
            <a:r>
              <a:rPr lang="es-ES_tradnl" sz="2000" i="1" dirty="0" smtClean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s-ES_tradnl" sz="2000" i="1" dirty="0" err="1" smtClean="0">
                <a:solidFill>
                  <a:schemeClr val="tx2">
                    <a:lumMod val="75000"/>
                  </a:schemeClr>
                </a:solidFill>
              </a:rPr>
              <a:t>carboni</a:t>
            </a:r>
            <a:r>
              <a:rPr lang="es-ES_tradnl" sz="2000" i="1" dirty="0" smtClean="0">
                <a:solidFill>
                  <a:schemeClr val="tx2">
                    <a:lumMod val="75000"/>
                  </a:schemeClr>
                </a:solidFill>
              </a:rPr>
              <a:t> penetra a les fulles a través de les </a:t>
            </a:r>
            <a:r>
              <a:rPr lang="es-ES_tradnl" sz="2000" i="1" dirty="0" err="1" smtClean="0">
                <a:solidFill>
                  <a:schemeClr val="tx2">
                    <a:lumMod val="75000"/>
                  </a:schemeClr>
                </a:solidFill>
              </a:rPr>
              <a:t>estomes</a:t>
            </a:r>
            <a:endParaRPr kumimoji="0" lang="es-ES_tradnl" sz="20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4 Marcador de texto"/>
          <p:cNvSpPr txBox="1">
            <a:spLocks/>
          </p:cNvSpPr>
          <p:nvPr/>
        </p:nvSpPr>
        <p:spPr>
          <a:xfrm>
            <a:off x="1259632" y="260648"/>
            <a:ext cx="3744416" cy="1152128"/>
          </a:xfrm>
          <a:prstGeom prst="rect">
            <a:avLst/>
          </a:prstGeom>
          <a:noFill/>
        </p:spPr>
        <p:txBody>
          <a:bodyPr/>
          <a:lstStyle/>
          <a:p>
            <a:pPr marL="365760" marR="0" lvl="0" indent="-283464" defTabSz="8640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_tradnl" sz="2000" i="1" dirty="0" smtClean="0">
                <a:solidFill>
                  <a:schemeClr val="tx2">
                    <a:lumMod val="75000"/>
                  </a:schemeClr>
                </a:solidFill>
              </a:rPr>
              <a:t>	La clorofil.la </a:t>
            </a:r>
            <a:r>
              <a:rPr lang="es-ES_tradnl" sz="2000" i="1" dirty="0" err="1" smtClean="0">
                <a:solidFill>
                  <a:schemeClr val="tx2">
                    <a:lumMod val="75000"/>
                  </a:schemeClr>
                </a:solidFill>
              </a:rPr>
              <a:t>dels</a:t>
            </a:r>
            <a:r>
              <a:rPr lang="es-ES_tradnl" sz="20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_tradnl" sz="2000" i="1" dirty="0" err="1" smtClean="0">
                <a:solidFill>
                  <a:schemeClr val="tx2">
                    <a:lumMod val="75000"/>
                  </a:schemeClr>
                </a:solidFill>
              </a:rPr>
              <a:t>cloroplasts</a:t>
            </a:r>
            <a:r>
              <a:rPr lang="es-ES_tradnl" sz="2000" i="1" dirty="0" smtClean="0">
                <a:solidFill>
                  <a:schemeClr val="tx2">
                    <a:lumMod val="75000"/>
                  </a:schemeClr>
                </a:solidFill>
              </a:rPr>
              <a:t> capta la </a:t>
            </a:r>
            <a:r>
              <a:rPr lang="es-ES_tradnl" sz="2000" i="1" dirty="0" err="1" smtClean="0">
                <a:solidFill>
                  <a:schemeClr val="tx2">
                    <a:lumMod val="75000"/>
                  </a:schemeClr>
                </a:solidFill>
              </a:rPr>
              <a:t>llum</a:t>
            </a:r>
            <a:r>
              <a:rPr lang="es-ES_tradnl" sz="2000" i="1" dirty="0" smtClean="0">
                <a:solidFill>
                  <a:schemeClr val="tx2">
                    <a:lumMod val="75000"/>
                  </a:schemeClr>
                </a:solidFill>
              </a:rPr>
              <a:t> del sol per </a:t>
            </a:r>
            <a:r>
              <a:rPr lang="es-ES_tradnl" sz="2000" i="1" dirty="0" err="1" smtClean="0">
                <a:solidFill>
                  <a:schemeClr val="tx2">
                    <a:lumMod val="75000"/>
                  </a:schemeClr>
                </a:solidFill>
              </a:rPr>
              <a:t>fer</a:t>
            </a:r>
            <a:r>
              <a:rPr lang="es-ES_tradnl" sz="2000" i="1" dirty="0" smtClean="0">
                <a:solidFill>
                  <a:schemeClr val="tx2">
                    <a:lumMod val="75000"/>
                  </a:schemeClr>
                </a:solidFill>
              </a:rPr>
              <a:t> la </a:t>
            </a:r>
            <a:r>
              <a:rPr lang="es-ES_tradnl" sz="2000" i="1" dirty="0" err="1" smtClean="0">
                <a:solidFill>
                  <a:schemeClr val="tx2">
                    <a:lumMod val="75000"/>
                  </a:schemeClr>
                </a:solidFill>
              </a:rPr>
              <a:t>fotosíntesi</a:t>
            </a:r>
            <a:r>
              <a:rPr lang="es-ES_tradnl" sz="2000" i="1" dirty="0" smtClean="0">
                <a:solidFill>
                  <a:schemeClr val="tx2">
                    <a:lumMod val="75000"/>
                  </a:schemeClr>
                </a:solidFill>
              </a:rPr>
              <a:t> a les fulles</a:t>
            </a:r>
            <a:endParaRPr kumimoji="0" lang="es-ES_tradnl" sz="20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Marcador de texto"/>
          <p:cNvSpPr txBox="1">
            <a:spLocks/>
          </p:cNvSpPr>
          <p:nvPr/>
        </p:nvSpPr>
        <p:spPr>
          <a:xfrm>
            <a:off x="1619672" y="5373216"/>
            <a:ext cx="3312368" cy="1152128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</p:spPr>
        <p:txBody>
          <a:bodyPr anchor="ctr" anchorCtr="0"/>
          <a:lstStyle/>
          <a:p>
            <a:pPr marL="365760" marR="0" lvl="0" indent="-283464" defTabSz="8640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_tradnl" sz="2000" i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s-ES_tradnl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</a:t>
            </a:r>
            <a:r>
              <a:rPr lang="es-ES_tradnl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pèls</a:t>
            </a:r>
            <a:r>
              <a:rPr lang="es-ES_tradnl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absorbents</a:t>
            </a:r>
            <a:r>
              <a:rPr lang="es-ES_tradnl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les </a:t>
            </a:r>
            <a:r>
              <a:rPr lang="es-ES_tradnl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arrels</a:t>
            </a:r>
            <a:r>
              <a:rPr lang="es-ES_tradnl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prenen</a:t>
            </a:r>
            <a:r>
              <a:rPr lang="es-ES_tradnl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l’aigua</a:t>
            </a:r>
            <a:r>
              <a:rPr lang="es-ES_tradnl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les </a:t>
            </a:r>
            <a:r>
              <a:rPr lang="es-ES_tradnl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sals</a:t>
            </a:r>
            <a:r>
              <a:rPr lang="es-ES_tradnl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minerals</a:t>
            </a:r>
            <a:r>
              <a:rPr lang="es-ES_tradnl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s-ES_tradnl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sòl</a:t>
            </a:r>
            <a:endParaRPr kumimoji="0" lang="es-ES_tradnl" sz="2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4 Marcador de texto"/>
          <p:cNvSpPr txBox="1">
            <a:spLocks/>
          </p:cNvSpPr>
          <p:nvPr/>
        </p:nvSpPr>
        <p:spPr>
          <a:xfrm>
            <a:off x="1115616" y="3789040"/>
            <a:ext cx="2592288" cy="1008112"/>
          </a:xfrm>
          <a:prstGeom prst="rect">
            <a:avLst/>
          </a:prstGeom>
          <a:noFill/>
        </p:spPr>
        <p:txBody>
          <a:bodyPr/>
          <a:lstStyle/>
          <a:p>
            <a:pPr marL="365760" marR="0" lvl="0" indent="-283464" defTabSz="8640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_tradnl" sz="2000" i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s-ES_tradnl" sz="2000" i="1" dirty="0" err="1" smtClean="0">
                <a:solidFill>
                  <a:schemeClr val="tx2">
                    <a:lumMod val="75000"/>
                  </a:schemeClr>
                </a:solidFill>
              </a:rPr>
              <a:t>Els</a:t>
            </a:r>
            <a:r>
              <a:rPr lang="es-ES_tradnl" sz="2000" i="1" dirty="0" smtClean="0">
                <a:solidFill>
                  <a:schemeClr val="tx2">
                    <a:lumMod val="75000"/>
                  </a:schemeClr>
                </a:solidFill>
              </a:rPr>
              <a:t> vasos </a:t>
            </a:r>
            <a:r>
              <a:rPr lang="es-ES_tradnl" sz="2000" i="1" dirty="0" err="1" smtClean="0">
                <a:solidFill>
                  <a:schemeClr val="tx2">
                    <a:lumMod val="75000"/>
                  </a:schemeClr>
                </a:solidFill>
              </a:rPr>
              <a:t>llenyosos</a:t>
            </a:r>
            <a:r>
              <a:rPr lang="es-ES_tradnl" sz="2000" i="1" dirty="0" smtClean="0">
                <a:solidFill>
                  <a:schemeClr val="tx2">
                    <a:lumMod val="75000"/>
                  </a:schemeClr>
                </a:solidFill>
              </a:rPr>
              <a:t> transporten la </a:t>
            </a:r>
            <a:r>
              <a:rPr lang="es-ES_tradnl" sz="2000" i="1" dirty="0" err="1" smtClean="0">
                <a:solidFill>
                  <a:schemeClr val="tx2">
                    <a:lumMod val="75000"/>
                  </a:schemeClr>
                </a:solidFill>
              </a:rPr>
              <a:t>saba</a:t>
            </a:r>
            <a:r>
              <a:rPr lang="es-ES_tradnl" sz="2000" i="1" dirty="0" smtClean="0">
                <a:solidFill>
                  <a:schemeClr val="tx2">
                    <a:lumMod val="75000"/>
                  </a:schemeClr>
                </a:solidFill>
              </a:rPr>
              <a:t> bruta </a:t>
            </a:r>
            <a:r>
              <a:rPr lang="es-ES_tradnl" sz="2000" i="1" dirty="0" err="1" smtClean="0">
                <a:solidFill>
                  <a:schemeClr val="tx2">
                    <a:lumMod val="75000"/>
                  </a:schemeClr>
                </a:solidFill>
              </a:rPr>
              <a:t>fins</a:t>
            </a:r>
            <a:r>
              <a:rPr lang="es-ES_tradnl" sz="2000" i="1" dirty="0" smtClean="0">
                <a:solidFill>
                  <a:schemeClr val="tx2">
                    <a:lumMod val="75000"/>
                  </a:schemeClr>
                </a:solidFill>
              </a:rPr>
              <a:t> a les fulles</a:t>
            </a:r>
            <a:endParaRPr kumimoji="0" lang="es-ES_tradnl" sz="20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4 Marcador de texto"/>
          <p:cNvSpPr txBox="1">
            <a:spLocks/>
          </p:cNvSpPr>
          <p:nvPr/>
        </p:nvSpPr>
        <p:spPr>
          <a:xfrm>
            <a:off x="6372200" y="3284984"/>
            <a:ext cx="2448272" cy="1872208"/>
          </a:xfrm>
          <a:prstGeom prst="rect">
            <a:avLst/>
          </a:prstGeom>
          <a:noFill/>
        </p:spPr>
        <p:txBody>
          <a:bodyPr/>
          <a:lstStyle/>
          <a:p>
            <a:pPr marL="365760" marR="0" lvl="0" indent="-283464" defTabSz="8640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_tradnl" sz="2000" i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s-ES_tradnl" sz="2000" i="1" dirty="0" err="1" smtClean="0">
                <a:solidFill>
                  <a:schemeClr val="tx2">
                    <a:lumMod val="75000"/>
                  </a:schemeClr>
                </a:solidFill>
              </a:rPr>
              <a:t>Els</a:t>
            </a:r>
            <a:r>
              <a:rPr lang="es-ES_tradnl" sz="2000" i="1" dirty="0" smtClean="0">
                <a:solidFill>
                  <a:schemeClr val="tx2">
                    <a:lumMod val="75000"/>
                  </a:schemeClr>
                </a:solidFill>
              </a:rPr>
              <a:t> vasos </a:t>
            </a:r>
            <a:r>
              <a:rPr lang="es-ES_tradnl" sz="2000" i="1" dirty="0" err="1" smtClean="0">
                <a:solidFill>
                  <a:schemeClr val="tx2">
                    <a:lumMod val="75000"/>
                  </a:schemeClr>
                </a:solidFill>
              </a:rPr>
              <a:t>liberians</a:t>
            </a:r>
            <a:r>
              <a:rPr lang="es-ES_tradnl" sz="2000" i="1" dirty="0" smtClean="0">
                <a:solidFill>
                  <a:schemeClr val="tx2">
                    <a:lumMod val="75000"/>
                  </a:schemeClr>
                </a:solidFill>
              </a:rPr>
              <a:t> transporten la </a:t>
            </a:r>
            <a:r>
              <a:rPr lang="es-ES_tradnl" sz="2000" i="1" dirty="0" err="1" smtClean="0">
                <a:solidFill>
                  <a:schemeClr val="tx2">
                    <a:lumMod val="75000"/>
                  </a:schemeClr>
                </a:solidFill>
              </a:rPr>
              <a:t>saba</a:t>
            </a:r>
            <a:r>
              <a:rPr lang="es-ES_tradnl" sz="2000" i="1" dirty="0" smtClean="0">
                <a:solidFill>
                  <a:schemeClr val="tx2">
                    <a:lumMod val="75000"/>
                  </a:schemeClr>
                </a:solidFill>
              </a:rPr>
              <a:t> elaborada </a:t>
            </a:r>
            <a:r>
              <a:rPr lang="es-ES_tradnl" sz="2000" i="1" dirty="0" err="1" smtClean="0">
                <a:solidFill>
                  <a:schemeClr val="tx2">
                    <a:lumMod val="75000"/>
                  </a:schemeClr>
                </a:solidFill>
              </a:rPr>
              <a:t>fins</a:t>
            </a:r>
            <a:r>
              <a:rPr lang="es-ES_tradnl" sz="2000" i="1" dirty="0" smtClean="0">
                <a:solidFill>
                  <a:schemeClr val="tx2">
                    <a:lumMod val="75000"/>
                  </a:schemeClr>
                </a:solidFill>
              </a:rPr>
              <a:t> a les </a:t>
            </a:r>
            <a:r>
              <a:rPr lang="es-ES_tradnl" sz="2000" i="1" dirty="0" err="1" smtClean="0">
                <a:solidFill>
                  <a:schemeClr val="tx2">
                    <a:lumMod val="75000"/>
                  </a:schemeClr>
                </a:solidFill>
              </a:rPr>
              <a:t>parts</a:t>
            </a:r>
            <a:r>
              <a:rPr lang="es-ES_tradnl" sz="2000" i="1" dirty="0" smtClean="0">
                <a:solidFill>
                  <a:schemeClr val="tx2">
                    <a:lumMod val="75000"/>
                  </a:schemeClr>
                </a:solidFill>
              </a:rPr>
              <a:t> de la planta que no </a:t>
            </a:r>
            <a:r>
              <a:rPr lang="es-ES_tradnl" sz="2000" i="1" dirty="0" err="1" smtClean="0">
                <a:solidFill>
                  <a:schemeClr val="tx2">
                    <a:lumMod val="75000"/>
                  </a:schemeClr>
                </a:solidFill>
              </a:rPr>
              <a:t>intervenen</a:t>
            </a:r>
            <a:r>
              <a:rPr lang="es-ES_tradnl" sz="2000" i="1" dirty="0" smtClean="0">
                <a:solidFill>
                  <a:schemeClr val="tx2">
                    <a:lumMod val="75000"/>
                  </a:schemeClr>
                </a:solidFill>
              </a:rPr>
              <a:t> en la </a:t>
            </a:r>
            <a:r>
              <a:rPr lang="es-ES_tradnl" sz="2000" i="1" dirty="0" err="1" smtClean="0">
                <a:solidFill>
                  <a:schemeClr val="tx2">
                    <a:lumMod val="75000"/>
                  </a:schemeClr>
                </a:solidFill>
              </a:rPr>
              <a:t>fotosíntesi</a:t>
            </a:r>
            <a:endParaRPr kumimoji="0" lang="es-ES_tradnl" sz="20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 </a:t>
            </a:r>
            <a:r>
              <a:rPr lang="es-ES_tradnl" dirty="0" err="1" smtClean="0"/>
              <a:t>respiració</a:t>
            </a:r>
            <a:endParaRPr lang="es-ES_tradnl" dirty="0"/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3784464" cy="4933528"/>
          </a:xfrm>
        </p:spPr>
        <p:txBody>
          <a:bodyPr>
            <a:normAutofit/>
          </a:bodyPr>
          <a:lstStyle/>
          <a:p>
            <a:endParaRPr lang="es-ES_tradnl" dirty="0" smtClean="0"/>
          </a:p>
          <a:p>
            <a:r>
              <a:rPr lang="es-ES_tradnl" dirty="0" smtClean="0"/>
              <a:t>Al </a:t>
            </a:r>
            <a:r>
              <a:rPr lang="es-ES_tradnl" dirty="0" err="1" smtClean="0"/>
              <a:t>contrari</a:t>
            </a:r>
            <a:r>
              <a:rPr lang="es-ES_tradnl" dirty="0" smtClean="0"/>
              <a:t> que </a:t>
            </a:r>
            <a:r>
              <a:rPr lang="es-ES_tradnl" dirty="0" err="1" smtClean="0"/>
              <a:t>durant</a:t>
            </a:r>
            <a:r>
              <a:rPr lang="es-ES_tradnl" dirty="0" smtClean="0"/>
              <a:t> la </a:t>
            </a:r>
            <a:r>
              <a:rPr lang="es-ES_tradnl" dirty="0" err="1" smtClean="0"/>
              <a:t>fotosíntesi</a:t>
            </a:r>
            <a:r>
              <a:rPr lang="es-ES_tradnl" dirty="0" smtClean="0"/>
              <a:t>, </a:t>
            </a:r>
            <a:r>
              <a:rPr lang="es-ES_tradnl" dirty="0" err="1" smtClean="0"/>
              <a:t>durant</a:t>
            </a:r>
            <a:r>
              <a:rPr lang="es-ES_tradnl" dirty="0" smtClean="0"/>
              <a:t> la </a:t>
            </a:r>
            <a:r>
              <a:rPr lang="es-ES_tradnl" dirty="0" err="1" smtClean="0"/>
              <a:t>respiració</a:t>
            </a:r>
            <a:r>
              <a:rPr lang="es-ES_tradnl" dirty="0" smtClean="0"/>
              <a:t> les plantes </a:t>
            </a:r>
            <a:r>
              <a:rPr lang="es-ES_tradnl" dirty="0" err="1" smtClean="0"/>
              <a:t>prenen</a:t>
            </a:r>
            <a:r>
              <a:rPr lang="es-ES_tradnl" dirty="0" smtClean="0"/>
              <a:t> </a:t>
            </a:r>
            <a:r>
              <a:rPr lang="es-ES_tradnl" dirty="0" err="1" smtClean="0"/>
              <a:t>oxígen</a:t>
            </a:r>
            <a:r>
              <a:rPr lang="es-ES_tradnl" dirty="0" smtClean="0"/>
              <a:t> (O</a:t>
            </a:r>
            <a:r>
              <a:rPr lang="es-ES_tradnl" baseline="-25000" dirty="0" smtClean="0"/>
              <a:t>2</a:t>
            </a:r>
            <a:r>
              <a:rPr lang="es-ES_tradnl" dirty="0" smtClean="0"/>
              <a:t>) i </a:t>
            </a:r>
            <a:r>
              <a:rPr lang="es-ES_tradnl" dirty="0" err="1" smtClean="0"/>
              <a:t>alliberen</a:t>
            </a:r>
            <a:r>
              <a:rPr lang="es-ES_tradnl" dirty="0" smtClean="0"/>
              <a:t> </a:t>
            </a:r>
            <a:r>
              <a:rPr lang="es-ES_tradnl" dirty="0" err="1" smtClean="0"/>
              <a:t>diòxid</a:t>
            </a:r>
            <a:r>
              <a:rPr lang="es-ES_tradnl" dirty="0" smtClean="0"/>
              <a:t> de </a:t>
            </a:r>
            <a:r>
              <a:rPr lang="es-ES_tradnl" dirty="0" err="1" smtClean="0"/>
              <a:t>carboni</a:t>
            </a:r>
            <a:r>
              <a:rPr lang="es-ES_tradnl" dirty="0" smtClean="0"/>
              <a:t> (CO</a:t>
            </a:r>
            <a:r>
              <a:rPr lang="es-ES_tradnl" baseline="-25000" dirty="0" smtClean="0"/>
              <a:t>2</a:t>
            </a:r>
            <a:r>
              <a:rPr lang="es-ES_tradnl" dirty="0" smtClean="0"/>
              <a:t>).</a:t>
            </a:r>
            <a:endParaRPr lang="es-ES_tradnl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1547664" y="1340768"/>
            <a:ext cx="7128792" cy="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11 Imagen" descr="Ful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 flipH="1">
            <a:off x="6068835" y="1680646"/>
            <a:ext cx="1843406" cy="202774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12 Imagen" descr="Ful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H="1">
            <a:off x="6140842" y="4344942"/>
            <a:ext cx="1843406" cy="202774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13 CuadroTexto"/>
          <p:cNvSpPr txBox="1"/>
          <p:nvPr/>
        </p:nvSpPr>
        <p:spPr>
          <a:xfrm>
            <a:off x="5976664" y="6381327"/>
            <a:ext cx="2195736" cy="288032"/>
          </a:xfrm>
          <a:prstGeom prst="rect">
            <a:avLst/>
          </a:prstGeom>
          <a:noFill/>
          <a:ln cap="rnd">
            <a:noFill/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s-ES_tradnl" sz="1600" i="1" dirty="0" err="1" smtClean="0">
                <a:solidFill>
                  <a:schemeClr val="accent1">
                    <a:lumMod val="50000"/>
                  </a:schemeClr>
                </a:solidFill>
              </a:rPr>
              <a:t>Respiració</a:t>
            </a:r>
            <a:r>
              <a:rPr lang="es-ES_tradnl" sz="16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_tradnl" sz="1600" i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s-ES_tradnl" sz="1600" b="1" i="1" dirty="0" smtClean="0">
                <a:solidFill>
                  <a:schemeClr val="accent1">
                    <a:lumMod val="50000"/>
                  </a:schemeClr>
                </a:solidFill>
              </a:rPr>
              <a:t>DIA</a:t>
            </a:r>
            <a:r>
              <a:rPr lang="es-ES_tradnl" sz="1600" i="1" dirty="0" smtClean="0">
                <a:solidFill>
                  <a:schemeClr val="accent1">
                    <a:lumMod val="50000"/>
                  </a:schemeClr>
                </a:solidFill>
              </a:rPr>
              <a:t> i </a:t>
            </a:r>
            <a:r>
              <a:rPr lang="es-ES_tradnl" sz="1600" b="1" i="1" dirty="0" smtClean="0">
                <a:solidFill>
                  <a:schemeClr val="accent1">
                    <a:lumMod val="50000"/>
                  </a:schemeClr>
                </a:solidFill>
              </a:rPr>
              <a:t>NIT</a:t>
            </a:r>
            <a:r>
              <a:rPr lang="es-ES_tradnl" sz="1600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s-ES_tradnl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168208" y="3717033"/>
            <a:ext cx="1548000" cy="288032"/>
          </a:xfrm>
          <a:prstGeom prst="rect">
            <a:avLst/>
          </a:prstGeom>
          <a:noFill/>
          <a:ln cap="rnd">
            <a:noFill/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s-ES_tradnl" sz="1600" i="1" dirty="0" err="1" smtClean="0">
                <a:solidFill>
                  <a:schemeClr val="accent1">
                    <a:lumMod val="50000"/>
                  </a:schemeClr>
                </a:solidFill>
              </a:rPr>
              <a:t>Fotosíntesi</a:t>
            </a:r>
            <a:r>
              <a:rPr lang="es-ES_tradnl" sz="1600" i="1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s-ES_tradnl" sz="1600" b="1" i="1" dirty="0" smtClean="0">
                <a:solidFill>
                  <a:schemeClr val="accent1">
                    <a:lumMod val="50000"/>
                  </a:schemeClr>
                </a:solidFill>
              </a:rPr>
              <a:t>DIA</a:t>
            </a:r>
            <a:r>
              <a:rPr lang="es-ES_tradnl" sz="1600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s-ES_tradnl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18 Flecha doblada"/>
          <p:cNvSpPr/>
          <p:nvPr/>
        </p:nvSpPr>
        <p:spPr>
          <a:xfrm rot="822140" flipV="1">
            <a:off x="5141515" y="2056000"/>
            <a:ext cx="1296144" cy="1008112"/>
          </a:xfrm>
          <a:prstGeom prst="bentArrow">
            <a:avLst>
              <a:gd name="adj1" fmla="val 18391"/>
              <a:gd name="adj2" fmla="val 25000"/>
              <a:gd name="adj3" fmla="val 49738"/>
              <a:gd name="adj4" fmla="val 84979"/>
            </a:avLst>
          </a:prstGeom>
          <a:solidFill>
            <a:schemeClr val="accent4">
              <a:lumMod val="50000"/>
              <a:alpha val="75000"/>
            </a:schemeClr>
          </a:solidFill>
          <a:ln w="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112568" y="2204864"/>
            <a:ext cx="648072" cy="369332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CO</a:t>
            </a:r>
            <a:r>
              <a:rPr lang="es-ES_tradnl" baseline="-25000" dirty="0" smtClean="0">
                <a:solidFill>
                  <a:schemeClr val="bg1"/>
                </a:solidFill>
              </a:rPr>
              <a:t>2</a:t>
            </a:r>
            <a:endParaRPr lang="es-ES_tradnl" baseline="-25000" dirty="0">
              <a:solidFill>
                <a:schemeClr val="bg1"/>
              </a:solidFill>
            </a:endParaRPr>
          </a:p>
        </p:txBody>
      </p:sp>
      <p:sp>
        <p:nvSpPr>
          <p:cNvPr id="20" name="19 Flecha doblada"/>
          <p:cNvSpPr/>
          <p:nvPr/>
        </p:nvSpPr>
        <p:spPr>
          <a:xfrm rot="20777860">
            <a:off x="7301755" y="1551945"/>
            <a:ext cx="1296144" cy="1008112"/>
          </a:xfrm>
          <a:prstGeom prst="bentArrow">
            <a:avLst>
              <a:gd name="adj1" fmla="val 18391"/>
              <a:gd name="adj2" fmla="val 25000"/>
              <a:gd name="adj3" fmla="val 49738"/>
              <a:gd name="adj4" fmla="val 84979"/>
            </a:avLst>
          </a:prstGeom>
          <a:solidFill>
            <a:schemeClr val="accent6">
              <a:lumMod val="60000"/>
              <a:lumOff val="40000"/>
              <a:alpha val="75000"/>
            </a:schemeClr>
          </a:solidFill>
          <a:ln w="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7200800" y="1556792"/>
            <a:ext cx="576064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O</a:t>
            </a:r>
            <a:r>
              <a:rPr lang="es-ES_tradnl" baseline="-25000" dirty="0" smtClean="0">
                <a:solidFill>
                  <a:schemeClr val="bg1"/>
                </a:solidFill>
              </a:rPr>
              <a:t>2</a:t>
            </a:r>
            <a:endParaRPr lang="es-ES_tradnl" baseline="-25000" dirty="0">
              <a:solidFill>
                <a:schemeClr val="bg1"/>
              </a:solidFill>
            </a:endParaRPr>
          </a:p>
        </p:txBody>
      </p:sp>
      <p:sp>
        <p:nvSpPr>
          <p:cNvPr id="22" name="21 Flecha doblada"/>
          <p:cNvSpPr/>
          <p:nvPr/>
        </p:nvSpPr>
        <p:spPr>
          <a:xfrm rot="20777860">
            <a:off x="7639396" y="4144231"/>
            <a:ext cx="1296144" cy="1008112"/>
          </a:xfrm>
          <a:prstGeom prst="bentArrow">
            <a:avLst>
              <a:gd name="adj1" fmla="val 18391"/>
              <a:gd name="adj2" fmla="val 25000"/>
              <a:gd name="adj3" fmla="val 49738"/>
              <a:gd name="adj4" fmla="val 84979"/>
            </a:avLst>
          </a:prstGeom>
          <a:solidFill>
            <a:schemeClr val="accent4">
              <a:lumMod val="50000"/>
              <a:alpha val="75000"/>
            </a:schemeClr>
          </a:solidFill>
          <a:ln w="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344816" y="4293096"/>
            <a:ext cx="648072" cy="369332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CO</a:t>
            </a:r>
            <a:r>
              <a:rPr lang="es-ES_tradnl" baseline="-25000" dirty="0" smtClean="0">
                <a:solidFill>
                  <a:schemeClr val="bg1"/>
                </a:solidFill>
              </a:rPr>
              <a:t>2</a:t>
            </a:r>
            <a:endParaRPr lang="es-ES_tradnl" baseline="-25000" dirty="0">
              <a:solidFill>
                <a:schemeClr val="bg1"/>
              </a:solidFill>
            </a:endParaRPr>
          </a:p>
        </p:txBody>
      </p:sp>
      <p:sp>
        <p:nvSpPr>
          <p:cNvPr id="24" name="23 Flecha doblada"/>
          <p:cNvSpPr/>
          <p:nvPr/>
        </p:nvSpPr>
        <p:spPr>
          <a:xfrm rot="822140" flipV="1">
            <a:off x="5213523" y="4936321"/>
            <a:ext cx="1296144" cy="1008112"/>
          </a:xfrm>
          <a:prstGeom prst="bentArrow">
            <a:avLst>
              <a:gd name="adj1" fmla="val 18391"/>
              <a:gd name="adj2" fmla="val 25000"/>
              <a:gd name="adj3" fmla="val 49738"/>
              <a:gd name="adj4" fmla="val 84979"/>
            </a:avLst>
          </a:prstGeom>
          <a:solidFill>
            <a:schemeClr val="accent6">
              <a:lumMod val="60000"/>
              <a:lumOff val="40000"/>
              <a:alpha val="75000"/>
            </a:schemeClr>
          </a:solidFill>
          <a:ln w="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112568" y="4941168"/>
            <a:ext cx="576064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</a:rPr>
              <a:t>O</a:t>
            </a:r>
            <a:r>
              <a:rPr lang="es-ES_tradnl" baseline="-25000" dirty="0" smtClean="0">
                <a:solidFill>
                  <a:schemeClr val="bg1"/>
                </a:solidFill>
              </a:rPr>
              <a:t>2</a:t>
            </a:r>
            <a:endParaRPr lang="es-ES_tradnl" baseline="-2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F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509120"/>
            <a:ext cx="3648405" cy="1751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_tradnl" noProof="1" smtClean="0"/>
              <a:t>Funció de reproducció</a:t>
            </a:r>
            <a:br>
              <a:rPr lang="es-ES_tradnl" noProof="1" smtClean="0"/>
            </a:br>
            <a:r>
              <a:rPr lang="es-ES_tradnl" noProof="1" smtClean="0"/>
              <a:t>de les plantes</a:t>
            </a:r>
            <a:endParaRPr lang="es-ES_tradnl" noProof="1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err="1" smtClean="0"/>
              <a:t>Reproducció</a:t>
            </a:r>
            <a:r>
              <a:rPr lang="es-ES_tradnl" dirty="0" smtClean="0"/>
              <a:t> sexual de les plantes</a:t>
            </a:r>
            <a:endParaRPr lang="es-ES_tradnl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045096"/>
          </a:xfrm>
        </p:spPr>
        <p:txBody>
          <a:bodyPr>
            <a:normAutofit lnSpcReduction="10000"/>
          </a:bodyPr>
          <a:lstStyle/>
          <a:p>
            <a:r>
              <a:rPr lang="es-ES_tradnl" dirty="0" err="1" smtClean="0"/>
              <a:t>Els</a:t>
            </a:r>
            <a:r>
              <a:rPr lang="es-ES_tradnl" dirty="0" smtClean="0"/>
              <a:t> </a:t>
            </a:r>
            <a:r>
              <a:rPr lang="es-ES_tradnl" dirty="0" err="1" smtClean="0"/>
              <a:t>òrgans</a:t>
            </a:r>
            <a:r>
              <a:rPr lang="es-ES_tradnl" dirty="0" smtClean="0"/>
              <a:t> </a:t>
            </a:r>
            <a:r>
              <a:rPr lang="es-ES_tradnl" dirty="0" err="1" smtClean="0"/>
              <a:t>reproductors</a:t>
            </a:r>
            <a:r>
              <a:rPr lang="es-ES_tradnl" dirty="0" smtClean="0"/>
              <a:t> de les plantes </a:t>
            </a:r>
            <a:r>
              <a:rPr lang="es-ES_tradnl" dirty="0" err="1" smtClean="0"/>
              <a:t>són</a:t>
            </a:r>
            <a:r>
              <a:rPr lang="es-ES_tradnl" dirty="0" smtClean="0"/>
              <a:t> les </a:t>
            </a:r>
            <a:r>
              <a:rPr lang="es-ES_tradnl" i="1" dirty="0" err="1" smtClean="0"/>
              <a:t>flors</a:t>
            </a:r>
            <a:r>
              <a:rPr lang="es-ES_tradnl" dirty="0" smtClean="0"/>
              <a:t>.</a:t>
            </a:r>
          </a:p>
          <a:p>
            <a:endParaRPr lang="es-ES_tradnl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1547664" y="1340768"/>
            <a:ext cx="7128792" cy="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19 Imagen" descr="Parts fl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492896"/>
            <a:ext cx="5558803" cy="4131542"/>
          </a:xfrm>
          <a:prstGeom prst="rect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4716016" y="2348880"/>
            <a:ext cx="1440000" cy="360040"/>
          </a:xfrm>
          <a:prstGeom prst="rect">
            <a:avLst/>
          </a:prstGeom>
          <a:ln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s-ES_tradnl" sz="2000" dirty="0" smtClean="0">
                <a:solidFill>
                  <a:schemeClr val="bg1"/>
                </a:solidFill>
              </a:rPr>
              <a:t>Corol.la</a:t>
            </a:r>
            <a:endParaRPr lang="es-ES_tradnl" sz="2800" dirty="0">
              <a:solidFill>
                <a:schemeClr val="bg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7020272" y="3284984"/>
            <a:ext cx="1440000" cy="360040"/>
          </a:xfrm>
          <a:prstGeom prst="rect">
            <a:avLst/>
          </a:prstGeom>
          <a:ln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s-ES_tradnl" sz="2000" dirty="0" err="1" smtClean="0">
                <a:solidFill>
                  <a:schemeClr val="bg1"/>
                </a:solidFill>
              </a:rPr>
              <a:t>Pètals</a:t>
            </a:r>
            <a:endParaRPr lang="es-ES_tradnl" sz="2800" dirty="0">
              <a:solidFill>
                <a:schemeClr val="bg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475656" y="3501008"/>
            <a:ext cx="1440000" cy="360040"/>
          </a:xfrm>
          <a:prstGeom prst="rect">
            <a:avLst/>
          </a:prstGeom>
          <a:ln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s-ES_tradnl" sz="2000" dirty="0" smtClean="0">
                <a:solidFill>
                  <a:schemeClr val="bg1"/>
                </a:solidFill>
              </a:rPr>
              <a:t>Antera</a:t>
            </a:r>
            <a:endParaRPr lang="es-ES_tradnl" sz="2800" dirty="0">
              <a:solidFill>
                <a:schemeClr val="bg1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835696" y="4077072"/>
            <a:ext cx="1440000" cy="360040"/>
          </a:xfrm>
          <a:prstGeom prst="rect">
            <a:avLst/>
          </a:prstGeom>
          <a:ln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s-ES_tradnl" sz="2000" dirty="0" err="1" smtClean="0">
                <a:solidFill>
                  <a:schemeClr val="bg1"/>
                </a:solidFill>
              </a:rPr>
              <a:t>Estams</a:t>
            </a:r>
            <a:endParaRPr lang="es-ES_tradnl" sz="2800" dirty="0">
              <a:solidFill>
                <a:schemeClr val="bg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411760" y="4581128"/>
            <a:ext cx="1440000" cy="360040"/>
          </a:xfrm>
          <a:prstGeom prst="rect">
            <a:avLst/>
          </a:prstGeom>
          <a:ln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s-ES_tradnl" sz="2000" dirty="0" err="1" smtClean="0">
                <a:solidFill>
                  <a:schemeClr val="bg1"/>
                </a:solidFill>
              </a:rPr>
              <a:t>Pistils</a:t>
            </a:r>
            <a:endParaRPr lang="es-ES_tradnl" sz="2800" dirty="0">
              <a:solidFill>
                <a:schemeClr val="bg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084168" y="5157192"/>
            <a:ext cx="1440000" cy="360040"/>
          </a:xfrm>
          <a:prstGeom prst="rect">
            <a:avLst/>
          </a:prstGeom>
          <a:ln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s-ES_tradnl" sz="2000" dirty="0" err="1" smtClean="0">
                <a:solidFill>
                  <a:schemeClr val="bg1"/>
                </a:solidFill>
              </a:rPr>
              <a:t>Ovari</a:t>
            </a:r>
            <a:endParaRPr lang="es-ES_tradnl" sz="2800" dirty="0">
              <a:solidFill>
                <a:schemeClr val="bg1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660232" y="5589240"/>
            <a:ext cx="1440000" cy="360040"/>
          </a:xfrm>
          <a:prstGeom prst="rect">
            <a:avLst/>
          </a:prstGeom>
          <a:ln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s-ES_tradnl" sz="2000" dirty="0" err="1" smtClean="0">
                <a:solidFill>
                  <a:schemeClr val="bg1"/>
                </a:solidFill>
              </a:rPr>
              <a:t>Òvuls</a:t>
            </a:r>
            <a:endParaRPr lang="es-ES_tradnl" sz="2800" dirty="0">
              <a:solidFill>
                <a:schemeClr val="bg1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6516216" y="6021288"/>
            <a:ext cx="1440000" cy="360040"/>
          </a:xfrm>
          <a:prstGeom prst="rect">
            <a:avLst/>
          </a:prstGeom>
          <a:ln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s-ES_tradnl" sz="2000" dirty="0" err="1" smtClean="0">
                <a:solidFill>
                  <a:schemeClr val="bg1"/>
                </a:solidFill>
              </a:rPr>
              <a:t>Sèpals</a:t>
            </a:r>
            <a:endParaRPr lang="es-ES_tradnl" sz="2800" dirty="0">
              <a:solidFill>
                <a:schemeClr val="bg1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195736" y="5733256"/>
            <a:ext cx="1440000" cy="360040"/>
          </a:xfrm>
          <a:prstGeom prst="rect">
            <a:avLst/>
          </a:prstGeom>
          <a:ln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s-ES_tradnl" sz="2000" dirty="0" err="1" smtClean="0">
                <a:solidFill>
                  <a:schemeClr val="bg1"/>
                </a:solidFill>
              </a:rPr>
              <a:t>Calze</a:t>
            </a:r>
            <a:endParaRPr lang="es-ES_tradnl" sz="2800" dirty="0">
              <a:solidFill>
                <a:schemeClr val="bg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3779912" y="2924944"/>
            <a:ext cx="1440000" cy="360040"/>
          </a:xfrm>
          <a:prstGeom prst="rect">
            <a:avLst/>
          </a:prstGeom>
          <a:ln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s-ES_tradnl" sz="2000" dirty="0" smtClean="0">
                <a:solidFill>
                  <a:schemeClr val="bg1"/>
                </a:solidFill>
              </a:rPr>
              <a:t>Estigma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5652120" y="4725144"/>
            <a:ext cx="1440000" cy="360040"/>
          </a:xfrm>
          <a:prstGeom prst="rect">
            <a:avLst/>
          </a:prstGeom>
          <a:ln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s-ES_tradnl" sz="2000" dirty="0" smtClean="0">
                <a:solidFill>
                  <a:schemeClr val="bg1"/>
                </a:solidFill>
              </a:rPr>
              <a:t>Estil</a:t>
            </a:r>
            <a:endParaRPr lang="es-ES_tradnl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Índex</a:t>
            </a:r>
            <a:endParaRPr lang="es-ES_tradnl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5221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3 Conector recto"/>
          <p:cNvCxnSpPr/>
          <p:nvPr/>
        </p:nvCxnSpPr>
        <p:spPr>
          <a:xfrm>
            <a:off x="1547664" y="1340768"/>
            <a:ext cx="7128792" cy="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Procés</a:t>
            </a:r>
            <a:r>
              <a:rPr lang="es-ES_tradnl" dirty="0" smtClean="0"/>
              <a:t> de </a:t>
            </a:r>
            <a:r>
              <a:rPr lang="es-ES_tradnl" dirty="0" err="1" smtClean="0"/>
              <a:t>reproducció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901080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 smtClean="0"/>
              <a:t>La </a:t>
            </a:r>
            <a:r>
              <a:rPr lang="es-ES_tradnl" dirty="0" err="1" smtClean="0"/>
              <a:t>reproducció</a:t>
            </a:r>
            <a:r>
              <a:rPr lang="es-ES_tradnl" dirty="0" smtClean="0"/>
              <a:t> sexual de les plantes es </a:t>
            </a:r>
            <a:r>
              <a:rPr lang="es-ES_tradnl" dirty="0" err="1" smtClean="0"/>
              <a:t>produeix</a:t>
            </a:r>
            <a:r>
              <a:rPr lang="es-ES_tradnl" dirty="0" smtClean="0"/>
              <a:t> en tres fases:</a:t>
            </a:r>
          </a:p>
          <a:p>
            <a:endParaRPr lang="es-ES_tradnl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1547664" y="1340768"/>
            <a:ext cx="7128792" cy="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20 Diagrama"/>
          <p:cNvGraphicFramePr/>
          <p:nvPr/>
        </p:nvGraphicFramePr>
        <p:xfrm>
          <a:off x="1835696" y="2348880"/>
          <a:ext cx="68407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 </a:t>
            </a:r>
            <a:r>
              <a:rPr lang="es-ES_tradnl" dirty="0" err="1" smtClean="0"/>
              <a:t>pol.linització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061320"/>
          </a:xfrm>
        </p:spPr>
        <p:txBody>
          <a:bodyPr>
            <a:normAutofit/>
          </a:bodyPr>
          <a:lstStyle/>
          <a:p>
            <a:r>
              <a:rPr lang="es-ES_tradnl" sz="2800" dirty="0" err="1" smtClean="0"/>
              <a:t>És</a:t>
            </a:r>
            <a:r>
              <a:rPr lang="es-ES_tradnl" sz="2800" dirty="0" smtClean="0"/>
              <a:t> el </a:t>
            </a:r>
            <a:r>
              <a:rPr lang="es-ES_tradnl" sz="2800" dirty="0" err="1" smtClean="0"/>
              <a:t>pas</a:t>
            </a:r>
            <a:r>
              <a:rPr lang="es-ES_tradnl" sz="2800" dirty="0" smtClean="0"/>
              <a:t> del pol.len des de les </a:t>
            </a:r>
            <a:r>
              <a:rPr lang="es-ES_tradnl" sz="2800" i="1" dirty="0" err="1" smtClean="0"/>
              <a:t>anteres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fins</a:t>
            </a:r>
            <a:r>
              <a:rPr lang="es-ES_tradnl" sz="2800" dirty="0" smtClean="0"/>
              <a:t> al </a:t>
            </a:r>
            <a:r>
              <a:rPr lang="es-ES_tradnl" sz="2800" i="1" dirty="0" err="1" smtClean="0"/>
              <a:t>pistil</a:t>
            </a:r>
            <a:r>
              <a:rPr lang="es-ES_tradnl" sz="2800" dirty="0" smtClean="0"/>
              <a:t>.</a:t>
            </a:r>
          </a:p>
          <a:p>
            <a:endParaRPr lang="es-ES_tradnl" sz="2800" dirty="0" smtClean="0"/>
          </a:p>
          <a:p>
            <a:r>
              <a:rPr lang="es-ES_tradnl" sz="2800" dirty="0" smtClean="0"/>
              <a:t>No té </a:t>
            </a:r>
            <a:r>
              <a:rPr lang="es-ES_tradnl" sz="2800" dirty="0" err="1" smtClean="0"/>
              <a:t>perquè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produïr</a:t>
            </a:r>
            <a:r>
              <a:rPr lang="es-ES_tradnl" sz="2800" dirty="0" smtClean="0"/>
              <a:t>-se </a:t>
            </a:r>
            <a:r>
              <a:rPr lang="es-ES_tradnl" sz="2800" dirty="0" err="1" smtClean="0"/>
              <a:t>dins</a:t>
            </a:r>
            <a:r>
              <a:rPr lang="es-ES_tradnl" sz="2800" dirty="0" smtClean="0"/>
              <a:t> la </a:t>
            </a:r>
            <a:r>
              <a:rPr lang="es-ES_tradnl" sz="2800" dirty="0" err="1" smtClean="0"/>
              <a:t>mateixa</a:t>
            </a:r>
            <a:r>
              <a:rPr lang="es-ES_tradnl" sz="2800" dirty="0" smtClean="0"/>
              <a:t> flor:</a:t>
            </a:r>
          </a:p>
          <a:p>
            <a:pPr lvl="1">
              <a:buFont typeface="Arial" pitchFamily="34" charset="0"/>
              <a:buChar char="•"/>
            </a:pPr>
            <a:r>
              <a:rPr lang="es-ES_tradnl" sz="2400" dirty="0" err="1" smtClean="0"/>
              <a:t>Pol.linització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pels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insectes</a:t>
            </a:r>
            <a:r>
              <a:rPr lang="es-ES_tradnl" sz="2400" dirty="0" smtClean="0"/>
              <a:t> </a:t>
            </a:r>
            <a:r>
              <a:rPr lang="es-ES_tradnl" sz="2400" dirty="0" smtClean="0">
                <a:sym typeface="Wingdings" pitchFamily="2" charset="2"/>
              </a:rPr>
              <a:t> </a:t>
            </a:r>
            <a:r>
              <a:rPr lang="es-ES_tradnl" sz="2400" dirty="0" err="1" smtClean="0">
                <a:sym typeface="Wingdings" pitchFamily="2" charset="2"/>
              </a:rPr>
              <a:t>Flors</a:t>
            </a:r>
            <a:r>
              <a:rPr lang="es-ES_tradnl" sz="2400" dirty="0" smtClean="0">
                <a:sym typeface="Wingdings" pitchFamily="2" charset="2"/>
              </a:rPr>
              <a:t> </a:t>
            </a:r>
            <a:r>
              <a:rPr lang="es-ES_tradnl" sz="2400" dirty="0" err="1" smtClean="0">
                <a:sym typeface="Wingdings" pitchFamily="2" charset="2"/>
              </a:rPr>
              <a:t>vistoses</a:t>
            </a:r>
            <a:r>
              <a:rPr lang="es-ES_tradnl" sz="2400" dirty="0" smtClean="0">
                <a:sym typeface="Wingdings" pitchFamily="2" charset="2"/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s-ES_tradnl" sz="2400" dirty="0" err="1" smtClean="0">
                <a:sym typeface="Wingdings" pitchFamily="2" charset="2"/>
              </a:rPr>
              <a:t>Pol.linització</a:t>
            </a:r>
            <a:r>
              <a:rPr lang="es-ES_tradnl" sz="2400" dirty="0" smtClean="0">
                <a:sym typeface="Wingdings" pitchFamily="2" charset="2"/>
              </a:rPr>
              <a:t> </a:t>
            </a:r>
            <a:r>
              <a:rPr lang="es-ES_tradnl" sz="2400" dirty="0" err="1" smtClean="0">
                <a:sym typeface="Wingdings" pitchFamily="2" charset="2"/>
              </a:rPr>
              <a:t>pel</a:t>
            </a:r>
            <a:r>
              <a:rPr lang="es-ES_tradnl" sz="2400" dirty="0" smtClean="0">
                <a:sym typeface="Wingdings" pitchFamily="2" charset="2"/>
              </a:rPr>
              <a:t> </a:t>
            </a:r>
            <a:r>
              <a:rPr lang="es-ES_tradnl" sz="2400" dirty="0" err="1" smtClean="0">
                <a:sym typeface="Wingdings" pitchFamily="2" charset="2"/>
              </a:rPr>
              <a:t>vent</a:t>
            </a:r>
            <a:r>
              <a:rPr lang="es-ES_tradnl" sz="2400" dirty="0" smtClean="0">
                <a:sym typeface="Wingdings" pitchFamily="2" charset="2"/>
              </a:rPr>
              <a:t>  </a:t>
            </a:r>
            <a:r>
              <a:rPr lang="es-ES_tradnl" sz="2400" dirty="0" err="1" smtClean="0">
                <a:sym typeface="Wingdings" pitchFamily="2" charset="2"/>
              </a:rPr>
              <a:t>Flors</a:t>
            </a:r>
            <a:r>
              <a:rPr lang="es-ES_tradnl" sz="2400" dirty="0" smtClean="0">
                <a:sym typeface="Wingdings" pitchFamily="2" charset="2"/>
              </a:rPr>
              <a:t> </a:t>
            </a:r>
            <a:r>
              <a:rPr lang="es-ES_tradnl" sz="2400" dirty="0" err="1" smtClean="0">
                <a:sym typeface="Wingdings" pitchFamily="2" charset="2"/>
              </a:rPr>
              <a:t>poc</a:t>
            </a:r>
            <a:r>
              <a:rPr lang="es-ES_tradnl" sz="2400" dirty="0" smtClean="0">
                <a:sym typeface="Wingdings" pitchFamily="2" charset="2"/>
              </a:rPr>
              <a:t> </a:t>
            </a:r>
            <a:r>
              <a:rPr lang="es-ES_tradnl" sz="2400" dirty="0" err="1" smtClean="0">
                <a:sym typeface="Wingdings" pitchFamily="2" charset="2"/>
              </a:rPr>
              <a:t>vistoses</a:t>
            </a:r>
            <a:r>
              <a:rPr lang="es-ES_tradnl" sz="2400" dirty="0" smtClean="0">
                <a:sym typeface="Wingdings" pitchFamily="2" charset="2"/>
              </a:rPr>
              <a:t>.</a:t>
            </a:r>
            <a:endParaRPr lang="es-ES_tradnl" sz="2400" dirty="0" smtClean="0"/>
          </a:p>
        </p:txBody>
      </p:sp>
      <p:pic>
        <p:nvPicPr>
          <p:cNvPr id="5" name="4 Imagen" descr="pol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5894" y="2009540"/>
            <a:ext cx="2158274" cy="987411"/>
          </a:xfrm>
          <a:prstGeom prst="rect">
            <a:avLst/>
          </a:prstGeom>
        </p:spPr>
      </p:pic>
      <p:pic>
        <p:nvPicPr>
          <p:cNvPr id="7" name="6 Imagen" descr="Piñ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4737570"/>
            <a:ext cx="2232495" cy="1598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5508104" y="6453336"/>
            <a:ext cx="2232248" cy="288032"/>
          </a:xfrm>
          <a:prstGeom prst="rect">
            <a:avLst/>
          </a:prstGeom>
          <a:noFill/>
          <a:ln cap="rnd">
            <a:noFill/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s-ES_tradnl" sz="1600" i="1" dirty="0" err="1" smtClean="0">
                <a:solidFill>
                  <a:schemeClr val="accent1">
                    <a:lumMod val="50000"/>
                  </a:schemeClr>
                </a:solidFill>
              </a:rPr>
              <a:t>Pol.linització</a:t>
            </a:r>
            <a:r>
              <a:rPr lang="es-ES_tradnl" sz="16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_tradnl" sz="1600" i="1" dirty="0" err="1" smtClean="0">
                <a:solidFill>
                  <a:schemeClr val="accent1">
                    <a:lumMod val="50000"/>
                  </a:schemeClr>
                </a:solidFill>
              </a:rPr>
              <a:t>pel</a:t>
            </a:r>
            <a:r>
              <a:rPr lang="es-ES_tradnl" sz="16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_tradnl" sz="1600" i="1" dirty="0" err="1" smtClean="0">
                <a:solidFill>
                  <a:schemeClr val="accent1">
                    <a:lumMod val="50000"/>
                  </a:schemeClr>
                </a:solidFill>
              </a:rPr>
              <a:t>vent</a:t>
            </a:r>
            <a:endParaRPr lang="es-ES_tradnl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339752" y="6453336"/>
            <a:ext cx="2232248" cy="288032"/>
          </a:xfrm>
          <a:prstGeom prst="rect">
            <a:avLst/>
          </a:prstGeom>
          <a:noFill/>
          <a:ln cap="rnd">
            <a:noFill/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s-ES_tradnl" sz="1600" i="1" dirty="0" err="1" smtClean="0">
                <a:solidFill>
                  <a:schemeClr val="accent1">
                    <a:lumMod val="50000"/>
                  </a:schemeClr>
                </a:solidFill>
              </a:rPr>
              <a:t>Pol.linització</a:t>
            </a:r>
            <a:r>
              <a:rPr lang="es-ES_tradnl" sz="16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_tradnl" sz="1600" i="1" dirty="0" err="1" smtClean="0">
                <a:solidFill>
                  <a:schemeClr val="accent1">
                    <a:lumMod val="50000"/>
                  </a:schemeClr>
                </a:solidFill>
              </a:rPr>
              <a:t>pels</a:t>
            </a:r>
            <a:r>
              <a:rPr lang="es-ES_tradnl" sz="16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_tradnl" sz="1600" i="1" dirty="0" err="1" smtClean="0">
                <a:solidFill>
                  <a:schemeClr val="accent1">
                    <a:lumMod val="50000"/>
                  </a:schemeClr>
                </a:solidFill>
              </a:rPr>
              <a:t>insectes</a:t>
            </a:r>
            <a:endParaRPr lang="es-ES_tradnl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1547664" y="1340768"/>
            <a:ext cx="7128792" cy="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 descr="Piñ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726405"/>
            <a:ext cx="2232495" cy="1595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 </a:t>
            </a:r>
            <a:r>
              <a:rPr lang="es-ES_tradnl" dirty="0" err="1" smtClean="0"/>
              <a:t>formació</a:t>
            </a:r>
            <a:r>
              <a:rPr lang="es-ES_tradnl" dirty="0" smtClean="0"/>
              <a:t> de </a:t>
            </a:r>
            <a:r>
              <a:rPr lang="es-ES_tradnl" dirty="0" err="1" smtClean="0"/>
              <a:t>llavors</a:t>
            </a:r>
            <a:r>
              <a:rPr lang="es-ES_tradnl" dirty="0" smtClean="0"/>
              <a:t> i </a:t>
            </a:r>
            <a:r>
              <a:rPr lang="es-ES_tradnl" dirty="0" err="1" smtClean="0"/>
              <a:t>fruits</a:t>
            </a:r>
            <a:endParaRPr lang="es-ES_tradnl" dirty="0"/>
          </a:p>
        </p:txBody>
      </p:sp>
      <p:cxnSp>
        <p:nvCxnSpPr>
          <p:cNvPr id="10" name="9 Conector recto"/>
          <p:cNvCxnSpPr/>
          <p:nvPr/>
        </p:nvCxnSpPr>
        <p:spPr>
          <a:xfrm>
            <a:off x="1547664" y="1340768"/>
            <a:ext cx="7128792" cy="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1835696" y="1988840"/>
          <a:ext cx="6552728" cy="37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364"/>
                <a:gridCol w="3276364"/>
              </a:tblGrid>
              <a:tr h="1116124"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err="1" smtClean="0"/>
                        <a:t>Llavors</a:t>
                      </a:r>
                      <a:endParaRPr lang="es-ES_tradnl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err="1" smtClean="0"/>
                        <a:t>Fruits</a:t>
                      </a:r>
                      <a:endParaRPr lang="es-ES_tradnl" sz="2400" dirty="0"/>
                    </a:p>
                  </a:txBody>
                  <a:tcPr anchor="ctr" anchorCtr="1"/>
                </a:tc>
              </a:tr>
              <a:tr h="1116124"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Es formen a partir</a:t>
                      </a:r>
                      <a:r>
                        <a:rPr lang="es-ES_tradnl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_tradnl" sz="24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dels</a:t>
                      </a:r>
                      <a:r>
                        <a:rPr lang="es-ES_tradnl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_tradnl" sz="2400" i="1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òvuls</a:t>
                      </a:r>
                      <a:endParaRPr lang="es-ES_tradnl" sz="24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Es formen a partir</a:t>
                      </a:r>
                      <a:r>
                        <a:rPr lang="es-ES_tradnl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_tradnl" sz="24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dels</a:t>
                      </a:r>
                      <a:r>
                        <a:rPr lang="es-ES_tradnl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_tradnl" sz="2400" i="1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ovaris</a:t>
                      </a:r>
                      <a:endParaRPr lang="es-ES_tradnl" sz="24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 anchorCtr="1"/>
                </a:tc>
              </a:tr>
              <a:tr h="1116124"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Guarden a </a:t>
                      </a:r>
                      <a:r>
                        <a:rPr lang="es-ES_tradnl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dins</a:t>
                      </a:r>
                      <a:r>
                        <a:rPr lang="es-ES_tradnl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_tradnl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l’</a:t>
                      </a:r>
                      <a:r>
                        <a:rPr lang="es-ES_tradnl" sz="2400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embrió</a:t>
                      </a:r>
                      <a:r>
                        <a:rPr lang="es-ES_tradnl" sz="2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de la planta i </a:t>
                      </a:r>
                      <a:r>
                        <a:rPr lang="es-ES_tradnl" sz="2400" i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els</a:t>
                      </a:r>
                      <a:r>
                        <a:rPr lang="es-ES_tradnl" sz="2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_tradnl" sz="2400" i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aliments</a:t>
                      </a:r>
                      <a:r>
                        <a:rPr lang="es-ES_tradnl" sz="2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que </a:t>
                      </a:r>
                      <a:r>
                        <a:rPr lang="es-ES_tradnl" sz="2400" i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necessitarà</a:t>
                      </a:r>
                      <a:r>
                        <a:rPr lang="es-ES_tradnl" sz="24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per </a:t>
                      </a:r>
                      <a:r>
                        <a:rPr lang="es-ES_tradnl" sz="2400" i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començar</a:t>
                      </a:r>
                      <a:r>
                        <a:rPr lang="es-ES_tradnl" sz="2400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a </a:t>
                      </a:r>
                      <a:r>
                        <a:rPr lang="es-ES_tradnl" sz="2400" i="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crèixer</a:t>
                      </a:r>
                      <a:endParaRPr lang="es-ES_tradnl" sz="24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Protegeixen</a:t>
                      </a:r>
                      <a:r>
                        <a:rPr lang="es-ES_tradnl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les </a:t>
                      </a:r>
                      <a:r>
                        <a:rPr lang="es-ES_tradnl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llavors</a:t>
                      </a:r>
                      <a:r>
                        <a:rPr lang="es-ES_tradnl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i les </a:t>
                      </a:r>
                      <a:r>
                        <a:rPr lang="es-ES_tradnl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ajuden</a:t>
                      </a:r>
                      <a:r>
                        <a:rPr lang="es-ES_tradnl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a dispersar-se</a:t>
                      </a:r>
                      <a:endParaRPr lang="es-ES_tradnl" sz="24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 </a:t>
            </a:r>
            <a:r>
              <a:rPr lang="es-ES_tradnl" dirty="0" err="1" smtClean="0"/>
              <a:t>germinació</a:t>
            </a:r>
            <a:endParaRPr lang="es-ES_tradnl" dirty="0"/>
          </a:p>
        </p:txBody>
      </p:sp>
      <p:cxnSp>
        <p:nvCxnSpPr>
          <p:cNvPr id="10" name="9 Conector recto"/>
          <p:cNvCxnSpPr/>
          <p:nvPr/>
        </p:nvCxnSpPr>
        <p:spPr>
          <a:xfrm>
            <a:off x="1547664" y="1340768"/>
            <a:ext cx="7128792" cy="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277344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 err="1" smtClean="0"/>
              <a:t>És</a:t>
            </a:r>
            <a:r>
              <a:rPr lang="es-ES_tradnl" dirty="0" smtClean="0"/>
              <a:t> el </a:t>
            </a:r>
            <a:r>
              <a:rPr lang="es-ES_tradnl" dirty="0" err="1" smtClean="0"/>
              <a:t>darrer</a:t>
            </a:r>
            <a:r>
              <a:rPr lang="es-ES_tradnl" dirty="0" smtClean="0"/>
              <a:t> </a:t>
            </a:r>
            <a:r>
              <a:rPr lang="es-ES_tradnl" dirty="0" err="1" smtClean="0"/>
              <a:t>pas</a:t>
            </a:r>
            <a:r>
              <a:rPr lang="es-ES_tradnl" dirty="0" smtClean="0"/>
              <a:t> de la </a:t>
            </a:r>
            <a:r>
              <a:rPr lang="es-ES_tradnl" dirty="0" err="1" smtClean="0"/>
              <a:t>reproducció</a:t>
            </a:r>
            <a:r>
              <a:rPr lang="es-ES_tradnl" dirty="0" smtClean="0"/>
              <a:t> i </a:t>
            </a:r>
            <a:r>
              <a:rPr lang="es-ES_tradnl" u="sng" dirty="0" smtClean="0"/>
              <a:t>es </a:t>
            </a:r>
            <a:r>
              <a:rPr lang="es-ES_tradnl" u="sng" dirty="0" err="1" smtClean="0"/>
              <a:t>produeix</a:t>
            </a:r>
            <a:r>
              <a:rPr lang="es-ES_tradnl" u="sng" dirty="0" smtClean="0"/>
              <a:t> </a:t>
            </a:r>
            <a:r>
              <a:rPr lang="es-ES_tradnl" u="sng" dirty="0" err="1" smtClean="0"/>
              <a:t>quan</a:t>
            </a:r>
            <a:r>
              <a:rPr lang="es-ES_tradnl" u="sng" dirty="0" smtClean="0"/>
              <a:t> la </a:t>
            </a:r>
            <a:r>
              <a:rPr lang="es-ES_tradnl" u="sng" dirty="0" err="1" smtClean="0"/>
              <a:t>llavor</a:t>
            </a:r>
            <a:r>
              <a:rPr lang="es-ES_tradnl" u="sng" dirty="0" smtClean="0"/>
              <a:t> </a:t>
            </a:r>
            <a:r>
              <a:rPr lang="es-ES_tradnl" u="sng" dirty="0" err="1" smtClean="0"/>
              <a:t>cau</a:t>
            </a:r>
            <a:r>
              <a:rPr lang="es-ES_tradnl" u="sng" dirty="0" smtClean="0"/>
              <a:t> a </a:t>
            </a:r>
            <a:r>
              <a:rPr lang="es-ES_tradnl" u="sng" dirty="0" err="1" smtClean="0"/>
              <a:t>terra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La planta </a:t>
            </a:r>
            <a:r>
              <a:rPr lang="es-ES_tradnl" dirty="0" err="1" smtClean="0"/>
              <a:t>creix</a:t>
            </a:r>
            <a:r>
              <a:rPr lang="es-ES_tradnl" dirty="0" smtClean="0"/>
              <a:t> </a:t>
            </a:r>
            <a:r>
              <a:rPr lang="es-ES_tradnl" u="sng" dirty="0" err="1" smtClean="0"/>
              <a:t>gràcies</a:t>
            </a:r>
            <a:r>
              <a:rPr lang="es-ES_tradnl" u="sng" dirty="0" smtClean="0"/>
              <a:t> </a:t>
            </a:r>
            <a:r>
              <a:rPr lang="es-ES_tradnl" u="sng" dirty="0" err="1" smtClean="0"/>
              <a:t>als</a:t>
            </a:r>
            <a:r>
              <a:rPr lang="es-ES_tradnl" u="sng" dirty="0" smtClean="0"/>
              <a:t> </a:t>
            </a:r>
            <a:r>
              <a:rPr lang="es-ES_tradnl" u="sng" dirty="0" err="1" smtClean="0"/>
              <a:t>aliments</a:t>
            </a:r>
            <a:r>
              <a:rPr lang="es-ES_tradnl" u="sng" dirty="0" smtClean="0"/>
              <a:t> que conté la </a:t>
            </a:r>
            <a:r>
              <a:rPr lang="es-ES_tradnl" u="sng" dirty="0" err="1" smtClean="0"/>
              <a:t>llavor</a:t>
            </a:r>
            <a:r>
              <a:rPr lang="es-ES_tradnl" dirty="0" smtClean="0"/>
              <a:t>.</a:t>
            </a:r>
          </a:p>
          <a:p>
            <a:r>
              <a:rPr lang="es-ES_tradnl" u="sng" dirty="0" err="1" smtClean="0"/>
              <a:t>Finalment</a:t>
            </a:r>
            <a:r>
              <a:rPr lang="es-ES_tradnl" u="sng" dirty="0" smtClean="0"/>
              <a:t>, la planta </a:t>
            </a:r>
            <a:r>
              <a:rPr lang="es-ES_tradnl" i="1" u="sng" dirty="0" smtClean="0"/>
              <a:t>arrela</a:t>
            </a:r>
            <a:r>
              <a:rPr lang="es-ES_tradnl" u="sng" dirty="0" smtClean="0"/>
              <a:t> i </a:t>
            </a:r>
            <a:r>
              <a:rPr lang="es-ES_tradnl" u="sng" dirty="0" err="1" smtClean="0"/>
              <a:t>comença</a:t>
            </a:r>
            <a:r>
              <a:rPr lang="es-ES_tradnl" u="sng" dirty="0" smtClean="0"/>
              <a:t> a </a:t>
            </a:r>
            <a:r>
              <a:rPr lang="es-ES_tradnl" u="sng" dirty="0" err="1" smtClean="0"/>
              <a:t>fer</a:t>
            </a:r>
            <a:r>
              <a:rPr lang="es-ES_tradnl" u="sng" dirty="0" smtClean="0"/>
              <a:t> la </a:t>
            </a:r>
            <a:r>
              <a:rPr lang="es-ES_tradnl" u="sng" dirty="0" err="1" smtClean="0"/>
              <a:t>funció</a:t>
            </a:r>
            <a:r>
              <a:rPr lang="es-ES_tradnl" u="sng" dirty="0" smtClean="0"/>
              <a:t> de </a:t>
            </a:r>
            <a:r>
              <a:rPr lang="es-ES_tradnl" u="sng" dirty="0" err="1" smtClean="0"/>
              <a:t>nutrició</a:t>
            </a:r>
            <a:r>
              <a:rPr lang="es-ES_tradnl" u="sng" dirty="0" smtClean="0"/>
              <a:t> </a:t>
            </a:r>
            <a:r>
              <a:rPr lang="es-ES_tradnl" u="sng" dirty="0" err="1" smtClean="0"/>
              <a:t>pel</a:t>
            </a:r>
            <a:r>
              <a:rPr lang="es-ES_tradnl" u="sng" dirty="0" smtClean="0"/>
              <a:t> </a:t>
            </a:r>
            <a:r>
              <a:rPr lang="es-ES_tradnl" u="sng" dirty="0" err="1" smtClean="0"/>
              <a:t>seu</a:t>
            </a:r>
            <a:r>
              <a:rPr lang="es-ES_tradnl" u="sng" dirty="0" smtClean="0"/>
              <a:t> </a:t>
            </a:r>
            <a:r>
              <a:rPr lang="es-ES_tradnl" u="sng" dirty="0" err="1" smtClean="0"/>
              <a:t>compte</a:t>
            </a:r>
            <a:r>
              <a:rPr lang="es-ES_tradnl" dirty="0" smtClean="0"/>
              <a:t> </a:t>
            </a:r>
            <a:r>
              <a:rPr lang="es-ES_tradnl" dirty="0" err="1" smtClean="0"/>
              <a:t>fins</a:t>
            </a:r>
            <a:r>
              <a:rPr lang="es-ES_tradnl" dirty="0" smtClean="0"/>
              <a:t> convertir-se en una planta adulta.</a:t>
            </a:r>
          </a:p>
        </p:txBody>
      </p:sp>
      <p:pic>
        <p:nvPicPr>
          <p:cNvPr id="6" name="5 Imagen" descr="Piñ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6631" y="4653136"/>
            <a:ext cx="2131104" cy="1598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3995936" y="6368902"/>
            <a:ext cx="2232248" cy="288032"/>
          </a:xfrm>
          <a:prstGeom prst="rect">
            <a:avLst/>
          </a:prstGeom>
          <a:noFill/>
          <a:ln cap="rnd">
            <a:noFill/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s-ES_tradnl" sz="1600" i="1" dirty="0" err="1" smtClean="0">
                <a:solidFill>
                  <a:schemeClr val="accent1">
                    <a:lumMod val="50000"/>
                  </a:schemeClr>
                </a:solidFill>
              </a:rPr>
              <a:t>Procés</a:t>
            </a:r>
            <a:r>
              <a:rPr lang="es-ES_tradnl" sz="1600" i="1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s-ES_tradnl" sz="1600" i="1" dirty="0" err="1" smtClean="0">
                <a:solidFill>
                  <a:schemeClr val="accent1">
                    <a:lumMod val="50000"/>
                  </a:schemeClr>
                </a:solidFill>
              </a:rPr>
              <a:t>germinació</a:t>
            </a:r>
            <a:endParaRPr lang="es-ES_tradnl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400" dirty="0" err="1" smtClean="0"/>
              <a:t>Reproducció</a:t>
            </a:r>
            <a:r>
              <a:rPr lang="es-ES_tradnl" sz="3400" dirty="0" smtClean="0"/>
              <a:t> asexual de les plantes</a:t>
            </a:r>
            <a:endParaRPr lang="es-ES_tradnl" sz="3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845296"/>
          </a:xfrm>
        </p:spPr>
        <p:txBody>
          <a:bodyPr>
            <a:normAutofit/>
          </a:bodyPr>
          <a:lstStyle/>
          <a:p>
            <a:r>
              <a:rPr lang="es-ES_tradnl" sz="2800" dirty="0" err="1" smtClean="0"/>
              <a:t>És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quan</a:t>
            </a:r>
            <a:r>
              <a:rPr lang="es-ES_tradnl" sz="2800" dirty="0" smtClean="0"/>
              <a:t> la </a:t>
            </a:r>
            <a:r>
              <a:rPr lang="es-ES_tradnl" sz="2800" dirty="0" err="1" smtClean="0"/>
              <a:t>reproducció</a:t>
            </a:r>
            <a:r>
              <a:rPr lang="es-ES_tradnl" sz="2800" dirty="0" smtClean="0"/>
              <a:t> es fa </a:t>
            </a:r>
            <a:r>
              <a:rPr lang="es-ES_tradnl" sz="2800" u="sng" dirty="0" smtClean="0"/>
              <a:t>a partir de </a:t>
            </a:r>
            <a:r>
              <a:rPr lang="es-ES_tradnl" sz="2800" u="sng" dirty="0" err="1" smtClean="0"/>
              <a:t>parts</a:t>
            </a:r>
            <a:r>
              <a:rPr lang="es-ES_tradnl" sz="2800" u="sng" dirty="0" smtClean="0"/>
              <a:t> del propi </a:t>
            </a:r>
            <a:r>
              <a:rPr lang="es-ES_tradnl" sz="2800" u="sng" dirty="0" err="1" smtClean="0"/>
              <a:t>cos</a:t>
            </a:r>
            <a:r>
              <a:rPr lang="es-ES_tradnl" sz="2800" u="sng" dirty="0" smtClean="0"/>
              <a:t> de les plantes</a:t>
            </a:r>
            <a:r>
              <a:rPr lang="es-ES_tradnl" sz="2800" dirty="0" smtClean="0"/>
              <a:t>.</a:t>
            </a:r>
          </a:p>
          <a:p>
            <a:r>
              <a:rPr lang="es-ES_tradnl" sz="2800" u="sng" dirty="0" smtClean="0"/>
              <a:t>No </a:t>
            </a:r>
            <a:r>
              <a:rPr lang="es-ES_tradnl" sz="2800" u="sng" dirty="0" err="1" smtClean="0"/>
              <a:t>intervenen</a:t>
            </a:r>
            <a:r>
              <a:rPr lang="es-ES_tradnl" sz="2800" u="sng" dirty="0" smtClean="0"/>
              <a:t> </a:t>
            </a:r>
            <a:r>
              <a:rPr lang="es-ES_tradnl" sz="2800" u="sng" dirty="0" err="1" smtClean="0"/>
              <a:t>flors</a:t>
            </a:r>
            <a:r>
              <a:rPr lang="es-ES_tradnl" sz="2800" u="sng" dirty="0" smtClean="0"/>
              <a:t> ni </a:t>
            </a:r>
            <a:r>
              <a:rPr lang="es-ES_tradnl" sz="2800" u="sng" dirty="0" err="1" smtClean="0"/>
              <a:t>llavors</a:t>
            </a:r>
            <a:r>
              <a:rPr lang="es-ES_tradnl" sz="2800" dirty="0" smtClean="0"/>
              <a:t>.</a:t>
            </a:r>
          </a:p>
          <a:p>
            <a:r>
              <a:rPr lang="es-ES_tradnl" sz="2800" dirty="0" smtClean="0"/>
              <a:t>La </a:t>
            </a:r>
            <a:r>
              <a:rPr lang="es-ES_tradnl" sz="2800" dirty="0" err="1" smtClean="0"/>
              <a:t>reproducció</a:t>
            </a:r>
            <a:r>
              <a:rPr lang="es-ES_tradnl" sz="2800" dirty="0" smtClean="0"/>
              <a:t> asexual de les plantes </a:t>
            </a:r>
            <a:r>
              <a:rPr lang="es-ES_tradnl" sz="2800" u="sng" dirty="0" err="1" smtClean="0"/>
              <a:t>és</a:t>
            </a:r>
            <a:r>
              <a:rPr lang="es-ES_tradnl" sz="2800" u="sng" dirty="0" smtClean="0"/>
              <a:t> </a:t>
            </a:r>
            <a:r>
              <a:rPr lang="es-ES_tradnl" sz="2800" u="sng" dirty="0" err="1" smtClean="0"/>
              <a:t>molt</a:t>
            </a:r>
            <a:r>
              <a:rPr lang="es-ES_tradnl" sz="2800" u="sng" dirty="0" smtClean="0"/>
              <a:t> útil en </a:t>
            </a:r>
            <a:r>
              <a:rPr lang="es-ES_tradnl" sz="2800" u="sng" dirty="0" err="1" smtClean="0"/>
              <a:t>l’agricultura</a:t>
            </a:r>
            <a:r>
              <a:rPr lang="es-ES_tradnl" sz="2800" dirty="0" smtClean="0"/>
              <a:t>. </a:t>
            </a:r>
            <a:r>
              <a:rPr lang="es-ES_tradnl" sz="2800" dirty="0" err="1" smtClean="0"/>
              <a:t>S’utilitzen</a:t>
            </a:r>
            <a:r>
              <a:rPr lang="es-ES_tradnl" sz="2800" dirty="0" smtClean="0"/>
              <a:t> dos </a:t>
            </a:r>
            <a:r>
              <a:rPr lang="es-ES_tradnl" sz="2800" dirty="0" err="1" smtClean="0"/>
              <a:t>sistemes</a:t>
            </a:r>
            <a:r>
              <a:rPr lang="es-ES_tradnl" sz="2800" dirty="0" smtClean="0"/>
              <a:t>: </a:t>
            </a:r>
            <a:r>
              <a:rPr lang="es-ES_tradnl" sz="2800" u="sng" dirty="0" err="1" smtClean="0"/>
              <a:t>els</a:t>
            </a:r>
            <a:r>
              <a:rPr lang="es-ES_tradnl" sz="2800" u="sng" dirty="0" smtClean="0"/>
              <a:t> </a:t>
            </a:r>
            <a:r>
              <a:rPr lang="es-ES_tradnl" sz="2800" i="1" u="sng" dirty="0" err="1" smtClean="0"/>
              <a:t>esqueixos</a:t>
            </a:r>
            <a:r>
              <a:rPr lang="es-ES_tradnl" sz="2800" u="sng" dirty="0" smtClean="0"/>
              <a:t> i </a:t>
            </a:r>
            <a:r>
              <a:rPr lang="es-ES_tradnl" sz="2800" u="sng" dirty="0" err="1" smtClean="0"/>
              <a:t>els</a:t>
            </a:r>
            <a:r>
              <a:rPr lang="es-ES_tradnl" sz="2800" u="sng" dirty="0" smtClean="0"/>
              <a:t> </a:t>
            </a:r>
            <a:r>
              <a:rPr lang="es-ES_tradnl" sz="2800" i="1" u="sng" dirty="0" err="1" smtClean="0"/>
              <a:t>empelts</a:t>
            </a:r>
            <a:r>
              <a:rPr lang="es-ES_tradnl" sz="2800" dirty="0" smtClean="0"/>
              <a:t>.</a:t>
            </a:r>
            <a:endParaRPr lang="es-ES_tradnl" sz="28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1547664" y="1340768"/>
            <a:ext cx="7128792" cy="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4 Imagen" descr="Piñ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799347"/>
            <a:ext cx="2232495" cy="1546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5508104" y="6489168"/>
            <a:ext cx="2232248" cy="288032"/>
          </a:xfrm>
          <a:prstGeom prst="rect">
            <a:avLst/>
          </a:prstGeom>
          <a:noFill/>
          <a:ln cap="rnd">
            <a:noFill/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s-ES_tradnl" sz="1600" i="1" dirty="0" err="1" smtClean="0">
                <a:solidFill>
                  <a:schemeClr val="accent1">
                    <a:lumMod val="50000"/>
                  </a:schemeClr>
                </a:solidFill>
              </a:rPr>
              <a:t>Empelts</a:t>
            </a:r>
            <a:endParaRPr lang="es-ES_tradnl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339752" y="6489168"/>
            <a:ext cx="2232248" cy="288032"/>
          </a:xfrm>
          <a:prstGeom prst="rect">
            <a:avLst/>
          </a:prstGeom>
          <a:noFill/>
          <a:ln cap="rnd">
            <a:noFill/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s-ES_tradnl" sz="1600" i="1" dirty="0" err="1" smtClean="0">
                <a:solidFill>
                  <a:schemeClr val="accent1">
                    <a:lumMod val="50000"/>
                  </a:schemeClr>
                </a:solidFill>
              </a:rPr>
              <a:t>Esqueixos</a:t>
            </a:r>
            <a:endParaRPr lang="es-ES_tradnl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7 Imagen" descr="Piñes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797152"/>
            <a:ext cx="2232495" cy="15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Llimoner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9808" y="4005064"/>
            <a:ext cx="254415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400" dirty="0" err="1" smtClean="0"/>
              <a:t>Sistemes</a:t>
            </a:r>
            <a:r>
              <a:rPr lang="es-ES_tradnl" sz="3400" dirty="0" smtClean="0"/>
              <a:t> de </a:t>
            </a:r>
            <a:r>
              <a:rPr lang="es-ES_tradnl" sz="3400" dirty="0" err="1" smtClean="0"/>
              <a:t>reproducció</a:t>
            </a:r>
            <a:r>
              <a:rPr lang="es-ES_tradnl" sz="3400" dirty="0" smtClean="0"/>
              <a:t> asexual</a:t>
            </a:r>
            <a:endParaRPr lang="es-ES_tradnl" sz="3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197224"/>
          </a:xfrm>
        </p:spPr>
        <p:txBody>
          <a:bodyPr>
            <a:normAutofit/>
          </a:bodyPr>
          <a:lstStyle/>
          <a:p>
            <a:r>
              <a:rPr lang="es-ES_tradnl" sz="2800" i="1" dirty="0" err="1" smtClean="0"/>
              <a:t>Estolons</a:t>
            </a:r>
            <a:r>
              <a:rPr lang="es-ES_tradnl" sz="2800" dirty="0" smtClean="0"/>
              <a:t>: </a:t>
            </a:r>
            <a:r>
              <a:rPr lang="es-ES_tradnl" sz="2800" dirty="0" err="1" smtClean="0"/>
              <a:t>Tiges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horitzontals</a:t>
            </a:r>
            <a:r>
              <a:rPr lang="es-ES_tradnl" sz="2800" dirty="0" smtClean="0"/>
              <a:t> </a:t>
            </a:r>
            <a:r>
              <a:rPr lang="es-ES_tradnl" sz="2800" u="sng" dirty="0" err="1" smtClean="0"/>
              <a:t>damunt</a:t>
            </a:r>
            <a:r>
              <a:rPr lang="es-ES_tradnl" sz="2800" u="sng" dirty="0" smtClean="0"/>
              <a:t> el </a:t>
            </a:r>
            <a:r>
              <a:rPr lang="es-ES_tradnl" sz="2800" u="sng" dirty="0" err="1" smtClean="0"/>
              <a:t>sòl</a:t>
            </a:r>
            <a:r>
              <a:rPr lang="es-ES_tradnl" sz="2800" u="sng" dirty="0" smtClean="0"/>
              <a:t>.</a:t>
            </a:r>
            <a:endParaRPr lang="es-ES_tradnl" sz="2800" dirty="0" smtClean="0"/>
          </a:p>
          <a:p>
            <a:r>
              <a:rPr lang="es-ES_tradnl" sz="2800" i="1" dirty="0" err="1" smtClean="0"/>
              <a:t>Rizomes</a:t>
            </a:r>
            <a:r>
              <a:rPr lang="es-ES_tradnl" sz="2800" dirty="0" smtClean="0"/>
              <a:t>: </a:t>
            </a:r>
            <a:r>
              <a:rPr lang="es-ES_tradnl" sz="2800" dirty="0" err="1" smtClean="0"/>
              <a:t>Tiges</a:t>
            </a:r>
            <a:r>
              <a:rPr lang="es-ES_tradnl" sz="2800" dirty="0" smtClean="0"/>
              <a:t> </a:t>
            </a:r>
            <a:r>
              <a:rPr lang="es-ES_tradnl" sz="2800" u="sng" dirty="0" err="1" smtClean="0"/>
              <a:t>subterrànies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horitzontals</a:t>
            </a:r>
            <a:r>
              <a:rPr lang="es-ES_tradnl" sz="2800" dirty="0" smtClean="0"/>
              <a:t>.</a:t>
            </a:r>
          </a:p>
          <a:p>
            <a:r>
              <a:rPr lang="es-ES_tradnl" sz="2800" i="1" dirty="0" err="1" smtClean="0"/>
              <a:t>Tubercles</a:t>
            </a:r>
            <a:r>
              <a:rPr lang="es-ES_tradnl" sz="2800" dirty="0" smtClean="0"/>
              <a:t>: </a:t>
            </a:r>
            <a:r>
              <a:rPr lang="es-ES_tradnl" sz="2800" dirty="0" err="1" smtClean="0"/>
              <a:t>Tipus</a:t>
            </a:r>
            <a:r>
              <a:rPr lang="es-ES_tradnl" sz="2800" dirty="0" smtClean="0"/>
              <a:t> de </a:t>
            </a:r>
            <a:r>
              <a:rPr lang="es-ES_tradnl" sz="2800" i="1" dirty="0" err="1" smtClean="0"/>
              <a:t>rizomes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més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gruixats</a:t>
            </a:r>
            <a:r>
              <a:rPr lang="es-ES_tradnl" sz="2800" dirty="0" smtClean="0"/>
              <a:t> que </a:t>
            </a:r>
            <a:r>
              <a:rPr lang="es-ES_tradnl" sz="2800" dirty="0" err="1" smtClean="0"/>
              <a:t>emmagatzemen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aliments</a:t>
            </a:r>
            <a:r>
              <a:rPr lang="es-ES_tradnl" sz="2800" dirty="0" smtClean="0"/>
              <a:t>.</a:t>
            </a:r>
            <a:endParaRPr lang="es-ES_tradnl" sz="2800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1547664" y="1340768"/>
            <a:ext cx="7128792" cy="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6516216" y="6093296"/>
            <a:ext cx="1584176" cy="504056"/>
          </a:xfrm>
          <a:prstGeom prst="rect">
            <a:avLst/>
          </a:prstGeom>
          <a:noFill/>
          <a:ln cap="rnd">
            <a:noFill/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s-ES_tradnl" sz="1600" i="1" dirty="0" err="1" smtClean="0">
                <a:solidFill>
                  <a:schemeClr val="accent1">
                    <a:lumMod val="50000"/>
                  </a:schemeClr>
                </a:solidFill>
              </a:rPr>
              <a:t>Tubercles</a:t>
            </a:r>
            <a:endParaRPr lang="es-ES_tradnl" sz="16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_tradnl" sz="1600" i="1" dirty="0" smtClean="0">
                <a:solidFill>
                  <a:schemeClr val="accent1">
                    <a:lumMod val="50000"/>
                  </a:schemeClr>
                </a:solidFill>
              </a:rPr>
              <a:t>(per ex: </a:t>
            </a:r>
            <a:r>
              <a:rPr lang="es-ES_tradnl" sz="1600" b="1" i="1" dirty="0" smtClean="0">
                <a:solidFill>
                  <a:schemeClr val="accent1">
                    <a:lumMod val="50000"/>
                  </a:schemeClr>
                </a:solidFill>
              </a:rPr>
              <a:t>patata</a:t>
            </a:r>
            <a:r>
              <a:rPr lang="es-ES_tradnl" sz="1600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s-ES_tradnl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555776" y="5373216"/>
            <a:ext cx="1368152" cy="504056"/>
          </a:xfrm>
          <a:prstGeom prst="rect">
            <a:avLst/>
          </a:prstGeom>
          <a:noFill/>
          <a:ln cap="rnd">
            <a:noFill/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r"/>
            <a:r>
              <a:rPr lang="es-ES_tradnl" sz="1600" i="1" dirty="0" err="1" smtClean="0">
                <a:solidFill>
                  <a:schemeClr val="accent1">
                    <a:lumMod val="50000"/>
                  </a:schemeClr>
                </a:solidFill>
              </a:rPr>
              <a:t>Rizomes</a:t>
            </a:r>
            <a:endParaRPr lang="es-ES_tradnl" sz="16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es-ES_tradnl" sz="1600" i="1" dirty="0" smtClean="0">
                <a:solidFill>
                  <a:schemeClr val="accent1">
                    <a:lumMod val="50000"/>
                  </a:schemeClr>
                </a:solidFill>
              </a:rPr>
              <a:t>(per ex: </a:t>
            </a:r>
            <a:r>
              <a:rPr lang="es-ES_tradnl" sz="1600" b="1" i="1" dirty="0" err="1" smtClean="0">
                <a:solidFill>
                  <a:schemeClr val="accent1">
                    <a:lumMod val="50000"/>
                  </a:schemeClr>
                </a:solidFill>
              </a:rPr>
              <a:t>lliri</a:t>
            </a:r>
            <a:r>
              <a:rPr lang="es-ES_tradnl" sz="1600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s-ES_tradnl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516216" y="4077072"/>
            <a:ext cx="1800200" cy="504056"/>
          </a:xfrm>
          <a:prstGeom prst="rect">
            <a:avLst/>
          </a:prstGeom>
          <a:noFill/>
          <a:ln cap="rnd">
            <a:noFill/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s-ES_tradnl" sz="1600" i="1" dirty="0" err="1" smtClean="0">
                <a:solidFill>
                  <a:schemeClr val="accent1">
                    <a:lumMod val="50000"/>
                  </a:schemeClr>
                </a:solidFill>
              </a:rPr>
              <a:t>Estolons</a:t>
            </a:r>
            <a:endParaRPr lang="es-ES_tradnl" sz="16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_tradnl" sz="1600" i="1" dirty="0" smtClean="0">
                <a:solidFill>
                  <a:schemeClr val="accent1">
                    <a:lumMod val="50000"/>
                  </a:schemeClr>
                </a:solidFill>
              </a:rPr>
              <a:t>(per ex: </a:t>
            </a:r>
            <a:r>
              <a:rPr lang="es-ES_tradnl" sz="1600" b="1" i="1" dirty="0" err="1" smtClean="0">
                <a:solidFill>
                  <a:schemeClr val="accent1">
                    <a:lumMod val="50000"/>
                  </a:schemeClr>
                </a:solidFill>
              </a:rPr>
              <a:t>maduixes</a:t>
            </a:r>
            <a:r>
              <a:rPr lang="es-ES_tradnl" sz="1600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s-ES_tradnl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Photosynthesis-Fotosinte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5739" y="3717032"/>
            <a:ext cx="3380937" cy="25357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ContrastingLeftFacing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_tradnl" noProof="1" smtClean="0"/>
              <a:t>Funció de relació de les plantes</a:t>
            </a:r>
            <a:endParaRPr lang="es-ES_tradnl" noProof="1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El </a:t>
            </a:r>
            <a:r>
              <a:rPr lang="es-ES_tradnl" dirty="0" err="1" smtClean="0"/>
              <a:t>creixement</a:t>
            </a:r>
            <a:r>
              <a:rPr lang="es-ES_tradnl" dirty="0" smtClean="0"/>
              <a:t> i el </a:t>
            </a:r>
            <a:r>
              <a:rPr lang="es-ES_tradnl" dirty="0" err="1" smtClean="0"/>
              <a:t>moviment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845296"/>
          </a:xfrm>
        </p:spPr>
        <p:txBody>
          <a:bodyPr>
            <a:normAutofit/>
          </a:bodyPr>
          <a:lstStyle/>
          <a:p>
            <a:r>
              <a:rPr lang="es-ES_tradnl" sz="2800" dirty="0" smtClean="0"/>
              <a:t>Les plantes </a:t>
            </a:r>
            <a:r>
              <a:rPr lang="es-ES_tradnl" sz="2800" u="sng" dirty="0" err="1" smtClean="0"/>
              <a:t>responen</a:t>
            </a:r>
            <a:r>
              <a:rPr lang="es-ES_tradnl" sz="2800" u="sng" dirty="0" smtClean="0"/>
              <a:t> </a:t>
            </a:r>
            <a:r>
              <a:rPr lang="es-ES_tradnl" sz="2800" u="sng" dirty="0" err="1" smtClean="0"/>
              <a:t>als</a:t>
            </a:r>
            <a:r>
              <a:rPr lang="es-ES_tradnl" sz="2800" u="sng" dirty="0" smtClean="0"/>
              <a:t> </a:t>
            </a:r>
            <a:r>
              <a:rPr lang="es-ES_tradnl" sz="2800" u="sng" dirty="0" err="1" smtClean="0"/>
              <a:t>canvis</a:t>
            </a:r>
            <a:r>
              <a:rPr lang="es-ES_tradnl" sz="2800" u="sng" dirty="0" smtClean="0"/>
              <a:t> del </a:t>
            </a:r>
            <a:r>
              <a:rPr lang="es-ES_tradnl" sz="2800" u="sng" dirty="0" err="1" smtClean="0"/>
              <a:t>seu</a:t>
            </a:r>
            <a:r>
              <a:rPr lang="es-ES_tradnl" sz="2800" u="sng" dirty="0" smtClean="0"/>
              <a:t> </a:t>
            </a:r>
            <a:r>
              <a:rPr lang="es-ES_tradnl" sz="2800" u="sng" dirty="0" err="1" smtClean="0"/>
              <a:t>entorn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modificant</a:t>
            </a:r>
            <a:r>
              <a:rPr lang="es-ES_tradnl" sz="2800" dirty="0" smtClean="0"/>
              <a:t> el </a:t>
            </a:r>
            <a:r>
              <a:rPr lang="es-ES_tradnl" sz="2800" dirty="0" err="1" smtClean="0"/>
              <a:t>seu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creixement</a:t>
            </a:r>
            <a:r>
              <a:rPr lang="es-ES_tradnl" sz="2800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s-ES_tradnl" sz="2400" dirty="0" err="1" smtClean="0"/>
              <a:t>S’orienten</a:t>
            </a:r>
            <a:r>
              <a:rPr lang="es-ES_tradnl" sz="2400" dirty="0" smtClean="0"/>
              <a:t> i </a:t>
            </a:r>
            <a:r>
              <a:rPr lang="es-ES_tradnl" sz="2400" dirty="0" err="1" smtClean="0"/>
              <a:t>creixen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cap</a:t>
            </a:r>
            <a:r>
              <a:rPr lang="es-ES_tradnl" sz="2400" dirty="0" smtClean="0"/>
              <a:t> a la </a:t>
            </a:r>
            <a:r>
              <a:rPr lang="es-ES_tradnl" sz="2400" dirty="0" err="1" smtClean="0"/>
              <a:t>llum</a:t>
            </a:r>
            <a:r>
              <a:rPr lang="es-ES_tradnl" sz="24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s-ES_tradnl" sz="2400" dirty="0" smtClean="0"/>
              <a:t>Les </a:t>
            </a:r>
            <a:r>
              <a:rPr lang="es-ES_tradnl" sz="2400" dirty="0" err="1" smtClean="0"/>
              <a:t>enfiladisses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s’enrotllen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quan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troben</a:t>
            </a:r>
            <a:r>
              <a:rPr lang="es-ES_tradnl" sz="2400" dirty="0" smtClean="0"/>
              <a:t> un </a:t>
            </a:r>
            <a:r>
              <a:rPr lang="es-ES_tradnl" sz="2400" dirty="0" err="1" smtClean="0"/>
              <a:t>suport</a:t>
            </a:r>
            <a:r>
              <a:rPr lang="es-ES_tradnl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s-ES_tradnl" sz="2800" dirty="0" err="1" smtClean="0"/>
              <a:t>Algunes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fins</a:t>
            </a:r>
            <a:r>
              <a:rPr lang="es-ES_tradnl" sz="2800" dirty="0" smtClean="0"/>
              <a:t> i </a:t>
            </a:r>
            <a:r>
              <a:rPr lang="es-ES_tradnl" sz="2800" dirty="0" err="1" smtClean="0"/>
              <a:t>tot</a:t>
            </a:r>
            <a:r>
              <a:rPr lang="es-ES_tradnl" sz="2800" dirty="0" smtClean="0"/>
              <a:t> fan </a:t>
            </a:r>
            <a:r>
              <a:rPr lang="es-ES_tradnl" sz="2800" dirty="0" err="1" smtClean="0"/>
              <a:t>moviments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ràpids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quan</a:t>
            </a:r>
            <a:r>
              <a:rPr lang="es-ES_tradnl" sz="2800" dirty="0" smtClean="0"/>
              <a:t> les </a:t>
            </a:r>
            <a:r>
              <a:rPr lang="es-ES_tradnl" sz="2800" dirty="0" err="1" smtClean="0"/>
              <a:t>toquem</a:t>
            </a:r>
            <a:r>
              <a:rPr lang="es-ES_tradnl" sz="2800" dirty="0" smtClean="0"/>
              <a:t>.</a:t>
            </a:r>
            <a:endParaRPr lang="es-ES_tradnl" sz="28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1547664" y="1340768"/>
            <a:ext cx="7128792" cy="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4 Imagen" descr="Piñ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5109022"/>
            <a:ext cx="2232495" cy="1488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Piñes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5109022"/>
            <a:ext cx="2232495" cy="1488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Flecha derecha"/>
          <p:cNvSpPr/>
          <p:nvPr/>
        </p:nvSpPr>
        <p:spPr>
          <a:xfrm>
            <a:off x="4499992" y="5901110"/>
            <a:ext cx="136815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7 Imagen" descr="ma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860032" y="5325046"/>
            <a:ext cx="648072" cy="676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 </a:t>
            </a:r>
            <a:r>
              <a:rPr lang="es-ES_tradnl" dirty="0" err="1" smtClean="0"/>
              <a:t>percepció</a:t>
            </a:r>
            <a:r>
              <a:rPr lang="es-ES_tradnl" dirty="0" smtClean="0"/>
              <a:t> del </a:t>
            </a:r>
            <a:r>
              <a:rPr lang="es-ES_tradnl" dirty="0" err="1" smtClean="0"/>
              <a:t>temps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349352"/>
          </a:xfrm>
        </p:spPr>
        <p:txBody>
          <a:bodyPr/>
          <a:lstStyle/>
          <a:p>
            <a:r>
              <a:rPr lang="es-ES_tradnl" dirty="0" smtClean="0"/>
              <a:t>Les plantes es comporten </a:t>
            </a:r>
            <a:r>
              <a:rPr lang="es-ES_tradnl" u="sng" dirty="0" err="1" smtClean="0"/>
              <a:t>diferent</a:t>
            </a:r>
            <a:r>
              <a:rPr lang="es-ES_tradnl" u="sng" dirty="0" smtClean="0"/>
              <a:t> </a:t>
            </a:r>
            <a:r>
              <a:rPr lang="es-ES_tradnl" u="sng" dirty="0" err="1" smtClean="0"/>
              <a:t>segons</a:t>
            </a:r>
            <a:r>
              <a:rPr lang="es-ES_tradnl" u="sng" dirty="0" smtClean="0"/>
              <a:t> </a:t>
            </a:r>
            <a:r>
              <a:rPr lang="es-ES_tradnl" u="sng" dirty="0" err="1" smtClean="0"/>
              <a:t>l’estació</a:t>
            </a:r>
            <a:r>
              <a:rPr lang="es-ES_tradnl" u="sng" dirty="0" smtClean="0"/>
              <a:t> de </a:t>
            </a:r>
            <a:r>
              <a:rPr lang="es-ES_tradnl" u="sng" dirty="0" err="1" smtClean="0"/>
              <a:t>l’any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Detecten en </a:t>
            </a:r>
            <a:r>
              <a:rPr lang="es-ES_tradnl" dirty="0" err="1" smtClean="0"/>
              <a:t>quin</a:t>
            </a:r>
            <a:r>
              <a:rPr lang="es-ES_tradnl" dirty="0" smtClean="0"/>
              <a:t> </a:t>
            </a:r>
            <a:r>
              <a:rPr lang="es-ES_tradnl" dirty="0" err="1" smtClean="0"/>
              <a:t>moment</a:t>
            </a:r>
            <a:r>
              <a:rPr lang="es-ES_tradnl" dirty="0" smtClean="0"/>
              <a:t> es </a:t>
            </a:r>
            <a:r>
              <a:rPr lang="es-ES_tradnl" dirty="0" err="1" smtClean="0"/>
              <a:t>troben</a:t>
            </a:r>
            <a:r>
              <a:rPr lang="es-ES_tradnl" dirty="0" smtClean="0"/>
              <a:t> per les </a:t>
            </a:r>
            <a:r>
              <a:rPr lang="es-ES_tradnl" u="sng" dirty="0" err="1" smtClean="0"/>
              <a:t>hores</a:t>
            </a:r>
            <a:r>
              <a:rPr lang="es-ES_tradnl" u="sng" dirty="0" smtClean="0"/>
              <a:t> de </a:t>
            </a:r>
            <a:r>
              <a:rPr lang="es-ES_tradnl" u="sng" dirty="0" err="1" smtClean="0"/>
              <a:t>llum</a:t>
            </a:r>
            <a:r>
              <a:rPr lang="es-ES_tradnl" u="sng" dirty="0" smtClean="0"/>
              <a:t> i de </a:t>
            </a:r>
            <a:r>
              <a:rPr lang="es-ES_tradnl" u="sng" dirty="0" err="1" smtClean="0"/>
              <a:t>foscor</a:t>
            </a:r>
            <a:r>
              <a:rPr lang="es-ES_tradnl" dirty="0" smtClean="0"/>
              <a:t>.</a:t>
            </a:r>
          </a:p>
          <a:p>
            <a:r>
              <a:rPr lang="es-ES_tradnl" dirty="0" err="1" smtClean="0"/>
              <a:t>N’hi</a:t>
            </a:r>
            <a:r>
              <a:rPr lang="es-ES_tradnl" dirty="0" smtClean="0"/>
              <a:t> ha que </a:t>
            </a:r>
            <a:r>
              <a:rPr lang="es-ES_tradnl" dirty="0" err="1" smtClean="0"/>
              <a:t>obrin</a:t>
            </a:r>
            <a:r>
              <a:rPr lang="es-ES_tradnl" dirty="0" smtClean="0"/>
              <a:t> les </a:t>
            </a:r>
            <a:r>
              <a:rPr lang="es-ES_tradnl" dirty="0" err="1" smtClean="0"/>
              <a:t>flors</a:t>
            </a:r>
            <a:r>
              <a:rPr lang="es-ES_tradnl" dirty="0" smtClean="0"/>
              <a:t> </a:t>
            </a:r>
            <a:r>
              <a:rPr lang="es-ES_tradnl" dirty="0" err="1" smtClean="0"/>
              <a:t>durant</a:t>
            </a:r>
            <a:r>
              <a:rPr lang="es-ES_tradnl" dirty="0" smtClean="0"/>
              <a:t> el </a:t>
            </a:r>
            <a:r>
              <a:rPr lang="es-ES_tradnl" dirty="0" err="1" smtClean="0"/>
              <a:t>dia</a:t>
            </a:r>
            <a:r>
              <a:rPr lang="es-ES_tradnl" dirty="0" smtClean="0"/>
              <a:t> i les </a:t>
            </a:r>
            <a:r>
              <a:rPr lang="es-ES_tradnl" dirty="0" err="1" smtClean="0"/>
              <a:t>tanquen</a:t>
            </a:r>
            <a:r>
              <a:rPr lang="es-ES_tradnl" dirty="0" smtClean="0"/>
              <a:t> a la </a:t>
            </a:r>
            <a:r>
              <a:rPr lang="es-ES_tradnl" dirty="0" err="1" smtClean="0"/>
              <a:t>nit</a:t>
            </a:r>
            <a:r>
              <a:rPr lang="es-ES_tradnl" dirty="0" smtClean="0"/>
              <a:t>, i al revés.</a:t>
            </a:r>
            <a:endParaRPr lang="es-ES_tradnl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1547664" y="1340768"/>
            <a:ext cx="7128792" cy="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rui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96379">
            <a:off x="2734295" y="4562063"/>
            <a:ext cx="2242618" cy="16847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5 Imagen" descr="Fi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6043" y="3789040"/>
            <a:ext cx="3648405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Els</a:t>
            </a:r>
            <a:r>
              <a:rPr lang="es-ES_tradnl" dirty="0" smtClean="0"/>
              <a:t> </a:t>
            </a:r>
            <a:r>
              <a:rPr lang="es-ES_tradnl" dirty="0" err="1" smtClean="0"/>
              <a:t>grups</a:t>
            </a:r>
            <a:r>
              <a:rPr lang="es-ES_tradnl" dirty="0" smtClean="0"/>
              <a:t> de plantes</a:t>
            </a:r>
            <a:endParaRPr lang="es-ES_tradn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Plantes </a:t>
            </a:r>
            <a:r>
              <a:rPr lang="es-ES_tradnl" dirty="0" err="1" smtClean="0"/>
              <a:t>sense</a:t>
            </a:r>
            <a:r>
              <a:rPr lang="es-ES_tradnl" dirty="0" smtClean="0"/>
              <a:t> </a:t>
            </a:r>
            <a:r>
              <a:rPr lang="es-ES_tradnl" dirty="0" err="1" smtClean="0"/>
              <a:t>flors</a:t>
            </a:r>
            <a:endParaRPr lang="es-ES_tradnl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341240"/>
          </a:xfrm>
        </p:spPr>
        <p:txBody>
          <a:bodyPr>
            <a:normAutofit/>
          </a:bodyPr>
          <a:lstStyle/>
          <a:p>
            <a:r>
              <a:rPr lang="es-ES_tradnl" sz="2800" dirty="0" smtClean="0"/>
              <a:t>No </a:t>
            </a:r>
            <a:r>
              <a:rPr lang="es-ES_tradnl" sz="2800" dirty="0" err="1" smtClean="0"/>
              <a:t>produeixen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mai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flors</a:t>
            </a:r>
            <a:r>
              <a:rPr lang="es-ES_tradnl" sz="2800" dirty="0" smtClean="0"/>
              <a:t>, </a:t>
            </a:r>
            <a:r>
              <a:rPr lang="es-ES_tradnl" sz="2800" dirty="0" err="1" smtClean="0"/>
              <a:t>llavors</a:t>
            </a:r>
            <a:r>
              <a:rPr lang="es-ES_tradnl" sz="2800" dirty="0" smtClean="0"/>
              <a:t> ni </a:t>
            </a:r>
            <a:r>
              <a:rPr lang="es-ES_tradnl" sz="2800" dirty="0" err="1" smtClean="0"/>
              <a:t>fruits</a:t>
            </a:r>
            <a:r>
              <a:rPr lang="es-ES_tradnl" sz="2800" dirty="0" smtClean="0"/>
              <a:t>.</a:t>
            </a:r>
          </a:p>
          <a:p>
            <a:r>
              <a:rPr lang="es-ES_tradnl" sz="2800" u="sng" dirty="0" smtClean="0"/>
              <a:t>Es </a:t>
            </a:r>
            <a:r>
              <a:rPr lang="es-ES_tradnl" sz="2800" u="sng" dirty="0" err="1" smtClean="0"/>
              <a:t>reprodueixen</a:t>
            </a:r>
            <a:r>
              <a:rPr lang="es-ES_tradnl" sz="2800" u="sng" dirty="0" smtClean="0"/>
              <a:t> </a:t>
            </a:r>
            <a:r>
              <a:rPr lang="es-ES_tradnl" sz="2800" u="sng" dirty="0" err="1" smtClean="0"/>
              <a:t>mitjançant</a:t>
            </a:r>
            <a:r>
              <a:rPr lang="es-ES_tradnl" sz="2800" u="sng" dirty="0" smtClean="0"/>
              <a:t> </a:t>
            </a:r>
            <a:r>
              <a:rPr lang="es-ES_tradnl" sz="2800" i="1" u="sng" dirty="0" err="1" smtClean="0"/>
              <a:t>espores</a:t>
            </a:r>
            <a:r>
              <a:rPr lang="es-ES_tradnl" sz="2800" dirty="0" smtClean="0"/>
              <a:t>.</a:t>
            </a:r>
          </a:p>
          <a:p>
            <a:r>
              <a:rPr lang="es-ES_tradnl" sz="2800" dirty="0" err="1" smtClean="0"/>
              <a:t>Hi</a:t>
            </a:r>
            <a:r>
              <a:rPr lang="es-ES_tradnl" sz="2800" dirty="0" smtClean="0"/>
              <a:t> ha dos </a:t>
            </a:r>
            <a:r>
              <a:rPr lang="es-ES_tradnl" sz="2800" dirty="0" err="1" smtClean="0"/>
              <a:t>grups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principals</a:t>
            </a:r>
            <a:r>
              <a:rPr lang="es-ES_tradnl" sz="2800" dirty="0" smtClean="0"/>
              <a:t>: </a:t>
            </a:r>
            <a:r>
              <a:rPr lang="es-ES_tradnl" sz="2800" u="sng" dirty="0" smtClean="0"/>
              <a:t>les </a:t>
            </a:r>
            <a:r>
              <a:rPr lang="es-ES_tradnl" sz="2800" i="1" u="sng" dirty="0" err="1" smtClean="0"/>
              <a:t>molses</a:t>
            </a:r>
            <a:r>
              <a:rPr lang="es-ES_tradnl" sz="2800" u="sng" dirty="0" smtClean="0"/>
              <a:t> i les </a:t>
            </a:r>
            <a:r>
              <a:rPr lang="es-ES_tradnl" sz="2800" i="1" u="sng" dirty="0" err="1" smtClean="0"/>
              <a:t>falgueres</a:t>
            </a:r>
            <a:r>
              <a:rPr lang="es-ES_tradnl" sz="2800" dirty="0" smtClean="0"/>
              <a:t>.</a:t>
            </a:r>
          </a:p>
        </p:txBody>
      </p:sp>
      <p:pic>
        <p:nvPicPr>
          <p:cNvPr id="6" name="5 Imagen" descr="Roques mol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2040" y="4149080"/>
            <a:ext cx="288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 descr="Falgueres 2.jpg"/>
          <p:cNvPicPr preferRelativeResize="0">
            <a:picLocks/>
          </p:cNvPicPr>
          <p:nvPr/>
        </p:nvPicPr>
        <p:blipFill>
          <a:blip r:embed="rId3" cstate="print"/>
          <a:srcRect b="5233"/>
          <a:stretch>
            <a:fillRect/>
          </a:stretch>
        </p:blipFill>
        <p:spPr>
          <a:xfrm>
            <a:off x="5220072" y="4149080"/>
            <a:ext cx="288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5796136" y="6381328"/>
            <a:ext cx="1548000" cy="288032"/>
          </a:xfrm>
          <a:prstGeom prst="rect">
            <a:avLst/>
          </a:prstGeom>
          <a:noFill/>
          <a:ln cap="rnd">
            <a:noFill/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s-ES_tradnl" sz="1600" i="1" dirty="0" err="1" smtClean="0">
                <a:solidFill>
                  <a:schemeClr val="accent1">
                    <a:lumMod val="50000"/>
                  </a:schemeClr>
                </a:solidFill>
              </a:rPr>
              <a:t>Falgueres</a:t>
            </a:r>
            <a:endParaRPr lang="es-ES_tradnl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699792" y="6381328"/>
            <a:ext cx="1548000" cy="288032"/>
          </a:xfrm>
          <a:prstGeom prst="rect">
            <a:avLst/>
          </a:prstGeom>
          <a:noFill/>
          <a:ln cap="rnd">
            <a:noFill/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s-ES_tradnl" sz="1600" i="1" dirty="0" err="1" smtClean="0">
                <a:solidFill>
                  <a:schemeClr val="accent1">
                    <a:lumMod val="50000"/>
                  </a:schemeClr>
                </a:solidFill>
              </a:rPr>
              <a:t>Molses</a:t>
            </a:r>
            <a:endParaRPr lang="es-ES_tradnl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1547664" y="1340768"/>
            <a:ext cx="7128792" cy="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Molses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4648560" cy="4645496"/>
          </a:xfrm>
        </p:spPr>
        <p:txBody>
          <a:bodyPr>
            <a:normAutofit/>
          </a:bodyPr>
          <a:lstStyle/>
          <a:p>
            <a:r>
              <a:rPr lang="es-ES_tradnl" sz="2800" dirty="0" err="1" smtClean="0"/>
              <a:t>Són</a:t>
            </a:r>
            <a:r>
              <a:rPr lang="es-ES_tradnl" sz="2800" dirty="0" smtClean="0"/>
              <a:t> plantes </a:t>
            </a:r>
            <a:r>
              <a:rPr lang="es-ES_tradnl" sz="2800" u="sng" dirty="0" err="1" smtClean="0"/>
              <a:t>molt</a:t>
            </a:r>
            <a:r>
              <a:rPr lang="es-ES_tradnl" sz="2800" u="sng" dirty="0" smtClean="0"/>
              <a:t> </a:t>
            </a:r>
            <a:r>
              <a:rPr lang="es-ES_tradnl" sz="2800" u="sng" dirty="0" err="1" smtClean="0"/>
              <a:t>petites</a:t>
            </a:r>
            <a:r>
              <a:rPr lang="es-ES_tradnl" sz="2800" dirty="0" smtClean="0"/>
              <a:t>.</a:t>
            </a:r>
          </a:p>
          <a:p>
            <a:r>
              <a:rPr lang="es-ES_tradnl" sz="2800" u="sng" dirty="0" err="1" smtClean="0"/>
              <a:t>Utilitzen</a:t>
            </a:r>
            <a:r>
              <a:rPr lang="es-ES_tradnl" sz="2800" u="sng" dirty="0" smtClean="0"/>
              <a:t> les </a:t>
            </a:r>
            <a:r>
              <a:rPr lang="es-ES_tradnl" sz="2800" u="sng" dirty="0" err="1" smtClean="0"/>
              <a:t>arrels</a:t>
            </a:r>
            <a:r>
              <a:rPr lang="es-ES_tradnl" sz="2800" u="sng" dirty="0" smtClean="0"/>
              <a:t> per </a:t>
            </a:r>
            <a:r>
              <a:rPr lang="es-ES_tradnl" sz="2800" u="sng" dirty="0" err="1" smtClean="0"/>
              <a:t>subjectar</a:t>
            </a:r>
            <a:r>
              <a:rPr lang="es-ES_tradnl" sz="2800" u="sng" dirty="0" smtClean="0"/>
              <a:t>-se</a:t>
            </a:r>
            <a:r>
              <a:rPr lang="es-ES_tradnl" sz="2800" dirty="0" smtClean="0"/>
              <a:t>, </a:t>
            </a:r>
            <a:r>
              <a:rPr lang="es-ES_tradnl" sz="2800" dirty="0" err="1" smtClean="0"/>
              <a:t>però</a:t>
            </a:r>
            <a:r>
              <a:rPr lang="es-ES_tradnl" sz="2800" dirty="0" smtClean="0"/>
              <a:t> no </a:t>
            </a:r>
            <a:r>
              <a:rPr lang="es-ES_tradnl" sz="2800" dirty="0" err="1" smtClean="0"/>
              <a:t>prenen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l’aigua</a:t>
            </a:r>
            <a:r>
              <a:rPr lang="es-ES_tradnl" sz="2800" dirty="0" smtClean="0"/>
              <a:t> a través </a:t>
            </a:r>
            <a:r>
              <a:rPr lang="es-ES_tradnl" sz="2800" dirty="0" err="1" smtClean="0"/>
              <a:t>d’elles</a:t>
            </a:r>
            <a:r>
              <a:rPr lang="es-ES_tradnl" sz="2800" dirty="0" smtClean="0"/>
              <a:t>.</a:t>
            </a:r>
          </a:p>
          <a:p>
            <a:r>
              <a:rPr lang="es-ES_tradnl" sz="2800" u="sng" dirty="0" err="1" smtClean="0"/>
              <a:t>Absorbeixen</a:t>
            </a:r>
            <a:r>
              <a:rPr lang="es-ES_tradnl" sz="2800" u="sng" dirty="0" smtClean="0"/>
              <a:t> </a:t>
            </a:r>
            <a:r>
              <a:rPr lang="es-ES_tradnl" sz="2800" u="sng" dirty="0" err="1" smtClean="0"/>
              <a:t>l’aigua</a:t>
            </a:r>
            <a:r>
              <a:rPr lang="es-ES_tradnl" sz="2800" u="sng" dirty="0" smtClean="0"/>
              <a:t> per </a:t>
            </a:r>
            <a:r>
              <a:rPr lang="es-ES_tradnl" sz="2800" u="sng" dirty="0" err="1" smtClean="0"/>
              <a:t>tot</a:t>
            </a:r>
            <a:r>
              <a:rPr lang="es-ES_tradnl" sz="2800" u="sng" dirty="0" smtClean="0"/>
              <a:t> el </a:t>
            </a:r>
            <a:r>
              <a:rPr lang="es-ES_tradnl" sz="2800" u="sng" dirty="0" err="1" smtClean="0"/>
              <a:t>cos</a:t>
            </a:r>
            <a:r>
              <a:rPr lang="es-ES_tradnl" sz="2800" dirty="0" smtClean="0"/>
              <a:t>, per </a:t>
            </a:r>
            <a:r>
              <a:rPr lang="es-ES_tradnl" sz="2800" dirty="0" err="1" smtClean="0"/>
              <a:t>això</a:t>
            </a:r>
            <a:r>
              <a:rPr lang="es-ES_tradnl" sz="2800" dirty="0" smtClean="0"/>
              <a:t> </a:t>
            </a:r>
            <a:r>
              <a:rPr lang="es-ES_tradnl" sz="2800" u="sng" dirty="0" err="1" smtClean="0"/>
              <a:t>viuen</a:t>
            </a:r>
            <a:r>
              <a:rPr lang="es-ES_tradnl" sz="2800" u="sng" dirty="0" smtClean="0"/>
              <a:t> a </a:t>
            </a:r>
            <a:r>
              <a:rPr lang="es-ES_tradnl" sz="2800" u="sng" dirty="0" err="1" smtClean="0"/>
              <a:t>llocs</a:t>
            </a:r>
            <a:r>
              <a:rPr lang="es-ES_tradnl" sz="2800" u="sng" dirty="0" smtClean="0"/>
              <a:t> </a:t>
            </a:r>
            <a:r>
              <a:rPr lang="es-ES_tradnl" sz="2800" u="sng" dirty="0" err="1" smtClean="0"/>
              <a:t>humits</a:t>
            </a:r>
            <a:r>
              <a:rPr lang="es-ES_tradnl" sz="2800" u="sng" dirty="0" smtClean="0"/>
              <a:t> i </a:t>
            </a:r>
            <a:r>
              <a:rPr lang="es-ES_tradnl" sz="2800" u="sng" dirty="0" err="1" smtClean="0"/>
              <a:t>ombrívols</a:t>
            </a:r>
            <a:r>
              <a:rPr lang="es-ES_tradnl" sz="2800" dirty="0" smtClean="0"/>
              <a:t>.</a:t>
            </a:r>
          </a:p>
          <a:p>
            <a:r>
              <a:rPr lang="es-ES_tradnl" sz="2800" dirty="0" err="1" smtClean="0"/>
              <a:t>Tenen</a:t>
            </a:r>
            <a:r>
              <a:rPr lang="es-ES_tradnl" sz="2800" dirty="0" smtClean="0"/>
              <a:t> una </a:t>
            </a:r>
            <a:r>
              <a:rPr lang="es-ES_tradnl" sz="2800" i="1" dirty="0" err="1" smtClean="0"/>
              <a:t>càpsula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gruixada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on</a:t>
            </a:r>
            <a:r>
              <a:rPr lang="es-ES_tradnl" sz="2800" dirty="0" smtClean="0"/>
              <a:t> es formen les </a:t>
            </a:r>
            <a:r>
              <a:rPr lang="es-ES_tradnl" sz="2800" i="1" dirty="0" err="1" smtClean="0"/>
              <a:t>espores</a:t>
            </a:r>
            <a:r>
              <a:rPr lang="es-ES_tradnl" sz="2800" dirty="0" smtClean="0"/>
              <a:t>.</a:t>
            </a:r>
          </a:p>
        </p:txBody>
      </p:sp>
      <p:pic>
        <p:nvPicPr>
          <p:cNvPr id="7" name="6 Imagen" descr="Musgo sin letra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772816"/>
            <a:ext cx="2962275" cy="4505325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>
            <a:off x="1547664" y="1340768"/>
            <a:ext cx="7128792" cy="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7236296" y="1484784"/>
            <a:ext cx="1440000" cy="360040"/>
          </a:xfrm>
          <a:prstGeom prst="rect">
            <a:avLst/>
          </a:prstGeom>
          <a:ln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s-ES_tradnl" sz="2000" dirty="0" err="1" smtClean="0">
                <a:solidFill>
                  <a:schemeClr val="bg1"/>
                </a:solidFill>
              </a:rPr>
              <a:t>Espores</a:t>
            </a:r>
            <a:endParaRPr lang="es-ES_tradnl" sz="2800" dirty="0">
              <a:solidFill>
                <a:schemeClr val="bg1"/>
              </a:solidFill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flipH="1" flipV="1">
            <a:off x="7020272" y="5877272"/>
            <a:ext cx="864096" cy="360040"/>
          </a:xfrm>
          <a:prstGeom prst="straightConnector1">
            <a:avLst/>
          </a:prstGeom>
          <a:ln w="3492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H="1">
            <a:off x="6516216" y="1844824"/>
            <a:ext cx="936104" cy="1152128"/>
          </a:xfrm>
          <a:prstGeom prst="straightConnector1">
            <a:avLst/>
          </a:prstGeom>
          <a:ln w="3492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V="1">
            <a:off x="8207736" y="2636912"/>
            <a:ext cx="180688" cy="1116124"/>
          </a:xfrm>
          <a:prstGeom prst="straightConnector1">
            <a:avLst/>
          </a:prstGeom>
          <a:ln w="3492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7236296" y="3717032"/>
            <a:ext cx="1440000" cy="360040"/>
          </a:xfrm>
          <a:prstGeom prst="rect">
            <a:avLst/>
          </a:prstGeom>
          <a:ln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s-ES_tradnl" sz="2000" dirty="0" err="1" smtClean="0">
                <a:solidFill>
                  <a:schemeClr val="bg1"/>
                </a:solidFill>
              </a:rPr>
              <a:t>Càpsula</a:t>
            </a:r>
            <a:endParaRPr lang="es-ES_tradnl" sz="2800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236296" y="6165304"/>
            <a:ext cx="1440000" cy="360040"/>
          </a:xfrm>
          <a:prstGeom prst="rect">
            <a:avLst/>
          </a:prstGeom>
          <a:ln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s-ES_tradnl" sz="2000" dirty="0" err="1" smtClean="0">
                <a:solidFill>
                  <a:schemeClr val="bg1"/>
                </a:solidFill>
              </a:rPr>
              <a:t>Arrels</a:t>
            </a:r>
            <a:endParaRPr lang="es-ES_tradnl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us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403" y="0"/>
            <a:ext cx="8143597" cy="4998132"/>
          </a:xfrm>
          <a:prstGeom prst="rect">
            <a:avLst/>
          </a:prstGeom>
        </p:spPr>
      </p:pic>
      <p:pic>
        <p:nvPicPr>
          <p:cNvPr id="5" name="4 Imagen" descr="molsa aigu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69304">
            <a:off x="3851387" y="3745365"/>
            <a:ext cx="5300130" cy="3212862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5 Imagen" descr="Capsula molsa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80814">
            <a:off x="673885" y="4497475"/>
            <a:ext cx="3048000" cy="2400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4 Marcador de texto"/>
          <p:cNvSpPr txBox="1">
            <a:spLocks/>
          </p:cNvSpPr>
          <p:nvPr/>
        </p:nvSpPr>
        <p:spPr>
          <a:xfrm>
            <a:off x="971600" y="0"/>
            <a:ext cx="8172400" cy="90872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/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_tradnl" sz="2400" i="1" dirty="0" smtClean="0">
                <a:solidFill>
                  <a:schemeClr val="bg1"/>
                </a:solidFill>
              </a:rPr>
              <a:t>Les </a:t>
            </a:r>
            <a:r>
              <a:rPr lang="es-ES_tradnl" sz="2400" i="1" dirty="0" err="1" smtClean="0">
                <a:solidFill>
                  <a:schemeClr val="bg1"/>
                </a:solidFill>
              </a:rPr>
              <a:t>molses</a:t>
            </a:r>
            <a:r>
              <a:rPr lang="es-ES_tradnl" sz="2400" i="1" dirty="0" smtClean="0">
                <a:solidFill>
                  <a:schemeClr val="bg1"/>
                </a:solidFill>
              </a:rPr>
              <a:t> </a:t>
            </a:r>
            <a:r>
              <a:rPr lang="es-ES_tradnl" sz="2400" i="1" dirty="0" err="1" smtClean="0">
                <a:solidFill>
                  <a:schemeClr val="bg1"/>
                </a:solidFill>
              </a:rPr>
              <a:t>són</a:t>
            </a:r>
            <a:r>
              <a:rPr lang="es-ES_tradnl" sz="2400" i="1" dirty="0" smtClean="0">
                <a:solidFill>
                  <a:schemeClr val="bg1"/>
                </a:solidFill>
              </a:rPr>
              <a:t> </a:t>
            </a:r>
            <a:r>
              <a:rPr lang="es-ES_tradnl" sz="2400" i="1" dirty="0" err="1" smtClean="0">
                <a:solidFill>
                  <a:schemeClr val="bg1"/>
                </a:solidFill>
              </a:rPr>
              <a:t>molt</a:t>
            </a:r>
            <a:r>
              <a:rPr lang="es-ES_tradnl" sz="2400" i="1" dirty="0" smtClean="0">
                <a:solidFill>
                  <a:schemeClr val="bg1"/>
                </a:solidFill>
              </a:rPr>
              <a:t> </a:t>
            </a:r>
            <a:r>
              <a:rPr lang="es-ES_tradnl" sz="2400" i="1" dirty="0" err="1" smtClean="0">
                <a:solidFill>
                  <a:schemeClr val="bg1"/>
                </a:solidFill>
              </a:rPr>
              <a:t>importants</a:t>
            </a:r>
            <a:r>
              <a:rPr lang="es-ES_tradnl" sz="2400" i="1" dirty="0" smtClean="0">
                <a:solidFill>
                  <a:schemeClr val="bg1"/>
                </a:solidFill>
              </a:rPr>
              <a:t> </a:t>
            </a:r>
            <a:r>
              <a:rPr lang="es-ES_tradnl" sz="2400" i="1" dirty="0" err="1" smtClean="0">
                <a:solidFill>
                  <a:schemeClr val="bg1"/>
                </a:solidFill>
              </a:rPr>
              <a:t>ecològicament</a:t>
            </a:r>
            <a:r>
              <a:rPr lang="es-ES_tradnl" sz="2400" i="1" dirty="0" smtClean="0">
                <a:solidFill>
                  <a:schemeClr val="bg1"/>
                </a:solidFill>
              </a:rPr>
              <a:t>,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_tradnl" sz="2400" i="1" dirty="0" err="1" smtClean="0">
                <a:solidFill>
                  <a:schemeClr val="bg1"/>
                </a:solidFill>
              </a:rPr>
              <a:t>perquè</a:t>
            </a:r>
            <a:r>
              <a:rPr lang="es-ES_tradnl" sz="2400" i="1" dirty="0" smtClean="0">
                <a:solidFill>
                  <a:schemeClr val="bg1"/>
                </a:solidFill>
              </a:rPr>
              <a:t> </a:t>
            </a:r>
            <a:r>
              <a:rPr lang="es-ES_tradnl" sz="2400" i="1" dirty="0" err="1" smtClean="0">
                <a:solidFill>
                  <a:schemeClr val="bg1"/>
                </a:solidFill>
              </a:rPr>
              <a:t>retenen</a:t>
            </a:r>
            <a:r>
              <a:rPr lang="es-ES_tradnl" sz="2400" i="1" dirty="0" smtClean="0">
                <a:solidFill>
                  <a:schemeClr val="bg1"/>
                </a:solidFill>
              </a:rPr>
              <a:t> la </a:t>
            </a:r>
            <a:r>
              <a:rPr lang="es-ES_tradnl" sz="2400" i="1" dirty="0" err="1" smtClean="0">
                <a:solidFill>
                  <a:schemeClr val="bg1"/>
                </a:solidFill>
              </a:rPr>
              <a:t>humitat</a:t>
            </a:r>
            <a:r>
              <a:rPr lang="es-ES_tradnl" sz="2400" i="1" dirty="0" smtClean="0">
                <a:solidFill>
                  <a:schemeClr val="bg1"/>
                </a:solidFill>
              </a:rPr>
              <a:t> i eviten </a:t>
            </a:r>
            <a:r>
              <a:rPr lang="es-ES_tradnl" sz="2400" i="1" dirty="0" err="1" smtClean="0">
                <a:solidFill>
                  <a:schemeClr val="bg1"/>
                </a:solidFill>
              </a:rPr>
              <a:t>l’erosió</a:t>
            </a:r>
            <a:r>
              <a:rPr lang="es-ES_tradnl" sz="2400" i="1" dirty="0" smtClean="0">
                <a:solidFill>
                  <a:schemeClr val="bg1"/>
                </a:solidFill>
              </a:rPr>
              <a:t> del </a:t>
            </a:r>
            <a:r>
              <a:rPr lang="es-ES_tradnl" sz="2400" i="1" dirty="0" err="1" smtClean="0">
                <a:solidFill>
                  <a:schemeClr val="bg1"/>
                </a:solidFill>
              </a:rPr>
              <a:t>terreny</a:t>
            </a:r>
            <a:r>
              <a:rPr lang="es-ES_tradnl" sz="2400" i="1" dirty="0" smtClean="0">
                <a:solidFill>
                  <a:schemeClr val="bg1"/>
                </a:solidFill>
              </a:rPr>
              <a:t>.</a:t>
            </a:r>
            <a:endParaRPr kumimoji="0" lang="es-ES_tradnl" sz="2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Falgueres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240848" cy="5149552"/>
          </a:xfrm>
        </p:spPr>
        <p:txBody>
          <a:bodyPr>
            <a:normAutofit/>
          </a:bodyPr>
          <a:lstStyle/>
          <a:p>
            <a:r>
              <a:rPr lang="es-ES_tradnl" u="sng" dirty="0" err="1" smtClean="0"/>
              <a:t>Més</a:t>
            </a:r>
            <a:r>
              <a:rPr lang="es-ES_tradnl" u="sng" dirty="0" smtClean="0"/>
              <a:t> </a:t>
            </a:r>
            <a:r>
              <a:rPr lang="es-ES_tradnl" u="sng" dirty="0" err="1" smtClean="0"/>
              <a:t>grans</a:t>
            </a:r>
            <a:r>
              <a:rPr lang="es-ES_tradnl" u="sng" dirty="0" smtClean="0"/>
              <a:t> i </a:t>
            </a:r>
            <a:r>
              <a:rPr lang="es-ES_tradnl" u="sng" dirty="0" err="1" smtClean="0"/>
              <a:t>desenvolupades</a:t>
            </a:r>
            <a:r>
              <a:rPr lang="es-ES_tradnl" dirty="0" smtClean="0"/>
              <a:t> que les </a:t>
            </a:r>
            <a:r>
              <a:rPr lang="es-ES_tradnl" dirty="0" err="1" smtClean="0"/>
              <a:t>molses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També </a:t>
            </a:r>
            <a:r>
              <a:rPr lang="es-ES_tradnl" u="sng" dirty="0" err="1" smtClean="0"/>
              <a:t>viuen</a:t>
            </a:r>
            <a:r>
              <a:rPr lang="es-ES_tradnl" u="sng" dirty="0" smtClean="0"/>
              <a:t> a </a:t>
            </a:r>
            <a:r>
              <a:rPr lang="es-ES_tradnl" u="sng" dirty="0" err="1" smtClean="0"/>
              <a:t>llocs</a:t>
            </a:r>
            <a:r>
              <a:rPr lang="es-ES_tradnl" u="sng" dirty="0" smtClean="0"/>
              <a:t> </a:t>
            </a:r>
            <a:r>
              <a:rPr lang="es-ES_tradnl" u="sng" dirty="0" err="1" smtClean="0"/>
              <a:t>humits</a:t>
            </a:r>
            <a:r>
              <a:rPr lang="es-ES_tradnl" dirty="0" smtClean="0"/>
              <a:t>.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1547664" y="1340768"/>
            <a:ext cx="7128792" cy="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12 Imagen" descr="Falgue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284984"/>
            <a:ext cx="4824536" cy="3208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2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</a:t>
            </a:r>
            <a:r>
              <a:rPr lang="es-ES_tradnl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les </a:t>
            </a:r>
            <a:r>
              <a:rPr lang="es-ES_tradnl" sz="32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falgueres</a:t>
            </a:r>
            <a:endParaRPr lang="es-ES_tradnl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149280" y="0"/>
            <a:ext cx="2743200" cy="6858000"/>
          </a:xfrm>
          <a:solidFill>
            <a:schemeClr val="tx2">
              <a:lumMod val="60000"/>
              <a:lumOff val="40000"/>
              <a:alpha val="40000"/>
            </a:schemeClr>
          </a:solidFill>
        </p:spPr>
        <p:txBody>
          <a:bodyPr anchor="ctr" anchorCtr="0"/>
          <a:lstStyle/>
          <a:p>
            <a:r>
              <a:rPr lang="es-ES_tradnl" dirty="0" smtClean="0"/>
              <a:t>Rizoma:</a:t>
            </a:r>
            <a:br>
              <a:rPr lang="es-ES_tradnl" dirty="0" smtClean="0"/>
            </a:br>
            <a:r>
              <a:rPr lang="es-ES_tradnl" b="0" dirty="0" smtClean="0"/>
              <a:t>Tija </a:t>
            </a:r>
            <a:r>
              <a:rPr lang="es-ES_tradnl" b="0" dirty="0" err="1" smtClean="0"/>
              <a:t>subterrània</a:t>
            </a:r>
            <a:r>
              <a:rPr lang="es-ES_tradnl" b="0" dirty="0" smtClean="0"/>
              <a:t> </a:t>
            </a:r>
            <a:r>
              <a:rPr lang="es-ES_tradnl" b="0" dirty="0" err="1" smtClean="0"/>
              <a:t>d’on</a:t>
            </a:r>
            <a:r>
              <a:rPr lang="es-ES_tradnl" b="0" dirty="0" smtClean="0"/>
              <a:t> surten les </a:t>
            </a:r>
            <a:r>
              <a:rPr lang="es-ES_tradnl" b="0" dirty="0" err="1" smtClean="0"/>
              <a:t>arrels</a:t>
            </a:r>
            <a:r>
              <a:rPr lang="es-ES_tradnl" b="0" dirty="0" smtClean="0"/>
              <a:t> i les fulles.</a:t>
            </a:r>
            <a:br>
              <a:rPr lang="es-ES_tradnl" b="0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Frondes:</a:t>
            </a:r>
            <a:br>
              <a:rPr lang="es-ES_tradnl" dirty="0" smtClean="0"/>
            </a:br>
            <a:r>
              <a:rPr lang="es-ES_tradnl" b="0" dirty="0" err="1" smtClean="0"/>
              <a:t>Nom</a:t>
            </a:r>
            <a:r>
              <a:rPr lang="es-ES_tradnl" b="0" dirty="0" smtClean="0"/>
              <a:t> que </a:t>
            </a:r>
            <a:r>
              <a:rPr lang="es-ES_tradnl" b="0" dirty="0" err="1" smtClean="0"/>
              <a:t>reben</a:t>
            </a:r>
            <a:r>
              <a:rPr lang="es-ES_tradnl" b="0" dirty="0" smtClean="0"/>
              <a:t> les fulles de les </a:t>
            </a:r>
            <a:r>
              <a:rPr lang="es-ES_tradnl" b="0" dirty="0" err="1" smtClean="0"/>
              <a:t>falgueres</a:t>
            </a:r>
            <a:r>
              <a:rPr lang="es-ES_tradnl" b="0" dirty="0" smtClean="0"/>
              <a:t>.</a:t>
            </a:r>
            <a:br>
              <a:rPr lang="es-ES_tradnl" b="0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err="1" smtClean="0"/>
              <a:t>Sorus</a:t>
            </a:r>
            <a:r>
              <a:rPr lang="es-ES_tradnl" dirty="0" smtClean="0"/>
              <a:t>:</a:t>
            </a:r>
            <a:br>
              <a:rPr lang="es-ES_tradnl" dirty="0" smtClean="0"/>
            </a:br>
            <a:r>
              <a:rPr lang="es-ES_tradnl" b="0" dirty="0" err="1" smtClean="0"/>
              <a:t>Part</a:t>
            </a:r>
            <a:r>
              <a:rPr lang="es-ES_tradnl" b="0" dirty="0" smtClean="0"/>
              <a:t> fosca a la </a:t>
            </a:r>
            <a:r>
              <a:rPr lang="es-ES_tradnl" b="0" dirty="0" err="1" smtClean="0"/>
              <a:t>part</a:t>
            </a:r>
            <a:r>
              <a:rPr lang="es-ES_tradnl" b="0" dirty="0" smtClean="0"/>
              <a:t> de </a:t>
            </a:r>
            <a:r>
              <a:rPr lang="es-ES_tradnl" b="0" dirty="0" err="1" smtClean="0"/>
              <a:t>darrera</a:t>
            </a:r>
            <a:r>
              <a:rPr lang="es-ES_tradnl" b="0" dirty="0" smtClean="0"/>
              <a:t> de les fulles. </a:t>
            </a:r>
            <a:r>
              <a:rPr lang="es-ES_tradnl" b="0" dirty="0" err="1" smtClean="0"/>
              <a:t>Allà</a:t>
            </a:r>
            <a:r>
              <a:rPr lang="es-ES_tradnl" b="0" dirty="0" smtClean="0"/>
              <a:t> es formen les </a:t>
            </a:r>
            <a:r>
              <a:rPr lang="es-ES_tradnl" b="0" dirty="0" err="1" smtClean="0"/>
              <a:t>espores</a:t>
            </a:r>
            <a:r>
              <a:rPr lang="es-ES_tradnl" b="0" dirty="0" smtClean="0"/>
              <a:t>.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pic>
        <p:nvPicPr>
          <p:cNvPr id="14" name="13 Marcador de posición de imagen" descr="parts falguer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55" b="1155"/>
          <a:stretch>
            <a:fillRect/>
          </a:stretch>
        </p:blipFill>
        <p:spPr/>
      </p:pic>
      <p:sp>
        <p:nvSpPr>
          <p:cNvPr id="15" name="14 CuadroTexto"/>
          <p:cNvSpPr txBox="1"/>
          <p:nvPr/>
        </p:nvSpPr>
        <p:spPr>
          <a:xfrm>
            <a:off x="1043608" y="3717032"/>
            <a:ext cx="1080120" cy="360040"/>
          </a:xfrm>
          <a:prstGeom prst="rect">
            <a:avLst/>
          </a:prstGeom>
          <a:noFill/>
          <a:ln cap="rnd">
            <a:noFill/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r"/>
            <a:r>
              <a:rPr lang="es-ES_tradnl" sz="1600" i="1" dirty="0" smtClean="0">
                <a:solidFill>
                  <a:schemeClr val="accent1">
                    <a:lumMod val="50000"/>
                  </a:schemeClr>
                </a:solidFill>
              </a:rPr>
              <a:t>Rizoma</a:t>
            </a:r>
            <a:endParaRPr lang="es-ES_tradnl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55576" y="2060848"/>
            <a:ext cx="1080120" cy="360040"/>
          </a:xfrm>
          <a:prstGeom prst="rect">
            <a:avLst/>
          </a:prstGeom>
          <a:noFill/>
          <a:ln cap="rnd">
            <a:noFill/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r"/>
            <a:r>
              <a:rPr lang="es-ES_tradnl" sz="1600" i="1" dirty="0" smtClean="0">
                <a:solidFill>
                  <a:schemeClr val="accent1">
                    <a:lumMod val="50000"/>
                  </a:schemeClr>
                </a:solidFill>
              </a:rPr>
              <a:t>Frondes</a:t>
            </a:r>
            <a:endParaRPr lang="es-ES_tradnl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283968" y="3212976"/>
            <a:ext cx="1080120" cy="360040"/>
          </a:xfrm>
          <a:prstGeom prst="rect">
            <a:avLst/>
          </a:prstGeom>
          <a:noFill/>
          <a:ln cap="rnd">
            <a:noFill/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r"/>
            <a:r>
              <a:rPr lang="es-ES_tradnl" sz="1600" i="1" dirty="0" err="1" smtClean="0">
                <a:solidFill>
                  <a:schemeClr val="accent1">
                    <a:lumMod val="50000"/>
                  </a:schemeClr>
                </a:solidFill>
              </a:rPr>
              <a:t>Sorus</a:t>
            </a:r>
            <a:endParaRPr lang="es-ES_tradnl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139952" y="3861048"/>
            <a:ext cx="1080120" cy="360040"/>
          </a:xfrm>
          <a:prstGeom prst="rect">
            <a:avLst/>
          </a:prstGeom>
          <a:noFill/>
          <a:ln cap="rnd">
            <a:noFill/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r"/>
            <a:r>
              <a:rPr lang="es-ES_tradnl" sz="1600" i="1" dirty="0" err="1" smtClean="0">
                <a:solidFill>
                  <a:schemeClr val="accent1">
                    <a:lumMod val="50000"/>
                  </a:schemeClr>
                </a:solidFill>
              </a:rPr>
              <a:t>Arrels</a:t>
            </a:r>
            <a:endParaRPr lang="es-ES_tradnl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211960" y="2636912"/>
            <a:ext cx="1080120" cy="360040"/>
          </a:xfrm>
          <a:prstGeom prst="rect">
            <a:avLst/>
          </a:prstGeom>
          <a:noFill/>
          <a:ln cap="rnd">
            <a:noFill/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r"/>
            <a:r>
              <a:rPr lang="es-ES_tradnl" sz="1600" i="1" dirty="0" err="1" smtClean="0">
                <a:solidFill>
                  <a:schemeClr val="accent1">
                    <a:lumMod val="50000"/>
                  </a:schemeClr>
                </a:solidFill>
              </a:rPr>
              <a:t>Espores</a:t>
            </a:r>
            <a:endParaRPr lang="es-ES_tradnl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Plantes </a:t>
            </a:r>
            <a:r>
              <a:rPr lang="es-ES_tradnl" dirty="0" err="1" smtClean="0"/>
              <a:t>amb</a:t>
            </a:r>
            <a:r>
              <a:rPr lang="es-ES_tradnl" dirty="0" smtClean="0"/>
              <a:t> </a:t>
            </a:r>
            <a:r>
              <a:rPr lang="es-ES_tradnl" dirty="0" err="1" smtClean="0"/>
              <a:t>flors</a:t>
            </a:r>
            <a:endParaRPr lang="es-ES_tradnl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413248"/>
          </a:xfrm>
        </p:spPr>
        <p:txBody>
          <a:bodyPr>
            <a:normAutofit/>
          </a:bodyPr>
          <a:lstStyle/>
          <a:p>
            <a:r>
              <a:rPr lang="es-ES_tradnl" sz="2800" dirty="0" err="1" smtClean="0"/>
              <a:t>Són</a:t>
            </a:r>
            <a:r>
              <a:rPr lang="es-ES_tradnl" sz="2800" dirty="0" smtClean="0"/>
              <a:t> les que </a:t>
            </a:r>
            <a:r>
              <a:rPr lang="es-ES_tradnl" sz="2800" u="sng" dirty="0" smtClean="0"/>
              <a:t>es </a:t>
            </a:r>
            <a:r>
              <a:rPr lang="es-ES_tradnl" sz="2800" u="sng" dirty="0" err="1" smtClean="0"/>
              <a:t>reprodueixen</a:t>
            </a:r>
            <a:r>
              <a:rPr lang="es-ES_tradnl" sz="2800" u="sng" dirty="0" smtClean="0"/>
              <a:t> </a:t>
            </a:r>
            <a:r>
              <a:rPr lang="es-ES_tradnl" sz="2800" u="sng" dirty="0" err="1" smtClean="0"/>
              <a:t>mitjançant</a:t>
            </a:r>
            <a:r>
              <a:rPr lang="es-ES_tradnl" sz="2800" u="sng" dirty="0" smtClean="0"/>
              <a:t> les </a:t>
            </a:r>
            <a:r>
              <a:rPr lang="es-ES_tradnl" sz="2800" i="1" u="sng" dirty="0" err="1" smtClean="0"/>
              <a:t>flors</a:t>
            </a:r>
            <a:r>
              <a:rPr lang="es-ES_tradnl" sz="2800" u="sng" dirty="0" smtClean="0"/>
              <a:t> i les </a:t>
            </a:r>
            <a:r>
              <a:rPr lang="es-ES_tradnl" sz="2800" i="1" u="sng" dirty="0" err="1" smtClean="0"/>
              <a:t>llavors</a:t>
            </a:r>
            <a:r>
              <a:rPr lang="es-ES_tradnl" sz="2800" dirty="0" smtClean="0"/>
              <a:t>.</a:t>
            </a:r>
          </a:p>
          <a:p>
            <a:r>
              <a:rPr lang="es-ES_tradnl" sz="2800" dirty="0" smtClean="0"/>
              <a:t>No solen </a:t>
            </a:r>
            <a:r>
              <a:rPr lang="es-ES_tradnl" sz="2800" dirty="0" err="1" smtClean="0"/>
              <a:t>tenir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flors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durant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tot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l’any</a:t>
            </a:r>
            <a:r>
              <a:rPr lang="es-ES_tradnl" sz="2800" dirty="0" smtClean="0"/>
              <a:t>.</a:t>
            </a:r>
          </a:p>
          <a:p>
            <a:r>
              <a:rPr lang="es-ES_tradnl" sz="2800" dirty="0" smtClean="0"/>
              <a:t>Aquí també </a:t>
            </a:r>
            <a:r>
              <a:rPr lang="es-ES_tradnl" sz="2800" dirty="0" err="1" smtClean="0"/>
              <a:t>hi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distingim</a:t>
            </a:r>
            <a:r>
              <a:rPr lang="es-ES_tradnl" sz="2800" dirty="0" smtClean="0"/>
              <a:t> dos </a:t>
            </a:r>
            <a:r>
              <a:rPr lang="es-ES_tradnl" sz="2800" dirty="0" err="1" smtClean="0"/>
              <a:t>grups</a:t>
            </a:r>
            <a:r>
              <a:rPr lang="es-ES_tradnl" sz="2800" dirty="0" smtClean="0"/>
              <a:t>: </a:t>
            </a:r>
            <a:r>
              <a:rPr lang="es-ES_tradnl" sz="2800" u="sng" dirty="0" err="1" smtClean="0"/>
              <a:t>els</a:t>
            </a:r>
            <a:r>
              <a:rPr lang="es-ES_tradnl" sz="2800" u="sng" dirty="0" smtClean="0"/>
              <a:t> </a:t>
            </a:r>
            <a:r>
              <a:rPr lang="es-ES_tradnl" sz="2800" i="1" u="sng" dirty="0" err="1" smtClean="0"/>
              <a:t>gimnospermes</a:t>
            </a:r>
            <a:r>
              <a:rPr lang="es-ES_tradnl" sz="2800" u="sng" dirty="0" smtClean="0"/>
              <a:t> i </a:t>
            </a:r>
            <a:r>
              <a:rPr lang="es-ES_tradnl" sz="2800" u="sng" dirty="0" err="1" smtClean="0"/>
              <a:t>els</a:t>
            </a:r>
            <a:r>
              <a:rPr lang="es-ES_tradnl" sz="2800" u="sng" dirty="0" smtClean="0"/>
              <a:t> </a:t>
            </a:r>
            <a:r>
              <a:rPr lang="es-ES_tradnl" sz="2800" i="1" u="sng" dirty="0" err="1" smtClean="0"/>
              <a:t>angiospermes</a:t>
            </a:r>
            <a:r>
              <a:rPr lang="es-ES_tradnl" sz="2800" dirty="0" smtClean="0"/>
              <a:t>.</a:t>
            </a:r>
            <a:endParaRPr lang="es-ES_tradnl" sz="2800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1547664" y="1340768"/>
            <a:ext cx="7128792" cy="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 descr="Llimoner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437112"/>
            <a:ext cx="2232248" cy="1763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 descr="Piñes.JPG"/>
          <p:cNvPicPr>
            <a:picLocks noChangeAspect="1"/>
          </p:cNvPicPr>
          <p:nvPr/>
        </p:nvPicPr>
        <p:blipFill>
          <a:blip r:embed="rId3" cstate="print"/>
          <a:srcRect r="15201"/>
          <a:stretch>
            <a:fillRect/>
          </a:stretch>
        </p:blipFill>
        <p:spPr>
          <a:xfrm>
            <a:off x="2339752" y="4437112"/>
            <a:ext cx="2232495" cy="1767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5796136" y="6237312"/>
            <a:ext cx="1548000" cy="288032"/>
          </a:xfrm>
          <a:prstGeom prst="rect">
            <a:avLst/>
          </a:prstGeom>
          <a:noFill/>
          <a:ln cap="rnd">
            <a:noFill/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s-ES_tradnl" sz="1600" i="1" dirty="0" err="1" smtClean="0">
                <a:solidFill>
                  <a:schemeClr val="accent1">
                    <a:lumMod val="50000"/>
                  </a:schemeClr>
                </a:solidFill>
              </a:rPr>
              <a:t>Angiospermes</a:t>
            </a:r>
            <a:endParaRPr lang="es-ES_tradnl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339752" y="6237312"/>
            <a:ext cx="2232248" cy="288032"/>
          </a:xfrm>
          <a:prstGeom prst="rect">
            <a:avLst/>
          </a:prstGeom>
          <a:noFill/>
          <a:ln cap="rnd">
            <a:noFill/>
          </a:ln>
        </p:spPr>
        <p:style>
          <a:lnRef idx="2">
            <a:schemeClr val="accent1"/>
          </a:lnRef>
          <a:fillRef idx="1003">
            <a:schemeClr val="dk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s-ES_tradnl" sz="1600" i="1" dirty="0" err="1" smtClean="0">
                <a:solidFill>
                  <a:schemeClr val="accent1">
                    <a:lumMod val="50000"/>
                  </a:schemeClr>
                </a:solidFill>
              </a:rPr>
              <a:t>Gimnospermes</a:t>
            </a:r>
            <a:endParaRPr lang="es-ES_tradnl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a 1 - &amp;quot;CIÈNCIES NATURALS&amp;#x0D;&amp;#x0A;TEMA 4: EL REGNE DE LES PLANTES&amp;quot;&quot;/&gt;&lt;property id=&quot;20307&quot; value=&quot;256&quot;/&gt;&lt;/object&gt;&lt;object type=&quot;3&quot; unique_id=&quot;10005&quot;&gt;&lt;property id=&quot;20148&quot; value=&quot;5&quot;/&gt;&lt;property id=&quot;20300&quot; value=&quot;Diapositiva 2 - &amp;quot;Índex&amp;quot;&quot;/&gt;&lt;property id=&quot;20307&quot; value=&quot;257&quot;/&gt;&lt;/object&gt;&lt;object type=&quot;3&quot; unique_id=&quot;10006&quot;&gt;&lt;property id=&quot;20148&quot; value=&quot;5&quot;/&gt;&lt;property id=&quot;20300&quot; value=&quot;Diapositiva 3 - &amp;quot;Els grups de plantes&amp;quot;&quot;/&gt;&lt;property id=&quot;20307&quot; value=&quot;262&quot;/&gt;&lt;/object&gt;&lt;object type=&quot;3&quot; unique_id=&quot;10007&quot;&gt;&lt;property id=&quot;20148&quot; value=&quot;5&quot;/&gt;&lt;property id=&quot;20300&quot; value=&quot;Diapositiva 4 - &amp;quot;Plantes sense flors&amp;quot;&quot;/&gt;&lt;property id=&quot;20307&quot; value=&quot;274&quot;/&gt;&lt;/object&gt;&lt;object type=&quot;3&quot; unique_id=&quot;10008&quot;&gt;&lt;property id=&quot;20148&quot; value=&quot;5&quot;/&gt;&lt;property id=&quot;20300&quot; value=&quot;Diapositiva 5 - &amp;quot;Molses&amp;quot;&quot;/&gt;&lt;property id=&quot;20307&quot; value=&quot;276&quot;/&gt;&lt;/object&gt;&lt;object type=&quot;3&quot; unique_id=&quot;10009&quot;&gt;&lt;property id=&quot;20148&quot; value=&quot;5&quot;/&gt;&lt;property id=&quot;20300&quot; value=&quot;Diapositiva 6&quot;/&gt;&lt;property id=&quot;20307&quot; value=&quot;277&quot;/&gt;&lt;/object&gt;&lt;object type=&quot;3&quot; unique_id=&quot;10010&quot;&gt;&lt;property id=&quot;20148&quot; value=&quot;5&quot;/&gt;&lt;property id=&quot;20300&quot; value=&quot;Diapositiva 7 - &amp;quot;Falgueres&amp;quot;&quot;/&gt;&lt;property id=&quot;20307&quot; value=&quot;280&quot;/&gt;&lt;/object&gt;&lt;object type=&quot;3&quot; unique_id=&quot;10011&quot;&gt;&lt;property id=&quot;20148&quot; value=&quot;5&quot;/&gt;&lt;property id=&quot;20300&quot; value=&quot;Diapositiva 8 - &amp;quot;Rizoma:&amp;#x0D;&amp;#x0A;Tija subterrània d’on surten les arrels i les fulles.&amp;#x0D;&amp;#x0A;&amp;#x0D;&amp;#x0A;Frondes:&amp;#x0D;&amp;#x0A;Nom que reben les fulles de les falgu&quot;/&gt;&lt;property id=&quot;20307&quot; value=&quot;281&quot;/&gt;&lt;/object&gt;&lt;object type=&quot;3&quot; unique_id=&quot;10012&quot;&gt;&lt;property id=&quot;20148&quot; value=&quot;5&quot;/&gt;&lt;property id=&quot;20300&quot; value=&quot;Diapositiva 9 - &amp;quot;Plantes amb flors&amp;quot;&quot;/&gt;&lt;property id=&quot;20307&quot; value=&quot;275&quot;/&gt;&lt;/object&gt;&lt;object type=&quot;3&quot; unique_id=&quot;10013&quot;&gt;&lt;property id=&quot;20148&quot; value=&quot;5&quot;/&gt;&lt;property id=&quot;20300&quot; value=&quot;Diapositiva 10 - &amp;quot;Gimnospermes i angiospermes&amp;quot;&quot;/&gt;&lt;property id=&quot;20307&quot; value=&quot;282&quot;/&gt;&lt;/object&gt;&lt;object type=&quot;3&quot; unique_id=&quot;10014&quot;&gt;&lt;property id=&quot;20148&quot; value=&quot;5&quot;/&gt;&lt;property id=&quot;20300&quot; value=&quot;Diapositiva 11 - &amp;quot;Les llavors&amp;quot;&quot;/&gt;&lt;property id=&quot;20307&quot; value=&quot;283&quot;/&gt;&lt;/object&gt;&lt;object type=&quot;3&quot; unique_id=&quot;10015&quot;&gt;&lt;property id=&quot;20148&quot; value=&quot;5&quot;/&gt;&lt;property id=&quot;20300&quot; value=&quot;Diapositiva 12 - &amp;quot;Funció de nutrició de les plantes&amp;quot;&quot;/&gt;&lt;property id=&quot;20307&quot; value=&quot;261&quot;/&gt;&lt;/object&gt;&lt;object type=&quot;3&quot; unique_id=&quot;10016&quot;&gt;&lt;property id=&quot;20148&quot; value=&quot;5&quot;/&gt;&lt;property id=&quot;20300&quot; value=&quot;Diapositiva 13 - &amp;quot;Com es nodreixen les plantes&amp;quot;&quot;/&gt;&lt;property id=&quot;20307&quot; value=&quot;284&quot;/&gt;&lt;/object&gt;&lt;object type=&quot;3&quot; unique_id=&quot;10017&quot;&gt;&lt;property id=&quot;20148&quot; value=&quot;5&quot;/&gt;&lt;property id=&quot;20300&quot; value=&quot;Diapositiva 14 - &amp;quot;Saba bruta i saba elaborada&amp;quot;&quot;/&gt;&lt;property id=&quot;20307&quot; value=&quot;285&quot;/&gt;&lt;/object&gt;&lt;object type=&quot;3&quot; unique_id=&quot;10018&quot;&gt;&lt;property id=&quot;20148&quot; value=&quot;5&quot;/&gt;&lt;property id=&quot;20300&quot; value=&quot;Diapositiva 15 - &amp;quot;La fotosíntesi&amp;quot;&quot;/&gt;&lt;property id=&quot;20307&quot; value=&quot;286&quot;/&gt;&lt;/object&gt;&lt;object type=&quot;3&quot; unique_id=&quot;10019&quot;&gt;&lt;property id=&quot;20148&quot; value=&quot;5&quot;/&gt;&lt;property id=&quot;20300&quot; value=&quot;Diapositiva 16&quot;/&gt;&lt;property id=&quot;20307&quot; value=&quot;289&quot;/&gt;&lt;/object&gt;&lt;object type=&quot;3&quot; unique_id=&quot;10020&quot;&gt;&lt;property id=&quot;20148&quot; value=&quot;5&quot;/&gt;&lt;property id=&quot;20300&quot; value=&quot;Diapositiva 17 - &amp;quot;La respiració&amp;quot;&quot;/&gt;&lt;property id=&quot;20307&quot; value=&quot;287&quot;/&gt;&lt;/object&gt;&lt;object type=&quot;3&quot; unique_id=&quot;10021&quot;&gt;&lt;property id=&quot;20148&quot; value=&quot;5&quot;/&gt;&lt;property id=&quot;20300&quot; value=&quot;Diapositiva 18 - &amp;quot;Funció de reproducció&amp;#x0D;&amp;#x0A;de les plantes&amp;quot;&quot;/&gt;&lt;property id=&quot;20307&quot; value=&quot;290&quot;/&gt;&lt;/object&gt;&lt;object type=&quot;3&quot; unique_id=&quot;10022&quot;&gt;&lt;property id=&quot;20148&quot; value=&quot;5&quot;/&gt;&lt;property id=&quot;20300&quot; value=&quot;Diapositiva 19 - &amp;quot;Reproducció sexual de les plantes&amp;quot;&quot;/&gt;&lt;property id=&quot;20307&quot; value=&quot;291&quot;/&gt;&lt;/object&gt;&lt;object type=&quot;3&quot; unique_id=&quot;10023&quot;&gt;&lt;property id=&quot;20148&quot; value=&quot;5&quot;/&gt;&lt;property id=&quot;20300&quot; value=&quot;Diapositiva 20 - &amp;quot;Procés de reproducció&amp;quot;&quot;/&gt;&lt;property id=&quot;20307&quot; value=&quot;293&quot;/&gt;&lt;/object&gt;&lt;object type=&quot;3&quot; unique_id=&quot;10024&quot;&gt;&lt;property id=&quot;20148&quot; value=&quot;5&quot;/&gt;&lt;property id=&quot;20300&quot; value=&quot;Diapositiva 21 - &amp;quot;La pol.linització&amp;quot;&quot;/&gt;&lt;property id=&quot;20307&quot; value=&quot;294&quot;/&gt;&lt;/object&gt;&lt;object type=&quot;3&quot; unique_id=&quot;10025&quot;&gt;&lt;property id=&quot;20148&quot; value=&quot;5&quot;/&gt;&lt;property id=&quot;20300&quot; value=&quot;Diapositiva 22 - &amp;quot;La formació de llavors i fruits&amp;quot;&quot;/&gt;&lt;property id=&quot;20307&quot; value=&quot;295&quot;/&gt;&lt;/object&gt;&lt;object type=&quot;3&quot; unique_id=&quot;10026&quot;&gt;&lt;property id=&quot;20148&quot; value=&quot;5&quot;/&gt;&lt;property id=&quot;20300&quot; value=&quot;Diapositiva 23 - &amp;quot;La germinació&amp;quot;&quot;/&gt;&lt;property id=&quot;20307&quot; value=&quot;296&quot;/&gt;&lt;/object&gt;&lt;object type=&quot;3&quot; unique_id=&quot;10027&quot;&gt;&lt;property id=&quot;20148&quot; value=&quot;5&quot;/&gt;&lt;property id=&quot;20300&quot; value=&quot;Diapositiva 24 - &amp;quot;Reproducció asexual de les plantes&amp;quot;&quot;/&gt;&lt;property id=&quot;20307&quot; value=&quot;297&quot;/&gt;&lt;/object&gt;&lt;object type=&quot;3&quot; unique_id=&quot;10028&quot;&gt;&lt;property id=&quot;20148&quot; value=&quot;5&quot;/&gt;&lt;property id=&quot;20300&quot; value=&quot;Diapositiva 25 - &amp;quot;Sistemes de reproducció asexual&amp;quot;&quot;/&gt;&lt;property id=&quot;20307&quot; value=&quot;298&quot;/&gt;&lt;/object&gt;&lt;object type=&quot;3&quot; unique_id=&quot;10029&quot;&gt;&lt;property id=&quot;20148&quot; value=&quot;5&quot;/&gt;&lt;property id=&quot;20300&quot; value=&quot;Diapositiva 26 - &amp;quot;Funció de relació de les plantes&amp;quot;&quot;/&gt;&lt;property id=&quot;20307&quot; value=&quot;300&quot;/&gt;&lt;/object&gt;&lt;object type=&quot;3&quot; unique_id=&quot;10030&quot;&gt;&lt;property id=&quot;20148&quot; value=&quot;5&quot;/&gt;&lt;property id=&quot;20300&quot; value=&quot;Diapositiva 27 - &amp;quot;El creixement i el moviment&amp;quot;&quot;/&gt;&lt;property id=&quot;20307&quot; value=&quot;299&quot;/&gt;&lt;/object&gt;&lt;object type=&quot;3&quot; unique_id=&quot;10031&quot;&gt;&lt;property id=&quot;20148&quot; value=&quot;5&quot;/&gt;&lt;property id=&quot;20300&quot; value=&quot;Diapositiva 28 - &amp;quot;La percepció del temps&amp;quot;&quot;/&gt;&lt;property id=&quot;20307&quot; value=&quot;301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726</TotalTime>
  <Words>926</Words>
  <Application>Microsoft Office PowerPoint</Application>
  <PresentationFormat>Presentación en pantalla (4:3)</PresentationFormat>
  <Paragraphs>188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Solsticio</vt:lpstr>
      <vt:lpstr>CIÈNCIES NATURALS TEMA 4: EL REGNE DE LES PLANTES</vt:lpstr>
      <vt:lpstr>Índex</vt:lpstr>
      <vt:lpstr>Els grups de plantes</vt:lpstr>
      <vt:lpstr>Plantes sense flors</vt:lpstr>
      <vt:lpstr>Molses</vt:lpstr>
      <vt:lpstr>Presentación de PowerPoint</vt:lpstr>
      <vt:lpstr>Falgueres</vt:lpstr>
      <vt:lpstr>Rizoma: Tija subterrània d’on surten les arrels i les fulles.  Frondes: Nom que reben les fulles de les falgueres.  Sorus: Part fosca a la part de darrera de les fulles. Allà es formen les espores. </vt:lpstr>
      <vt:lpstr>Plantes amb flors</vt:lpstr>
      <vt:lpstr>Gimnospermes i angiospermes</vt:lpstr>
      <vt:lpstr>Les llavors</vt:lpstr>
      <vt:lpstr>Funció de nutrició de les plantes</vt:lpstr>
      <vt:lpstr>Com es nodreixen les plantes</vt:lpstr>
      <vt:lpstr>Saba bruta i saba elaborada</vt:lpstr>
      <vt:lpstr>La fotosíntesi</vt:lpstr>
      <vt:lpstr>Presentación de PowerPoint</vt:lpstr>
      <vt:lpstr>La respiració</vt:lpstr>
      <vt:lpstr>Funció de reproducció de les plantes</vt:lpstr>
      <vt:lpstr>Reproducció sexual de les plantes</vt:lpstr>
      <vt:lpstr>Procés de reproducció</vt:lpstr>
      <vt:lpstr>La pol.linització</vt:lpstr>
      <vt:lpstr>La formació de llavors i fruits</vt:lpstr>
      <vt:lpstr>La germinació</vt:lpstr>
      <vt:lpstr>Reproducció asexual de les plantes</vt:lpstr>
      <vt:lpstr>Sistemes de reproducció asexual</vt:lpstr>
      <vt:lpstr>Funció de relació de les plantes</vt:lpstr>
      <vt:lpstr>El creixement i el moviment</vt:lpstr>
      <vt:lpstr>La percepció del temps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Coneixement del Medi TEMA 1</dc:title>
  <dc:creator>Música</dc:creator>
  <cp:lastModifiedBy>Usuario</cp:lastModifiedBy>
  <cp:revision>121</cp:revision>
  <dcterms:created xsi:type="dcterms:W3CDTF">2013-10-17T16:48:10Z</dcterms:created>
  <dcterms:modified xsi:type="dcterms:W3CDTF">2014-08-12T10:19:32Z</dcterms:modified>
</cp:coreProperties>
</file>