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2B"/>
    <a:srgbClr val="FCB811"/>
    <a:srgbClr val="800080"/>
    <a:srgbClr val="FF0000"/>
    <a:srgbClr val="F74811"/>
    <a:srgbClr val="FFFF00"/>
    <a:srgbClr val="219797"/>
    <a:srgbClr val="FF6F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64" d="100"/>
          <a:sy n="64" d="100"/>
        </p:scale>
        <p:origin x="-1548" y="-168"/>
      </p:cViewPr>
      <p:guideLst>
        <p:guide orient="horz" pos="3748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28322744-F785-4EC3-82BB-EDF3353BDC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7" charset="0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7" charset="0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7" charset="0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7" charset="0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7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2744-F785-4EC3-82BB-EDF3353BDCEF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2744-F785-4EC3-82BB-EDF3353BDCEF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2744-F785-4EC3-82BB-EDF3353BDCEF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2744-F785-4EC3-82BB-EDF3353BDCEF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2744-F785-4EC3-82BB-EDF3353BDCEF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2744-F785-4EC3-82BB-EDF3353BDCEF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A73F-04B5-4271-8072-117E356185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268D-A02B-4429-AFC5-B2E1A33588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996C-848A-4FA9-A3E9-C40B371FA1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6974-BE9C-41EA-9337-05AFF9AE0A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9AEE-A4F0-4504-BD8B-DFF2C28C66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8528-8722-450E-ADDB-DDC2B7E306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2DD3-F017-4F0B-ABF1-0BAB2C204E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71AD-00CC-4D64-9375-044B2AA4E9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9E22-891E-446A-B684-964F5DD081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CA5F-CD8E-44BF-A6FC-3EE036CBA7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2B8FA-D479-4AF6-A177-F268D3B12A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E86A2A6-F7E4-4591-AB7A-783BC07857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107 Rectángulo"/>
          <p:cNvSpPr/>
          <p:nvPr/>
        </p:nvSpPr>
        <p:spPr>
          <a:xfrm>
            <a:off x="6804025" y="1341438"/>
            <a:ext cx="647700" cy="647700"/>
          </a:xfrm>
          <a:prstGeom prst="rect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3077" name="Text Box 18"/>
          <p:cNvSpPr txBox="1">
            <a:spLocks noChangeArrowheads="1"/>
          </p:cNvSpPr>
          <p:nvPr/>
        </p:nvSpPr>
        <p:spPr bwMode="auto">
          <a:xfrm>
            <a:off x="666750" y="908050"/>
            <a:ext cx="2376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Cubo</a:t>
            </a:r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4932363" y="981075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Caras</a:t>
            </a:r>
          </a:p>
        </p:txBody>
      </p: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677863" y="3489325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Aristas</a:t>
            </a:r>
          </a:p>
        </p:txBody>
      </p:sp>
      <p:sp>
        <p:nvSpPr>
          <p:cNvPr id="39" name="AutoShape 13"/>
          <p:cNvSpPr>
            <a:spLocks noChangeArrowheads="1"/>
          </p:cNvSpPr>
          <p:nvPr/>
        </p:nvSpPr>
        <p:spPr bwMode="auto">
          <a:xfrm>
            <a:off x="2195513" y="4437063"/>
            <a:ext cx="1214437" cy="1214437"/>
          </a:xfrm>
          <a:prstGeom prst="cube">
            <a:avLst>
              <a:gd name="adj" fmla="val 25000"/>
            </a:avLst>
          </a:prstGeom>
          <a:solidFill>
            <a:srgbClr val="FF932B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0">
              <a:defRPr/>
            </a:pPr>
            <a:endParaRPr lang="es-ES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2700338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1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2987675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3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2555875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4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3348038" y="4652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5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2124075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2</a:t>
            </a: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3059113" y="4940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6</a:t>
            </a: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124075" y="501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7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268538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8</a:t>
            </a:r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2411413" y="4005263"/>
            <a:ext cx="0" cy="431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1474788" y="5300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9</a:t>
            </a:r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>
            <a:off x="1835150" y="5516563"/>
            <a:ext cx="36036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2411413" y="56610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10</a:t>
            </a: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3203575" y="54451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11</a:t>
            </a: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3635375" y="50847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12</a:t>
            </a:r>
          </a:p>
        </p:txBody>
      </p:sp>
      <p:sp>
        <p:nvSpPr>
          <p:cNvPr id="54" name="Line 28"/>
          <p:cNvSpPr>
            <a:spLocks noChangeShapeType="1"/>
          </p:cNvSpPr>
          <p:nvPr/>
        </p:nvSpPr>
        <p:spPr bwMode="auto">
          <a:xfrm flipH="1" flipV="1">
            <a:off x="3419475" y="5229225"/>
            <a:ext cx="360363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55" name="Line 29"/>
          <p:cNvSpPr>
            <a:spLocks noChangeShapeType="1"/>
          </p:cNvSpPr>
          <p:nvPr/>
        </p:nvSpPr>
        <p:spPr bwMode="auto">
          <a:xfrm>
            <a:off x="2555875" y="4437063"/>
            <a:ext cx="0" cy="9255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V="1">
            <a:off x="2195513" y="5362575"/>
            <a:ext cx="360362" cy="298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7" name="Line 31"/>
          <p:cNvSpPr>
            <a:spLocks noChangeShapeType="1"/>
          </p:cNvSpPr>
          <p:nvPr/>
        </p:nvSpPr>
        <p:spPr bwMode="auto">
          <a:xfrm flipV="1">
            <a:off x="2555875" y="5368925"/>
            <a:ext cx="863600" cy="4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8" name="57 Cubo"/>
          <p:cNvSpPr/>
          <p:nvPr/>
        </p:nvSpPr>
        <p:spPr>
          <a:xfrm>
            <a:off x="1476375" y="1412875"/>
            <a:ext cx="1439863" cy="1439863"/>
          </a:xfrm>
          <a:prstGeom prst="cube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0" name="59 Rectángulo"/>
          <p:cNvSpPr/>
          <p:nvPr/>
        </p:nvSpPr>
        <p:spPr>
          <a:xfrm>
            <a:off x="6156325" y="1998663"/>
            <a:ext cx="647700" cy="647700"/>
          </a:xfrm>
          <a:prstGeom prst="rect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1" name="60 Rectángulo"/>
          <p:cNvSpPr/>
          <p:nvPr/>
        </p:nvSpPr>
        <p:spPr>
          <a:xfrm>
            <a:off x="6804025" y="1998663"/>
            <a:ext cx="647700" cy="647700"/>
          </a:xfrm>
          <a:prstGeom prst="rect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3" name="62 Rectángulo"/>
          <p:cNvSpPr/>
          <p:nvPr/>
        </p:nvSpPr>
        <p:spPr>
          <a:xfrm>
            <a:off x="6804025" y="2636838"/>
            <a:ext cx="647700" cy="647700"/>
          </a:xfrm>
          <a:prstGeom prst="rect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4" name="63 Rectángulo"/>
          <p:cNvSpPr/>
          <p:nvPr/>
        </p:nvSpPr>
        <p:spPr>
          <a:xfrm>
            <a:off x="7451725" y="1998663"/>
            <a:ext cx="649288" cy="647700"/>
          </a:xfrm>
          <a:prstGeom prst="rect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59" name="58 Rectángulo"/>
          <p:cNvSpPr/>
          <p:nvPr/>
        </p:nvSpPr>
        <p:spPr>
          <a:xfrm>
            <a:off x="5508625" y="1998663"/>
            <a:ext cx="647700" cy="647700"/>
          </a:xfrm>
          <a:prstGeom prst="rect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3105" name="67 Rectángulo"/>
          <p:cNvSpPr>
            <a:spLocks noChangeArrowheads="1"/>
          </p:cNvSpPr>
          <p:nvPr/>
        </p:nvSpPr>
        <p:spPr bwMode="auto">
          <a:xfrm>
            <a:off x="5651500" y="2133600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"/>
              <a:t>1</a:t>
            </a:r>
          </a:p>
        </p:txBody>
      </p:sp>
      <p:sp>
        <p:nvSpPr>
          <p:cNvPr id="3106" name="68 Rectángulo"/>
          <p:cNvSpPr>
            <a:spLocks noChangeArrowheads="1"/>
          </p:cNvSpPr>
          <p:nvPr/>
        </p:nvSpPr>
        <p:spPr bwMode="auto">
          <a:xfrm>
            <a:off x="6346825" y="21415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"/>
              <a:t>2</a:t>
            </a:r>
          </a:p>
        </p:txBody>
      </p:sp>
      <p:sp>
        <p:nvSpPr>
          <p:cNvPr id="3107" name="69 Rectángulo"/>
          <p:cNvSpPr>
            <a:spLocks noChangeArrowheads="1"/>
          </p:cNvSpPr>
          <p:nvPr/>
        </p:nvSpPr>
        <p:spPr bwMode="auto">
          <a:xfrm>
            <a:off x="6948488" y="2133600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"/>
              <a:t>3</a:t>
            </a:r>
          </a:p>
        </p:txBody>
      </p:sp>
      <p:sp>
        <p:nvSpPr>
          <p:cNvPr id="3108" name="70 Rectángulo"/>
          <p:cNvSpPr>
            <a:spLocks noChangeArrowheads="1"/>
          </p:cNvSpPr>
          <p:nvPr/>
        </p:nvSpPr>
        <p:spPr bwMode="auto">
          <a:xfrm>
            <a:off x="7596188" y="21415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"/>
              <a:t>4</a:t>
            </a:r>
          </a:p>
        </p:txBody>
      </p:sp>
      <p:sp>
        <p:nvSpPr>
          <p:cNvPr id="3109" name="71 Rectángulo"/>
          <p:cNvSpPr>
            <a:spLocks noChangeArrowheads="1"/>
          </p:cNvSpPr>
          <p:nvPr/>
        </p:nvSpPr>
        <p:spPr bwMode="auto">
          <a:xfrm>
            <a:off x="6948488" y="27178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"/>
              <a:t>5</a:t>
            </a:r>
          </a:p>
        </p:txBody>
      </p:sp>
      <p:sp>
        <p:nvSpPr>
          <p:cNvPr id="3110" name="72 Rectángulo"/>
          <p:cNvSpPr>
            <a:spLocks noChangeArrowheads="1"/>
          </p:cNvSpPr>
          <p:nvPr/>
        </p:nvSpPr>
        <p:spPr bwMode="auto">
          <a:xfrm>
            <a:off x="6948488" y="14938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"/>
              <a:t>6</a:t>
            </a:r>
          </a:p>
        </p:txBody>
      </p:sp>
      <p:sp>
        <p:nvSpPr>
          <p:cNvPr id="3131" name="Text Box 18"/>
          <p:cNvSpPr txBox="1">
            <a:spLocks noChangeArrowheads="1"/>
          </p:cNvSpPr>
          <p:nvPr/>
        </p:nvSpPr>
        <p:spPr bwMode="auto">
          <a:xfrm>
            <a:off x="5148263" y="3573463"/>
            <a:ext cx="165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Vértices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443663" y="4359275"/>
            <a:ext cx="1489075" cy="1490663"/>
            <a:chOff x="3923" y="2523"/>
            <a:chExt cx="938" cy="939"/>
          </a:xfrm>
        </p:grpSpPr>
        <p:sp>
          <p:nvSpPr>
            <p:cNvPr id="3134" name="AutoShape 34"/>
            <p:cNvSpPr>
              <a:spLocks noChangeArrowheads="1"/>
            </p:cNvSpPr>
            <p:nvPr/>
          </p:nvSpPr>
          <p:spPr bwMode="auto">
            <a:xfrm>
              <a:off x="4014" y="261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/>
              <a:endParaRPr lang="es-ES"/>
            </a:p>
          </p:txBody>
        </p:sp>
        <p:sp>
          <p:nvSpPr>
            <p:cNvPr id="3135" name="Line 35"/>
            <p:cNvSpPr>
              <a:spLocks noChangeShapeType="1"/>
            </p:cNvSpPr>
            <p:nvPr/>
          </p:nvSpPr>
          <p:spPr bwMode="auto">
            <a:xfrm flipV="1">
              <a:off x="4014" y="3113"/>
              <a:ext cx="18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36" name="Line 36"/>
            <p:cNvSpPr>
              <a:spLocks noChangeShapeType="1"/>
            </p:cNvSpPr>
            <p:nvPr/>
          </p:nvSpPr>
          <p:spPr bwMode="auto">
            <a:xfrm flipH="1" flipV="1">
              <a:off x="4195" y="2614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37" name="Line 37"/>
            <p:cNvSpPr>
              <a:spLocks noChangeShapeType="1"/>
            </p:cNvSpPr>
            <p:nvPr/>
          </p:nvSpPr>
          <p:spPr bwMode="auto">
            <a:xfrm>
              <a:off x="4195" y="3113"/>
              <a:ext cx="59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38" name="AutoShape 38"/>
            <p:cNvSpPr>
              <a:spLocks noChangeArrowheads="1"/>
            </p:cNvSpPr>
            <p:nvPr/>
          </p:nvSpPr>
          <p:spPr bwMode="auto">
            <a:xfrm>
              <a:off x="3923" y="2750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39" name="AutoShape 39"/>
            <p:cNvSpPr>
              <a:spLocks noChangeArrowheads="1"/>
            </p:cNvSpPr>
            <p:nvPr/>
          </p:nvSpPr>
          <p:spPr bwMode="auto">
            <a:xfrm>
              <a:off x="4513" y="2750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40" name="AutoShape 40"/>
            <p:cNvSpPr>
              <a:spLocks noChangeArrowheads="1"/>
            </p:cNvSpPr>
            <p:nvPr/>
          </p:nvSpPr>
          <p:spPr bwMode="auto">
            <a:xfrm>
              <a:off x="4513" y="3249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41" name="AutoShape 41"/>
            <p:cNvSpPr>
              <a:spLocks noChangeArrowheads="1"/>
            </p:cNvSpPr>
            <p:nvPr/>
          </p:nvSpPr>
          <p:spPr bwMode="auto">
            <a:xfrm>
              <a:off x="3923" y="3294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42" name="AutoShape 42"/>
            <p:cNvSpPr>
              <a:spLocks noChangeArrowheads="1"/>
            </p:cNvSpPr>
            <p:nvPr/>
          </p:nvSpPr>
          <p:spPr bwMode="auto">
            <a:xfrm>
              <a:off x="4694" y="3067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43" name="AutoShape 43"/>
            <p:cNvSpPr>
              <a:spLocks noChangeArrowheads="1"/>
            </p:cNvSpPr>
            <p:nvPr/>
          </p:nvSpPr>
          <p:spPr bwMode="auto">
            <a:xfrm>
              <a:off x="4694" y="2523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44" name="AutoShape 44"/>
            <p:cNvSpPr>
              <a:spLocks noChangeArrowheads="1"/>
            </p:cNvSpPr>
            <p:nvPr/>
          </p:nvSpPr>
          <p:spPr bwMode="auto">
            <a:xfrm>
              <a:off x="4105" y="2523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45" name="AutoShape 45"/>
            <p:cNvSpPr>
              <a:spLocks noChangeArrowheads="1"/>
            </p:cNvSpPr>
            <p:nvPr/>
          </p:nvSpPr>
          <p:spPr bwMode="auto">
            <a:xfrm>
              <a:off x="4105" y="3022"/>
              <a:ext cx="167" cy="16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</p:grpSp>
      <p:sp>
        <p:nvSpPr>
          <p:cNvPr id="3" name="Text Box 46"/>
          <p:cNvSpPr txBox="1">
            <a:spLocks noChangeArrowheads="1"/>
          </p:cNvSpPr>
          <p:nvPr/>
        </p:nvSpPr>
        <p:spPr bwMode="auto">
          <a:xfrm>
            <a:off x="6732588" y="407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1</a:t>
            </a: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7740650" y="407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2</a:t>
            </a:r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7308850" y="4430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3</a:t>
            </a: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6372225" y="4430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4</a:t>
            </a: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6875463" y="4935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s-ES"/>
              <a:t>5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6300788" y="536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6</a:t>
            </a: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7451725" y="565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7</a:t>
            </a:r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7740650" y="5006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3077" grpId="0"/>
      <p:bldP spid="3078" grpId="0"/>
      <p:bldP spid="3079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64" grpId="0" animBg="1"/>
      <p:bldP spid="59" grpId="0" animBg="1"/>
      <p:bldP spid="3105" grpId="0"/>
      <p:bldP spid="3106" grpId="0"/>
      <p:bldP spid="3107" grpId="0"/>
      <p:bldP spid="3108" grpId="0"/>
      <p:bldP spid="3109" grpId="0"/>
      <p:bldP spid="3110" grpId="0"/>
      <p:bldP spid="3131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"/>
          <p:cNvSpPr>
            <a:spLocks noChangeArrowheads="1"/>
          </p:cNvSpPr>
          <p:nvPr/>
        </p:nvSpPr>
        <p:spPr bwMode="auto">
          <a:xfrm>
            <a:off x="5508625" y="908050"/>
            <a:ext cx="935038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539750" y="908050"/>
            <a:ext cx="23764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Prisma</a:t>
            </a:r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684213" y="1557338"/>
            <a:ext cx="1214437" cy="367347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635375" y="1844675"/>
            <a:ext cx="936625" cy="3527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4572000" y="1844675"/>
            <a:ext cx="936625" cy="3527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5508625" y="1844675"/>
            <a:ext cx="936625" cy="3527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6443663" y="1844675"/>
            <a:ext cx="936625" cy="3527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5508625" y="5372100"/>
            <a:ext cx="935038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3851275" y="3162300"/>
            <a:ext cx="43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rgbClr val="FFFF00"/>
              </a:solidFill>
            </a:endParaRPr>
          </a:p>
          <a:p>
            <a:r>
              <a:rPr lang="es-ES"/>
              <a:t>1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4787900" y="344963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2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5724525" y="344963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3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6732588" y="344963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5686425" y="11969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5</a:t>
            </a:r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5681663" y="56403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6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63938" y="981075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6 caras</a:t>
            </a: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1547813" y="5734050"/>
            <a:ext cx="2376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Polígono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62" grpId="0" animBg="1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18"/>
          <p:cNvSpPr txBox="1">
            <a:spLocks noChangeArrowheads="1"/>
          </p:cNvSpPr>
          <p:nvPr/>
        </p:nvSpPr>
        <p:spPr bwMode="auto">
          <a:xfrm>
            <a:off x="1042988" y="1125538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Pirámide</a:t>
            </a:r>
          </a:p>
        </p:txBody>
      </p:sp>
      <p:sp>
        <p:nvSpPr>
          <p:cNvPr id="5125" name="Text Box 18"/>
          <p:cNvSpPr txBox="1">
            <a:spLocks noChangeArrowheads="1"/>
          </p:cNvSpPr>
          <p:nvPr/>
        </p:nvSpPr>
        <p:spPr bwMode="auto">
          <a:xfrm>
            <a:off x="5291138" y="1117600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5 Vértices</a:t>
            </a:r>
          </a:p>
        </p:txBody>
      </p:sp>
      <p:sp>
        <p:nvSpPr>
          <p:cNvPr id="20" name="AutoShape 34"/>
          <p:cNvSpPr>
            <a:spLocks noChangeArrowheads="1"/>
          </p:cNvSpPr>
          <p:nvPr/>
        </p:nvSpPr>
        <p:spPr bwMode="auto">
          <a:xfrm rot="195001">
            <a:off x="876300" y="2044700"/>
            <a:ext cx="2065338" cy="3022600"/>
          </a:xfrm>
          <a:prstGeom prst="triangle">
            <a:avLst>
              <a:gd name="adj" fmla="val 50000"/>
            </a:avLst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2" name="AutoShape 35"/>
          <p:cNvSpPr>
            <a:spLocks noChangeArrowheads="1"/>
          </p:cNvSpPr>
          <p:nvPr/>
        </p:nvSpPr>
        <p:spPr bwMode="auto">
          <a:xfrm rot="14387238">
            <a:off x="892969" y="3169444"/>
            <a:ext cx="3095625" cy="798513"/>
          </a:xfrm>
          <a:prstGeom prst="rtTriangle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cxnSp>
        <p:nvCxnSpPr>
          <p:cNvPr id="5129" name="AutoShape 21"/>
          <p:cNvCxnSpPr>
            <a:cxnSpLocks noChangeShapeType="1"/>
          </p:cNvCxnSpPr>
          <p:nvPr/>
        </p:nvCxnSpPr>
        <p:spPr bwMode="auto">
          <a:xfrm flipH="1">
            <a:off x="5197475" y="1836738"/>
            <a:ext cx="1131888" cy="26606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30" name="AutoShape 22"/>
          <p:cNvCxnSpPr>
            <a:cxnSpLocks noChangeShapeType="1"/>
          </p:cNvCxnSpPr>
          <p:nvPr/>
        </p:nvCxnSpPr>
        <p:spPr bwMode="auto">
          <a:xfrm>
            <a:off x="6329363" y="1836738"/>
            <a:ext cx="846137" cy="2879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31" name="AutoShape 23"/>
          <p:cNvCxnSpPr>
            <a:cxnSpLocks noChangeShapeType="1"/>
          </p:cNvCxnSpPr>
          <p:nvPr/>
        </p:nvCxnSpPr>
        <p:spPr bwMode="auto">
          <a:xfrm>
            <a:off x="5197475" y="4497388"/>
            <a:ext cx="1978025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32" name="AutoShape 24"/>
          <p:cNvCxnSpPr>
            <a:cxnSpLocks noChangeShapeType="1"/>
          </p:cNvCxnSpPr>
          <p:nvPr/>
        </p:nvCxnSpPr>
        <p:spPr bwMode="auto">
          <a:xfrm>
            <a:off x="6329363" y="1836738"/>
            <a:ext cx="1317625" cy="23272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133" name="Line 25"/>
          <p:cNvSpPr>
            <a:spLocks noChangeShapeType="1"/>
          </p:cNvSpPr>
          <p:nvPr/>
        </p:nvSpPr>
        <p:spPr bwMode="auto">
          <a:xfrm flipV="1">
            <a:off x="7175500" y="4164013"/>
            <a:ext cx="471488" cy="552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6134100" y="1693863"/>
            <a:ext cx="338138" cy="338137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6156325" y="3709988"/>
            <a:ext cx="338138" cy="338137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7429500" y="3997325"/>
            <a:ext cx="338138" cy="3381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1" name="AutoShape 29"/>
          <p:cNvSpPr>
            <a:spLocks noChangeArrowheads="1"/>
          </p:cNvSpPr>
          <p:nvPr/>
        </p:nvSpPr>
        <p:spPr bwMode="auto">
          <a:xfrm>
            <a:off x="6997700" y="4502150"/>
            <a:ext cx="338138" cy="3381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2" name="AutoShape 30"/>
          <p:cNvSpPr>
            <a:spLocks noChangeArrowheads="1"/>
          </p:cNvSpPr>
          <p:nvPr/>
        </p:nvSpPr>
        <p:spPr bwMode="auto">
          <a:xfrm>
            <a:off x="5053013" y="4314825"/>
            <a:ext cx="338137" cy="3381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cxnSp>
        <p:nvCxnSpPr>
          <p:cNvPr id="5139" name="AutoShape 31"/>
          <p:cNvCxnSpPr>
            <a:cxnSpLocks noChangeShapeType="1"/>
          </p:cNvCxnSpPr>
          <p:nvPr/>
        </p:nvCxnSpPr>
        <p:spPr bwMode="auto">
          <a:xfrm flipV="1">
            <a:off x="5270500" y="3925888"/>
            <a:ext cx="1079500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40" name="AutoShape 32"/>
          <p:cNvCxnSpPr>
            <a:cxnSpLocks noChangeShapeType="1"/>
          </p:cNvCxnSpPr>
          <p:nvPr/>
        </p:nvCxnSpPr>
        <p:spPr bwMode="auto">
          <a:xfrm>
            <a:off x="6421438" y="3925888"/>
            <a:ext cx="1150937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41" name="AutoShape 33"/>
          <p:cNvCxnSpPr>
            <a:cxnSpLocks noChangeShapeType="1"/>
            <a:endCxn id="28" idx="2"/>
          </p:cNvCxnSpPr>
          <p:nvPr/>
        </p:nvCxnSpPr>
        <p:spPr bwMode="auto">
          <a:xfrm flipH="1" flipV="1">
            <a:off x="6303963" y="2032000"/>
            <a:ext cx="20637" cy="19129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6350000" y="1549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7573963" y="3709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7213600" y="471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350000" y="3421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5197475" y="4502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20" grpId="0" animBg="1"/>
      <p:bldP spid="2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8"/>
          <p:cNvSpPr txBox="1">
            <a:spLocks noChangeArrowheads="1"/>
          </p:cNvSpPr>
          <p:nvPr/>
        </p:nvSpPr>
        <p:spPr bwMode="auto">
          <a:xfrm>
            <a:off x="4211638" y="2517775"/>
            <a:ext cx="47529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Está formado por líneas:</a:t>
            </a:r>
          </a:p>
          <a:p>
            <a:pPr algn="l"/>
            <a:endParaRPr lang="es-ES" sz="3200" b="1">
              <a:solidFill>
                <a:srgbClr val="262626"/>
              </a:solidFill>
              <a:latin typeface="Calibri" pitchFamily="34" charset="0"/>
            </a:endParaRPr>
          </a:p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- Curvas </a:t>
            </a:r>
          </a:p>
        </p:txBody>
      </p:sp>
      <p:sp>
        <p:nvSpPr>
          <p:cNvPr id="41" name="Oval 22"/>
          <p:cNvSpPr>
            <a:spLocks noChangeArrowheads="1"/>
          </p:cNvSpPr>
          <p:nvPr/>
        </p:nvSpPr>
        <p:spPr bwMode="auto">
          <a:xfrm>
            <a:off x="900113" y="2276475"/>
            <a:ext cx="2592387" cy="27368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42" name="Arc 26"/>
          <p:cNvSpPr>
            <a:spLocks/>
          </p:cNvSpPr>
          <p:nvPr/>
        </p:nvSpPr>
        <p:spPr bwMode="auto">
          <a:xfrm>
            <a:off x="2052638" y="2276475"/>
            <a:ext cx="914400" cy="2508250"/>
          </a:xfrm>
          <a:custGeom>
            <a:avLst/>
            <a:gdLst>
              <a:gd name="T0" fmla="*/ 0 w 21600"/>
              <a:gd name="T1" fmla="*/ 0 h 30400"/>
              <a:gd name="T2" fmla="*/ 1496531560 w 21600"/>
              <a:gd name="T3" fmla="*/ 2147483647 h 30400"/>
              <a:gd name="T4" fmla="*/ 0 w 21600"/>
              <a:gd name="T5" fmla="*/ 2147483647 h 30400"/>
              <a:gd name="T6" fmla="*/ 0 60000 65536"/>
              <a:gd name="T7" fmla="*/ 0 60000 65536"/>
              <a:gd name="T8" fmla="*/ 0 60000 65536"/>
              <a:gd name="T9" fmla="*/ 0 w 21600"/>
              <a:gd name="T10" fmla="*/ 0 h 30400"/>
              <a:gd name="T11" fmla="*/ 21600 w 21600"/>
              <a:gd name="T12" fmla="*/ 30400 h 30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0"/>
                  <a:pt x="19726" y="30400"/>
                </a:cubicBezTo>
              </a:path>
              <a:path w="21600" h="304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0"/>
                  <a:pt x="19726" y="304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3" name="Arc 27"/>
          <p:cNvSpPr>
            <a:spLocks/>
          </p:cNvSpPr>
          <p:nvPr/>
        </p:nvSpPr>
        <p:spPr bwMode="auto">
          <a:xfrm>
            <a:off x="1620838" y="2420938"/>
            <a:ext cx="942975" cy="2593975"/>
          </a:xfrm>
          <a:custGeom>
            <a:avLst/>
            <a:gdLst>
              <a:gd name="T0" fmla="*/ 0 w 21600"/>
              <a:gd name="T1" fmla="*/ 0 h 30400"/>
              <a:gd name="T2" fmla="*/ 1496531560 w 21600"/>
              <a:gd name="T3" fmla="*/ 2147483647 h 30400"/>
              <a:gd name="T4" fmla="*/ 0 w 21600"/>
              <a:gd name="T5" fmla="*/ 2147483647 h 30400"/>
              <a:gd name="T6" fmla="*/ 0 60000 65536"/>
              <a:gd name="T7" fmla="*/ 0 60000 65536"/>
              <a:gd name="T8" fmla="*/ 0 60000 65536"/>
              <a:gd name="T9" fmla="*/ 0 w 21600"/>
              <a:gd name="T10" fmla="*/ 0 h 30400"/>
              <a:gd name="T11" fmla="*/ 21600 w 21600"/>
              <a:gd name="T12" fmla="*/ 30400 h 30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0"/>
                  <a:pt x="19726" y="30400"/>
                </a:cubicBezTo>
              </a:path>
              <a:path w="21600" h="304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0"/>
                  <a:pt x="19726" y="304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152" name="Text Box 18"/>
          <p:cNvSpPr txBox="1">
            <a:spLocks noChangeArrowheads="1"/>
          </p:cNvSpPr>
          <p:nvPr/>
        </p:nvSpPr>
        <p:spPr bwMode="auto">
          <a:xfrm>
            <a:off x="611188" y="1268413"/>
            <a:ext cx="47529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 dirty="0" smtClean="0">
                <a:solidFill>
                  <a:srgbClr val="262626"/>
                </a:solidFill>
                <a:latin typeface="Calibri" pitchFamily="34" charset="0"/>
              </a:rPr>
              <a:t>Esfera</a:t>
            </a:r>
            <a:endParaRPr lang="es-ES" sz="3200" b="1" dirty="0">
              <a:solidFill>
                <a:srgbClr val="26262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8"/>
          <p:cNvSpPr txBox="1">
            <a:spLocks noChangeArrowheads="1"/>
          </p:cNvSpPr>
          <p:nvPr/>
        </p:nvSpPr>
        <p:spPr bwMode="auto">
          <a:xfrm>
            <a:off x="1042988" y="1125538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Pirámide</a:t>
            </a:r>
          </a:p>
        </p:txBody>
      </p:sp>
      <p:sp>
        <p:nvSpPr>
          <p:cNvPr id="7173" name="Text Box 18"/>
          <p:cNvSpPr txBox="1">
            <a:spLocks noChangeArrowheads="1"/>
          </p:cNvSpPr>
          <p:nvPr/>
        </p:nvSpPr>
        <p:spPr bwMode="auto">
          <a:xfrm>
            <a:off x="5291138" y="1117600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 dirty="0" smtClean="0">
                <a:solidFill>
                  <a:srgbClr val="262626"/>
                </a:solidFill>
                <a:latin typeface="Calibri" pitchFamily="34" charset="0"/>
              </a:rPr>
              <a:t>8 </a:t>
            </a:r>
            <a:r>
              <a:rPr lang="es-ES" sz="3200" b="1" dirty="0">
                <a:solidFill>
                  <a:srgbClr val="262626"/>
                </a:solidFill>
                <a:latin typeface="Calibri" pitchFamily="34" charset="0"/>
              </a:rPr>
              <a:t>Aristas</a:t>
            </a:r>
          </a:p>
        </p:txBody>
      </p:sp>
      <p:sp>
        <p:nvSpPr>
          <p:cNvPr id="20" name="AutoShape 34"/>
          <p:cNvSpPr>
            <a:spLocks noChangeArrowheads="1"/>
          </p:cNvSpPr>
          <p:nvPr/>
        </p:nvSpPr>
        <p:spPr bwMode="auto">
          <a:xfrm rot="195001">
            <a:off x="876300" y="2044700"/>
            <a:ext cx="2065338" cy="3022600"/>
          </a:xfrm>
          <a:prstGeom prst="triangle">
            <a:avLst>
              <a:gd name="adj" fmla="val 50000"/>
            </a:avLst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2" name="AutoShape 35"/>
          <p:cNvSpPr>
            <a:spLocks noChangeArrowheads="1"/>
          </p:cNvSpPr>
          <p:nvPr/>
        </p:nvSpPr>
        <p:spPr bwMode="auto">
          <a:xfrm rot="14387238">
            <a:off x="892969" y="3169444"/>
            <a:ext cx="3095625" cy="798513"/>
          </a:xfrm>
          <a:prstGeom prst="rtTriangle">
            <a:avLst/>
          </a:prstGeom>
          <a:solidFill>
            <a:srgbClr val="FF932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cxnSp>
        <p:nvCxnSpPr>
          <p:cNvPr id="41" name="AutoShape 14"/>
          <p:cNvCxnSpPr>
            <a:cxnSpLocks noChangeShapeType="1"/>
          </p:cNvCxnSpPr>
          <p:nvPr/>
        </p:nvCxnSpPr>
        <p:spPr bwMode="auto">
          <a:xfrm flipH="1">
            <a:off x="5002213" y="2187575"/>
            <a:ext cx="1131887" cy="26606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2" name="AutoShape 15"/>
          <p:cNvCxnSpPr>
            <a:cxnSpLocks noChangeShapeType="1"/>
          </p:cNvCxnSpPr>
          <p:nvPr/>
        </p:nvCxnSpPr>
        <p:spPr bwMode="auto">
          <a:xfrm>
            <a:off x="6134100" y="2187575"/>
            <a:ext cx="846138" cy="28797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" name="AutoShape 16"/>
          <p:cNvCxnSpPr>
            <a:cxnSpLocks noChangeShapeType="1"/>
          </p:cNvCxnSpPr>
          <p:nvPr/>
        </p:nvCxnSpPr>
        <p:spPr bwMode="auto">
          <a:xfrm>
            <a:off x="5002213" y="4848225"/>
            <a:ext cx="1978025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4" name="AutoShape 17"/>
          <p:cNvCxnSpPr>
            <a:cxnSpLocks noChangeShapeType="1"/>
          </p:cNvCxnSpPr>
          <p:nvPr/>
        </p:nvCxnSpPr>
        <p:spPr bwMode="auto">
          <a:xfrm>
            <a:off x="6134100" y="2187575"/>
            <a:ext cx="1317625" cy="23272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45" name="Line 18"/>
          <p:cNvSpPr>
            <a:spLocks noChangeShapeType="1"/>
          </p:cNvSpPr>
          <p:nvPr/>
        </p:nvSpPr>
        <p:spPr bwMode="auto">
          <a:xfrm flipV="1">
            <a:off x="6980238" y="4514850"/>
            <a:ext cx="471487" cy="552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cxnSp>
        <p:nvCxnSpPr>
          <p:cNvPr id="46" name="AutoShape 24"/>
          <p:cNvCxnSpPr>
            <a:cxnSpLocks noChangeShapeType="1"/>
          </p:cNvCxnSpPr>
          <p:nvPr/>
        </p:nvCxnSpPr>
        <p:spPr bwMode="auto">
          <a:xfrm flipV="1">
            <a:off x="5011738" y="4365625"/>
            <a:ext cx="1144587" cy="4714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7" name="AutoShape 25"/>
          <p:cNvCxnSpPr>
            <a:cxnSpLocks noChangeShapeType="1"/>
            <a:endCxn id="45" idx="1"/>
          </p:cNvCxnSpPr>
          <p:nvPr/>
        </p:nvCxnSpPr>
        <p:spPr bwMode="auto">
          <a:xfrm>
            <a:off x="6156325" y="4365625"/>
            <a:ext cx="1295400" cy="1492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8" name="AutoShape 26"/>
          <p:cNvCxnSpPr>
            <a:cxnSpLocks noChangeShapeType="1"/>
          </p:cNvCxnSpPr>
          <p:nvPr/>
        </p:nvCxnSpPr>
        <p:spPr bwMode="auto">
          <a:xfrm flipH="1" flipV="1">
            <a:off x="6154738" y="2260600"/>
            <a:ext cx="1587" cy="21050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5291138" y="3052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5867400" y="3268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6659563" y="2979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6515100" y="4348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6946900" y="44211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5867400" y="4637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 Box 33"/>
          <p:cNvSpPr txBox="1">
            <a:spLocks noChangeArrowheads="1"/>
          </p:cNvSpPr>
          <p:nvPr/>
        </p:nvSpPr>
        <p:spPr bwMode="auto">
          <a:xfrm flipV="1">
            <a:off x="5578475" y="4133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7" name="Text Box 35"/>
          <p:cNvSpPr txBox="1">
            <a:spLocks noChangeArrowheads="1"/>
          </p:cNvSpPr>
          <p:nvPr/>
        </p:nvSpPr>
        <p:spPr bwMode="auto">
          <a:xfrm flipV="1">
            <a:off x="6370638" y="40608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20" grpId="0" animBg="1"/>
      <p:bldP spid="22" grpId="0" animBg="1"/>
      <p:bldP spid="45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18"/>
          <p:cNvSpPr txBox="1">
            <a:spLocks noChangeArrowheads="1"/>
          </p:cNvSpPr>
          <p:nvPr/>
        </p:nvSpPr>
        <p:spPr bwMode="auto">
          <a:xfrm>
            <a:off x="6588125" y="1196975"/>
            <a:ext cx="2376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3200" b="1">
                <a:solidFill>
                  <a:srgbClr val="262626"/>
                </a:solidFill>
                <a:latin typeface="Calibri" pitchFamily="34" charset="0"/>
              </a:rPr>
              <a:t>Cilindro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68313" y="2492375"/>
            <a:ext cx="4032250" cy="2087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>
            <a:off x="6540500" y="1989138"/>
            <a:ext cx="1922463" cy="3168650"/>
          </a:xfrm>
          <a:prstGeom prst="can">
            <a:avLst>
              <a:gd name="adj" fmla="val 4120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8199" name="Arc 25"/>
          <p:cNvSpPr>
            <a:spLocks/>
          </p:cNvSpPr>
          <p:nvPr/>
        </p:nvSpPr>
        <p:spPr bwMode="auto">
          <a:xfrm rot="8689909">
            <a:off x="6738938" y="2860675"/>
            <a:ext cx="1619250" cy="1204913"/>
          </a:xfrm>
          <a:custGeom>
            <a:avLst/>
            <a:gdLst>
              <a:gd name="T0" fmla="*/ 303 w 21600"/>
              <a:gd name="T1" fmla="*/ 0 h 21535"/>
              <a:gd name="T2" fmla="*/ 3709 w 21600"/>
              <a:gd name="T3" fmla="*/ 1695 h 21535"/>
              <a:gd name="T4" fmla="*/ 0 w 21600"/>
              <a:gd name="T5" fmla="*/ 1695 h 21535"/>
              <a:gd name="T6" fmla="*/ 0 60000 65536"/>
              <a:gd name="T7" fmla="*/ 0 60000 65536"/>
              <a:gd name="T8" fmla="*/ 0 60000 65536"/>
              <a:gd name="T9" fmla="*/ 0 w 21600"/>
              <a:gd name="T10" fmla="*/ 0 h 21535"/>
              <a:gd name="T11" fmla="*/ 21600 w 21600"/>
              <a:gd name="T12" fmla="*/ 21535 h 215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35" fill="none" extrusionOk="0">
                <a:moveTo>
                  <a:pt x="1674" y="0"/>
                </a:moveTo>
                <a:cubicBezTo>
                  <a:pt x="12920" y="874"/>
                  <a:pt x="21600" y="10255"/>
                  <a:pt x="21600" y="21535"/>
                </a:cubicBezTo>
              </a:path>
              <a:path w="21600" h="21535" stroke="0" extrusionOk="0">
                <a:moveTo>
                  <a:pt x="1674" y="0"/>
                </a:moveTo>
                <a:cubicBezTo>
                  <a:pt x="12920" y="874"/>
                  <a:pt x="21600" y="10255"/>
                  <a:pt x="21600" y="21535"/>
                </a:cubicBezTo>
                <a:lnTo>
                  <a:pt x="0" y="21535"/>
                </a:lnTo>
                <a:close/>
              </a:path>
            </a:pathLst>
          </a:custGeom>
          <a:noFill/>
          <a:ln w="508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1403350" y="1196975"/>
            <a:ext cx="1851025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1619250" y="5013325"/>
            <a:ext cx="1851025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8202" name="Line 30"/>
          <p:cNvSpPr>
            <a:spLocks noChangeShapeType="1"/>
          </p:cNvSpPr>
          <p:nvPr/>
        </p:nvSpPr>
        <p:spPr bwMode="auto">
          <a:xfrm>
            <a:off x="468313" y="2311400"/>
            <a:ext cx="4032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8203" name="Line 30"/>
          <p:cNvSpPr>
            <a:spLocks noChangeShapeType="1"/>
          </p:cNvSpPr>
          <p:nvPr/>
        </p:nvSpPr>
        <p:spPr bwMode="auto">
          <a:xfrm>
            <a:off x="539750" y="4797425"/>
            <a:ext cx="39608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2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74</Words>
  <Application>Microsoft Office PowerPoint</Application>
  <PresentationFormat>Presentación en pantalla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ＭＳ Ｐゴシック</vt:lpstr>
      <vt:lpstr>Calibri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Goryet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básico</dc:title>
  <dc:creator>Goryet</dc:creator>
  <cp:lastModifiedBy>ESTEFANIA</cp:lastModifiedBy>
  <cp:revision>83</cp:revision>
  <dcterms:created xsi:type="dcterms:W3CDTF">2011-08-25T21:06:25Z</dcterms:created>
  <dcterms:modified xsi:type="dcterms:W3CDTF">2014-11-15T18:07:18Z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TC010721373082</vt:lpwstr>
  </property>
</Properties>
</file>