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87" r:id="rId2"/>
    <p:sldId id="416" r:id="rId3"/>
    <p:sldId id="414" r:id="rId4"/>
    <p:sldId id="417" r:id="rId5"/>
    <p:sldId id="418" r:id="rId6"/>
    <p:sldId id="419" r:id="rId7"/>
    <p:sldId id="420" r:id="rId8"/>
    <p:sldId id="421" r:id="rId9"/>
    <p:sldId id="422" r:id="rId10"/>
    <p:sldId id="423" r:id="rId11"/>
    <p:sldId id="424" r:id="rId12"/>
    <p:sldId id="425" r:id="rId13"/>
    <p:sldId id="426" r:id="rId14"/>
    <p:sldId id="427" r:id="rId15"/>
    <p:sldId id="428" r:id="rId16"/>
    <p:sldId id="429" r:id="rId17"/>
    <p:sldId id="432" r:id="rId18"/>
    <p:sldId id="430" r:id="rId19"/>
    <p:sldId id="431" r:id="rId20"/>
  </p:sldIdLst>
  <p:sldSz cx="9144000" cy="6858000" type="screen4x3"/>
  <p:notesSz cx="6954838" cy="9309100"/>
  <p:defaultTextStyle>
    <a:defPPr>
      <a:defRPr lang="es-ES"/>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A718"/>
    <a:srgbClr val="385395"/>
    <a:srgbClr val="BCAC6C"/>
    <a:srgbClr val="F0F5FA"/>
    <a:srgbClr val="A19049"/>
    <a:srgbClr val="918F90"/>
    <a:srgbClr val="00006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62" autoAdjust="0"/>
    <p:restoredTop sz="90493" autoAdjust="0"/>
  </p:normalViewPr>
  <p:slideViewPr>
    <p:cSldViewPr>
      <p:cViewPr>
        <p:scale>
          <a:sx n="100" d="100"/>
          <a:sy n="100" d="100"/>
        </p:scale>
        <p:origin x="-918" y="10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3013217" cy="464855"/>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39981" y="1"/>
            <a:ext cx="3013217" cy="464855"/>
          </a:xfrm>
          <a:prstGeom prst="rect">
            <a:avLst/>
          </a:prstGeom>
        </p:spPr>
        <p:txBody>
          <a:bodyPr vert="horz" lIns="91440" tIns="45720" rIns="91440" bIns="45720" rtlCol="0"/>
          <a:lstStyle>
            <a:lvl1pPr algn="r">
              <a:defRPr sz="1200"/>
            </a:lvl1pPr>
          </a:lstStyle>
          <a:p>
            <a:fld id="{1401B28F-0712-44D6-9319-8C07DAF5CC00}" type="datetimeFigureOut">
              <a:rPr lang="es-MX" smtClean="0"/>
              <a:pPr/>
              <a:t>21/11/2012</a:t>
            </a:fld>
            <a:endParaRPr lang="es-MX"/>
          </a:p>
        </p:txBody>
      </p:sp>
      <p:sp>
        <p:nvSpPr>
          <p:cNvPr id="4" name="3 Marcador de pie de página"/>
          <p:cNvSpPr>
            <a:spLocks noGrp="1"/>
          </p:cNvSpPr>
          <p:nvPr>
            <p:ph type="ftr" sz="quarter" idx="2"/>
          </p:nvPr>
        </p:nvSpPr>
        <p:spPr>
          <a:xfrm>
            <a:off x="0" y="8842746"/>
            <a:ext cx="3013217" cy="464855"/>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39981" y="8842746"/>
            <a:ext cx="3013217" cy="464855"/>
          </a:xfrm>
          <a:prstGeom prst="rect">
            <a:avLst/>
          </a:prstGeom>
        </p:spPr>
        <p:txBody>
          <a:bodyPr vert="horz" lIns="91440" tIns="45720" rIns="91440" bIns="45720" rtlCol="0" anchor="b"/>
          <a:lstStyle>
            <a:lvl1pPr algn="r">
              <a:defRPr sz="1200"/>
            </a:lvl1pPr>
          </a:lstStyle>
          <a:p>
            <a:fld id="{CB1E1DCF-7E48-482E-9DDD-EDB12CFD8DB0}" type="slidenum">
              <a:rPr lang="es-MX" smtClean="0"/>
              <a:pPr/>
              <a:t>‹Nº›</a:t>
            </a:fld>
            <a:endParaRPr lang="es-MX"/>
          </a:p>
        </p:txBody>
      </p:sp>
    </p:spTree>
    <p:extLst>
      <p:ext uri="{BB962C8B-B14F-4D97-AF65-F5344CB8AC3E}">
        <p14:creationId xmlns:p14="http://schemas.microsoft.com/office/powerpoint/2010/main" val="34685938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3013217" cy="464855"/>
          </a:xfrm>
          <a:prstGeom prst="rect">
            <a:avLst/>
          </a:prstGeom>
        </p:spPr>
        <p:txBody>
          <a:bodyPr vert="horz" lIns="93177" tIns="46589" rIns="93177" bIns="46589" rtlCol="0"/>
          <a:lstStyle>
            <a:lvl1pPr algn="l">
              <a:defRPr sz="1200">
                <a:cs typeface="+mn-cs"/>
              </a:defRPr>
            </a:lvl1pPr>
          </a:lstStyle>
          <a:p>
            <a:pPr>
              <a:defRPr/>
            </a:pPr>
            <a:endParaRPr lang="es-MX"/>
          </a:p>
        </p:txBody>
      </p:sp>
      <p:sp>
        <p:nvSpPr>
          <p:cNvPr id="3" name="2 Marcador de fecha"/>
          <p:cNvSpPr>
            <a:spLocks noGrp="1"/>
          </p:cNvSpPr>
          <p:nvPr>
            <p:ph type="dt" idx="1"/>
          </p:nvPr>
        </p:nvSpPr>
        <p:spPr>
          <a:xfrm>
            <a:off x="3939981" y="1"/>
            <a:ext cx="3013217" cy="464855"/>
          </a:xfrm>
          <a:prstGeom prst="rect">
            <a:avLst/>
          </a:prstGeom>
        </p:spPr>
        <p:txBody>
          <a:bodyPr vert="horz" lIns="93177" tIns="46589" rIns="93177" bIns="46589" rtlCol="0"/>
          <a:lstStyle>
            <a:lvl1pPr algn="r">
              <a:defRPr sz="1200">
                <a:cs typeface="+mn-cs"/>
              </a:defRPr>
            </a:lvl1pPr>
          </a:lstStyle>
          <a:p>
            <a:pPr>
              <a:defRPr/>
            </a:pPr>
            <a:fld id="{55B02EC2-1D7F-4E94-81A1-7705DF41F19F}" type="datetimeFigureOut">
              <a:rPr lang="es-MX"/>
              <a:pPr>
                <a:defRPr/>
              </a:pPr>
              <a:t>21/11/2012</a:t>
            </a:fld>
            <a:endParaRPr lang="es-MX"/>
          </a:p>
        </p:txBody>
      </p:sp>
      <p:sp>
        <p:nvSpPr>
          <p:cNvPr id="4" name="3 Marcador de imagen de diapositiva"/>
          <p:cNvSpPr>
            <a:spLocks noGrp="1" noRot="1" noChangeAspect="1"/>
          </p:cNvSpPr>
          <p:nvPr>
            <p:ph type="sldImg" idx="2"/>
          </p:nvPr>
        </p:nvSpPr>
        <p:spPr>
          <a:xfrm>
            <a:off x="1149350" y="696913"/>
            <a:ext cx="4656138" cy="3490912"/>
          </a:xfrm>
          <a:prstGeom prst="rect">
            <a:avLst/>
          </a:prstGeom>
          <a:noFill/>
          <a:ln w="12700">
            <a:solidFill>
              <a:prstClr val="black"/>
            </a:solidFill>
          </a:ln>
        </p:spPr>
        <p:txBody>
          <a:bodyPr vert="horz" lIns="93177" tIns="46589" rIns="93177" bIns="46589" rtlCol="0" anchor="ctr"/>
          <a:lstStyle/>
          <a:p>
            <a:pPr lvl="0"/>
            <a:endParaRPr lang="es-MX" noProof="0"/>
          </a:p>
        </p:txBody>
      </p:sp>
      <p:sp>
        <p:nvSpPr>
          <p:cNvPr id="5" name="4 Marcador de notas"/>
          <p:cNvSpPr>
            <a:spLocks noGrp="1"/>
          </p:cNvSpPr>
          <p:nvPr>
            <p:ph type="body" sz="quarter" idx="3"/>
          </p:nvPr>
        </p:nvSpPr>
        <p:spPr>
          <a:xfrm>
            <a:off x="695484" y="4422123"/>
            <a:ext cx="5563870" cy="4188195"/>
          </a:xfrm>
          <a:prstGeom prst="rect">
            <a:avLst/>
          </a:prstGeom>
        </p:spPr>
        <p:txBody>
          <a:bodyPr vert="horz" lIns="93177" tIns="46589" rIns="93177" bIns="46589"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842746"/>
            <a:ext cx="3013217" cy="464855"/>
          </a:xfrm>
          <a:prstGeom prst="rect">
            <a:avLst/>
          </a:prstGeom>
        </p:spPr>
        <p:txBody>
          <a:bodyPr vert="horz" lIns="93177" tIns="46589" rIns="93177" bIns="46589" rtlCol="0" anchor="b"/>
          <a:lstStyle>
            <a:lvl1pPr algn="l">
              <a:defRPr sz="1200">
                <a:cs typeface="+mn-cs"/>
              </a:defRPr>
            </a:lvl1pPr>
          </a:lstStyle>
          <a:p>
            <a:pPr>
              <a:defRPr/>
            </a:pPr>
            <a:endParaRPr lang="es-MX"/>
          </a:p>
        </p:txBody>
      </p:sp>
      <p:sp>
        <p:nvSpPr>
          <p:cNvPr id="7" name="6 Marcador de número de diapositiva"/>
          <p:cNvSpPr>
            <a:spLocks noGrp="1"/>
          </p:cNvSpPr>
          <p:nvPr>
            <p:ph type="sldNum" sz="quarter" idx="5"/>
          </p:nvPr>
        </p:nvSpPr>
        <p:spPr>
          <a:xfrm>
            <a:off x="3939981" y="8842746"/>
            <a:ext cx="3013217" cy="464855"/>
          </a:xfrm>
          <a:prstGeom prst="rect">
            <a:avLst/>
          </a:prstGeom>
        </p:spPr>
        <p:txBody>
          <a:bodyPr vert="horz" lIns="93177" tIns="46589" rIns="93177" bIns="46589" rtlCol="0" anchor="b"/>
          <a:lstStyle>
            <a:lvl1pPr algn="r">
              <a:defRPr sz="1200">
                <a:cs typeface="+mn-cs"/>
              </a:defRPr>
            </a:lvl1pPr>
          </a:lstStyle>
          <a:p>
            <a:pPr>
              <a:defRPr/>
            </a:pPr>
            <a:fld id="{B084BBC3-34FF-41DC-88EA-B73E4040AECE}" type="slidenum">
              <a:rPr lang="es-MX"/>
              <a:pPr>
                <a:defRPr/>
              </a:pPr>
              <a:t>‹Nº›</a:t>
            </a:fld>
            <a:endParaRPr lang="es-MX"/>
          </a:p>
        </p:txBody>
      </p:sp>
    </p:spTree>
    <p:extLst>
      <p:ext uri="{BB962C8B-B14F-4D97-AF65-F5344CB8AC3E}">
        <p14:creationId xmlns:p14="http://schemas.microsoft.com/office/powerpoint/2010/main" val="84542708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MX"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sz="3600"/>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grpSp>
        <p:nvGrpSpPr>
          <p:cNvPr id="4" name="3 Grupo"/>
          <p:cNvGrpSpPr/>
          <p:nvPr userDrawn="1"/>
        </p:nvGrpSpPr>
        <p:grpSpPr>
          <a:xfrm>
            <a:off x="7628100" y="75111"/>
            <a:ext cx="1301618" cy="778424"/>
            <a:chOff x="679999" y="2782164"/>
            <a:chExt cx="2440925" cy="1715971"/>
          </a:xfrm>
        </p:grpSpPr>
        <p:pic>
          <p:nvPicPr>
            <p:cNvPr id="5" name="Picture 7" descr="ESCUDO_ITLAC_OFICIAL 4CM"/>
            <p:cNvPicPr>
              <a:picLocks noChangeAspect="1" noChangeArrowheads="1"/>
            </p:cNvPicPr>
            <p:nvPr/>
          </p:nvPicPr>
          <p:blipFill>
            <a:blip r:embed="rId2" cstate="print">
              <a:clrChange>
                <a:clrFrom>
                  <a:srgbClr val="FDFDFB"/>
                </a:clrFrom>
                <a:clrTo>
                  <a:srgbClr val="FDFDFB">
                    <a:alpha val="0"/>
                  </a:srgbClr>
                </a:clrTo>
              </a:clrChange>
            </a:blip>
            <a:srcRect/>
            <a:stretch>
              <a:fillRect/>
            </a:stretch>
          </p:blipFill>
          <p:spPr bwMode="auto">
            <a:xfrm>
              <a:off x="679999" y="2782164"/>
              <a:ext cx="2056123" cy="1566642"/>
            </a:xfrm>
            <a:prstGeom prst="rect">
              <a:avLst/>
            </a:prstGeom>
            <a:noFill/>
          </p:spPr>
        </p:pic>
        <p:sp>
          <p:nvSpPr>
            <p:cNvPr id="6" name="5 Elipse"/>
            <p:cNvSpPr/>
            <p:nvPr/>
          </p:nvSpPr>
          <p:spPr>
            <a:xfrm>
              <a:off x="2774273" y="4033847"/>
              <a:ext cx="346651" cy="46428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1"/>
            <a:lstStyle/>
            <a:p>
              <a:pPr algn="l"/>
              <a:r>
                <a:rPr lang="es-MX" sz="900" b="1" dirty="0" smtClean="0">
                  <a:solidFill>
                    <a:schemeClr val="tx1"/>
                  </a:solidFill>
                </a:rPr>
                <a:t>R</a:t>
              </a:r>
              <a:endParaRPr lang="es-MX" sz="900" b="1" dirty="0">
                <a:solidFill>
                  <a:schemeClr val="tx1"/>
                </a:solidFil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a:defRPr>
                <a:cs typeface="+mn-cs"/>
              </a:defRPr>
            </a:lvl1pPr>
          </a:lstStyle>
          <a:p>
            <a:pPr>
              <a:defRPr/>
            </a:pPr>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0D16EFA0-B2BD-438B-AA11-C38CDDE7F8BD}"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a:defRPr>
                <a:cs typeface="+mn-cs"/>
              </a:defRPr>
            </a:lvl1pPr>
          </a:lstStyle>
          <a:p>
            <a:pPr>
              <a:defRPr/>
            </a:pPr>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120ECD99-573D-458E-B31C-A030E1737671}"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000108"/>
            <a:ext cx="7729534" cy="1143000"/>
          </a:xfrm>
        </p:spPr>
        <p:txBody>
          <a:bodyPr>
            <a:noAutofit/>
          </a:bodyPr>
          <a:lstStyle>
            <a:lvl1pPr>
              <a:defRPr sz="2800"/>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1071538" y="2214554"/>
            <a:ext cx="7715304" cy="3911609"/>
          </a:xfrm>
        </p:spPr>
        <p:txBody>
          <a:bodyPr>
            <a:normAutofit/>
          </a:bodyPr>
          <a:lstStyle>
            <a:lvl1pPr>
              <a:defRPr sz="2800"/>
            </a:lvl1pPr>
            <a:lvl2pPr>
              <a:defRPr sz="2400"/>
            </a:lvl2pPr>
            <a:lvl3pPr>
              <a:defRPr sz="2000"/>
            </a:lvl3pPr>
            <a:lvl4pPr>
              <a:defRPr sz="1800"/>
            </a:lvl4pPr>
            <a:lvl5pPr>
              <a:defRPr sz="18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normAutofit/>
          </a:bodyPr>
          <a:lstStyle>
            <a:lvl1pPr algn="ctr">
              <a:defRPr sz="3200" b="1" cap="all"/>
            </a:lvl1p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000100" y="1071546"/>
            <a:ext cx="7872410" cy="1143000"/>
          </a:xfrm>
        </p:spPr>
        <p:txBody>
          <a:bodyPr>
            <a:noAutofit/>
          </a:bodyPr>
          <a:lstStyle>
            <a:lvl1pPr>
              <a:defRPr sz="3200"/>
            </a:lvl1pPr>
          </a:lstStyle>
          <a:p>
            <a:r>
              <a:rPr lang="es-ES" dirty="0" smtClean="0"/>
              <a:t>Haga clic para modificar el estilo de título del patrón</a:t>
            </a:r>
            <a:endParaRPr lang="es-ES" dirty="0"/>
          </a:p>
        </p:txBody>
      </p:sp>
      <p:sp>
        <p:nvSpPr>
          <p:cNvPr id="3" name="2 Marcador de contenido"/>
          <p:cNvSpPr>
            <a:spLocks noGrp="1"/>
          </p:cNvSpPr>
          <p:nvPr>
            <p:ph sz="half" idx="1"/>
          </p:nvPr>
        </p:nvSpPr>
        <p:spPr>
          <a:xfrm>
            <a:off x="1000100" y="2285992"/>
            <a:ext cx="3752848" cy="3911609"/>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contenido"/>
          <p:cNvSpPr>
            <a:spLocks noGrp="1"/>
          </p:cNvSpPr>
          <p:nvPr>
            <p:ph sz="half" idx="2"/>
          </p:nvPr>
        </p:nvSpPr>
        <p:spPr>
          <a:xfrm>
            <a:off x="5143504" y="2285992"/>
            <a:ext cx="3714776" cy="3840171"/>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071546"/>
            <a:ext cx="7786742" cy="1143000"/>
          </a:xfrm>
        </p:spPr>
        <p:txBody>
          <a:bodyPr>
            <a:noAutofit/>
          </a:bodyPr>
          <a:lstStyle>
            <a:lvl1pPr>
              <a:defRPr sz="3200"/>
            </a:lvl1p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1071538" y="2357430"/>
            <a:ext cx="368299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071538" y="3071809"/>
            <a:ext cx="3714776" cy="3054353"/>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5" name="4 Marcador de texto"/>
          <p:cNvSpPr>
            <a:spLocks noGrp="1"/>
          </p:cNvSpPr>
          <p:nvPr>
            <p:ph type="body" sz="quarter" idx="3"/>
          </p:nvPr>
        </p:nvSpPr>
        <p:spPr>
          <a:xfrm>
            <a:off x="4929190" y="2357430"/>
            <a:ext cx="3929090"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4929190" y="3071809"/>
            <a:ext cx="3970337" cy="3054353"/>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85838" y="1000108"/>
            <a:ext cx="7943880" cy="1143000"/>
          </a:xfrm>
        </p:spPr>
        <p:txBody>
          <a:bodyPr>
            <a:noAutofit/>
          </a:bodyPr>
          <a:lstStyle>
            <a:lvl1pPr>
              <a:defRPr sz="2800"/>
            </a:lvl1pPr>
          </a:lstStyle>
          <a:p>
            <a:r>
              <a:rPr lang="es-ES" dirty="0" smtClean="0"/>
              <a:t>Haga clic para modificar el estilo de título del patrón</a:t>
            </a:r>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071546"/>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214810" y="1071546"/>
            <a:ext cx="4643470" cy="5054617"/>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texto"/>
          <p:cNvSpPr>
            <a:spLocks noGrp="1"/>
          </p:cNvSpPr>
          <p:nvPr>
            <p:ph type="body" sz="half" idx="2"/>
          </p:nvPr>
        </p:nvSpPr>
        <p:spPr>
          <a:xfrm>
            <a:off x="1063621" y="2285992"/>
            <a:ext cx="3008313" cy="384017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noAutofit/>
          </a:bodyPr>
          <a:lstStyle>
            <a:lvl1pPr algn="l">
              <a:defRPr sz="1800" b="1"/>
            </a:lvl1pPr>
          </a:lstStyle>
          <a:p>
            <a:r>
              <a:rPr lang="es-ES" dirty="0" smtClean="0"/>
              <a:t>Haga clic para modificar el estilo de título del patrón</a:t>
            </a:r>
            <a:endParaRPr lang="es-ES" dirty="0"/>
          </a:p>
        </p:txBody>
      </p:sp>
      <p:sp>
        <p:nvSpPr>
          <p:cNvPr id="3" name="2 Marcador de posición de imagen"/>
          <p:cNvSpPr>
            <a:spLocks noGrp="1"/>
          </p:cNvSpPr>
          <p:nvPr>
            <p:ph type="pic" idx="1"/>
          </p:nvPr>
        </p:nvSpPr>
        <p:spPr>
          <a:xfrm>
            <a:off x="1792288" y="1000107"/>
            <a:ext cx="5486400" cy="372746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0242" name="23 Grupo"/>
          <p:cNvGrpSpPr>
            <a:grpSpLocks/>
          </p:cNvGrpSpPr>
          <p:nvPr/>
        </p:nvGrpSpPr>
        <p:grpSpPr bwMode="auto">
          <a:xfrm>
            <a:off x="0" y="2786063"/>
            <a:ext cx="3857625" cy="4071937"/>
            <a:chOff x="0" y="2786058"/>
            <a:chExt cx="3857620" cy="4071942"/>
          </a:xfrm>
        </p:grpSpPr>
        <p:pic>
          <p:nvPicPr>
            <p:cNvPr id="10261" name="7 Imagen" descr="logo blanco.png"/>
            <p:cNvPicPr>
              <a:picLocks noChangeAspect="1"/>
            </p:cNvPicPr>
            <p:nvPr userDrawn="1"/>
          </p:nvPicPr>
          <p:blipFill>
            <a:blip r:embed="rId13" cstate="print"/>
            <a:srcRect l="60141" b="5016"/>
            <a:stretch>
              <a:fillRect/>
            </a:stretch>
          </p:blipFill>
          <p:spPr bwMode="auto">
            <a:xfrm>
              <a:off x="0" y="2786058"/>
              <a:ext cx="3835074" cy="4071942"/>
            </a:xfrm>
            <a:prstGeom prst="rect">
              <a:avLst/>
            </a:prstGeom>
            <a:noFill/>
            <a:ln w="9525">
              <a:noFill/>
              <a:miter lim="800000"/>
              <a:headEnd/>
              <a:tailEnd/>
            </a:ln>
          </p:spPr>
        </p:pic>
        <p:sp>
          <p:nvSpPr>
            <p:cNvPr id="23" name="22 Rectángulo"/>
            <p:cNvSpPr/>
            <p:nvPr userDrawn="1"/>
          </p:nvSpPr>
          <p:spPr>
            <a:xfrm>
              <a:off x="0" y="2786058"/>
              <a:ext cx="3857620" cy="4071942"/>
            </a:xfrm>
            <a:prstGeom prst="rect">
              <a:avLst/>
            </a:prstGeom>
            <a:solidFill>
              <a:schemeClr val="bg1">
                <a:alpha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grpSp>
        <p:nvGrpSpPr>
          <p:cNvPr id="10243" name="9 Grupo"/>
          <p:cNvGrpSpPr>
            <a:grpSpLocks/>
          </p:cNvGrpSpPr>
          <p:nvPr/>
        </p:nvGrpSpPr>
        <p:grpSpPr bwMode="auto">
          <a:xfrm>
            <a:off x="4429125" y="1143000"/>
            <a:ext cx="4714875" cy="5715000"/>
            <a:chOff x="4429124" y="1142984"/>
            <a:chExt cx="4714876" cy="5715040"/>
          </a:xfrm>
        </p:grpSpPr>
        <p:pic>
          <p:nvPicPr>
            <p:cNvPr id="10259" name="6 Imagen" descr="logo blanco.png"/>
            <p:cNvPicPr>
              <a:picLocks noChangeAspect="1"/>
            </p:cNvPicPr>
            <p:nvPr userDrawn="1"/>
          </p:nvPicPr>
          <p:blipFill>
            <a:blip r:embed="rId14" cstate="print"/>
            <a:srcRect r="63242"/>
            <a:stretch>
              <a:fillRect/>
            </a:stretch>
          </p:blipFill>
          <p:spPr bwMode="auto">
            <a:xfrm>
              <a:off x="4429124" y="1142984"/>
              <a:ext cx="4714876" cy="5715040"/>
            </a:xfrm>
            <a:prstGeom prst="rect">
              <a:avLst/>
            </a:prstGeom>
            <a:noFill/>
            <a:ln w="9525">
              <a:noFill/>
              <a:miter lim="800000"/>
              <a:headEnd/>
              <a:tailEnd/>
            </a:ln>
          </p:spPr>
        </p:pic>
        <p:sp>
          <p:nvSpPr>
            <p:cNvPr id="9" name="8 Rectángulo"/>
            <p:cNvSpPr/>
            <p:nvPr userDrawn="1"/>
          </p:nvSpPr>
          <p:spPr>
            <a:xfrm>
              <a:off x="4429124" y="1142984"/>
              <a:ext cx="4714876" cy="5715040"/>
            </a:xfrm>
            <a:prstGeom prst="rect">
              <a:avLst/>
            </a:prstGeom>
            <a:solidFill>
              <a:schemeClr val="bg1">
                <a:alpha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10245" name="1 Marcador de título"/>
          <p:cNvSpPr>
            <a:spLocks noGrp="1"/>
          </p:cNvSpPr>
          <p:nvPr>
            <p:ph type="title"/>
          </p:nvPr>
        </p:nvSpPr>
        <p:spPr bwMode="auto">
          <a:xfrm>
            <a:off x="1000125" y="1143000"/>
            <a:ext cx="78724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46" name="2 Marcador de texto"/>
          <p:cNvSpPr>
            <a:spLocks noGrp="1"/>
          </p:cNvSpPr>
          <p:nvPr>
            <p:ph type="body" idx="1"/>
          </p:nvPr>
        </p:nvSpPr>
        <p:spPr bwMode="auto">
          <a:xfrm>
            <a:off x="1000125" y="2357438"/>
            <a:ext cx="7858125" cy="3768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p>
        </p:txBody>
      </p:sp>
      <p:sp>
        <p:nvSpPr>
          <p:cNvPr id="15" name="14 Rectángulo"/>
          <p:cNvSpPr/>
          <p:nvPr/>
        </p:nvSpPr>
        <p:spPr>
          <a:xfrm>
            <a:off x="928688" y="0"/>
            <a:ext cx="8215312" cy="92868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s-MX" sz="2000" dirty="0" smtClean="0">
                <a:solidFill>
                  <a:schemeClr val="bg1"/>
                </a:solidFill>
                <a:latin typeface="Calibri" pitchFamily="34" charset="0"/>
              </a:rPr>
              <a:t>Instituto Tecnológico</a:t>
            </a:r>
            <a:r>
              <a:rPr lang="es-MX" sz="2000" baseline="0" dirty="0" smtClean="0">
                <a:solidFill>
                  <a:schemeClr val="bg1"/>
                </a:solidFill>
                <a:latin typeface="Calibri" pitchFamily="34" charset="0"/>
              </a:rPr>
              <a:t> de Lázaro Cárdenas</a:t>
            </a:r>
            <a:endParaRPr lang="es-ES" sz="2000" dirty="0">
              <a:solidFill>
                <a:schemeClr val="bg1"/>
              </a:solidFill>
              <a:latin typeface="Calibri" pitchFamily="34" charset="0"/>
            </a:endParaRPr>
          </a:p>
        </p:txBody>
      </p:sp>
      <p:pic>
        <p:nvPicPr>
          <p:cNvPr id="10249" name="15 Imagen" descr="logo sep 2007 vertical.jpg"/>
          <p:cNvPicPr>
            <a:picLocks noChangeAspect="1"/>
          </p:cNvPicPr>
          <p:nvPr/>
        </p:nvPicPr>
        <p:blipFill>
          <a:blip r:embed="rId15" cstate="print"/>
          <a:srcRect/>
          <a:stretch>
            <a:fillRect/>
          </a:stretch>
        </p:blipFill>
        <p:spPr bwMode="auto">
          <a:xfrm>
            <a:off x="0" y="0"/>
            <a:ext cx="954088" cy="1428750"/>
          </a:xfrm>
          <a:prstGeom prst="rect">
            <a:avLst/>
          </a:prstGeom>
          <a:noFill/>
          <a:ln w="9525">
            <a:noFill/>
            <a:miter lim="800000"/>
            <a:headEnd/>
            <a:tailEnd/>
          </a:ln>
        </p:spPr>
      </p:pic>
      <p:grpSp>
        <p:nvGrpSpPr>
          <p:cNvPr id="12" name="11 Grupo"/>
          <p:cNvGrpSpPr/>
          <p:nvPr userDrawn="1"/>
        </p:nvGrpSpPr>
        <p:grpSpPr>
          <a:xfrm>
            <a:off x="7628100" y="75111"/>
            <a:ext cx="1301618" cy="778424"/>
            <a:chOff x="679999" y="2782164"/>
            <a:chExt cx="2440925" cy="1715971"/>
          </a:xfrm>
        </p:grpSpPr>
        <p:pic>
          <p:nvPicPr>
            <p:cNvPr id="13" name="Picture 7" descr="ESCUDO_ITLAC_OFICIAL 4CM"/>
            <p:cNvPicPr>
              <a:picLocks noChangeAspect="1" noChangeArrowheads="1"/>
            </p:cNvPicPr>
            <p:nvPr/>
          </p:nvPicPr>
          <p:blipFill>
            <a:blip r:embed="rId16" cstate="print">
              <a:clrChange>
                <a:clrFrom>
                  <a:srgbClr val="FDFDFB"/>
                </a:clrFrom>
                <a:clrTo>
                  <a:srgbClr val="FDFDFB">
                    <a:alpha val="0"/>
                  </a:srgbClr>
                </a:clrTo>
              </a:clrChange>
            </a:blip>
            <a:srcRect/>
            <a:stretch>
              <a:fillRect/>
            </a:stretch>
          </p:blipFill>
          <p:spPr bwMode="auto">
            <a:xfrm>
              <a:off x="679999" y="2782164"/>
              <a:ext cx="2056123" cy="1566642"/>
            </a:xfrm>
            <a:prstGeom prst="rect">
              <a:avLst/>
            </a:prstGeom>
            <a:noFill/>
          </p:spPr>
        </p:pic>
        <p:sp>
          <p:nvSpPr>
            <p:cNvPr id="14" name="13 Elipse"/>
            <p:cNvSpPr/>
            <p:nvPr/>
          </p:nvSpPr>
          <p:spPr>
            <a:xfrm>
              <a:off x="2774273" y="4033847"/>
              <a:ext cx="346651" cy="46428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1"/>
            <a:lstStyle/>
            <a:p>
              <a:pPr algn="l"/>
              <a:r>
                <a:rPr lang="es-MX" sz="900" b="1" dirty="0" smtClean="0">
                  <a:solidFill>
                    <a:schemeClr val="tx1"/>
                  </a:solidFill>
                </a:rPr>
                <a:t>R</a:t>
              </a:r>
              <a:endParaRPr lang="es-MX" sz="900" b="1" dirty="0">
                <a:solidFill>
                  <a:schemeClr val="tx1"/>
                </a:solidFill>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Lucida Sans Unicode" pitchFamily="34" charset="0"/>
        </a:defRPr>
      </a:lvl2pPr>
      <a:lvl3pPr algn="ctr" rtl="0" eaLnBrk="0" fontAlgn="base" hangingPunct="0">
        <a:spcBef>
          <a:spcPct val="0"/>
        </a:spcBef>
        <a:spcAft>
          <a:spcPct val="0"/>
        </a:spcAft>
        <a:defRPr sz="3200">
          <a:solidFill>
            <a:schemeClr val="tx1"/>
          </a:solidFill>
          <a:latin typeface="Lucida Sans Unicode" pitchFamily="34" charset="0"/>
        </a:defRPr>
      </a:lvl3pPr>
      <a:lvl4pPr algn="ctr" rtl="0" eaLnBrk="0" fontAlgn="base" hangingPunct="0">
        <a:spcBef>
          <a:spcPct val="0"/>
        </a:spcBef>
        <a:spcAft>
          <a:spcPct val="0"/>
        </a:spcAft>
        <a:defRPr sz="3200">
          <a:solidFill>
            <a:schemeClr val="tx1"/>
          </a:solidFill>
          <a:latin typeface="Lucida Sans Unicode" pitchFamily="34" charset="0"/>
        </a:defRPr>
      </a:lvl4pPr>
      <a:lvl5pPr algn="ctr" rtl="0" eaLnBrk="0" fontAlgn="base" hangingPunct="0">
        <a:spcBef>
          <a:spcPct val="0"/>
        </a:spcBef>
        <a:spcAft>
          <a:spcPct val="0"/>
        </a:spcAft>
        <a:defRPr sz="3200">
          <a:solidFill>
            <a:schemeClr val="tx1"/>
          </a:solidFill>
          <a:latin typeface="Lucida Sans Unicode" pitchFamily="34" charset="0"/>
        </a:defRPr>
      </a:lvl5pPr>
      <a:lvl6pPr marL="457200" algn="ctr" rtl="0" fontAlgn="base">
        <a:spcBef>
          <a:spcPct val="0"/>
        </a:spcBef>
        <a:spcAft>
          <a:spcPct val="0"/>
        </a:spcAft>
        <a:defRPr sz="3200">
          <a:solidFill>
            <a:schemeClr val="tx1"/>
          </a:solidFill>
          <a:latin typeface="Lucida Sans Unicode" pitchFamily="34" charset="0"/>
        </a:defRPr>
      </a:lvl6pPr>
      <a:lvl7pPr marL="914400" algn="ctr" rtl="0" fontAlgn="base">
        <a:spcBef>
          <a:spcPct val="0"/>
        </a:spcBef>
        <a:spcAft>
          <a:spcPct val="0"/>
        </a:spcAft>
        <a:defRPr sz="3200">
          <a:solidFill>
            <a:schemeClr val="tx1"/>
          </a:solidFill>
          <a:latin typeface="Lucida Sans Unicode" pitchFamily="34" charset="0"/>
        </a:defRPr>
      </a:lvl7pPr>
      <a:lvl8pPr marL="1371600" algn="ctr" rtl="0" fontAlgn="base">
        <a:spcBef>
          <a:spcPct val="0"/>
        </a:spcBef>
        <a:spcAft>
          <a:spcPct val="0"/>
        </a:spcAft>
        <a:defRPr sz="3200">
          <a:solidFill>
            <a:schemeClr val="tx1"/>
          </a:solidFill>
          <a:latin typeface="Lucida Sans Unicode" pitchFamily="34" charset="0"/>
        </a:defRPr>
      </a:lvl8pPr>
      <a:lvl9pPr marL="1828800" algn="ctr" rtl="0" fontAlgn="base">
        <a:spcBef>
          <a:spcPct val="0"/>
        </a:spcBef>
        <a:spcAft>
          <a:spcPct val="0"/>
        </a:spcAft>
        <a:defRPr sz="3200">
          <a:solidFill>
            <a:schemeClr val="tx1"/>
          </a:solidFill>
          <a:latin typeface="Lucida Sans Unicode"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RCO%20TE&#211;RICO.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RCO%20METODOL&#211;GICO.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slideshare.net/Decimo/arquitectura-3-capas" TargetMode="External"/><Relationship Id="rId2" Type="http://schemas.openxmlformats.org/officeDocument/2006/relationships/hyperlink" Target="http://www.dof.gob.mx/nota_detalle.php?codigo=5157568&amp;fecha=02/09/201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21 Grupo"/>
          <p:cNvGrpSpPr>
            <a:grpSpLocks/>
          </p:cNvGrpSpPr>
          <p:nvPr/>
        </p:nvGrpSpPr>
        <p:grpSpPr bwMode="auto">
          <a:xfrm>
            <a:off x="0" y="5786454"/>
            <a:ext cx="4500562" cy="876300"/>
            <a:chOff x="214282" y="5838844"/>
            <a:chExt cx="4929222" cy="876304"/>
          </a:xfrm>
        </p:grpSpPr>
        <p:sp>
          <p:nvSpPr>
            <p:cNvPr id="6" name="5 Rectángulo"/>
            <p:cNvSpPr/>
            <p:nvPr/>
          </p:nvSpPr>
          <p:spPr>
            <a:xfrm>
              <a:off x="410081" y="5838844"/>
              <a:ext cx="4428084" cy="571503"/>
            </a:xfrm>
            <a:prstGeom prst="rect">
              <a:avLst/>
            </a:prstGeom>
            <a:solidFill>
              <a:srgbClr val="385395"/>
            </a:solidFill>
            <a:ln>
              <a:solidFill>
                <a:srgbClr val="38539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7" name="6 Rectángulo"/>
            <p:cNvSpPr/>
            <p:nvPr/>
          </p:nvSpPr>
          <p:spPr>
            <a:xfrm>
              <a:off x="562066" y="5991245"/>
              <a:ext cx="4429453" cy="571503"/>
            </a:xfrm>
            <a:prstGeom prst="rect">
              <a:avLst/>
            </a:prstGeom>
            <a:solidFill>
              <a:srgbClr val="BCAC6C"/>
            </a:solidFill>
            <a:ln>
              <a:solidFill>
                <a:srgbClr val="BCAC6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8" name="7 Rectángulo"/>
            <p:cNvSpPr/>
            <p:nvPr/>
          </p:nvSpPr>
          <p:spPr>
            <a:xfrm>
              <a:off x="714050" y="6143645"/>
              <a:ext cx="4429454" cy="571503"/>
            </a:xfrm>
            <a:prstGeom prst="rect">
              <a:avLst/>
            </a:prstGeom>
            <a:solidFill>
              <a:srgbClr val="918F90"/>
            </a:solidFill>
            <a:ln>
              <a:solidFill>
                <a:srgbClr val="918F9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1200" dirty="0"/>
            </a:p>
          </p:txBody>
        </p:sp>
        <p:cxnSp>
          <p:nvCxnSpPr>
            <p:cNvPr id="9" name="8 Conector recto"/>
            <p:cNvCxnSpPr/>
            <p:nvPr/>
          </p:nvCxnSpPr>
          <p:spPr>
            <a:xfrm flipV="1">
              <a:off x="214282" y="6553227"/>
              <a:ext cx="2834295" cy="190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 name="9 CuadroTexto"/>
          <p:cNvSpPr txBox="1"/>
          <p:nvPr/>
        </p:nvSpPr>
        <p:spPr>
          <a:xfrm>
            <a:off x="604646" y="6139534"/>
            <a:ext cx="3747575" cy="523220"/>
          </a:xfrm>
          <a:prstGeom prst="rect">
            <a:avLst/>
          </a:prstGeom>
          <a:noFill/>
        </p:spPr>
        <p:txBody>
          <a:bodyPr wrap="square" rtlCol="0">
            <a:spAutoFit/>
          </a:bodyPr>
          <a:lstStyle/>
          <a:p>
            <a:pPr algn="r"/>
            <a:r>
              <a:rPr lang="es-ES" sz="1400" dirty="0" smtClean="0">
                <a:solidFill>
                  <a:schemeClr val="bg1"/>
                </a:solidFill>
              </a:rPr>
              <a:t>Lázaro Cárdenas, </a:t>
            </a:r>
            <a:r>
              <a:rPr lang="es-ES" sz="1400" dirty="0" err="1" smtClean="0">
                <a:solidFill>
                  <a:schemeClr val="bg1"/>
                </a:solidFill>
              </a:rPr>
              <a:t>Mich</a:t>
            </a:r>
            <a:r>
              <a:rPr lang="es-ES" sz="1400" dirty="0" smtClean="0">
                <a:solidFill>
                  <a:schemeClr val="bg1"/>
                </a:solidFill>
              </a:rPr>
              <a:t>.</a:t>
            </a:r>
          </a:p>
          <a:p>
            <a:pPr algn="r"/>
            <a:r>
              <a:rPr lang="es-ES" sz="1400" dirty="0" smtClean="0">
                <a:solidFill>
                  <a:schemeClr val="bg1"/>
                </a:solidFill>
              </a:rPr>
              <a:t>Noviembre de 2012</a:t>
            </a:r>
            <a:endParaRPr lang="es-ES" sz="1400" dirty="0">
              <a:solidFill>
                <a:schemeClr val="bg1"/>
              </a:solidFill>
            </a:endParaRPr>
          </a:p>
        </p:txBody>
      </p:sp>
      <p:sp>
        <p:nvSpPr>
          <p:cNvPr id="12" name="Text Box 5"/>
          <p:cNvSpPr txBox="1">
            <a:spLocks noChangeArrowheads="1"/>
          </p:cNvSpPr>
          <p:nvPr/>
        </p:nvSpPr>
        <p:spPr bwMode="auto">
          <a:xfrm>
            <a:off x="1099142" y="1340768"/>
            <a:ext cx="7777162" cy="1077218"/>
          </a:xfrm>
          <a:prstGeom prst="rect">
            <a:avLst/>
          </a:prstGeom>
          <a:noFill/>
          <a:ln w="9525">
            <a:noFill/>
            <a:miter lim="800000"/>
            <a:headEnd/>
            <a:tailEnd/>
          </a:ln>
          <a:effectLst/>
        </p:spPr>
        <p:txBody>
          <a:bodyPr>
            <a:spAutoFit/>
          </a:bodyPr>
          <a:lstStyle/>
          <a:p>
            <a:pPr algn="ctr">
              <a:spcBef>
                <a:spcPts val="0"/>
              </a:spcBef>
            </a:pPr>
            <a:r>
              <a:rPr lang="es-MX" sz="3200" dirty="0">
                <a:effectLst>
                  <a:outerShdw blurRad="38100" dist="38100" dir="2700000" algn="tl">
                    <a:srgbClr val="000000">
                      <a:alpha val="43137"/>
                    </a:srgbClr>
                  </a:outerShdw>
                </a:effectLst>
              </a:rPr>
              <a:t>EVALUACIÓN DEL PROTOCOLO DE INVESTIGACIÓN</a:t>
            </a:r>
            <a:endParaRPr lang="es-MX" sz="3200" b="1" dirty="0" smtClean="0">
              <a:effectLst>
                <a:outerShdw blurRad="38100" dist="38100" dir="2700000" algn="tl">
                  <a:srgbClr val="000000">
                    <a:alpha val="43137"/>
                  </a:srgbClr>
                </a:outerShdw>
              </a:effectLst>
              <a:latin typeface="+mn-lt"/>
              <a:ea typeface="Segoe UI Symbol" pitchFamily="34" charset="0"/>
            </a:endParaRPr>
          </a:p>
        </p:txBody>
      </p:sp>
      <p:sp>
        <p:nvSpPr>
          <p:cNvPr id="11" name="Text Box 5"/>
          <p:cNvSpPr txBox="1">
            <a:spLocks noChangeArrowheads="1"/>
          </p:cNvSpPr>
          <p:nvPr/>
        </p:nvSpPr>
        <p:spPr bwMode="auto">
          <a:xfrm>
            <a:off x="1105340" y="4135145"/>
            <a:ext cx="7777162" cy="461665"/>
          </a:xfrm>
          <a:prstGeom prst="rect">
            <a:avLst/>
          </a:prstGeom>
          <a:noFill/>
          <a:ln w="9525">
            <a:noFill/>
            <a:miter lim="800000"/>
            <a:headEnd/>
            <a:tailEnd/>
          </a:ln>
          <a:effectLst/>
        </p:spPr>
        <p:txBody>
          <a:bodyPr>
            <a:spAutoFit/>
          </a:bodyPr>
          <a:lstStyle/>
          <a:p>
            <a:pPr algn="ctr">
              <a:spcBef>
                <a:spcPts val="0"/>
              </a:spcBef>
            </a:pPr>
            <a:r>
              <a:rPr lang="es-MX" dirty="0" smtClean="0">
                <a:effectLst>
                  <a:outerShdw blurRad="38100" dist="38100" dir="2700000" algn="tl">
                    <a:srgbClr val="000000">
                      <a:alpha val="43137"/>
                    </a:srgbClr>
                  </a:outerShdw>
                </a:effectLst>
              </a:rPr>
              <a:t>Presenta: Paloma Corona Huerta</a:t>
            </a:r>
            <a:endParaRPr lang="es-MX" b="1" dirty="0" smtClean="0">
              <a:effectLst>
                <a:outerShdw blurRad="38100" dist="38100" dir="2700000" algn="tl">
                  <a:srgbClr val="000000">
                    <a:alpha val="43137"/>
                  </a:srgbClr>
                </a:outerShdw>
              </a:effectLst>
              <a:latin typeface="+mn-lt"/>
              <a:ea typeface="Segoe UI Symbol" pitchFamily="34" charset="0"/>
            </a:endParaRPr>
          </a:p>
        </p:txBody>
      </p:sp>
      <p:sp>
        <p:nvSpPr>
          <p:cNvPr id="2" name="1 CuadroTexto"/>
          <p:cNvSpPr txBox="1"/>
          <p:nvPr/>
        </p:nvSpPr>
        <p:spPr>
          <a:xfrm>
            <a:off x="1099142" y="2780928"/>
            <a:ext cx="7577314" cy="1815882"/>
          </a:xfrm>
          <a:prstGeom prst="rect">
            <a:avLst/>
          </a:prstGeom>
          <a:noFill/>
        </p:spPr>
        <p:txBody>
          <a:bodyPr wrap="square" rtlCol="0">
            <a:spAutoFit/>
          </a:bodyPr>
          <a:lstStyle/>
          <a:p>
            <a:pPr algn="ctr"/>
            <a:r>
              <a:rPr lang="es-MX" dirty="0"/>
              <a:t>SISTEMA DE LOCALIZACIÓN Y CONSULTA DE PISTAS MUSICALES PARA RADIODIFUSORAS (SILOCOM)</a:t>
            </a:r>
            <a:br>
              <a:rPr lang="es-MX" dirty="0"/>
            </a:br>
            <a:r>
              <a:rPr lang="es-MX" sz="1600" dirty="0" smtClean="0"/>
              <a:t>(</a:t>
            </a:r>
            <a:r>
              <a:rPr lang="es-MX" sz="1600" dirty="0"/>
              <a:t>Caso de estudio “estación de radio </a:t>
            </a:r>
            <a:r>
              <a:rPr lang="es-MX" sz="1600" dirty="0" err="1"/>
              <a:t>Ke</a:t>
            </a:r>
            <a:r>
              <a:rPr lang="es-MX" sz="1600" dirty="0"/>
              <a:t> buena 95.7 FM”)</a:t>
            </a:r>
            <a:br>
              <a:rPr lang="es-MX" sz="1600" dirty="0"/>
            </a:br>
            <a:endParaRPr lang="es-MX" dirty="0"/>
          </a:p>
          <a:p>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ESPECIFICOS</a:t>
            </a:r>
            <a:endParaRPr lang="es-MX" dirty="0"/>
          </a:p>
        </p:txBody>
      </p:sp>
      <p:sp>
        <p:nvSpPr>
          <p:cNvPr id="3" name="2 Marcador de contenido"/>
          <p:cNvSpPr>
            <a:spLocks noGrp="1"/>
          </p:cNvSpPr>
          <p:nvPr>
            <p:ph idx="1"/>
          </p:nvPr>
        </p:nvSpPr>
        <p:spPr/>
        <p:txBody>
          <a:bodyPr>
            <a:normAutofit/>
          </a:bodyPr>
          <a:lstStyle/>
          <a:p>
            <a:pPr marL="0" indent="0">
              <a:buNone/>
            </a:pPr>
            <a:r>
              <a:rPr lang="es-MX" b="1" dirty="0"/>
              <a:t>Específicos</a:t>
            </a:r>
          </a:p>
          <a:p>
            <a:r>
              <a:rPr lang="es-MX" dirty="0"/>
              <a:t>Evitar fallas de reproducción del audio en tiempo de transmisión.</a:t>
            </a:r>
          </a:p>
          <a:p>
            <a:r>
              <a:rPr lang="es-MX" dirty="0"/>
              <a:t>Migración del audio de forma física (</a:t>
            </a:r>
            <a:r>
              <a:rPr lang="es-MX" dirty="0" err="1"/>
              <a:t>CD’s</a:t>
            </a:r>
            <a:r>
              <a:rPr lang="es-MX" dirty="0"/>
              <a:t>) a electrónica. </a:t>
            </a:r>
          </a:p>
          <a:p>
            <a:r>
              <a:rPr lang="es-MX" dirty="0"/>
              <a:t>Agilizar las búsquedas de archivos de audio.</a:t>
            </a:r>
          </a:p>
          <a:p>
            <a:pPr marL="0" indent="0">
              <a:buNone/>
            </a:pPr>
            <a:endParaRPr lang="es-MX" dirty="0"/>
          </a:p>
        </p:txBody>
      </p:sp>
    </p:spTree>
    <p:extLst>
      <p:ext uri="{BB962C8B-B14F-4D97-AF65-F5344CB8AC3E}">
        <p14:creationId xmlns:p14="http://schemas.microsoft.com/office/powerpoint/2010/main" val="3042677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HIPÓTESIS</a:t>
            </a:r>
            <a:endParaRPr lang="es-MX" dirty="0"/>
          </a:p>
        </p:txBody>
      </p:sp>
      <p:sp>
        <p:nvSpPr>
          <p:cNvPr id="3" name="2 Marcador de contenido"/>
          <p:cNvSpPr>
            <a:spLocks noGrp="1"/>
          </p:cNvSpPr>
          <p:nvPr>
            <p:ph idx="1"/>
          </p:nvPr>
        </p:nvSpPr>
        <p:spPr/>
        <p:txBody>
          <a:bodyPr>
            <a:normAutofit fontScale="62500" lnSpcReduction="20000"/>
          </a:bodyPr>
          <a:lstStyle/>
          <a:p>
            <a:pPr marL="0" indent="0">
              <a:buNone/>
            </a:pPr>
            <a:r>
              <a:rPr lang="es-MX" dirty="0"/>
              <a:t>Implementar un sistema de localización y consulta de pistas musicales (SILOCOM), que ayudará a evitar fallas de reproducción en tiempo de transmisión en un 90%, de forma paulatina la migración total del audio almacenado de forma física (</a:t>
            </a:r>
            <a:r>
              <a:rPr lang="es-MX" dirty="0" err="1"/>
              <a:t>CD’s</a:t>
            </a:r>
            <a:r>
              <a:rPr lang="es-MX" dirty="0"/>
              <a:t>)  a formato digital y lo más importante la reducción de tiempo en búsqueda de un archivo de audio de una duración actual de un minuto por búsqueda a un tiempo contemplado entre 10 y 15 segundos por pista.  </a:t>
            </a:r>
          </a:p>
          <a:p>
            <a:pPr marL="0" indent="0">
              <a:buNone/>
            </a:pPr>
            <a:endParaRPr lang="es-MX" b="1" dirty="0" smtClean="0"/>
          </a:p>
          <a:p>
            <a:pPr marL="0" indent="0">
              <a:buNone/>
            </a:pPr>
            <a:r>
              <a:rPr lang="es-MX" b="1" dirty="0" smtClean="0"/>
              <a:t>Hipótesis </a:t>
            </a:r>
            <a:r>
              <a:rPr lang="es-MX" b="1" dirty="0"/>
              <a:t>nula</a:t>
            </a:r>
          </a:p>
          <a:p>
            <a:pPr lvl="0"/>
            <a:r>
              <a:rPr lang="es-MX" dirty="0"/>
              <a:t>No hay diferencia en resultados al utilizar un sistema de búsqueda de audios, el tiempo de búsqueda no varía.</a:t>
            </a:r>
          </a:p>
          <a:p>
            <a:pPr lvl="0"/>
            <a:r>
              <a:rPr lang="es-MX" dirty="0"/>
              <a:t>Las fallas de reproducción en tiempo de transmisión siguen presentándose con la misma o mayor frecuencia que anteriormente.</a:t>
            </a:r>
          </a:p>
        </p:txBody>
      </p:sp>
    </p:spTree>
    <p:extLst>
      <p:ext uri="{BB962C8B-B14F-4D97-AF65-F5344CB8AC3E}">
        <p14:creationId xmlns:p14="http://schemas.microsoft.com/office/powerpoint/2010/main" val="1908121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VARIABLES</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23110326"/>
              </p:ext>
            </p:extLst>
          </p:nvPr>
        </p:nvGraphicFramePr>
        <p:xfrm>
          <a:off x="1619669" y="2420888"/>
          <a:ext cx="6480722" cy="3312368"/>
        </p:xfrm>
        <a:graphic>
          <a:graphicData uri="http://schemas.openxmlformats.org/drawingml/2006/table">
            <a:tbl>
              <a:tblPr firstRow="1" firstCol="1" bandRow="1">
                <a:tableStyleId>{5C22544A-7EE6-4342-B048-85BDC9FD1C3A}</a:tableStyleId>
              </a:tblPr>
              <a:tblGrid>
                <a:gridCol w="3240361"/>
                <a:gridCol w="3240361"/>
              </a:tblGrid>
              <a:tr h="299365">
                <a:tc>
                  <a:txBody>
                    <a:bodyPr/>
                    <a:lstStyle/>
                    <a:p>
                      <a:pPr>
                        <a:lnSpc>
                          <a:spcPct val="115000"/>
                        </a:lnSpc>
                        <a:spcBef>
                          <a:spcPts val="1000"/>
                        </a:spcBef>
                        <a:spcAft>
                          <a:spcPts val="0"/>
                        </a:spcAft>
                      </a:pPr>
                      <a:r>
                        <a:rPr lang="es-MX" sz="1200">
                          <a:effectLst/>
                        </a:rPr>
                        <a:t>Variable dependiente</a:t>
                      </a:r>
                      <a:endParaRPr lang="es-MX" sz="1100" b="1">
                        <a:solidFill>
                          <a:srgbClr val="4F81BD"/>
                        </a:solidFill>
                        <a:effectLst/>
                        <a:latin typeface="Calibri"/>
                        <a:ea typeface="Times New Roman"/>
                        <a:cs typeface="Times New Roman"/>
                      </a:endParaRPr>
                    </a:p>
                  </a:txBody>
                  <a:tcPr marL="68580" marR="68580" marT="0" marB="0"/>
                </a:tc>
                <a:tc>
                  <a:txBody>
                    <a:bodyPr/>
                    <a:lstStyle/>
                    <a:p>
                      <a:pPr>
                        <a:lnSpc>
                          <a:spcPct val="115000"/>
                        </a:lnSpc>
                        <a:spcBef>
                          <a:spcPts val="1000"/>
                        </a:spcBef>
                        <a:spcAft>
                          <a:spcPts val="0"/>
                        </a:spcAft>
                      </a:pPr>
                      <a:r>
                        <a:rPr lang="es-MX" sz="1200">
                          <a:effectLst/>
                        </a:rPr>
                        <a:t>Variables independientes</a:t>
                      </a:r>
                      <a:endParaRPr lang="es-MX" sz="1100" b="1">
                        <a:solidFill>
                          <a:srgbClr val="4F81BD"/>
                        </a:solidFill>
                        <a:effectLst/>
                        <a:latin typeface="Calibri"/>
                        <a:ea typeface="Times New Roman"/>
                        <a:cs typeface="Times New Roman"/>
                      </a:endParaRPr>
                    </a:p>
                  </a:txBody>
                  <a:tcPr marL="68580" marR="68580" marT="0" marB="0"/>
                </a:tc>
              </a:tr>
              <a:tr h="3013003">
                <a:tc>
                  <a:txBody>
                    <a:bodyPr/>
                    <a:lstStyle/>
                    <a:p>
                      <a:pPr algn="just">
                        <a:lnSpc>
                          <a:spcPct val="115000"/>
                        </a:lnSpc>
                        <a:spcAft>
                          <a:spcPts val="0"/>
                        </a:spcAft>
                      </a:pPr>
                      <a:r>
                        <a:rPr lang="es-MX" sz="1200" dirty="0">
                          <a:effectLst/>
                        </a:rPr>
                        <a:t> </a:t>
                      </a:r>
                      <a:endParaRPr lang="es-MX" sz="1100" dirty="0">
                        <a:effectLst/>
                      </a:endParaRPr>
                    </a:p>
                    <a:p>
                      <a:pPr algn="just">
                        <a:lnSpc>
                          <a:spcPct val="115000"/>
                        </a:lnSpc>
                        <a:spcAft>
                          <a:spcPts val="0"/>
                        </a:spcAft>
                      </a:pPr>
                      <a:r>
                        <a:rPr lang="es-MX" sz="1200" i="1" dirty="0">
                          <a:effectLst/>
                        </a:rPr>
                        <a:t>-Tiempo de respuesta en atención a los usuarios</a:t>
                      </a:r>
                      <a:endParaRPr lang="es-MX" sz="1100" i="1" dirty="0">
                        <a:effectLst/>
                      </a:endParaRPr>
                    </a:p>
                    <a:p>
                      <a:pPr algn="just">
                        <a:lnSpc>
                          <a:spcPct val="115000"/>
                        </a:lnSpc>
                        <a:spcAft>
                          <a:spcPts val="0"/>
                        </a:spcAft>
                      </a:pPr>
                      <a:r>
                        <a:rPr lang="es-MX" sz="1200" dirty="0">
                          <a:effectLst/>
                        </a:rPr>
                        <a:t> </a:t>
                      </a:r>
                      <a:endParaRPr lang="es-MX" sz="1100" dirty="0">
                        <a:effectLst/>
                      </a:endParaRPr>
                    </a:p>
                    <a:p>
                      <a:pPr algn="just">
                        <a:lnSpc>
                          <a:spcPct val="115000"/>
                        </a:lnSpc>
                        <a:spcAft>
                          <a:spcPts val="0"/>
                        </a:spcAft>
                      </a:pPr>
                      <a:r>
                        <a:rPr lang="es-MX" sz="1200" dirty="0">
                          <a:effectLst/>
                        </a:rPr>
                        <a:t>-Perdida de archivos de audio</a:t>
                      </a:r>
                      <a:endParaRPr lang="es-MX" sz="1100" dirty="0">
                        <a:effectLst/>
                      </a:endParaRPr>
                    </a:p>
                    <a:p>
                      <a:pPr algn="just">
                        <a:lnSpc>
                          <a:spcPct val="115000"/>
                        </a:lnSpc>
                        <a:spcAft>
                          <a:spcPts val="0"/>
                        </a:spcAft>
                      </a:pPr>
                      <a:r>
                        <a:rPr lang="es-MX" sz="1200" dirty="0">
                          <a:effectLst/>
                        </a:rPr>
                        <a:t> </a:t>
                      </a:r>
                      <a:endParaRPr lang="es-MX" sz="1100" dirty="0">
                        <a:effectLst/>
                      </a:endParaRPr>
                    </a:p>
                    <a:p>
                      <a:pPr algn="just">
                        <a:lnSpc>
                          <a:spcPct val="115000"/>
                        </a:lnSpc>
                        <a:spcAft>
                          <a:spcPts val="0"/>
                        </a:spcAft>
                      </a:pPr>
                      <a:r>
                        <a:rPr lang="es-MX" sz="1200" u="sng" dirty="0">
                          <a:effectLst/>
                        </a:rPr>
                        <a:t>+Calidad de audio</a:t>
                      </a:r>
                      <a:endParaRPr lang="es-MX" sz="1100" dirty="0">
                        <a:effectLst/>
                      </a:endParaRPr>
                    </a:p>
                    <a:p>
                      <a:pPr algn="just">
                        <a:lnSpc>
                          <a:spcPct val="115000"/>
                        </a:lnSpc>
                        <a:spcAft>
                          <a:spcPts val="0"/>
                        </a:spcAft>
                      </a:pPr>
                      <a:r>
                        <a:rPr lang="es-MX" sz="1200" dirty="0">
                          <a:effectLst/>
                        </a:rPr>
                        <a:t> </a:t>
                      </a:r>
                      <a:endParaRPr lang="es-MX" sz="1100" dirty="0">
                        <a:effectLst/>
                      </a:endParaRPr>
                    </a:p>
                    <a:p>
                      <a:pPr algn="just">
                        <a:lnSpc>
                          <a:spcPct val="115000"/>
                        </a:lnSpc>
                        <a:spcAft>
                          <a:spcPts val="0"/>
                        </a:spcAft>
                      </a:pPr>
                      <a:r>
                        <a:rPr lang="es-MX" sz="1200" dirty="0">
                          <a:effectLst/>
                        </a:rPr>
                        <a:t>+</a:t>
                      </a:r>
                      <a:r>
                        <a:rPr lang="es-MX" sz="1200" i="1" dirty="0">
                          <a:effectLst/>
                        </a:rPr>
                        <a:t>Grado de satisfacción de los usuarios</a:t>
                      </a:r>
                      <a:endParaRPr lang="es-MX" sz="1100" i="1"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s-MX" sz="1200" dirty="0">
                          <a:effectLst/>
                        </a:rPr>
                        <a:t> </a:t>
                      </a:r>
                      <a:endParaRPr lang="es-MX" sz="1100" dirty="0">
                        <a:effectLst/>
                      </a:endParaRPr>
                    </a:p>
                    <a:p>
                      <a:pPr algn="just">
                        <a:lnSpc>
                          <a:spcPct val="115000"/>
                        </a:lnSpc>
                        <a:spcAft>
                          <a:spcPts val="0"/>
                        </a:spcAft>
                      </a:pPr>
                      <a:r>
                        <a:rPr lang="es-MX" sz="1200" dirty="0">
                          <a:effectLst/>
                        </a:rPr>
                        <a:t>+Control de archivos</a:t>
                      </a:r>
                      <a:endParaRPr lang="es-MX" sz="1100" dirty="0">
                        <a:effectLst/>
                      </a:endParaRPr>
                    </a:p>
                    <a:p>
                      <a:pPr algn="just">
                        <a:lnSpc>
                          <a:spcPct val="115000"/>
                        </a:lnSpc>
                        <a:spcAft>
                          <a:spcPts val="0"/>
                        </a:spcAft>
                      </a:pPr>
                      <a:r>
                        <a:rPr lang="es-MX" sz="1200" dirty="0">
                          <a:effectLst/>
                        </a:rPr>
                        <a:t> </a:t>
                      </a:r>
                      <a:endParaRPr lang="es-MX" sz="1100" dirty="0">
                        <a:effectLst/>
                      </a:endParaRPr>
                    </a:p>
                    <a:p>
                      <a:pPr algn="just">
                        <a:lnSpc>
                          <a:spcPct val="115000"/>
                        </a:lnSpc>
                        <a:spcAft>
                          <a:spcPts val="0"/>
                        </a:spcAft>
                      </a:pPr>
                      <a:r>
                        <a:rPr lang="es-MX" sz="1200" i="1" dirty="0">
                          <a:effectLst/>
                        </a:rPr>
                        <a:t>-Tiempo de búsqueda</a:t>
                      </a:r>
                      <a:endParaRPr lang="es-MX" sz="1100" i="1" dirty="0">
                        <a:effectLst/>
                      </a:endParaRPr>
                    </a:p>
                    <a:p>
                      <a:pPr algn="just">
                        <a:lnSpc>
                          <a:spcPct val="115000"/>
                        </a:lnSpc>
                        <a:spcAft>
                          <a:spcPts val="0"/>
                        </a:spcAft>
                      </a:pPr>
                      <a:r>
                        <a:rPr lang="es-MX" sz="1200" dirty="0">
                          <a:effectLst/>
                        </a:rPr>
                        <a:t> </a:t>
                      </a:r>
                      <a:endParaRPr lang="es-MX" sz="1100" dirty="0">
                        <a:effectLst/>
                      </a:endParaRPr>
                    </a:p>
                    <a:p>
                      <a:pPr algn="just">
                        <a:lnSpc>
                          <a:spcPct val="115000"/>
                        </a:lnSpc>
                        <a:spcAft>
                          <a:spcPts val="0"/>
                        </a:spcAft>
                      </a:pPr>
                      <a:r>
                        <a:rPr lang="es-MX" sz="1200" u="sng" dirty="0">
                          <a:effectLst/>
                        </a:rPr>
                        <a:t>+Formato de audio</a:t>
                      </a:r>
                      <a:endParaRPr lang="es-MX" sz="1100" dirty="0">
                        <a:effectLst/>
                      </a:endParaRPr>
                    </a:p>
                    <a:p>
                      <a:r>
                        <a:rPr lang="es-MX" sz="1200" dirty="0">
                          <a:effectLst/>
                        </a:rPr>
                        <a:t> </a:t>
                      </a:r>
                      <a:endParaRPr lang="es-MX" sz="1100" b="1" dirty="0">
                        <a:effectLst/>
                        <a:latin typeface="Calibri"/>
                        <a:ea typeface="Times New Roman"/>
                      </a:endParaRPr>
                    </a:p>
                  </a:txBody>
                  <a:tcPr marL="68580" marR="68580" marT="0" marB="0"/>
                </a:tc>
              </a:tr>
            </a:tbl>
          </a:graphicData>
        </a:graphic>
      </p:graphicFrame>
    </p:spTree>
    <p:extLst>
      <p:ext uri="{BB962C8B-B14F-4D97-AF65-F5344CB8AC3E}">
        <p14:creationId xmlns:p14="http://schemas.microsoft.com/office/powerpoint/2010/main" val="3728582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METODOLOGIA DE LA INVESTIGACIÓN</a:t>
            </a:r>
            <a:endParaRPr lang="es-MX" dirty="0"/>
          </a:p>
        </p:txBody>
      </p:sp>
      <p:sp>
        <p:nvSpPr>
          <p:cNvPr id="3" name="2 Marcador de contenido"/>
          <p:cNvSpPr>
            <a:spLocks noGrp="1"/>
          </p:cNvSpPr>
          <p:nvPr>
            <p:ph idx="1"/>
          </p:nvPr>
        </p:nvSpPr>
        <p:spPr/>
        <p:txBody>
          <a:bodyPr/>
          <a:lstStyle/>
          <a:p>
            <a:pPr marL="0" indent="0">
              <a:buNone/>
            </a:pPr>
            <a:endParaRPr lang="es-MX"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087919"/>
            <a:ext cx="8307055" cy="4262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3945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METODOLOGIA DE LA INVESTIGACION</a:t>
            </a:r>
            <a:endParaRPr lang="es-MX" dirty="0"/>
          </a:p>
        </p:txBody>
      </p:sp>
      <p:sp>
        <p:nvSpPr>
          <p:cNvPr id="5" name="4 Marcador de contenido"/>
          <p:cNvSpPr>
            <a:spLocks noGrp="1"/>
          </p:cNvSpPr>
          <p:nvPr>
            <p:ph idx="1"/>
          </p:nvPr>
        </p:nvSpPr>
        <p:spPr/>
        <p:txBody>
          <a:bodyPr/>
          <a:lstStyle/>
          <a:p>
            <a:pPr marL="0" indent="0">
              <a:buNone/>
            </a:pPr>
            <a:r>
              <a:rPr lang="es-MX" dirty="0"/>
              <a:t>TIPO DE INVESTIGACIÓN: INVESTIGACION APLICADA</a:t>
            </a:r>
          </a:p>
          <a:p>
            <a:pPr marL="0" indent="0">
              <a:buNone/>
            </a:pPr>
            <a:endParaRPr lang="es-MX" dirty="0" smtClean="0"/>
          </a:p>
          <a:p>
            <a:pPr marL="0" indent="0">
              <a:buNone/>
            </a:pPr>
            <a:r>
              <a:rPr lang="es-MX" dirty="0" smtClean="0"/>
              <a:t>POR </a:t>
            </a:r>
            <a:r>
              <a:rPr lang="es-MX" dirty="0"/>
              <a:t>EL ALCANCE: CUANTITATIVA</a:t>
            </a:r>
          </a:p>
          <a:p>
            <a:pPr marL="0" indent="0">
              <a:buNone/>
            </a:pPr>
            <a:endParaRPr lang="es-MX" dirty="0"/>
          </a:p>
        </p:txBody>
      </p:sp>
    </p:spTree>
    <p:extLst>
      <p:ext uri="{BB962C8B-B14F-4D97-AF65-F5344CB8AC3E}">
        <p14:creationId xmlns:p14="http://schemas.microsoft.com/office/powerpoint/2010/main" val="33922420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000108"/>
            <a:ext cx="7729534" cy="628692"/>
          </a:xfrm>
        </p:spPr>
        <p:txBody>
          <a:bodyPr/>
          <a:lstStyle/>
          <a:p>
            <a:r>
              <a:rPr lang="es-MX" dirty="0" smtClean="0">
                <a:hlinkClick r:id="rId2" action="ppaction://hlinkfile"/>
              </a:rPr>
              <a:t>MARCO TEORICO</a:t>
            </a:r>
            <a:endParaRPr lang="es-MX" dirty="0"/>
          </a:p>
        </p:txBody>
      </p:sp>
      <p:sp>
        <p:nvSpPr>
          <p:cNvPr id="3" name="2 Marcador de contenido"/>
          <p:cNvSpPr>
            <a:spLocks noGrp="1"/>
          </p:cNvSpPr>
          <p:nvPr>
            <p:ph idx="1"/>
          </p:nvPr>
        </p:nvSpPr>
        <p:spPr/>
        <p:txBody>
          <a:bodyPr>
            <a:normAutofit/>
          </a:bodyPr>
          <a:lstStyle/>
          <a:p>
            <a:pPr marL="0" indent="0">
              <a:buNone/>
            </a:pPr>
            <a:r>
              <a:rPr lang="es-MX" sz="1050" dirty="0"/>
              <a:t>RESULTADOS</a:t>
            </a:r>
          </a:p>
          <a:p>
            <a:pPr marL="0" indent="0">
              <a:buNone/>
            </a:pPr>
            <a:r>
              <a:rPr lang="es-MX" sz="1050" dirty="0"/>
              <a:t>Sistema de localización y consulta de pistas musicales para radiodifusoras </a:t>
            </a:r>
          </a:p>
          <a:p>
            <a:pPr marL="0" indent="0">
              <a:buNone/>
            </a:pPr>
            <a:endParaRPr lang="es-MX" sz="1050" dirty="0"/>
          </a:p>
          <a:p>
            <a:pPr marL="0" indent="0">
              <a:buNone/>
            </a:pPr>
            <a:r>
              <a:rPr lang="es-MX" sz="1050" dirty="0"/>
              <a:t>Se evitan fallas de reproducción del audio en tiempo de transmisión.</a:t>
            </a:r>
          </a:p>
          <a:p>
            <a:pPr marL="0" indent="0">
              <a:buNone/>
            </a:pPr>
            <a:endParaRPr lang="es-MX" sz="1050" dirty="0"/>
          </a:p>
          <a:p>
            <a:pPr marL="0" indent="0">
              <a:buNone/>
            </a:pPr>
            <a:r>
              <a:rPr lang="es-MX" sz="1050" dirty="0"/>
              <a:t>Se logra la migración del audio de forma física (</a:t>
            </a:r>
            <a:r>
              <a:rPr lang="es-MX" sz="1050" dirty="0" err="1"/>
              <a:t>CD’s</a:t>
            </a:r>
            <a:r>
              <a:rPr lang="es-MX" sz="1050" dirty="0"/>
              <a:t>) a electrónica. </a:t>
            </a:r>
          </a:p>
          <a:p>
            <a:pPr marL="0" indent="0">
              <a:buNone/>
            </a:pPr>
            <a:endParaRPr lang="es-MX" sz="1050" dirty="0"/>
          </a:p>
          <a:p>
            <a:pPr marL="0" indent="0">
              <a:buNone/>
            </a:pPr>
            <a:r>
              <a:rPr lang="es-MX" sz="1050" dirty="0"/>
              <a:t>Se agilizan las búsquedas de archivos de audio.</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691" y="1556792"/>
            <a:ext cx="6192688" cy="496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Flecha derecha"/>
          <p:cNvSpPr/>
          <p:nvPr/>
        </p:nvSpPr>
        <p:spPr>
          <a:xfrm>
            <a:off x="5220072" y="4038881"/>
            <a:ext cx="1728192" cy="3982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CuadroTexto"/>
          <p:cNvSpPr txBox="1"/>
          <p:nvPr/>
        </p:nvSpPr>
        <p:spPr>
          <a:xfrm>
            <a:off x="6948264" y="2492896"/>
            <a:ext cx="1944216" cy="3477875"/>
          </a:xfrm>
          <a:prstGeom prst="rect">
            <a:avLst/>
          </a:prstGeom>
          <a:noFill/>
        </p:spPr>
        <p:txBody>
          <a:bodyPr wrap="square" rtlCol="0">
            <a:spAutoFit/>
          </a:bodyPr>
          <a:lstStyle/>
          <a:p>
            <a:r>
              <a:rPr lang="es-MX" sz="1400" dirty="0"/>
              <a:t>Se evitan fallas de reproducción del audio en tiempo de transmisión.</a:t>
            </a:r>
          </a:p>
          <a:p>
            <a:endParaRPr lang="es-MX" sz="1400" dirty="0"/>
          </a:p>
          <a:p>
            <a:r>
              <a:rPr lang="es-MX" sz="1400" dirty="0"/>
              <a:t>Se logra la migración del audio de forma física (</a:t>
            </a:r>
            <a:r>
              <a:rPr lang="es-MX" sz="1400" dirty="0" err="1"/>
              <a:t>CD’s</a:t>
            </a:r>
            <a:r>
              <a:rPr lang="es-MX" sz="1400" dirty="0"/>
              <a:t>) a electrónica. </a:t>
            </a:r>
          </a:p>
          <a:p>
            <a:endParaRPr lang="es-MX" sz="1400" dirty="0"/>
          </a:p>
          <a:p>
            <a:r>
              <a:rPr lang="es-MX" sz="1400" dirty="0"/>
              <a:t>Se agilizan las búsquedas de archivos de audio.</a:t>
            </a:r>
          </a:p>
          <a:p>
            <a:endParaRPr lang="es-MX" sz="1400" dirty="0"/>
          </a:p>
          <a:p>
            <a:endParaRPr lang="es-MX" dirty="0"/>
          </a:p>
        </p:txBody>
      </p:sp>
    </p:spTree>
    <p:extLst>
      <p:ext uri="{BB962C8B-B14F-4D97-AF65-F5344CB8AC3E}">
        <p14:creationId xmlns:p14="http://schemas.microsoft.com/office/powerpoint/2010/main" val="1653816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file"/>
              </a:rPr>
              <a:t>MARCO METODOLÓGICO</a:t>
            </a:r>
            <a:endParaRPr lang="es-MX" dirty="0"/>
          </a:p>
        </p:txBody>
      </p:sp>
      <p:sp>
        <p:nvSpPr>
          <p:cNvPr id="3" name="2 Marcador de contenido"/>
          <p:cNvSpPr>
            <a:spLocks noGrp="1"/>
          </p:cNvSpPr>
          <p:nvPr>
            <p:ph idx="1"/>
          </p:nvPr>
        </p:nvSpPr>
        <p:spPr/>
        <p:txBody>
          <a:bodyPr>
            <a:normAutofit fontScale="77500" lnSpcReduction="20000"/>
          </a:bodyPr>
          <a:lstStyle/>
          <a:p>
            <a:pPr marL="0" indent="0">
              <a:buNone/>
            </a:pPr>
            <a:r>
              <a:rPr lang="es-MX" b="1" dirty="0" err="1"/>
              <a:t>Scrum</a:t>
            </a:r>
            <a:r>
              <a:rPr lang="es-MX" b="1" dirty="0"/>
              <a:t> </a:t>
            </a:r>
            <a:r>
              <a:rPr lang="es-MX" dirty="0"/>
              <a:t>asume que el proceso de desarrollo de software es complicado e impredecible y lo trata como una caja negra en lugar de un proceso teórico totalmente definido. Esta es una de las mayores diferencias entre </a:t>
            </a:r>
            <a:r>
              <a:rPr lang="es-MX" dirty="0" err="1"/>
              <a:t>Scrum</a:t>
            </a:r>
            <a:r>
              <a:rPr lang="es-MX" dirty="0"/>
              <a:t> y otras metodologías de desarrollo de software: con </a:t>
            </a:r>
            <a:r>
              <a:rPr lang="es-MX" dirty="0" err="1"/>
              <a:t>scrum</a:t>
            </a:r>
            <a:r>
              <a:rPr lang="es-MX" dirty="0"/>
              <a:t> se trata de evitar los típicos problemas de éstas otras metodologías más formales cómo:</a:t>
            </a:r>
          </a:p>
          <a:p>
            <a:pPr marL="0" indent="0">
              <a:buNone/>
            </a:pPr>
            <a:r>
              <a:rPr lang="es-MX" dirty="0"/>
              <a:t> </a:t>
            </a:r>
          </a:p>
          <a:p>
            <a:r>
              <a:rPr lang="es-MX" dirty="0"/>
              <a:t>Los requerimientos no se entienden plenamente al principio del proceso</a:t>
            </a:r>
          </a:p>
          <a:p>
            <a:r>
              <a:rPr lang="es-MX" dirty="0"/>
              <a:t>Los requerimientos cambian durante el proceso</a:t>
            </a:r>
          </a:p>
          <a:p>
            <a:r>
              <a:rPr lang="es-MX" dirty="0"/>
              <a:t>El mismo proceso puede ser imprevisible si se está trabajando con nuevas tecnologías.</a:t>
            </a:r>
          </a:p>
          <a:p>
            <a:pPr marL="0" indent="0">
              <a:buNone/>
            </a:pPr>
            <a:endParaRPr lang="es-MX" dirty="0"/>
          </a:p>
        </p:txBody>
      </p:sp>
    </p:spTree>
    <p:extLst>
      <p:ext uri="{BB962C8B-B14F-4D97-AF65-F5344CB8AC3E}">
        <p14:creationId xmlns:p14="http://schemas.microsoft.com/office/powerpoint/2010/main" val="3226623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MARCO REFERENCIAL</a:t>
            </a:r>
            <a:endParaRPr lang="es-MX" dirty="0"/>
          </a:p>
        </p:txBody>
      </p:sp>
      <p:sp>
        <p:nvSpPr>
          <p:cNvPr id="3" name="2 Marcador de contenido"/>
          <p:cNvSpPr>
            <a:spLocks noGrp="1"/>
          </p:cNvSpPr>
          <p:nvPr>
            <p:ph idx="1"/>
          </p:nvPr>
        </p:nvSpPr>
        <p:spPr/>
        <p:txBody>
          <a:bodyPr>
            <a:normAutofit fontScale="70000" lnSpcReduction="20000"/>
          </a:bodyPr>
          <a:lstStyle/>
          <a:p>
            <a:pPr marL="0" indent="0">
              <a:buNone/>
            </a:pPr>
            <a:r>
              <a:rPr lang="es-MX" dirty="0"/>
              <a:t>La estación La </a:t>
            </a:r>
            <a:r>
              <a:rPr lang="es-MX" dirty="0" err="1"/>
              <a:t>Ke</a:t>
            </a:r>
            <a:r>
              <a:rPr lang="es-MX" dirty="0"/>
              <a:t> Buena 95.7 FM y 920 AM tiene sus origines en el año de 1994 cuando al </a:t>
            </a:r>
            <a:r>
              <a:rPr lang="es-MX" dirty="0" err="1"/>
              <a:t>C.Rogelio</a:t>
            </a:r>
            <a:r>
              <a:rPr lang="es-MX" dirty="0"/>
              <a:t> Ortega Camargo y esposa se le es otorgada la concesión y permiso de operación de la estación La Mexicana 920 AM por parte del grupo </a:t>
            </a:r>
            <a:r>
              <a:rPr lang="es-MX" dirty="0" err="1"/>
              <a:t>Radiorama</a:t>
            </a:r>
            <a:r>
              <a:rPr lang="es-MX" dirty="0"/>
              <a:t> y es así como el 28 de mayo de ese mismo año entra en operaciones la estación con horario de transmisión de 6:00 am a 12:00 pm y un transmisor Harris con potencia de 1,000 watts, de personal 2 operadores los cuales tenían el cargo de controlar todo el equipo necesario para mantener la transmisión, continuistas, contador, y demás personal quienes con muchas ansias comenzaron un gran proyecto, al inicio la transmisión no era fácil, existía una gran complejidad en la transmisión y control.</a:t>
            </a:r>
          </a:p>
          <a:p>
            <a:pPr marL="0" indent="0">
              <a:buNone/>
            </a:pP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685048"/>
            <a:ext cx="8676456" cy="4886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1988840"/>
            <a:ext cx="4464496" cy="461665"/>
          </a:xfrm>
          <a:prstGeom prst="rect">
            <a:avLst/>
          </a:prstGeom>
          <a:noFill/>
        </p:spPr>
        <p:txBody>
          <a:bodyPr wrap="square" rtlCol="0">
            <a:spAutoFit/>
          </a:bodyPr>
          <a:lstStyle/>
          <a:p>
            <a:r>
              <a:rPr lang="es-MX" dirty="0" err="1" smtClean="0"/>
              <a:t>Ke</a:t>
            </a:r>
            <a:r>
              <a:rPr lang="es-MX" dirty="0" smtClean="0"/>
              <a:t> Buena 95.7FM</a:t>
            </a:r>
            <a:endParaRPr lang="es-MX" dirty="0"/>
          </a:p>
        </p:txBody>
      </p:sp>
    </p:spTree>
    <p:extLst>
      <p:ext uri="{BB962C8B-B14F-4D97-AF65-F5344CB8AC3E}">
        <p14:creationId xmlns:p14="http://schemas.microsoft.com/office/powerpoint/2010/main" val="1253602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CRONOGRAMA</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375058836"/>
              </p:ext>
            </p:extLst>
          </p:nvPr>
        </p:nvGraphicFramePr>
        <p:xfrm>
          <a:off x="1835696" y="1916830"/>
          <a:ext cx="6192689" cy="4608404"/>
        </p:xfrm>
        <a:graphic>
          <a:graphicData uri="http://schemas.openxmlformats.org/drawingml/2006/table">
            <a:tbl>
              <a:tblPr>
                <a:tableStyleId>{5C22544A-7EE6-4342-B048-85BDC9FD1C3A}</a:tableStyleId>
              </a:tblPr>
              <a:tblGrid>
                <a:gridCol w="537432"/>
                <a:gridCol w="622934"/>
                <a:gridCol w="342003"/>
                <a:gridCol w="4690320"/>
              </a:tblGrid>
              <a:tr h="268995">
                <a:tc gridSpan="4">
                  <a:txBody>
                    <a:bodyPr/>
                    <a:lstStyle/>
                    <a:p>
                      <a:pPr algn="ctr" fontAlgn="b"/>
                      <a:r>
                        <a:rPr lang="es-MX" sz="1600" u="none" strike="noStrike" dirty="0">
                          <a:effectLst/>
                        </a:rPr>
                        <a:t>Tareas/Actividades</a:t>
                      </a:r>
                      <a:endParaRPr lang="es-MX" sz="1600" b="0" i="0" u="none" strike="noStrike" dirty="0">
                        <a:solidFill>
                          <a:srgbClr val="000000"/>
                        </a:solidFill>
                        <a:effectLst/>
                        <a:latin typeface="Calibri"/>
                      </a:endParaRPr>
                    </a:p>
                  </a:txBody>
                  <a:tcPr marL="7175" marR="7175" marT="7175" marB="0" anchor="b"/>
                </a:tc>
                <a:tc hMerge="1">
                  <a:txBody>
                    <a:bodyPr/>
                    <a:lstStyle/>
                    <a:p>
                      <a:endParaRPr lang="es-MX"/>
                    </a:p>
                  </a:txBody>
                  <a:tcPr/>
                </a:tc>
                <a:tc hMerge="1">
                  <a:txBody>
                    <a:bodyPr/>
                    <a:lstStyle/>
                    <a:p>
                      <a:endParaRPr lang="es-MX"/>
                    </a:p>
                  </a:txBody>
                  <a:tcPr/>
                </a:tc>
                <a:tc hMerge="1">
                  <a:txBody>
                    <a:bodyPr/>
                    <a:lstStyle/>
                    <a:p>
                      <a:endParaRPr lang="es-MX"/>
                    </a:p>
                  </a:txBody>
                  <a:tcPr/>
                </a:tc>
              </a:tr>
              <a:tr h="292965">
                <a:tc>
                  <a:txBody>
                    <a:bodyPr/>
                    <a:lstStyle/>
                    <a:p>
                      <a:pPr algn="l" fontAlgn="b"/>
                      <a:r>
                        <a:rPr lang="es-MX" sz="1600" u="none" strike="noStrike">
                          <a:effectLst/>
                        </a:rPr>
                        <a:t> </a:t>
                      </a:r>
                      <a:endParaRPr lang="es-MX" sz="1600" b="0" i="0" u="none" strike="noStrike">
                        <a:solidFill>
                          <a:srgbClr val="000000"/>
                        </a:solidFill>
                        <a:effectLst/>
                        <a:latin typeface="Calibri"/>
                      </a:endParaRPr>
                    </a:p>
                  </a:txBody>
                  <a:tcPr marL="7175" marR="7175" marT="7175" marB="0" anchor="b"/>
                </a:tc>
                <a:tc>
                  <a:txBody>
                    <a:bodyPr/>
                    <a:lstStyle/>
                    <a:p>
                      <a:pPr algn="l" fontAlgn="b"/>
                      <a:r>
                        <a:rPr lang="es-MX" sz="1600" u="none" strike="noStrike">
                          <a:effectLst/>
                        </a:rPr>
                        <a:t>Meses</a:t>
                      </a:r>
                      <a:endParaRPr lang="es-MX" sz="1600" b="0" i="0" u="none" strike="noStrike">
                        <a:solidFill>
                          <a:srgbClr val="000000"/>
                        </a:solidFill>
                        <a:effectLst/>
                        <a:latin typeface="Calibri"/>
                      </a:endParaRPr>
                    </a:p>
                  </a:txBody>
                  <a:tcPr marL="7175" marR="7175" marT="7175" marB="0" anchor="b"/>
                </a:tc>
                <a:tc>
                  <a:txBody>
                    <a:bodyPr/>
                    <a:lstStyle/>
                    <a:p>
                      <a:pPr algn="l" fontAlgn="b"/>
                      <a:r>
                        <a:rPr lang="es-MX" sz="1600" u="none" strike="noStrike" dirty="0">
                          <a:effectLst/>
                        </a:rPr>
                        <a:t> </a:t>
                      </a:r>
                      <a:endParaRPr lang="es-MX" sz="1600" b="0" i="0" u="none" strike="noStrike" dirty="0">
                        <a:solidFill>
                          <a:srgbClr val="000000"/>
                        </a:solidFill>
                        <a:effectLst/>
                        <a:latin typeface="Calibri"/>
                      </a:endParaRPr>
                    </a:p>
                  </a:txBody>
                  <a:tcPr marL="7175" marR="7175" marT="7175" marB="0" anchor="b"/>
                </a:tc>
                <a:tc>
                  <a:txBody>
                    <a:bodyPr/>
                    <a:lstStyle/>
                    <a:p>
                      <a:pPr algn="just" fontAlgn="ctr"/>
                      <a:r>
                        <a:rPr lang="es-MX" sz="1200" u="none" strike="noStrike" dirty="0">
                          <a:effectLst/>
                        </a:rPr>
                        <a:t> </a:t>
                      </a:r>
                      <a:r>
                        <a:rPr lang="es-MX" sz="1200" u="none" strike="noStrike" dirty="0" smtClean="0">
                          <a:effectLst/>
                        </a:rPr>
                        <a:t>Periodo</a:t>
                      </a:r>
                      <a:r>
                        <a:rPr lang="es-MX" sz="1200" u="none" strike="noStrike" baseline="0" dirty="0" smtClean="0">
                          <a:effectLst/>
                        </a:rPr>
                        <a:t> comprendido  entre enero/2013 -abril/2014</a:t>
                      </a:r>
                      <a:endParaRPr lang="es-MX" sz="1200" b="1" i="0" u="none" strike="noStrike" dirty="0">
                        <a:solidFill>
                          <a:srgbClr val="000000"/>
                        </a:solidFill>
                        <a:effectLst/>
                        <a:latin typeface="Arial"/>
                      </a:endParaRPr>
                    </a:p>
                  </a:txBody>
                  <a:tcPr marL="7175" marR="7175" marT="7175" marB="0" anchor="ctr"/>
                </a:tc>
              </a:tr>
              <a:tr h="522473">
                <a:tc>
                  <a:txBody>
                    <a:bodyPr/>
                    <a:lstStyle/>
                    <a:p>
                      <a:pPr algn="r" fontAlgn="t"/>
                      <a:r>
                        <a:rPr lang="es-MX" sz="1600" u="none" strike="noStrike">
                          <a:effectLst/>
                        </a:rPr>
                        <a:t>1</a:t>
                      </a:r>
                      <a:endParaRPr lang="es-MX" sz="1600" b="0" i="0" u="none" strike="noStrike">
                        <a:solidFill>
                          <a:srgbClr val="000000"/>
                        </a:solidFill>
                        <a:effectLst/>
                        <a:latin typeface="Calibri"/>
                      </a:endParaRPr>
                    </a:p>
                  </a:txBody>
                  <a:tcPr marL="7175" marR="7175" marT="7175" marB="0"/>
                </a:tc>
                <a:tc>
                  <a:txBody>
                    <a:bodyPr/>
                    <a:lstStyle/>
                    <a:p>
                      <a:pPr algn="r" fontAlgn="t"/>
                      <a:r>
                        <a:rPr lang="es-MX" sz="1600" u="none" strike="noStrike">
                          <a:effectLst/>
                        </a:rPr>
                        <a:t>1</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dirty="0">
                          <a:effectLst/>
                        </a:rPr>
                        <a:t>Análisis de datos necesarios y recaudación de información</a:t>
                      </a:r>
                      <a:endParaRPr lang="es-MX" sz="1600" b="0" i="0" u="none" strike="noStrike" dirty="0">
                        <a:solidFill>
                          <a:srgbClr val="000000"/>
                        </a:solidFill>
                        <a:effectLst/>
                        <a:latin typeface="Calibri"/>
                      </a:endParaRPr>
                    </a:p>
                  </a:txBody>
                  <a:tcPr marL="7175" marR="7175" marT="7175" marB="0"/>
                </a:tc>
                <a:tc hMerge="1">
                  <a:txBody>
                    <a:bodyPr/>
                    <a:lstStyle/>
                    <a:p>
                      <a:endParaRPr lang="es-MX"/>
                    </a:p>
                  </a:txBody>
                  <a:tcPr/>
                </a:tc>
              </a:tr>
              <a:tr h="522473">
                <a:tc>
                  <a:txBody>
                    <a:bodyPr/>
                    <a:lstStyle/>
                    <a:p>
                      <a:pPr algn="r" fontAlgn="t"/>
                      <a:r>
                        <a:rPr lang="es-MX" sz="1600" u="none" strike="noStrike" dirty="0">
                          <a:effectLst/>
                        </a:rPr>
                        <a:t>2</a:t>
                      </a:r>
                      <a:endParaRPr lang="es-MX" sz="1600" b="0" i="0" u="none" strike="noStrike" dirty="0">
                        <a:solidFill>
                          <a:srgbClr val="000000"/>
                        </a:solidFill>
                        <a:effectLst/>
                        <a:latin typeface="Calibri"/>
                      </a:endParaRPr>
                    </a:p>
                  </a:txBody>
                  <a:tcPr marL="7175" marR="7175" marT="7175" marB="0"/>
                </a:tc>
                <a:tc>
                  <a:txBody>
                    <a:bodyPr/>
                    <a:lstStyle/>
                    <a:p>
                      <a:pPr algn="r" fontAlgn="t"/>
                      <a:r>
                        <a:rPr lang="es-MX" sz="1600" u="none" strike="noStrike">
                          <a:effectLst/>
                        </a:rPr>
                        <a:t>0.5</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a:effectLst/>
                        </a:rPr>
                        <a:t>Configuración del servidor de desarrollo y herramientas</a:t>
                      </a:r>
                      <a:endParaRPr lang="es-MX" sz="1600" b="0" i="0" u="none" strike="noStrike">
                        <a:solidFill>
                          <a:srgbClr val="000000"/>
                        </a:solidFill>
                        <a:effectLst/>
                        <a:latin typeface="Calibri"/>
                      </a:endParaRPr>
                    </a:p>
                  </a:txBody>
                  <a:tcPr marL="7175" marR="7175" marT="7175" marB="0"/>
                </a:tc>
                <a:tc hMerge="1">
                  <a:txBody>
                    <a:bodyPr/>
                    <a:lstStyle/>
                    <a:p>
                      <a:endParaRPr lang="es-MX"/>
                    </a:p>
                  </a:txBody>
                  <a:tcPr/>
                </a:tc>
              </a:tr>
              <a:tr h="279648">
                <a:tc>
                  <a:txBody>
                    <a:bodyPr/>
                    <a:lstStyle/>
                    <a:p>
                      <a:pPr algn="r" fontAlgn="t"/>
                      <a:r>
                        <a:rPr lang="es-MX" sz="1600" u="none" strike="noStrike" dirty="0">
                          <a:effectLst/>
                        </a:rPr>
                        <a:t>3</a:t>
                      </a:r>
                      <a:endParaRPr lang="es-MX" sz="1600" b="0" i="0" u="none" strike="noStrike" dirty="0">
                        <a:solidFill>
                          <a:srgbClr val="000000"/>
                        </a:solidFill>
                        <a:effectLst/>
                        <a:latin typeface="Calibri"/>
                      </a:endParaRPr>
                    </a:p>
                  </a:txBody>
                  <a:tcPr marL="7175" marR="7175" marT="7175" marB="0"/>
                </a:tc>
                <a:tc>
                  <a:txBody>
                    <a:bodyPr/>
                    <a:lstStyle/>
                    <a:p>
                      <a:pPr algn="r" fontAlgn="t"/>
                      <a:r>
                        <a:rPr lang="es-MX" sz="1600" u="none" strike="noStrike">
                          <a:effectLst/>
                        </a:rPr>
                        <a:t>2</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a:effectLst/>
                        </a:rPr>
                        <a:t>Modelado de la base de datos</a:t>
                      </a:r>
                      <a:endParaRPr lang="es-MX" sz="1600" b="0" i="0" u="none" strike="noStrike">
                        <a:solidFill>
                          <a:srgbClr val="000000"/>
                        </a:solidFill>
                        <a:effectLst/>
                        <a:latin typeface="Calibri"/>
                      </a:endParaRPr>
                    </a:p>
                  </a:txBody>
                  <a:tcPr marL="7175" marR="7175" marT="7175" marB="0"/>
                </a:tc>
                <a:tc hMerge="1">
                  <a:txBody>
                    <a:bodyPr/>
                    <a:lstStyle/>
                    <a:p>
                      <a:endParaRPr lang="es-MX"/>
                    </a:p>
                  </a:txBody>
                  <a:tcPr/>
                </a:tc>
              </a:tr>
              <a:tr h="279648">
                <a:tc>
                  <a:txBody>
                    <a:bodyPr/>
                    <a:lstStyle/>
                    <a:p>
                      <a:pPr algn="r" fontAlgn="t"/>
                      <a:r>
                        <a:rPr lang="es-MX" sz="1600" u="none" strike="noStrike" dirty="0">
                          <a:effectLst/>
                        </a:rPr>
                        <a:t>4</a:t>
                      </a:r>
                      <a:endParaRPr lang="es-MX" sz="1600" b="0" i="0" u="none" strike="noStrike" dirty="0">
                        <a:solidFill>
                          <a:srgbClr val="000000"/>
                        </a:solidFill>
                        <a:effectLst/>
                        <a:latin typeface="Calibri"/>
                      </a:endParaRPr>
                    </a:p>
                  </a:txBody>
                  <a:tcPr marL="7175" marR="7175" marT="7175" marB="0"/>
                </a:tc>
                <a:tc>
                  <a:txBody>
                    <a:bodyPr/>
                    <a:lstStyle/>
                    <a:p>
                      <a:pPr algn="r" fontAlgn="t"/>
                      <a:r>
                        <a:rPr lang="es-MX" sz="1600" u="none" strike="noStrike">
                          <a:effectLst/>
                        </a:rPr>
                        <a:t>3</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dirty="0">
                          <a:effectLst/>
                        </a:rPr>
                        <a:t>Diseño de las interfaces</a:t>
                      </a:r>
                      <a:endParaRPr lang="es-MX" sz="1600" b="0" i="0" u="none" strike="noStrike" dirty="0">
                        <a:solidFill>
                          <a:srgbClr val="000000"/>
                        </a:solidFill>
                        <a:effectLst/>
                        <a:latin typeface="Calibri"/>
                      </a:endParaRPr>
                    </a:p>
                  </a:txBody>
                  <a:tcPr marL="7175" marR="7175" marT="7175" marB="0"/>
                </a:tc>
                <a:tc hMerge="1">
                  <a:txBody>
                    <a:bodyPr/>
                    <a:lstStyle/>
                    <a:p>
                      <a:endParaRPr lang="es-MX"/>
                    </a:p>
                  </a:txBody>
                  <a:tcPr/>
                </a:tc>
              </a:tr>
              <a:tr h="320532">
                <a:tc>
                  <a:txBody>
                    <a:bodyPr/>
                    <a:lstStyle/>
                    <a:p>
                      <a:pPr algn="r" fontAlgn="t"/>
                      <a:r>
                        <a:rPr lang="es-MX" sz="1600" u="none" strike="noStrike" dirty="0">
                          <a:effectLst/>
                        </a:rPr>
                        <a:t>5</a:t>
                      </a:r>
                      <a:endParaRPr lang="es-MX" sz="1600" b="0" i="0" u="none" strike="noStrike" dirty="0">
                        <a:solidFill>
                          <a:srgbClr val="000000"/>
                        </a:solidFill>
                        <a:effectLst/>
                        <a:latin typeface="Calibri"/>
                      </a:endParaRPr>
                    </a:p>
                  </a:txBody>
                  <a:tcPr marL="7175" marR="7175" marT="7175" marB="0"/>
                </a:tc>
                <a:tc>
                  <a:txBody>
                    <a:bodyPr/>
                    <a:lstStyle/>
                    <a:p>
                      <a:pPr algn="r" fontAlgn="t"/>
                      <a:r>
                        <a:rPr lang="es-MX" sz="1600" u="none" strike="noStrike">
                          <a:effectLst/>
                        </a:rPr>
                        <a:t>4</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dirty="0">
                          <a:effectLst/>
                        </a:rPr>
                        <a:t>Programación de controladores de interfaces y base de datos.</a:t>
                      </a:r>
                      <a:endParaRPr lang="es-MX" sz="1600" b="0" i="0" u="none" strike="noStrike" dirty="0">
                        <a:solidFill>
                          <a:srgbClr val="000000"/>
                        </a:solidFill>
                        <a:effectLst/>
                        <a:latin typeface="Calibri"/>
                      </a:endParaRPr>
                    </a:p>
                  </a:txBody>
                  <a:tcPr marL="7175" marR="7175" marT="7175" marB="0"/>
                </a:tc>
                <a:tc hMerge="1">
                  <a:txBody>
                    <a:bodyPr/>
                    <a:lstStyle/>
                    <a:p>
                      <a:endParaRPr lang="es-MX"/>
                    </a:p>
                  </a:txBody>
                  <a:tcPr/>
                </a:tc>
              </a:tr>
              <a:tr h="279648">
                <a:tc>
                  <a:txBody>
                    <a:bodyPr/>
                    <a:lstStyle/>
                    <a:p>
                      <a:pPr algn="r" fontAlgn="t"/>
                      <a:r>
                        <a:rPr lang="es-MX" sz="1600" u="none" strike="noStrike" dirty="0">
                          <a:effectLst/>
                        </a:rPr>
                        <a:t>6</a:t>
                      </a:r>
                      <a:endParaRPr lang="es-MX" sz="1600" b="0" i="0" u="none" strike="noStrike" dirty="0">
                        <a:solidFill>
                          <a:srgbClr val="000000"/>
                        </a:solidFill>
                        <a:effectLst/>
                        <a:latin typeface="Calibri"/>
                      </a:endParaRPr>
                    </a:p>
                  </a:txBody>
                  <a:tcPr marL="7175" marR="7175" marT="7175" marB="0"/>
                </a:tc>
                <a:tc>
                  <a:txBody>
                    <a:bodyPr/>
                    <a:lstStyle/>
                    <a:p>
                      <a:pPr algn="r" fontAlgn="t"/>
                      <a:r>
                        <a:rPr lang="es-MX" sz="1600" u="none" strike="noStrike">
                          <a:effectLst/>
                        </a:rPr>
                        <a:t>1</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a:effectLst/>
                        </a:rPr>
                        <a:t>Fase de pruebas de la interfaz de usuario</a:t>
                      </a:r>
                      <a:endParaRPr lang="es-MX" sz="1600" b="0" i="0" u="none" strike="noStrike">
                        <a:solidFill>
                          <a:srgbClr val="000000"/>
                        </a:solidFill>
                        <a:effectLst/>
                        <a:latin typeface="Calibri"/>
                      </a:endParaRPr>
                    </a:p>
                  </a:txBody>
                  <a:tcPr marL="7175" marR="7175" marT="7175" marB="0"/>
                </a:tc>
                <a:tc hMerge="1">
                  <a:txBody>
                    <a:bodyPr/>
                    <a:lstStyle/>
                    <a:p>
                      <a:endParaRPr lang="es-MX"/>
                    </a:p>
                  </a:txBody>
                  <a:tcPr/>
                </a:tc>
              </a:tr>
              <a:tr h="279648">
                <a:tc>
                  <a:txBody>
                    <a:bodyPr/>
                    <a:lstStyle/>
                    <a:p>
                      <a:pPr algn="r" fontAlgn="t"/>
                      <a:r>
                        <a:rPr lang="es-MX" sz="1600" u="none" strike="noStrike" dirty="0">
                          <a:effectLst/>
                        </a:rPr>
                        <a:t>7</a:t>
                      </a:r>
                      <a:endParaRPr lang="es-MX" sz="1600" b="0" i="0" u="none" strike="noStrike" dirty="0">
                        <a:solidFill>
                          <a:srgbClr val="000000"/>
                        </a:solidFill>
                        <a:effectLst/>
                        <a:latin typeface="Calibri"/>
                      </a:endParaRPr>
                    </a:p>
                  </a:txBody>
                  <a:tcPr marL="7175" marR="7175" marT="7175" marB="0"/>
                </a:tc>
                <a:tc>
                  <a:txBody>
                    <a:bodyPr/>
                    <a:lstStyle/>
                    <a:p>
                      <a:pPr algn="r" fontAlgn="t"/>
                      <a:r>
                        <a:rPr lang="es-MX" sz="1600" u="none" strike="noStrike">
                          <a:effectLst/>
                        </a:rPr>
                        <a:t>0.5</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a:effectLst/>
                        </a:rPr>
                        <a:t>Creación del empaquetado de la aplicación</a:t>
                      </a:r>
                      <a:endParaRPr lang="es-MX" sz="1600" b="0" i="0" u="none" strike="noStrike">
                        <a:solidFill>
                          <a:srgbClr val="000000"/>
                        </a:solidFill>
                        <a:effectLst/>
                        <a:latin typeface="Calibri"/>
                      </a:endParaRPr>
                    </a:p>
                  </a:txBody>
                  <a:tcPr marL="7175" marR="7175" marT="7175" marB="0"/>
                </a:tc>
                <a:tc hMerge="1">
                  <a:txBody>
                    <a:bodyPr/>
                    <a:lstStyle/>
                    <a:p>
                      <a:endParaRPr lang="es-MX"/>
                    </a:p>
                  </a:txBody>
                  <a:tcPr/>
                </a:tc>
              </a:tr>
              <a:tr h="292965">
                <a:tc>
                  <a:txBody>
                    <a:bodyPr/>
                    <a:lstStyle/>
                    <a:p>
                      <a:pPr algn="l" fontAlgn="t"/>
                      <a:r>
                        <a:rPr lang="es-MX" sz="1600" u="none" strike="noStrike" dirty="0">
                          <a:effectLst/>
                        </a:rPr>
                        <a:t> </a:t>
                      </a:r>
                      <a:endParaRPr lang="es-MX" sz="1600" b="0" i="0" u="none" strike="noStrike" dirty="0">
                        <a:solidFill>
                          <a:srgbClr val="000000"/>
                        </a:solidFill>
                        <a:effectLst/>
                        <a:latin typeface="Calibri"/>
                      </a:endParaRPr>
                    </a:p>
                  </a:txBody>
                  <a:tcPr marL="7175" marR="7175" marT="7175" marB="0"/>
                </a:tc>
                <a:tc>
                  <a:txBody>
                    <a:bodyPr/>
                    <a:lstStyle/>
                    <a:p>
                      <a:pPr algn="l" fontAlgn="t"/>
                      <a:r>
                        <a:rPr lang="es-MX" sz="1600" u="none" strike="noStrike" dirty="0">
                          <a:effectLst/>
                        </a:rPr>
                        <a:t> </a:t>
                      </a:r>
                      <a:endParaRPr lang="es-MX" sz="1600" b="0" i="0" u="none" strike="noStrike" dirty="0">
                        <a:solidFill>
                          <a:srgbClr val="000000"/>
                        </a:solidFill>
                        <a:effectLst/>
                        <a:latin typeface="Calibri"/>
                      </a:endParaRPr>
                    </a:p>
                  </a:txBody>
                  <a:tcPr marL="7175" marR="7175" marT="7175" marB="0"/>
                </a:tc>
                <a:tc>
                  <a:txBody>
                    <a:bodyPr/>
                    <a:lstStyle/>
                    <a:p>
                      <a:pPr algn="l" fontAlgn="t"/>
                      <a:r>
                        <a:rPr lang="es-MX" sz="1600" u="none" strike="noStrike" dirty="0">
                          <a:effectLst/>
                        </a:rPr>
                        <a:t> </a:t>
                      </a:r>
                      <a:endParaRPr lang="es-MX" sz="1600" b="0" i="0" u="none" strike="noStrike" dirty="0">
                        <a:solidFill>
                          <a:srgbClr val="000000"/>
                        </a:solidFill>
                        <a:effectLst/>
                        <a:latin typeface="Calibri"/>
                      </a:endParaRPr>
                    </a:p>
                  </a:txBody>
                  <a:tcPr marL="7175" marR="7175" marT="7175" marB="0"/>
                </a:tc>
                <a:tc>
                  <a:txBody>
                    <a:bodyPr/>
                    <a:lstStyle/>
                    <a:p>
                      <a:pPr algn="just" fontAlgn="ctr"/>
                      <a:r>
                        <a:rPr lang="es-MX" sz="1200" u="none" strike="noStrike" dirty="0">
                          <a:effectLst/>
                        </a:rPr>
                        <a:t>Entregables de la </a:t>
                      </a:r>
                      <a:r>
                        <a:rPr lang="es-MX" sz="1200" u="none" strike="noStrike" dirty="0" smtClean="0">
                          <a:effectLst/>
                        </a:rPr>
                        <a:t>aplicación</a:t>
                      </a:r>
                      <a:r>
                        <a:rPr lang="es-MX" sz="1200" u="none" strike="noStrike" dirty="0">
                          <a:effectLst/>
                        </a:rPr>
                        <a:t>, incluyendo base de datos</a:t>
                      </a:r>
                      <a:endParaRPr lang="es-MX" sz="1200" b="0" i="0" u="none" strike="noStrike" dirty="0">
                        <a:solidFill>
                          <a:srgbClr val="000000"/>
                        </a:solidFill>
                        <a:effectLst/>
                        <a:latin typeface="Arial"/>
                      </a:endParaRPr>
                    </a:p>
                  </a:txBody>
                  <a:tcPr marL="7175" marR="7175" marT="7175" marB="0" anchor="ctr"/>
                </a:tc>
              </a:tr>
              <a:tr h="279648">
                <a:tc>
                  <a:txBody>
                    <a:bodyPr/>
                    <a:lstStyle/>
                    <a:p>
                      <a:pPr algn="r" fontAlgn="t"/>
                      <a:r>
                        <a:rPr lang="es-MX" sz="1600" u="none" strike="noStrike">
                          <a:effectLst/>
                        </a:rPr>
                        <a:t>8</a:t>
                      </a:r>
                      <a:endParaRPr lang="es-MX" sz="1600" b="0" i="0" u="none" strike="noStrike">
                        <a:solidFill>
                          <a:srgbClr val="000000"/>
                        </a:solidFill>
                        <a:effectLst/>
                        <a:latin typeface="Calibri"/>
                      </a:endParaRPr>
                    </a:p>
                  </a:txBody>
                  <a:tcPr marL="7175" marR="7175" marT="7175" marB="0"/>
                </a:tc>
                <a:tc>
                  <a:txBody>
                    <a:bodyPr/>
                    <a:lstStyle/>
                    <a:p>
                      <a:pPr algn="r" fontAlgn="t"/>
                      <a:r>
                        <a:rPr lang="es-MX" sz="1600" u="none" strike="noStrike">
                          <a:effectLst/>
                        </a:rPr>
                        <a:t>0.5</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dirty="0">
                          <a:effectLst/>
                        </a:rPr>
                        <a:t>Puesta apunto del proyecto en la radiodifusora</a:t>
                      </a:r>
                      <a:endParaRPr lang="es-MX" sz="1600" b="0" i="0" u="none" strike="noStrike" dirty="0">
                        <a:solidFill>
                          <a:srgbClr val="000000"/>
                        </a:solidFill>
                        <a:effectLst/>
                        <a:latin typeface="Calibri"/>
                      </a:endParaRPr>
                    </a:p>
                  </a:txBody>
                  <a:tcPr marL="7175" marR="7175" marT="7175" marB="0"/>
                </a:tc>
                <a:tc hMerge="1">
                  <a:txBody>
                    <a:bodyPr/>
                    <a:lstStyle/>
                    <a:p>
                      <a:endParaRPr lang="es-MX"/>
                    </a:p>
                  </a:txBody>
                  <a:tcPr/>
                </a:tc>
              </a:tr>
              <a:tr h="292965">
                <a:tc>
                  <a:txBody>
                    <a:bodyPr/>
                    <a:lstStyle/>
                    <a:p>
                      <a:pPr algn="l" fontAlgn="t"/>
                      <a:r>
                        <a:rPr lang="es-MX" sz="1600" u="none" strike="noStrike">
                          <a:effectLst/>
                        </a:rPr>
                        <a:t> </a:t>
                      </a:r>
                      <a:endParaRPr lang="es-MX" sz="1600" b="0" i="0" u="none" strike="noStrike">
                        <a:solidFill>
                          <a:srgbClr val="000000"/>
                        </a:solidFill>
                        <a:effectLst/>
                        <a:latin typeface="Calibri"/>
                      </a:endParaRPr>
                    </a:p>
                  </a:txBody>
                  <a:tcPr marL="7175" marR="7175" marT="7175" marB="0"/>
                </a:tc>
                <a:tc>
                  <a:txBody>
                    <a:bodyPr/>
                    <a:lstStyle/>
                    <a:p>
                      <a:pPr algn="l" fontAlgn="t"/>
                      <a:r>
                        <a:rPr lang="es-MX" sz="1600" u="none" strike="noStrike">
                          <a:effectLst/>
                        </a:rPr>
                        <a:t> </a:t>
                      </a:r>
                      <a:endParaRPr lang="es-MX" sz="1600" b="0" i="0" u="none" strike="noStrike">
                        <a:solidFill>
                          <a:srgbClr val="000000"/>
                        </a:solidFill>
                        <a:effectLst/>
                        <a:latin typeface="Calibri"/>
                      </a:endParaRPr>
                    </a:p>
                  </a:txBody>
                  <a:tcPr marL="7175" marR="7175" marT="7175" marB="0"/>
                </a:tc>
                <a:tc>
                  <a:txBody>
                    <a:bodyPr/>
                    <a:lstStyle/>
                    <a:p>
                      <a:pPr algn="l" fontAlgn="t"/>
                      <a:r>
                        <a:rPr lang="es-MX" sz="1600" u="none" strike="noStrike">
                          <a:effectLst/>
                        </a:rPr>
                        <a:t> </a:t>
                      </a:r>
                      <a:endParaRPr lang="es-MX" sz="1600" b="0" i="0" u="none" strike="noStrike">
                        <a:solidFill>
                          <a:srgbClr val="000000"/>
                        </a:solidFill>
                        <a:effectLst/>
                        <a:latin typeface="Calibri"/>
                      </a:endParaRPr>
                    </a:p>
                  </a:txBody>
                  <a:tcPr marL="7175" marR="7175" marT="7175" marB="0"/>
                </a:tc>
                <a:tc>
                  <a:txBody>
                    <a:bodyPr/>
                    <a:lstStyle/>
                    <a:p>
                      <a:pPr algn="just" fontAlgn="ctr"/>
                      <a:r>
                        <a:rPr lang="es-MX" sz="1200" u="none" strike="noStrike" dirty="0">
                          <a:effectLst/>
                        </a:rPr>
                        <a:t>Instalación en el servidor</a:t>
                      </a:r>
                      <a:endParaRPr lang="es-MX" sz="1200" b="0" i="0" u="none" strike="noStrike" dirty="0">
                        <a:solidFill>
                          <a:srgbClr val="000000"/>
                        </a:solidFill>
                        <a:effectLst/>
                        <a:latin typeface="Arial"/>
                      </a:endParaRPr>
                    </a:p>
                  </a:txBody>
                  <a:tcPr marL="7175" marR="7175" marT="7175" marB="0" anchor="ctr"/>
                </a:tc>
              </a:tr>
              <a:tr h="522473">
                <a:tc>
                  <a:txBody>
                    <a:bodyPr/>
                    <a:lstStyle/>
                    <a:p>
                      <a:pPr algn="r" fontAlgn="t"/>
                      <a:r>
                        <a:rPr lang="es-MX" sz="1600" b="0" i="0" u="none" strike="noStrike" dirty="0" smtClean="0">
                          <a:solidFill>
                            <a:srgbClr val="000000"/>
                          </a:solidFill>
                          <a:effectLst/>
                          <a:latin typeface="Calibri"/>
                        </a:rPr>
                        <a:t>9</a:t>
                      </a:r>
                      <a:endParaRPr lang="es-MX" sz="1600" b="0" i="0" u="none" strike="noStrike" dirty="0">
                        <a:solidFill>
                          <a:srgbClr val="000000"/>
                        </a:solidFill>
                        <a:effectLst/>
                        <a:latin typeface="Calibri"/>
                      </a:endParaRPr>
                    </a:p>
                  </a:txBody>
                  <a:tcPr marL="7175" marR="7175" marT="7175" marB="0"/>
                </a:tc>
                <a:tc>
                  <a:txBody>
                    <a:bodyPr/>
                    <a:lstStyle/>
                    <a:p>
                      <a:pPr algn="r" fontAlgn="t"/>
                      <a:r>
                        <a:rPr lang="es-MX" sz="1600" u="none" strike="noStrike">
                          <a:effectLst/>
                        </a:rPr>
                        <a:t>0.5</a:t>
                      </a:r>
                      <a:endParaRPr lang="es-MX" sz="1600" b="0" i="0" u="none" strike="noStrike">
                        <a:solidFill>
                          <a:srgbClr val="000000"/>
                        </a:solidFill>
                        <a:effectLst/>
                        <a:latin typeface="Calibri"/>
                      </a:endParaRPr>
                    </a:p>
                  </a:txBody>
                  <a:tcPr marL="7175" marR="7175" marT="7175" marB="0"/>
                </a:tc>
                <a:tc gridSpan="2">
                  <a:txBody>
                    <a:bodyPr/>
                    <a:lstStyle/>
                    <a:p>
                      <a:pPr algn="l" fontAlgn="t"/>
                      <a:r>
                        <a:rPr lang="es-MX" sz="1600" u="none" strike="noStrike" dirty="0">
                          <a:effectLst/>
                        </a:rPr>
                        <a:t>Configuración del equipo y herramientas de respaldos</a:t>
                      </a:r>
                      <a:endParaRPr lang="es-MX" sz="1600" b="0" i="0" u="none" strike="noStrike" dirty="0">
                        <a:solidFill>
                          <a:srgbClr val="000000"/>
                        </a:solidFill>
                        <a:effectLst/>
                        <a:latin typeface="Calibri"/>
                      </a:endParaRPr>
                    </a:p>
                  </a:txBody>
                  <a:tcPr marL="7175" marR="7175" marT="7175" marB="0"/>
                </a:tc>
                <a:tc hMerge="1">
                  <a:txBody>
                    <a:bodyPr/>
                    <a:lstStyle/>
                    <a:p>
                      <a:endParaRPr lang="es-MX"/>
                    </a:p>
                  </a:txBody>
                  <a:tcPr/>
                </a:tc>
              </a:tr>
            </a:tbl>
          </a:graphicData>
        </a:graphic>
      </p:graphicFrame>
    </p:spTree>
    <p:extLst>
      <p:ext uri="{BB962C8B-B14F-4D97-AF65-F5344CB8AC3E}">
        <p14:creationId xmlns:p14="http://schemas.microsoft.com/office/powerpoint/2010/main" val="3892880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BIBLIOGRAFÍA</a:t>
            </a:r>
            <a:endParaRPr lang="es-MX" dirty="0"/>
          </a:p>
        </p:txBody>
      </p:sp>
      <p:sp>
        <p:nvSpPr>
          <p:cNvPr id="3" name="2 Marcador de contenido"/>
          <p:cNvSpPr>
            <a:spLocks noGrp="1"/>
          </p:cNvSpPr>
          <p:nvPr>
            <p:ph idx="1"/>
          </p:nvPr>
        </p:nvSpPr>
        <p:spPr>
          <a:xfrm>
            <a:off x="1071538" y="2214554"/>
            <a:ext cx="2276326" cy="3911609"/>
          </a:xfrm>
        </p:spPr>
        <p:txBody>
          <a:bodyPr>
            <a:normAutofit fontScale="40000" lnSpcReduction="20000"/>
          </a:bodyPr>
          <a:lstStyle/>
          <a:p>
            <a:pPr marL="0" indent="0">
              <a:buNone/>
            </a:pPr>
            <a:r>
              <a:rPr lang="es-MX" sz="3200" b="1" u="sng" dirty="0"/>
              <a:t>Paginas</a:t>
            </a:r>
            <a:endParaRPr lang="es-MX" sz="3200" b="1" dirty="0"/>
          </a:p>
          <a:p>
            <a:pPr marL="0" lvl="0" indent="0">
              <a:buNone/>
            </a:pPr>
            <a:endParaRPr lang="es-MX" sz="3200" u="sng" dirty="0" smtClean="0"/>
          </a:p>
          <a:p>
            <a:pPr marL="0" lvl="0" indent="0">
              <a:buNone/>
            </a:pPr>
            <a:r>
              <a:rPr lang="es-MX" sz="3200" dirty="0" smtClean="0"/>
              <a:t>[</a:t>
            </a:r>
            <a:r>
              <a:rPr lang="es-MX" sz="3200" baseline="30000" dirty="0"/>
              <a:t>1</a:t>
            </a:r>
            <a:r>
              <a:rPr lang="es-MX" sz="3200" dirty="0"/>
              <a:t>]Documento electrónico libre, Diagrama causa-efecto.www.fundibeq.org</a:t>
            </a:r>
            <a:endParaRPr lang="es-MX" sz="3200" b="1" dirty="0"/>
          </a:p>
          <a:p>
            <a:pPr marL="0" lvl="0" indent="0">
              <a:buNone/>
            </a:pPr>
            <a:endParaRPr lang="es-MX" sz="3200" dirty="0" smtClean="0"/>
          </a:p>
          <a:p>
            <a:pPr marL="0" lvl="0" indent="0">
              <a:buNone/>
            </a:pPr>
            <a:r>
              <a:rPr lang="es-MX" sz="3200" dirty="0" smtClean="0"/>
              <a:t>[</a:t>
            </a:r>
            <a:r>
              <a:rPr lang="es-MX" sz="3200" baseline="30000" dirty="0"/>
              <a:t>2</a:t>
            </a:r>
            <a:r>
              <a:rPr lang="es-MX" sz="3200" dirty="0"/>
              <a:t>]Documento de gobierno, </a:t>
            </a:r>
            <a:r>
              <a:rPr lang="es-MX" sz="3200" dirty="0">
                <a:hlinkClick r:id="rId2"/>
              </a:rPr>
              <a:t>http://www.dof.gob.mx/nota_detalle.php?codigo=5157568&amp;fecha=02/09/2010</a:t>
            </a:r>
            <a:endParaRPr lang="es-MX" sz="3200" dirty="0"/>
          </a:p>
          <a:p>
            <a:pPr marL="0" indent="0">
              <a:buNone/>
            </a:pPr>
            <a:endParaRPr lang="es-MX" sz="3200" dirty="0" smtClean="0"/>
          </a:p>
          <a:p>
            <a:pPr marL="0" indent="0">
              <a:buNone/>
            </a:pPr>
            <a:r>
              <a:rPr lang="es-MX" sz="3200" dirty="0" smtClean="0"/>
              <a:t>Arquitectura </a:t>
            </a:r>
            <a:r>
              <a:rPr lang="es-MX" sz="3200" dirty="0"/>
              <a:t>de 3 </a:t>
            </a:r>
            <a:r>
              <a:rPr lang="es-MX" sz="3200" dirty="0" err="1"/>
              <a:t>capas,</a:t>
            </a:r>
            <a:r>
              <a:rPr lang="es-MX" sz="3200" dirty="0" err="1">
                <a:hlinkClick r:id="rId3"/>
              </a:rPr>
              <a:t>http</a:t>
            </a:r>
            <a:r>
              <a:rPr lang="es-MX" sz="3200" dirty="0">
                <a:hlinkClick r:id="rId3"/>
              </a:rPr>
              <a:t>://</a:t>
            </a:r>
            <a:r>
              <a:rPr lang="es-MX" sz="3200" dirty="0" smtClean="0">
                <a:hlinkClick r:id="rId3"/>
              </a:rPr>
              <a:t>www.slideshare.net/Decimo/arquitectura-3-capas</a:t>
            </a:r>
            <a:endParaRPr lang="es-MX" sz="3200" dirty="0" smtClean="0"/>
          </a:p>
          <a:p>
            <a:pPr marL="0" indent="0">
              <a:buNone/>
            </a:pPr>
            <a:endParaRPr lang="es-MX" sz="3200" dirty="0" smtClean="0"/>
          </a:p>
          <a:p>
            <a:pPr marL="0" indent="0">
              <a:buNone/>
            </a:pPr>
            <a:r>
              <a:rPr lang="es-MX" sz="3200" dirty="0" smtClean="0"/>
              <a:t>Sitio oficial de SCRUM</a:t>
            </a:r>
          </a:p>
          <a:p>
            <a:pPr marL="0" indent="0">
              <a:buNone/>
            </a:pPr>
            <a:r>
              <a:rPr lang="es-MX" sz="3200" dirty="0" smtClean="0"/>
              <a:t>http</a:t>
            </a:r>
            <a:r>
              <a:rPr lang="es-MX" sz="3200" dirty="0"/>
              <a:t>://www.scrum.org</a:t>
            </a:r>
            <a:endParaRPr lang="es-MX" sz="3200" dirty="0"/>
          </a:p>
          <a:p>
            <a:pPr marL="0" indent="0">
              <a:buNone/>
            </a:pPr>
            <a:r>
              <a:rPr lang="es-MX" sz="3200" b="1" dirty="0"/>
              <a:t> </a:t>
            </a:r>
          </a:p>
          <a:p>
            <a:pPr marL="0" indent="0">
              <a:buNone/>
            </a:pPr>
            <a:endParaRPr lang="es-MX" sz="3200" dirty="0"/>
          </a:p>
          <a:p>
            <a:pPr marL="0" indent="0">
              <a:buNone/>
            </a:pPr>
            <a:endParaRPr lang="es-MX" dirty="0"/>
          </a:p>
        </p:txBody>
      </p:sp>
      <p:sp>
        <p:nvSpPr>
          <p:cNvPr id="4" name="3 CuadroTexto"/>
          <p:cNvSpPr txBox="1"/>
          <p:nvPr/>
        </p:nvSpPr>
        <p:spPr>
          <a:xfrm>
            <a:off x="3347864" y="2492895"/>
            <a:ext cx="2160240" cy="3323987"/>
          </a:xfrm>
          <a:prstGeom prst="rect">
            <a:avLst/>
          </a:prstGeom>
          <a:noFill/>
        </p:spPr>
        <p:txBody>
          <a:bodyPr wrap="square" rtlCol="0">
            <a:spAutoFit/>
          </a:bodyPr>
          <a:lstStyle/>
          <a:p>
            <a:pPr marL="0" indent="0">
              <a:buNone/>
            </a:pPr>
            <a:r>
              <a:rPr lang="es-MX" sz="1400" b="1" u="sng" dirty="0"/>
              <a:t>Libros</a:t>
            </a:r>
            <a:endParaRPr lang="es-MX" sz="1400" b="1" dirty="0"/>
          </a:p>
          <a:p>
            <a:pPr marL="0" indent="0">
              <a:buNone/>
            </a:pPr>
            <a:r>
              <a:rPr lang="es-MX" sz="1400" b="1" dirty="0"/>
              <a:t> </a:t>
            </a:r>
          </a:p>
          <a:p>
            <a:pPr marL="0" lvl="0" indent="0">
              <a:buNone/>
            </a:pPr>
            <a:r>
              <a:rPr lang="es-MX" sz="1400" dirty="0"/>
              <a:t>Manual para el diseño de sistemas de calidad basados en competencias laborales.</a:t>
            </a:r>
            <a:endParaRPr lang="es-MX" sz="1400" b="1" dirty="0"/>
          </a:p>
          <a:p>
            <a:pPr marL="0" indent="0">
              <a:buNone/>
            </a:pPr>
            <a:r>
              <a:rPr lang="es-MX" sz="1400" dirty="0"/>
              <a:t>Autor: Guillermo Chaves S. / Yolanda </a:t>
            </a:r>
            <a:r>
              <a:rPr lang="es-MX" sz="1400" dirty="0" err="1"/>
              <a:t>Garcia</a:t>
            </a:r>
            <a:r>
              <a:rPr lang="es-MX" sz="1400" dirty="0"/>
              <a:t> T.</a:t>
            </a:r>
            <a:endParaRPr lang="es-MX" sz="1400" b="1" dirty="0"/>
          </a:p>
          <a:p>
            <a:pPr marL="0" indent="0">
              <a:buNone/>
            </a:pPr>
            <a:r>
              <a:rPr lang="es-MX" sz="1400" dirty="0"/>
              <a:t>Edición: 1°er</a:t>
            </a:r>
            <a:endParaRPr lang="es-MX" sz="1400" b="1" dirty="0"/>
          </a:p>
          <a:p>
            <a:pPr marL="0" indent="0">
              <a:buNone/>
            </a:pPr>
            <a:r>
              <a:rPr lang="es-MX" sz="1400" dirty="0"/>
              <a:t>	</a:t>
            </a:r>
            <a:endParaRPr lang="es-MX" sz="1400" b="1" dirty="0"/>
          </a:p>
          <a:p>
            <a:pPr marL="0" lvl="0" indent="0">
              <a:buNone/>
            </a:pPr>
            <a:r>
              <a:rPr lang="es-MX" sz="1400" dirty="0"/>
              <a:t>Ingeniería de software</a:t>
            </a:r>
          </a:p>
          <a:p>
            <a:pPr marL="0" indent="0">
              <a:buNone/>
            </a:pPr>
            <a:r>
              <a:rPr lang="es-MX" sz="1400" dirty="0"/>
              <a:t>Edición: 7° ed.</a:t>
            </a:r>
          </a:p>
          <a:p>
            <a:pPr marL="0" indent="0">
              <a:buNone/>
            </a:pPr>
            <a:r>
              <a:rPr lang="en-US" sz="1400" dirty="0" err="1"/>
              <a:t>Autor</a:t>
            </a:r>
            <a:r>
              <a:rPr lang="en-US" sz="1400" dirty="0"/>
              <a:t>: Ian </a:t>
            </a:r>
            <a:r>
              <a:rPr lang="en-US" sz="1400" dirty="0" err="1"/>
              <a:t>Sommerville</a:t>
            </a:r>
            <a:r>
              <a:rPr lang="en-US" sz="1400" dirty="0"/>
              <a:t>, Pearson Addison Wesley.</a:t>
            </a:r>
            <a:endParaRPr lang="es-MX" sz="1400" dirty="0"/>
          </a:p>
          <a:p>
            <a:pPr marL="0" indent="0">
              <a:buNone/>
            </a:pPr>
            <a:r>
              <a:rPr lang="en-US" sz="1400" b="1" dirty="0"/>
              <a:t> </a:t>
            </a:r>
            <a:endParaRPr lang="es-MX" sz="1400" dirty="0"/>
          </a:p>
        </p:txBody>
      </p:sp>
      <p:sp>
        <p:nvSpPr>
          <p:cNvPr id="5" name="4 CuadroTexto"/>
          <p:cNvSpPr txBox="1"/>
          <p:nvPr/>
        </p:nvSpPr>
        <p:spPr>
          <a:xfrm>
            <a:off x="5436096" y="2276872"/>
            <a:ext cx="3456384" cy="4185761"/>
          </a:xfrm>
          <a:prstGeom prst="rect">
            <a:avLst/>
          </a:prstGeom>
          <a:noFill/>
        </p:spPr>
        <p:txBody>
          <a:bodyPr wrap="square" rtlCol="0">
            <a:spAutoFit/>
          </a:bodyPr>
          <a:lstStyle/>
          <a:p>
            <a:pPr marL="0" indent="0">
              <a:buNone/>
            </a:pPr>
            <a:r>
              <a:rPr lang="es-MX" sz="800" b="1" dirty="0"/>
              <a:t>Revistas</a:t>
            </a:r>
            <a:endParaRPr lang="es-MX" sz="800" dirty="0"/>
          </a:p>
          <a:p>
            <a:pPr marL="0" indent="0">
              <a:buNone/>
            </a:pPr>
            <a:r>
              <a:rPr lang="es-MX" sz="800" dirty="0"/>
              <a:t> </a:t>
            </a:r>
            <a:endParaRPr lang="es-MX" sz="1000" dirty="0"/>
          </a:p>
          <a:p>
            <a:pPr marL="0" lvl="0" indent="0">
              <a:buNone/>
            </a:pPr>
            <a:r>
              <a:rPr lang="es-MX" sz="1000" dirty="0" err="1"/>
              <a:t>Communication</a:t>
            </a:r>
            <a:r>
              <a:rPr lang="es-MX" sz="1000" dirty="0"/>
              <a:t> </a:t>
            </a:r>
            <a:r>
              <a:rPr lang="es-MX" sz="1000" dirty="0" err="1"/>
              <a:t>Contents</a:t>
            </a:r>
            <a:r>
              <a:rPr lang="es-MX" sz="1000" dirty="0"/>
              <a:t>: Revistas científicas y profesionales sobre medios masivos, comunicación y </a:t>
            </a:r>
            <a:r>
              <a:rPr lang="es-MX" sz="1000" dirty="0" err="1"/>
              <a:t>periodismo.http</a:t>
            </a:r>
            <a:r>
              <a:rPr lang="es-MX" sz="1000" dirty="0"/>
              <a:t>://www.uta.fi/laitokset/tiedotus/contents</a:t>
            </a:r>
          </a:p>
          <a:p>
            <a:pPr marL="0" indent="0">
              <a:buNone/>
            </a:pPr>
            <a:r>
              <a:rPr lang="es-MX" sz="1000" dirty="0"/>
              <a:t> </a:t>
            </a:r>
          </a:p>
          <a:p>
            <a:pPr marL="0" lvl="0" indent="0">
              <a:buNone/>
            </a:pPr>
            <a:r>
              <a:rPr lang="es-MX" sz="1000" dirty="0"/>
              <a:t>DOAJ – Directorio de Publicaciones de acceso libre: Cubre publicaciones científicas de todas las materias en diversos idiomas, todo lo relacionado con comunicación se incluye en ciencias </a:t>
            </a:r>
            <a:r>
              <a:rPr lang="es-MX" sz="1000" dirty="0" err="1"/>
              <a:t>sociales.http</a:t>
            </a:r>
            <a:r>
              <a:rPr lang="es-MX" sz="1000" dirty="0"/>
              <a:t>://www.doaj.org/</a:t>
            </a:r>
          </a:p>
          <a:p>
            <a:pPr marL="0" indent="0">
              <a:buNone/>
            </a:pPr>
            <a:r>
              <a:rPr lang="es-MX" sz="1000" dirty="0"/>
              <a:t> </a:t>
            </a:r>
          </a:p>
          <a:p>
            <a:pPr marL="0" lvl="0" indent="0">
              <a:buNone/>
            </a:pPr>
            <a:r>
              <a:rPr lang="es-MX" sz="1000" dirty="0" err="1"/>
              <a:t>Mediafinder</a:t>
            </a:r>
            <a:r>
              <a:rPr lang="es-MX" sz="1000" dirty="0"/>
              <a:t>: buscador de todo tipo de publicaciones más de 90.000. En </a:t>
            </a:r>
            <a:r>
              <a:rPr lang="es-MX" sz="1000" dirty="0" err="1"/>
              <a:t>database</a:t>
            </a:r>
            <a:r>
              <a:rPr lang="es-MX" sz="1000" dirty="0"/>
              <a:t> </a:t>
            </a:r>
            <a:r>
              <a:rPr lang="es-MX" sz="1000" dirty="0" err="1"/>
              <a:t>search</a:t>
            </a:r>
            <a:r>
              <a:rPr lang="es-MX" sz="1000" dirty="0"/>
              <a:t> en el área de media &amp; </a:t>
            </a:r>
            <a:r>
              <a:rPr lang="es-MX" sz="1000" dirty="0" err="1"/>
              <a:t>communications</a:t>
            </a:r>
            <a:r>
              <a:rPr lang="es-MX" sz="1000" dirty="0"/>
              <a:t> se encuentran las publicaciones de interés en este </a:t>
            </a:r>
            <a:r>
              <a:rPr lang="es-MX" sz="1000" dirty="0" err="1"/>
              <a:t>ámbito.http</a:t>
            </a:r>
            <a:r>
              <a:rPr lang="es-MX" sz="1000" dirty="0"/>
              <a:t>://www.mediafinder.com/</a:t>
            </a:r>
          </a:p>
          <a:p>
            <a:pPr marL="0" indent="0">
              <a:buNone/>
            </a:pPr>
            <a:r>
              <a:rPr lang="es-MX" sz="1000" dirty="0"/>
              <a:t> </a:t>
            </a:r>
          </a:p>
          <a:p>
            <a:pPr marL="0" lvl="0" indent="0">
              <a:buNone/>
            </a:pPr>
            <a:r>
              <a:rPr lang="es-MX" sz="1000" dirty="0"/>
              <a:t>MUSE: Catálogo de publicaciones académicas </a:t>
            </a:r>
            <a:r>
              <a:rPr lang="es-MX" sz="1000" dirty="0" err="1"/>
              <a:t>relacioadas</a:t>
            </a:r>
            <a:r>
              <a:rPr lang="es-MX" sz="1000" dirty="0"/>
              <a:t> con literatura, crítica, historia, artes, estudios culturales y educación. http://muse.jhu.edu/index.html</a:t>
            </a:r>
          </a:p>
          <a:p>
            <a:pPr marL="0" indent="0">
              <a:buNone/>
            </a:pPr>
            <a:r>
              <a:rPr lang="es-MX" sz="1000" dirty="0"/>
              <a:t> </a:t>
            </a:r>
          </a:p>
          <a:p>
            <a:pPr marL="0" lvl="0" indent="0">
              <a:buNone/>
            </a:pPr>
            <a:r>
              <a:rPr lang="es-MX" sz="1000" dirty="0"/>
              <a:t>OCLC: servicio de biblioteca electrónica y de búsqueda. Publicaciones </a:t>
            </a:r>
            <a:r>
              <a:rPr lang="es-MX" sz="1000" dirty="0" err="1"/>
              <a:t>multidiscipliarias.http</a:t>
            </a:r>
            <a:r>
              <a:rPr lang="es-MX" sz="1000" dirty="0"/>
              <a:t>://www.oclc.org/electroniccollections/journals/</a:t>
            </a:r>
          </a:p>
          <a:p>
            <a:pPr marL="0" indent="0">
              <a:buNone/>
            </a:pPr>
            <a:r>
              <a:rPr lang="es-MX" sz="1000" dirty="0"/>
              <a:t> </a:t>
            </a:r>
          </a:p>
          <a:p>
            <a:pPr marL="0" lvl="0" indent="0">
              <a:buNone/>
            </a:pPr>
            <a:r>
              <a:rPr lang="es-MX" sz="1000" dirty="0" err="1"/>
              <a:t>ScreenSite</a:t>
            </a:r>
            <a:r>
              <a:rPr lang="es-MX" sz="1000" dirty="0"/>
              <a:t>:  publicaciones de investigación sobre medios: TV, radio, </a:t>
            </a:r>
            <a:r>
              <a:rPr lang="es-MX" sz="1000" dirty="0" err="1"/>
              <a:t>cine.http</a:t>
            </a:r>
            <a:r>
              <a:rPr lang="es-MX" sz="1000" dirty="0"/>
              <a:t>://www.screensite.org/link-12.html</a:t>
            </a:r>
            <a:endParaRPr lang="es-MX" sz="1000" dirty="0"/>
          </a:p>
        </p:txBody>
      </p:sp>
    </p:spTree>
    <p:extLst>
      <p:ext uri="{BB962C8B-B14F-4D97-AF65-F5344CB8AC3E}">
        <p14:creationId xmlns:p14="http://schemas.microsoft.com/office/powerpoint/2010/main" val="4054086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000108"/>
            <a:ext cx="7729534" cy="772708"/>
          </a:xfrm>
        </p:spPr>
        <p:txBody>
          <a:bodyPr/>
          <a:lstStyle/>
          <a:p>
            <a:r>
              <a:rPr lang="es-MX" dirty="0" smtClean="0"/>
              <a:t>PLANTEAMIENTO DEL PROBLEMA</a:t>
            </a:r>
            <a:endParaRPr lang="es-MX" dirty="0"/>
          </a:p>
        </p:txBody>
      </p:sp>
      <p:sp>
        <p:nvSpPr>
          <p:cNvPr id="3" name="2 Marcador de contenido"/>
          <p:cNvSpPr>
            <a:spLocks noGrp="1"/>
          </p:cNvSpPr>
          <p:nvPr>
            <p:ph idx="1"/>
          </p:nvPr>
        </p:nvSpPr>
        <p:spPr/>
        <p:txBody>
          <a:bodyPr>
            <a:noAutofit/>
          </a:bodyPr>
          <a:lstStyle/>
          <a:p>
            <a:pPr algn="just"/>
            <a:r>
              <a:rPr lang="es-MX" sz="2000" dirty="0"/>
              <a:t>Continuamente la necesidad de lograr efectividad en </a:t>
            </a:r>
            <a:r>
              <a:rPr lang="es-MX" sz="2000" b="1" dirty="0"/>
              <a:t>procesos</a:t>
            </a:r>
            <a:r>
              <a:rPr lang="es-MX" sz="2000" dirty="0"/>
              <a:t> para alcanzar resultados </a:t>
            </a:r>
            <a:r>
              <a:rPr lang="es-MX" sz="2000" b="1" dirty="0"/>
              <a:t>en menor tiempo y de mayor</a:t>
            </a:r>
            <a:r>
              <a:rPr lang="es-MX" sz="2000" dirty="0"/>
              <a:t> calidad hace que la tecnología se combine con muchos de los sectores de comunicación</a:t>
            </a:r>
          </a:p>
          <a:p>
            <a:pPr marL="0" indent="0" algn="just">
              <a:buNone/>
            </a:pPr>
            <a:endParaRPr lang="es-MX" sz="2000" dirty="0" smtClean="0"/>
          </a:p>
          <a:p>
            <a:pPr algn="just"/>
            <a:r>
              <a:rPr lang="es-MX" sz="2000" dirty="0" smtClean="0"/>
              <a:t>En </a:t>
            </a:r>
            <a:r>
              <a:rPr lang="es-MX" sz="2000" dirty="0"/>
              <a:t>el caso de las estaciones de radio donde analizando y observando los procesos se pudo llegar a detectar deficiencias en la localización de una pista de manera inmediata, entre una discografía, dando por echo que el problema se basa en el </a:t>
            </a:r>
            <a:r>
              <a:rPr lang="es-MX" sz="2000" b="1" dirty="0"/>
              <a:t>tiempo de búsqueda</a:t>
            </a:r>
            <a:r>
              <a:rPr lang="es-MX" sz="2000" dirty="0"/>
              <a:t>, ocasionando la insatisfacción del cliente y la improductividad del operador a cargo.</a:t>
            </a:r>
          </a:p>
          <a:p>
            <a:pPr marL="0" indent="0" algn="ctr">
              <a:buNone/>
            </a:pPr>
            <a:r>
              <a:rPr lang="es-MX" sz="2000" dirty="0"/>
              <a:t/>
            </a:r>
            <a:br>
              <a:rPr lang="es-MX" sz="2000" dirty="0"/>
            </a:br>
            <a:endParaRPr lang="es-MX" sz="3200" dirty="0"/>
          </a:p>
        </p:txBody>
      </p:sp>
    </p:spTree>
    <p:extLst>
      <p:ext uri="{BB962C8B-B14F-4D97-AF65-F5344CB8AC3E}">
        <p14:creationId xmlns:p14="http://schemas.microsoft.com/office/powerpoint/2010/main" val="1824746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PRESENTACIÓN DE LA PROBLEMÁTICA</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66404322"/>
              </p:ext>
            </p:extLst>
          </p:nvPr>
        </p:nvGraphicFramePr>
        <p:xfrm>
          <a:off x="683568" y="1844826"/>
          <a:ext cx="8208912" cy="4861637"/>
        </p:xfrm>
        <a:graphic>
          <a:graphicData uri="http://schemas.openxmlformats.org/drawingml/2006/table">
            <a:tbl>
              <a:tblPr firstRow="1" firstCol="1" bandRow="1">
                <a:tableStyleId>{5C22544A-7EE6-4342-B048-85BDC9FD1C3A}</a:tableStyleId>
              </a:tblPr>
              <a:tblGrid>
                <a:gridCol w="1813621"/>
                <a:gridCol w="6395291"/>
              </a:tblGrid>
              <a:tr h="713942">
                <a:tc>
                  <a:txBody>
                    <a:bodyPr/>
                    <a:lstStyle/>
                    <a:p>
                      <a:pPr>
                        <a:lnSpc>
                          <a:spcPct val="115000"/>
                        </a:lnSpc>
                        <a:spcAft>
                          <a:spcPts val="0"/>
                        </a:spcAft>
                        <a:tabLst>
                          <a:tab pos="1084580" algn="l"/>
                        </a:tabLst>
                      </a:pPr>
                      <a:r>
                        <a:rPr lang="es-MX" sz="1600" dirty="0">
                          <a:effectLst/>
                        </a:rPr>
                        <a:t>Objeto de Estudio</a:t>
                      </a:r>
                      <a:endParaRPr lang="es-MX" sz="1600" dirty="0">
                        <a:effectLst/>
                        <a:latin typeface="Calibri"/>
                        <a:ea typeface="Calibri"/>
                        <a:cs typeface="Times New Roman"/>
                      </a:endParaRPr>
                    </a:p>
                  </a:txBody>
                  <a:tcPr marL="68580" marR="68580" marT="0" marB="0"/>
                </a:tc>
                <a:tc>
                  <a:txBody>
                    <a:bodyPr/>
                    <a:lstStyle/>
                    <a:p>
                      <a:pPr>
                        <a:lnSpc>
                          <a:spcPct val="115000"/>
                        </a:lnSpc>
                        <a:spcAft>
                          <a:spcPts val="0"/>
                        </a:spcAft>
                        <a:tabLst>
                          <a:tab pos="1084580" algn="l"/>
                        </a:tabLst>
                      </a:pPr>
                      <a:r>
                        <a:rPr lang="es-MX" sz="1600">
                          <a:effectLst/>
                        </a:rPr>
                        <a:t>SISTEMA DE LOCALIZACIÓN Y CONSULTA DE PISTAS MUSICALES PARA RADIODIFUSORAS (SILOCOM)</a:t>
                      </a:r>
                      <a:endParaRPr lang="es-MX" sz="1600">
                        <a:effectLst/>
                        <a:latin typeface="Calibri"/>
                        <a:ea typeface="Calibri"/>
                        <a:cs typeface="Times New Roman"/>
                      </a:endParaRPr>
                    </a:p>
                  </a:txBody>
                  <a:tcPr marL="68580" marR="68580" marT="0" marB="0"/>
                </a:tc>
              </a:tr>
              <a:tr h="505488">
                <a:tc>
                  <a:txBody>
                    <a:bodyPr/>
                    <a:lstStyle/>
                    <a:p>
                      <a:pPr>
                        <a:lnSpc>
                          <a:spcPct val="115000"/>
                        </a:lnSpc>
                        <a:spcAft>
                          <a:spcPts val="0"/>
                        </a:spcAft>
                        <a:tabLst>
                          <a:tab pos="1084580" algn="l"/>
                        </a:tabLst>
                      </a:pPr>
                      <a:r>
                        <a:rPr lang="es-MX" sz="1600">
                          <a:effectLst/>
                        </a:rPr>
                        <a:t>Sujeto de Estudio</a:t>
                      </a:r>
                      <a:endParaRPr lang="es-MX" sz="1600">
                        <a:effectLst/>
                        <a:latin typeface="Calibri"/>
                        <a:ea typeface="Calibri"/>
                        <a:cs typeface="Times New Roman"/>
                      </a:endParaRPr>
                    </a:p>
                  </a:txBody>
                  <a:tcPr marL="68580" marR="68580" marT="0" marB="0"/>
                </a:tc>
                <a:tc>
                  <a:txBody>
                    <a:bodyPr/>
                    <a:lstStyle/>
                    <a:p>
                      <a:pPr>
                        <a:lnSpc>
                          <a:spcPct val="115000"/>
                        </a:lnSpc>
                        <a:spcAft>
                          <a:spcPts val="0"/>
                        </a:spcAft>
                        <a:tabLst>
                          <a:tab pos="1084580" algn="l"/>
                        </a:tabLst>
                      </a:pPr>
                      <a:r>
                        <a:rPr lang="es-MX" sz="1600" dirty="0">
                          <a:effectLst/>
                        </a:rPr>
                        <a:t>Estación radiofónica La </a:t>
                      </a:r>
                      <a:r>
                        <a:rPr lang="es-MX" sz="1600" dirty="0" err="1">
                          <a:effectLst/>
                        </a:rPr>
                        <a:t>Ke</a:t>
                      </a:r>
                      <a:r>
                        <a:rPr lang="es-MX" sz="1600" dirty="0">
                          <a:effectLst/>
                        </a:rPr>
                        <a:t> Buena 95.7 FM</a:t>
                      </a:r>
                      <a:endParaRPr lang="es-MX" sz="1600" dirty="0">
                        <a:effectLst/>
                        <a:latin typeface="Calibri"/>
                        <a:ea typeface="Calibri"/>
                        <a:cs typeface="Times New Roman"/>
                      </a:endParaRPr>
                    </a:p>
                  </a:txBody>
                  <a:tcPr marL="68580" marR="68580" marT="0" marB="0"/>
                </a:tc>
              </a:tr>
              <a:tr h="541317">
                <a:tc>
                  <a:txBody>
                    <a:bodyPr/>
                    <a:lstStyle/>
                    <a:p>
                      <a:pPr>
                        <a:lnSpc>
                          <a:spcPct val="115000"/>
                        </a:lnSpc>
                        <a:spcAft>
                          <a:spcPts val="0"/>
                        </a:spcAft>
                        <a:tabLst>
                          <a:tab pos="1084580" algn="l"/>
                        </a:tabLst>
                      </a:pPr>
                      <a:r>
                        <a:rPr lang="es-MX" sz="1600">
                          <a:effectLst/>
                        </a:rPr>
                        <a:t>Contexto</a:t>
                      </a:r>
                      <a:endParaRPr lang="es-MX" sz="1600">
                        <a:effectLst/>
                        <a:latin typeface="Calibri"/>
                        <a:ea typeface="Calibri"/>
                        <a:cs typeface="Times New Roman"/>
                      </a:endParaRPr>
                    </a:p>
                  </a:txBody>
                  <a:tcPr marL="68580" marR="68580" marT="0" marB="0"/>
                </a:tc>
                <a:tc>
                  <a:txBody>
                    <a:bodyPr/>
                    <a:lstStyle/>
                    <a:p>
                      <a:pPr>
                        <a:lnSpc>
                          <a:spcPct val="115000"/>
                        </a:lnSpc>
                        <a:spcAft>
                          <a:spcPts val="0"/>
                        </a:spcAft>
                        <a:tabLst>
                          <a:tab pos="1084580" algn="l"/>
                        </a:tabLst>
                      </a:pPr>
                      <a:r>
                        <a:rPr lang="es-MX" sz="1600" dirty="0">
                          <a:effectLst/>
                        </a:rPr>
                        <a:t>Ingeniería de Software, arquitectura y procesos.</a:t>
                      </a:r>
                      <a:endParaRPr lang="es-MX" sz="1600" dirty="0">
                        <a:effectLst/>
                        <a:latin typeface="Calibri"/>
                        <a:ea typeface="Calibri"/>
                        <a:cs typeface="Times New Roman"/>
                      </a:endParaRPr>
                    </a:p>
                  </a:txBody>
                  <a:tcPr marL="68580" marR="68580" marT="0" marB="0"/>
                </a:tc>
              </a:tr>
              <a:tr h="716785">
                <a:tc>
                  <a:txBody>
                    <a:bodyPr/>
                    <a:lstStyle/>
                    <a:p>
                      <a:pPr>
                        <a:lnSpc>
                          <a:spcPct val="115000"/>
                        </a:lnSpc>
                        <a:spcAft>
                          <a:spcPts val="0"/>
                        </a:spcAft>
                        <a:tabLst>
                          <a:tab pos="1084580" algn="l"/>
                        </a:tabLst>
                      </a:pPr>
                      <a:r>
                        <a:rPr lang="es-MX" sz="1600">
                          <a:effectLst/>
                        </a:rPr>
                        <a:t>Causa</a:t>
                      </a:r>
                      <a:endParaRPr lang="es-MX" sz="1600">
                        <a:effectLst/>
                        <a:latin typeface="Calibri"/>
                        <a:ea typeface="Calibri"/>
                        <a:cs typeface="Times New Roman"/>
                      </a:endParaRPr>
                    </a:p>
                  </a:txBody>
                  <a:tcPr marL="68580" marR="68580" marT="0" marB="0"/>
                </a:tc>
                <a:tc>
                  <a:txBody>
                    <a:bodyPr/>
                    <a:lstStyle/>
                    <a:p>
                      <a:pPr>
                        <a:lnSpc>
                          <a:spcPct val="115000"/>
                        </a:lnSpc>
                        <a:spcAft>
                          <a:spcPts val="0"/>
                        </a:spcAft>
                        <a:tabLst>
                          <a:tab pos="1084580" algn="l"/>
                        </a:tabLst>
                      </a:pPr>
                      <a:r>
                        <a:rPr lang="es-MX" sz="1600" dirty="0">
                          <a:effectLst/>
                        </a:rPr>
                        <a:t> </a:t>
                      </a:r>
                      <a:r>
                        <a:rPr lang="es-MX" sz="1600" dirty="0" smtClean="0">
                          <a:effectLst/>
                        </a:rPr>
                        <a:t>Mantener</a:t>
                      </a:r>
                      <a:r>
                        <a:rPr lang="es-MX" sz="1600" baseline="0" dirty="0" smtClean="0">
                          <a:effectLst/>
                        </a:rPr>
                        <a:t> manuales de búsqueda incompletos, discos dañados o inexistentes aunado a la falta de capacitación del operador, la inexactitud de los datos proporcionados para la búsqueda y la forma de clasificar son causas que alimentan el problema a solucionar.</a:t>
                      </a:r>
                      <a:endParaRPr lang="es-MX" sz="1600" dirty="0">
                        <a:effectLst/>
                        <a:latin typeface="Calibri"/>
                        <a:ea typeface="Calibri"/>
                        <a:cs typeface="Times New Roman"/>
                      </a:endParaRPr>
                    </a:p>
                  </a:txBody>
                  <a:tcPr marL="68580" marR="68580" marT="0" marB="0"/>
                </a:tc>
              </a:tr>
              <a:tr h="541317">
                <a:tc>
                  <a:txBody>
                    <a:bodyPr/>
                    <a:lstStyle/>
                    <a:p>
                      <a:pPr>
                        <a:lnSpc>
                          <a:spcPct val="115000"/>
                        </a:lnSpc>
                        <a:spcAft>
                          <a:spcPts val="0"/>
                        </a:spcAft>
                        <a:tabLst>
                          <a:tab pos="1084580" algn="l"/>
                        </a:tabLst>
                      </a:pPr>
                      <a:r>
                        <a:rPr lang="es-MX" sz="1600">
                          <a:effectLst/>
                        </a:rPr>
                        <a:t>Efecto</a:t>
                      </a:r>
                      <a:endParaRPr lang="es-MX" sz="1600">
                        <a:effectLst/>
                        <a:latin typeface="Calibri"/>
                        <a:ea typeface="Calibri"/>
                        <a:cs typeface="Times New Roman"/>
                      </a:endParaRPr>
                    </a:p>
                  </a:txBody>
                  <a:tcPr marL="68580" marR="68580" marT="0" marB="0"/>
                </a:tc>
                <a:tc>
                  <a:txBody>
                    <a:bodyPr/>
                    <a:lstStyle/>
                    <a:p>
                      <a:pPr rtl="0"/>
                      <a:r>
                        <a:rPr lang="es-MX" sz="1600" dirty="0">
                          <a:effectLst/>
                        </a:rPr>
                        <a:t> </a:t>
                      </a:r>
                      <a:r>
                        <a:rPr lang="es-ES_tradnl" sz="1600" b="0" i="0" u="none" strike="noStrike" kern="1200" baseline="0" dirty="0" smtClean="0">
                          <a:solidFill>
                            <a:schemeClr val="dk1"/>
                          </a:solidFill>
                          <a:latin typeface="+mn-lt"/>
                          <a:ea typeface="+mn-ea"/>
                          <a:cs typeface="+mn-cs"/>
                        </a:rPr>
                        <a:t>Localizar  una pista de manera inmediata entre una discografía musical</a:t>
                      </a:r>
                      <a:r>
                        <a:rPr lang="es-MX" sz="1600" b="0" i="0" u="none" strike="noStrike" kern="1200" baseline="0" dirty="0" smtClean="0">
                          <a:solidFill>
                            <a:schemeClr val="dk1"/>
                          </a:solidFill>
                          <a:latin typeface="+mn-lt"/>
                          <a:ea typeface="+mn-ea"/>
                          <a:cs typeface="+mn-cs"/>
                        </a:rPr>
                        <a:t> de una estación radiofónica.</a:t>
                      </a:r>
                    </a:p>
                  </a:txBody>
                  <a:tcPr marL="68580" marR="68580" marT="0" marB="0"/>
                </a:tc>
              </a:tr>
              <a:tr h="541317">
                <a:tc>
                  <a:txBody>
                    <a:bodyPr/>
                    <a:lstStyle/>
                    <a:p>
                      <a:pPr>
                        <a:lnSpc>
                          <a:spcPct val="115000"/>
                        </a:lnSpc>
                        <a:spcAft>
                          <a:spcPts val="0"/>
                        </a:spcAft>
                        <a:tabLst>
                          <a:tab pos="1084580" algn="l"/>
                        </a:tabLst>
                      </a:pPr>
                      <a:r>
                        <a:rPr lang="es-MX" sz="1600">
                          <a:effectLst/>
                        </a:rPr>
                        <a:t>Temporalidad</a:t>
                      </a:r>
                      <a:endParaRPr lang="es-MX" sz="1600">
                        <a:effectLst/>
                        <a:latin typeface="Calibri"/>
                        <a:ea typeface="Calibri"/>
                        <a:cs typeface="Times New Roman"/>
                      </a:endParaRPr>
                    </a:p>
                  </a:txBody>
                  <a:tcPr marL="68580" marR="68580" marT="0" marB="0"/>
                </a:tc>
                <a:tc>
                  <a:txBody>
                    <a:bodyPr/>
                    <a:lstStyle/>
                    <a:p>
                      <a:pPr>
                        <a:lnSpc>
                          <a:spcPct val="115000"/>
                        </a:lnSpc>
                        <a:spcAft>
                          <a:spcPts val="0"/>
                        </a:spcAft>
                        <a:tabLst>
                          <a:tab pos="1084580" algn="l"/>
                        </a:tabLst>
                      </a:pPr>
                      <a:r>
                        <a:rPr lang="es-MX" sz="1600" dirty="0" smtClean="0">
                          <a:effectLst/>
                        </a:rPr>
                        <a:t>1 </a:t>
                      </a:r>
                      <a:r>
                        <a:rPr lang="es-MX" sz="1600" dirty="0">
                          <a:effectLst/>
                        </a:rPr>
                        <a:t>año y </a:t>
                      </a:r>
                      <a:r>
                        <a:rPr lang="es-MX" sz="1600" dirty="0" smtClean="0">
                          <a:effectLst/>
                        </a:rPr>
                        <a:t>medio para desarrollo</a:t>
                      </a:r>
                      <a:r>
                        <a:rPr lang="es-MX" sz="1600" baseline="0" dirty="0" smtClean="0">
                          <a:effectLst/>
                        </a:rPr>
                        <a:t> de la aplicación y operación a partir del segundo semestre del 2014</a:t>
                      </a:r>
                      <a:endParaRPr lang="es-MX" sz="1600" dirty="0">
                        <a:effectLst/>
                        <a:latin typeface="Calibri"/>
                        <a:ea typeface="Calibri"/>
                        <a:cs typeface="Times New Roman"/>
                      </a:endParaRPr>
                    </a:p>
                  </a:txBody>
                  <a:tcPr marL="68580" marR="68580" marT="0" marB="0"/>
                </a:tc>
              </a:tr>
              <a:tr h="541317">
                <a:tc>
                  <a:txBody>
                    <a:bodyPr/>
                    <a:lstStyle/>
                    <a:p>
                      <a:pPr>
                        <a:lnSpc>
                          <a:spcPct val="115000"/>
                        </a:lnSpc>
                        <a:spcAft>
                          <a:spcPts val="0"/>
                        </a:spcAft>
                        <a:tabLst>
                          <a:tab pos="1084580" algn="l"/>
                        </a:tabLst>
                      </a:pPr>
                      <a:r>
                        <a:rPr lang="es-MX" sz="1600">
                          <a:effectLst/>
                        </a:rPr>
                        <a:t>Espacialidad</a:t>
                      </a:r>
                      <a:endParaRPr lang="es-MX" sz="1600">
                        <a:effectLst/>
                        <a:latin typeface="Calibri"/>
                        <a:ea typeface="Calibri"/>
                        <a:cs typeface="Times New Roman"/>
                      </a:endParaRPr>
                    </a:p>
                  </a:txBody>
                  <a:tcPr marL="68580" marR="68580" marT="0" marB="0"/>
                </a:tc>
                <a:tc>
                  <a:txBody>
                    <a:bodyPr/>
                    <a:lstStyle/>
                    <a:p>
                      <a:pPr>
                        <a:lnSpc>
                          <a:spcPct val="115000"/>
                        </a:lnSpc>
                        <a:spcAft>
                          <a:spcPts val="0"/>
                        </a:spcAft>
                        <a:tabLst>
                          <a:tab pos="1084580" algn="l"/>
                        </a:tabLst>
                      </a:pPr>
                      <a:r>
                        <a:rPr lang="es-MX" sz="1600" dirty="0" smtClean="0">
                          <a:effectLst/>
                        </a:rPr>
                        <a:t>Áreas de operación, producción y locución</a:t>
                      </a:r>
                      <a:endParaRPr lang="es-MX"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62144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PROBLEMÁTICA…CONTINUA</a:t>
            </a:r>
            <a:endParaRPr lang="es-MX" dirty="0"/>
          </a:p>
        </p:txBody>
      </p:sp>
      <p:sp>
        <p:nvSpPr>
          <p:cNvPr id="3" name="2 Marcador de contenido"/>
          <p:cNvSpPr>
            <a:spLocks noGrp="1"/>
          </p:cNvSpPr>
          <p:nvPr>
            <p:ph idx="1"/>
          </p:nvPr>
        </p:nvSpPr>
        <p:spPr/>
        <p:txBody>
          <a:bodyPr/>
          <a:lstStyle/>
          <a:p>
            <a:pPr marL="0" indent="0">
              <a:buNone/>
            </a:pP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16674"/>
            <a:ext cx="8748464" cy="4383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279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PREGUNTA DE INVESTIGACIÓN</a:t>
            </a:r>
            <a:endParaRPr lang="es-MX" dirty="0"/>
          </a:p>
        </p:txBody>
      </p:sp>
      <p:sp>
        <p:nvSpPr>
          <p:cNvPr id="3" name="2 Marcador de contenido"/>
          <p:cNvSpPr>
            <a:spLocks noGrp="1"/>
          </p:cNvSpPr>
          <p:nvPr>
            <p:ph idx="1"/>
          </p:nvPr>
        </p:nvSpPr>
        <p:spPr/>
        <p:txBody>
          <a:bodyPr/>
          <a:lstStyle/>
          <a:p>
            <a:pPr marL="0" indent="0">
              <a:buNone/>
            </a:pPr>
            <a:endParaRPr lang="es-MX" dirty="0" smtClean="0"/>
          </a:p>
          <a:p>
            <a:pPr marL="0" indent="0">
              <a:buNone/>
            </a:pPr>
            <a:r>
              <a:rPr lang="es-MX" dirty="0" smtClean="0"/>
              <a:t>¿</a:t>
            </a:r>
            <a:r>
              <a:rPr lang="es-MX" dirty="0"/>
              <a:t>Cómo lograr disminuir el tiempo empleado en la búsqueda de información dentro de un extenso catalogo de discos existente en una estación de radio?</a:t>
            </a:r>
          </a:p>
          <a:p>
            <a:endParaRPr lang="es-MX" dirty="0"/>
          </a:p>
        </p:txBody>
      </p:sp>
    </p:spTree>
    <p:extLst>
      <p:ext uri="{BB962C8B-B14F-4D97-AF65-F5344CB8AC3E}">
        <p14:creationId xmlns:p14="http://schemas.microsoft.com/office/powerpoint/2010/main" val="3318126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JUSTIFICACIÓN</a:t>
            </a:r>
            <a:endParaRPr lang="es-MX" dirty="0"/>
          </a:p>
        </p:txBody>
      </p:sp>
      <p:sp>
        <p:nvSpPr>
          <p:cNvPr id="3" name="2 Marcador de contenido"/>
          <p:cNvSpPr>
            <a:spLocks noGrp="1"/>
          </p:cNvSpPr>
          <p:nvPr>
            <p:ph idx="1"/>
          </p:nvPr>
        </p:nvSpPr>
        <p:spPr/>
        <p:txBody>
          <a:bodyPr>
            <a:normAutofit fontScale="77500" lnSpcReduction="20000"/>
          </a:bodyPr>
          <a:lstStyle/>
          <a:p>
            <a:pPr marL="0" indent="0">
              <a:buNone/>
            </a:pPr>
            <a:r>
              <a:rPr lang="es-MX" b="1" dirty="0" smtClean="0">
                <a:effectLst>
                  <a:outerShdw blurRad="38100" dist="38100" dir="2700000" algn="tl">
                    <a:srgbClr val="000000">
                      <a:alpha val="43137"/>
                    </a:srgbClr>
                  </a:outerShdw>
                </a:effectLst>
              </a:rPr>
              <a:t>Ambiental</a:t>
            </a:r>
          </a:p>
          <a:p>
            <a:r>
              <a:rPr lang="es-MX" dirty="0" smtClean="0"/>
              <a:t>El </a:t>
            </a:r>
            <a:r>
              <a:rPr lang="es-MX" dirty="0"/>
              <a:t>uso de las tecnologías hoy en día es parte importante para la mejora de procesos y reutilización u omisión del uso de productos físicos lo cual contribuye a evitar generar basura tecnológica o de otro tipo, logrando un aporte con la conservación del medio ambiente.</a:t>
            </a:r>
          </a:p>
          <a:p>
            <a:pPr marL="0" indent="0">
              <a:buNone/>
            </a:pPr>
            <a:r>
              <a:rPr lang="es-MX" dirty="0"/>
              <a:t> </a:t>
            </a:r>
          </a:p>
          <a:p>
            <a:r>
              <a:rPr lang="es-MX" dirty="0"/>
              <a:t>Implementar un sistema de localización y consulta de pistas musicales en una estación radiofónica </a:t>
            </a:r>
            <a:r>
              <a:rPr lang="es-MX" b="1" dirty="0"/>
              <a:t>evita el uso de discos compactos, fundas de papel y hojas blancas</a:t>
            </a:r>
            <a:r>
              <a:rPr lang="es-MX" dirty="0"/>
              <a:t>, logrando contribuir al ahorro de materiales y evitando mayor contaminación.</a:t>
            </a:r>
          </a:p>
        </p:txBody>
      </p:sp>
    </p:spTree>
    <p:extLst>
      <p:ext uri="{BB962C8B-B14F-4D97-AF65-F5344CB8AC3E}">
        <p14:creationId xmlns:p14="http://schemas.microsoft.com/office/powerpoint/2010/main" val="3606767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JUSTIFICACIÓN…CONTINUA</a:t>
            </a:r>
            <a:endParaRPr lang="es-MX" dirty="0"/>
          </a:p>
        </p:txBody>
      </p:sp>
      <p:sp>
        <p:nvSpPr>
          <p:cNvPr id="3" name="2 Marcador de contenido"/>
          <p:cNvSpPr>
            <a:spLocks noGrp="1"/>
          </p:cNvSpPr>
          <p:nvPr>
            <p:ph idx="1"/>
          </p:nvPr>
        </p:nvSpPr>
        <p:spPr/>
        <p:txBody>
          <a:bodyPr>
            <a:normAutofit fontScale="85000" lnSpcReduction="20000"/>
          </a:bodyPr>
          <a:lstStyle/>
          <a:p>
            <a:pPr marL="0" indent="0">
              <a:buNone/>
            </a:pPr>
            <a:r>
              <a:rPr lang="es-MX" b="1" dirty="0" smtClean="0">
                <a:effectLst>
                  <a:outerShdw blurRad="38100" dist="38100" dir="2700000" algn="tl">
                    <a:srgbClr val="000000">
                      <a:alpha val="43137"/>
                    </a:srgbClr>
                  </a:outerShdw>
                </a:effectLst>
              </a:rPr>
              <a:t>Social</a:t>
            </a:r>
          </a:p>
          <a:p>
            <a:pPr marL="0" indent="0">
              <a:buNone/>
            </a:pPr>
            <a:r>
              <a:rPr lang="es-MX" dirty="0"/>
              <a:t>Implementar un sistema de localización y consulta de pistas musicales (SILOCOM) ayuda a dar mejores resultados en cuestión de tiempo de búsqueda, esto genera una estricta forma de trabajar entre operador, locutor y él radioescucha, lo cual, </a:t>
            </a:r>
            <a:r>
              <a:rPr lang="es-MX" dirty="0" smtClean="0"/>
              <a:t>en </a:t>
            </a:r>
            <a:r>
              <a:rPr lang="es-MX" dirty="0"/>
              <a:t>conjunto tiene como fin dar satisfacción y mejorar el servicio al cliente, </a:t>
            </a:r>
            <a:r>
              <a:rPr lang="es-MX" dirty="0" smtClean="0"/>
              <a:t>puesto </a:t>
            </a:r>
            <a:r>
              <a:rPr lang="es-MX" dirty="0"/>
              <a:t>que a </a:t>
            </a:r>
            <a:r>
              <a:rPr lang="es-MX" b="1" dirty="0"/>
              <a:t>mayor calidad en los servicios</a:t>
            </a:r>
            <a:r>
              <a:rPr lang="es-MX" dirty="0"/>
              <a:t> la empresa</a:t>
            </a:r>
            <a:r>
              <a:rPr lang="es-MX" strike="sngStrike" dirty="0"/>
              <a:t> </a:t>
            </a:r>
            <a:r>
              <a:rPr lang="es-MX" dirty="0" smtClean="0"/>
              <a:t>toma </a:t>
            </a:r>
            <a:r>
              <a:rPr lang="es-MX" dirty="0"/>
              <a:t>un </a:t>
            </a:r>
            <a:r>
              <a:rPr lang="es-MX" b="1" dirty="0"/>
              <a:t>grado de importancia ante la sociedad </a:t>
            </a:r>
            <a:r>
              <a:rPr lang="es-MX" dirty="0"/>
              <a:t>y por ello se verá en la </a:t>
            </a:r>
            <a:r>
              <a:rPr lang="es-MX" b="1" dirty="0"/>
              <a:t>necesidad de cubrir otras expectativas que la misma exija</a:t>
            </a:r>
          </a:p>
        </p:txBody>
      </p:sp>
    </p:spTree>
    <p:extLst>
      <p:ext uri="{BB962C8B-B14F-4D97-AF65-F5344CB8AC3E}">
        <p14:creationId xmlns:p14="http://schemas.microsoft.com/office/powerpoint/2010/main" val="484266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000108"/>
            <a:ext cx="7729534" cy="628692"/>
          </a:xfrm>
        </p:spPr>
        <p:txBody>
          <a:bodyPr/>
          <a:lstStyle/>
          <a:p>
            <a:r>
              <a:rPr lang="es-MX" dirty="0" smtClean="0"/>
              <a:t>JUSTIFICACIÓN…CONTINUA</a:t>
            </a:r>
            <a:endParaRPr lang="es-MX" dirty="0"/>
          </a:p>
        </p:txBody>
      </p:sp>
      <p:sp>
        <p:nvSpPr>
          <p:cNvPr id="3" name="2 Marcador de contenido"/>
          <p:cNvSpPr>
            <a:spLocks noGrp="1"/>
          </p:cNvSpPr>
          <p:nvPr>
            <p:ph idx="1"/>
          </p:nvPr>
        </p:nvSpPr>
        <p:spPr>
          <a:xfrm>
            <a:off x="323528" y="1484784"/>
            <a:ext cx="8463314" cy="5112568"/>
          </a:xfrm>
        </p:spPr>
        <p:txBody>
          <a:bodyPr>
            <a:normAutofit fontScale="25000" lnSpcReduction="20000"/>
          </a:bodyPr>
          <a:lstStyle/>
          <a:p>
            <a:pPr marL="0" indent="0" algn="just">
              <a:buNone/>
            </a:pPr>
            <a:r>
              <a:rPr lang="es-MX" sz="7200" b="1" dirty="0" smtClean="0">
                <a:effectLst>
                  <a:outerShdw blurRad="38100" dist="38100" dir="2700000" algn="tl">
                    <a:srgbClr val="000000">
                      <a:alpha val="43137"/>
                    </a:srgbClr>
                  </a:outerShdw>
                </a:effectLst>
              </a:rPr>
              <a:t>Tecnológica</a:t>
            </a:r>
          </a:p>
          <a:p>
            <a:pPr marL="0" indent="0" algn="just">
              <a:buNone/>
            </a:pPr>
            <a:r>
              <a:rPr lang="es-MX" sz="7200" dirty="0" smtClean="0"/>
              <a:t>Como </a:t>
            </a:r>
            <a:r>
              <a:rPr lang="es-MX" sz="7200" dirty="0"/>
              <a:t>consecuencia del “apagón tecnológico” que consiste en la migración de las estaciones de Amplitud Modulada a Frecuencia Modulada, la estación La Mexicana 920 AM le fue otorgada la concesión y permiso de radiodifusión para operar </a:t>
            </a:r>
            <a:r>
              <a:rPr lang="es-MX" sz="7200" dirty="0" smtClean="0"/>
              <a:t>bajo el nombre </a:t>
            </a:r>
            <a:r>
              <a:rPr lang="es-MX" sz="7200" dirty="0"/>
              <a:t>y frecuencia </a:t>
            </a:r>
            <a:r>
              <a:rPr lang="es-MX" sz="7200" dirty="0" smtClean="0"/>
              <a:t>de </a:t>
            </a:r>
            <a:r>
              <a:rPr lang="es-MX" sz="7200" dirty="0"/>
              <a:t>La </a:t>
            </a:r>
            <a:r>
              <a:rPr lang="es-MX" sz="7200" dirty="0" err="1"/>
              <a:t>Ke</a:t>
            </a:r>
            <a:r>
              <a:rPr lang="es-MX" sz="7200" dirty="0"/>
              <a:t> buena 95.7 FM y 920 AM. </a:t>
            </a:r>
          </a:p>
          <a:p>
            <a:pPr marL="0" indent="0" algn="just">
              <a:buNone/>
            </a:pPr>
            <a:endParaRPr lang="es-MX" sz="7200" dirty="0" smtClean="0"/>
          </a:p>
          <a:p>
            <a:pPr marL="0" indent="0" algn="just">
              <a:buNone/>
            </a:pPr>
            <a:r>
              <a:rPr lang="es-MX" sz="7200" dirty="0" smtClean="0"/>
              <a:t>Debido </a:t>
            </a:r>
            <a:r>
              <a:rPr lang="es-MX" sz="7200" dirty="0"/>
              <a:t>a lo anterior y a fin de obtener el mayor beneficio tecnológico por la utilización de la frecuencia FM, es necesario contar con un sistema de búsqueda de música o archivos de audio, logrando con ello una migración del material almacenado de forma física a electrónica, considerando que la </a:t>
            </a:r>
            <a:r>
              <a:rPr lang="es-MX" sz="7200" b="1" dirty="0"/>
              <a:t>transmisión es de mejor calidad</a:t>
            </a:r>
            <a:r>
              <a:rPr lang="es-MX" sz="7200" dirty="0"/>
              <a:t> y ello exige la reproducción de </a:t>
            </a:r>
            <a:r>
              <a:rPr lang="es-MX" sz="7200" b="1" dirty="0"/>
              <a:t>audios en alta fidelidad</a:t>
            </a:r>
            <a:r>
              <a:rPr lang="es-MX" sz="7200" dirty="0" smtClean="0"/>
              <a:t>.</a:t>
            </a:r>
            <a:endParaRPr lang="es-MX" sz="7200" b="1" dirty="0" smtClean="0"/>
          </a:p>
          <a:p>
            <a:pPr marL="0" indent="0" algn="just">
              <a:buNone/>
            </a:pPr>
            <a:endParaRPr lang="es-MX" sz="7200" b="1" dirty="0" smtClean="0">
              <a:effectLst>
                <a:outerShdw blurRad="38100" dist="38100" dir="2700000" algn="tl">
                  <a:srgbClr val="000000">
                    <a:alpha val="43137"/>
                  </a:srgbClr>
                </a:outerShdw>
              </a:effectLst>
            </a:endParaRPr>
          </a:p>
          <a:p>
            <a:pPr marL="0" indent="0" algn="just">
              <a:buNone/>
            </a:pPr>
            <a:r>
              <a:rPr lang="es-MX" sz="7200" b="1" dirty="0" smtClean="0">
                <a:effectLst>
                  <a:outerShdw blurRad="38100" dist="38100" dir="2700000" algn="tl">
                    <a:srgbClr val="000000">
                      <a:alpha val="43137"/>
                    </a:srgbClr>
                  </a:outerShdw>
                </a:effectLst>
              </a:rPr>
              <a:t>Económica</a:t>
            </a:r>
            <a:r>
              <a:rPr lang="es-MX" sz="7200" dirty="0">
                <a:effectLst>
                  <a:outerShdw blurRad="38100" dist="38100" dir="2700000" algn="tl">
                    <a:srgbClr val="000000">
                      <a:alpha val="43137"/>
                    </a:srgbClr>
                  </a:outerShdw>
                </a:effectLst>
              </a:rPr>
              <a:t> </a:t>
            </a:r>
          </a:p>
          <a:p>
            <a:pPr marL="0" indent="0" algn="just">
              <a:buNone/>
            </a:pPr>
            <a:r>
              <a:rPr lang="es-MX" sz="7200" dirty="0"/>
              <a:t>Mantener una gran variedad de archivos musicales en forma física genera una inversión tanto para mantenimiento, como para actualización, con la implementación del sistema de localización y consulta de pistas musicales (SILOCOM) se logra evitar la mayoría de gastos </a:t>
            </a:r>
            <a:r>
              <a:rPr lang="es-MX" sz="7200" dirty="0" smtClean="0"/>
              <a:t>necesarios como lo es líquidos de limpieza especiales, pulidores de discos, discos, reproductores de discos</a:t>
            </a:r>
            <a:endParaRPr lang="es-MX" dirty="0"/>
          </a:p>
        </p:txBody>
      </p:sp>
    </p:spTree>
    <p:extLst>
      <p:ext uri="{BB962C8B-B14F-4D97-AF65-F5344CB8AC3E}">
        <p14:creationId xmlns:p14="http://schemas.microsoft.com/office/powerpoint/2010/main" val="1207904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 GENERAL</a:t>
            </a:r>
            <a:endParaRPr lang="es-MX" dirty="0"/>
          </a:p>
        </p:txBody>
      </p:sp>
      <p:sp>
        <p:nvSpPr>
          <p:cNvPr id="3" name="2 Marcador de contenido"/>
          <p:cNvSpPr>
            <a:spLocks noGrp="1"/>
          </p:cNvSpPr>
          <p:nvPr>
            <p:ph idx="1"/>
          </p:nvPr>
        </p:nvSpPr>
        <p:spPr/>
        <p:txBody>
          <a:bodyPr/>
          <a:lstStyle/>
          <a:p>
            <a:pPr marL="0" indent="0" algn="just">
              <a:buNone/>
            </a:pPr>
            <a:endParaRPr lang="es-MX" dirty="0"/>
          </a:p>
          <a:p>
            <a:pPr marL="0" indent="0" algn="just">
              <a:buNone/>
            </a:pPr>
            <a:r>
              <a:rPr lang="es-MX" dirty="0" smtClean="0"/>
              <a:t>Desarrollar un sistema capaz de accesar </a:t>
            </a:r>
            <a:r>
              <a:rPr lang="es-MX" dirty="0"/>
              <a:t>y disponer de un archivo musical de una base de datos en forma casi inmediata, de modo que conociendo una parte de los datos correspondientes  se pueda buscar ágilmente entre toda la discografía, además de respaldar y </a:t>
            </a:r>
            <a:r>
              <a:rPr lang="es-MX" dirty="0" smtClean="0"/>
              <a:t>clasificar.</a:t>
            </a:r>
            <a:endParaRPr lang="es-MX" b="1" dirty="0"/>
          </a:p>
          <a:p>
            <a:pPr marL="0" indent="0">
              <a:buNone/>
            </a:pPr>
            <a:endParaRPr lang="es-MX" dirty="0"/>
          </a:p>
        </p:txBody>
      </p:sp>
    </p:spTree>
    <p:extLst>
      <p:ext uri="{BB962C8B-B14F-4D97-AF65-F5344CB8AC3E}">
        <p14:creationId xmlns:p14="http://schemas.microsoft.com/office/powerpoint/2010/main" val="1765181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11703</TotalTime>
  <Words>1043</Words>
  <Application>Microsoft Office PowerPoint</Application>
  <PresentationFormat>Presentación en pantalla (4:3)</PresentationFormat>
  <Paragraphs>181</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1_Tema de Office</vt:lpstr>
      <vt:lpstr>Presentación de PowerPoint</vt:lpstr>
      <vt:lpstr>PLANTEAMIENTO DEL PROBLEMA</vt:lpstr>
      <vt:lpstr>PRESENTACIÓN DE LA PROBLEMÁTICA</vt:lpstr>
      <vt:lpstr>PROBLEMÁTICA…CONTINUA</vt:lpstr>
      <vt:lpstr>PREGUNTA DE INVESTIGACIÓN</vt:lpstr>
      <vt:lpstr>JUSTIFICACIÓN</vt:lpstr>
      <vt:lpstr>JUSTIFICACIÓN…CONTINUA</vt:lpstr>
      <vt:lpstr>JUSTIFICACIÓN…CONTINUA</vt:lpstr>
      <vt:lpstr>OBJETIVO GENERAL</vt:lpstr>
      <vt:lpstr>OBJETIVOS ESPECIFICOS</vt:lpstr>
      <vt:lpstr>HIPÓTESIS</vt:lpstr>
      <vt:lpstr>VARIABLES</vt:lpstr>
      <vt:lpstr>METODOLOGIA DE LA INVESTIGACIÓN</vt:lpstr>
      <vt:lpstr>METODOLOGIA DE LA INVESTIGACION</vt:lpstr>
      <vt:lpstr>MARCO TEORICO</vt:lpstr>
      <vt:lpstr>MARCO METODOLÓGICO</vt:lpstr>
      <vt:lpstr>MARCO REFERENCIAL</vt:lpstr>
      <vt:lpstr>CRONOGRAMA</vt:lpstr>
      <vt:lpstr>BIBLIOGRAFÍA</vt:lpstr>
    </vt:vector>
  </TitlesOfParts>
  <Company>Casa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enrique</dc:creator>
  <cp:lastModifiedBy>PALOMA</cp:lastModifiedBy>
  <cp:revision>544</cp:revision>
  <dcterms:created xsi:type="dcterms:W3CDTF">2010-05-12T12:35:07Z</dcterms:created>
  <dcterms:modified xsi:type="dcterms:W3CDTF">2012-11-21T10:51:38Z</dcterms:modified>
</cp:coreProperties>
</file>