
<file path=[Content_Types].xml><?xml version="1.0" encoding="utf-8"?>
<Types xmlns="http://schemas.openxmlformats.org/package/2006/content-types">
  <Default Extension="png" ContentType="image/png"/>
  <Default Extension="tmp" ContentType="image/png"/>
  <Default Extension="wmf" ContentType="image/x-w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sldIdLst>
    <p:sldId id="256" r:id="rId2"/>
    <p:sldId id="269" r:id="rId3"/>
    <p:sldId id="257" r:id="rId4"/>
    <p:sldId id="270" r:id="rId5"/>
    <p:sldId id="262" r:id="rId6"/>
    <p:sldId id="272" r:id="rId7"/>
    <p:sldId id="263" r:id="rId8"/>
    <p:sldId id="271" r:id="rId9"/>
  </p:sldIdLst>
  <p:sldSz cx="9144000" cy="6858000" type="screen4x3"/>
  <p:notesSz cx="6858000" cy="9144000"/>
  <p:defaultTextStyle>
    <a:defPPr>
      <a:defRPr lang="es-P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FF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5841" autoAdjust="0"/>
    <p:restoredTop sz="86477" autoAdjust="0"/>
  </p:normalViewPr>
  <p:slideViewPr>
    <p:cSldViewPr showGuides="1">
      <p:cViewPr varScale="1">
        <p:scale>
          <a:sx n="59" d="100"/>
          <a:sy n="59" d="100"/>
        </p:scale>
        <p:origin x="-1338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54" y="642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encabezado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s-PA"/>
          </a:p>
        </p:txBody>
      </p:sp>
      <p:sp>
        <p:nvSpPr>
          <p:cNvPr id="3" name="2 Marcador de fecha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5196199-5766-4EF7-B247-DCF5CDE755A0}" type="datetimeFigureOut">
              <a:rPr lang="es-PA" smtClean="0"/>
              <a:t>11/3/15</a:t>
            </a:fld>
            <a:endParaRPr lang="es-PA"/>
          </a:p>
        </p:txBody>
      </p:sp>
      <p:sp>
        <p:nvSpPr>
          <p:cNvPr id="4" name="3 Marcador de imagen de diapositiva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s-PA"/>
          </a:p>
        </p:txBody>
      </p:sp>
      <p:sp>
        <p:nvSpPr>
          <p:cNvPr id="5" name="4 Marcador de notas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9A60EFB-4D46-4C24-9E43-0B4DD9C9F452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79319544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A" dirty="0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A9A60EFB-4D46-4C24-9E43-0B4DD9C9F452}" type="slidenum">
              <a:rPr lang="es-PA" smtClean="0"/>
              <a:t>2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37591857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imagen de diapositiva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2 Marcador de notas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s-PA" dirty="0"/>
          </a:p>
        </p:txBody>
      </p:sp>
      <p:sp>
        <p:nvSpPr>
          <p:cNvPr id="4" name="3 Marcador de encabezado"/>
          <p:cNvSpPr>
            <a:spLocks noGrp="1"/>
          </p:cNvSpPr>
          <p:nvPr>
            <p:ph type="hdr" sz="quarter" idx="10"/>
          </p:nvPr>
        </p:nvSpPr>
        <p:spPr/>
        <p:txBody>
          <a:bodyPr/>
          <a:lstStyle/>
          <a:p>
            <a:r>
              <a:rPr lang="es-PA" smtClean="0"/>
              <a:t>Estudios Wharton &amp; Bernal, S.A.</a:t>
            </a:r>
            <a:endParaRPr lang="es-PA" dirty="0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DEDBC77-0A08-4BDD-A398-485C649AC9BC}" type="slidenum">
              <a:rPr lang="es-PA" smtClean="0"/>
              <a:t>3</a:t>
            </a:fld>
            <a:endParaRPr lang="es-PA" dirty="0"/>
          </a:p>
        </p:txBody>
      </p:sp>
    </p:spTree>
    <p:extLst>
      <p:ext uri="{BB962C8B-B14F-4D97-AF65-F5344CB8AC3E}">
        <p14:creationId xmlns:p14="http://schemas.microsoft.com/office/powerpoint/2010/main" val="48219583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FF950-E43F-4BF5-860B-AD4C64A410E9}" type="datetimeFigureOut">
              <a:rPr lang="es-PA" smtClean="0"/>
              <a:t>11/3/15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CC83-00FB-4CF0-B2F4-E8A0B363704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60683639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FF950-E43F-4BF5-860B-AD4C64A410E9}" type="datetimeFigureOut">
              <a:rPr lang="es-PA" smtClean="0"/>
              <a:t>11/3/15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CC83-00FB-4CF0-B2F4-E8A0B363704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58405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FF950-E43F-4BF5-860B-AD4C64A410E9}" type="datetimeFigureOut">
              <a:rPr lang="es-PA" smtClean="0"/>
              <a:t>11/3/15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CC83-00FB-4CF0-B2F4-E8A0B363704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3856883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FF950-E43F-4BF5-860B-AD4C64A410E9}" type="datetimeFigureOut">
              <a:rPr lang="es-PA" smtClean="0"/>
              <a:t>11/3/15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CC83-00FB-4CF0-B2F4-E8A0B363704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4320243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FF950-E43F-4BF5-860B-AD4C64A410E9}" type="datetimeFigureOut">
              <a:rPr lang="es-PA" smtClean="0"/>
              <a:t>11/3/15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CC83-00FB-4CF0-B2F4-E8A0B363704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59122621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FF950-E43F-4BF5-860B-AD4C64A410E9}" type="datetimeFigureOut">
              <a:rPr lang="es-PA" smtClean="0"/>
              <a:t>11/3/15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CC83-00FB-4CF0-B2F4-E8A0B363704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04913087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FF950-E43F-4BF5-860B-AD4C64A410E9}" type="datetimeFigureOut">
              <a:rPr lang="es-PA" smtClean="0"/>
              <a:t>11/3/15</a:t>
            </a:fld>
            <a:endParaRPr lang="es-PA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CC83-00FB-4CF0-B2F4-E8A0B363704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62623663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FF950-E43F-4BF5-860B-AD4C64A410E9}" type="datetimeFigureOut">
              <a:rPr lang="es-PA" smtClean="0"/>
              <a:t>11/3/15</a:t>
            </a:fld>
            <a:endParaRPr lang="es-PA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CC83-00FB-4CF0-B2F4-E8A0B363704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30635457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FF950-E43F-4BF5-860B-AD4C64A410E9}" type="datetimeFigureOut">
              <a:rPr lang="es-PA" smtClean="0"/>
              <a:t>11/3/15</a:t>
            </a:fld>
            <a:endParaRPr lang="es-PA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CC83-00FB-4CF0-B2F4-E8A0B363704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25629279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FF950-E43F-4BF5-860B-AD4C64A410E9}" type="datetimeFigureOut">
              <a:rPr lang="es-PA" smtClean="0"/>
              <a:t>11/3/15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CC83-00FB-4CF0-B2F4-E8A0B363704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9986468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PA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E7FF950-E43F-4BF5-860B-AD4C64A410E9}" type="datetimeFigureOut">
              <a:rPr lang="es-PA" smtClean="0"/>
              <a:t>11/3/15</a:t>
            </a:fld>
            <a:endParaRPr lang="es-PA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PA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C91CC83-00FB-4CF0-B2F4-E8A0B363704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0393821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wmf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l="-1000" r="-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PA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PA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E7FF950-E43F-4BF5-860B-AD4C64A410E9}" type="datetimeFigureOut">
              <a:rPr lang="es-PA" smtClean="0"/>
              <a:t>11/3/15</a:t>
            </a:fld>
            <a:endParaRPr lang="es-PA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PA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C91CC83-00FB-4CF0-B2F4-E8A0B363704C}" type="slidenum">
              <a:rPr lang="es-PA" smtClean="0"/>
              <a:t>‹Nº›</a:t>
            </a:fld>
            <a:endParaRPr lang="es-PA"/>
          </a:p>
        </p:txBody>
      </p:sp>
    </p:spTree>
    <p:extLst>
      <p:ext uri="{BB962C8B-B14F-4D97-AF65-F5344CB8AC3E}">
        <p14:creationId xmlns:p14="http://schemas.microsoft.com/office/powerpoint/2010/main" val="167100852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PA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slide" Target="slide5.xm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tmp"/><Relationship Id="rId5" Type="http://schemas.openxmlformats.org/officeDocument/2006/relationships/slide" Target="slide1.xml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tmp"/><Relationship Id="rId2" Type="http://schemas.openxmlformats.org/officeDocument/2006/relationships/image" Target="../media/image4.tmp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8" Type="http://schemas.openxmlformats.org/officeDocument/2006/relationships/image" Target="../media/image6.tmp"/><Relationship Id="rId3" Type="http://schemas.openxmlformats.org/officeDocument/2006/relationships/image" Target="../media/image2.png"/><Relationship Id="rId7" Type="http://schemas.openxmlformats.org/officeDocument/2006/relationships/image" Target="../media/image4.tmp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tmp"/><Relationship Id="rId5" Type="http://schemas.openxmlformats.org/officeDocument/2006/relationships/image" Target="../media/image3.tmp"/><Relationship Id="rId4" Type="http://schemas.openxmlformats.org/officeDocument/2006/relationships/slide" Target="slide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tmp"/><Relationship Id="rId2" Type="http://schemas.openxmlformats.org/officeDocument/2006/relationships/image" Target="../media/image7.tmp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tmp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image" Target="../media/image8.tmp"/><Relationship Id="rId3" Type="http://schemas.openxmlformats.org/officeDocument/2006/relationships/image" Target="../media/image2.png"/><Relationship Id="rId7" Type="http://schemas.openxmlformats.org/officeDocument/2006/relationships/image" Target="../media/image5.tmp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tmp"/><Relationship Id="rId5" Type="http://schemas.openxmlformats.org/officeDocument/2006/relationships/slide" Target="slide3.xml"/><Relationship Id="rId4" Type="http://schemas.openxmlformats.org/officeDocument/2006/relationships/image" Target="../media/image4.tmp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9.tmp"/><Relationship Id="rId3" Type="http://schemas.openxmlformats.org/officeDocument/2006/relationships/image" Target="../media/image2.png"/><Relationship Id="rId7" Type="http://schemas.openxmlformats.org/officeDocument/2006/relationships/image" Target="../media/image5.tmp"/><Relationship Id="rId2" Type="http://schemas.openxmlformats.org/officeDocument/2006/relationships/slide" Target="slide5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tmp"/><Relationship Id="rId5" Type="http://schemas.openxmlformats.org/officeDocument/2006/relationships/slide" Target="slide3.xml"/><Relationship Id="rId4" Type="http://schemas.openxmlformats.org/officeDocument/2006/relationships/image" Target="../media/image4.tmp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827584" y="2167644"/>
            <a:ext cx="7772400" cy="2522711"/>
          </a:xfrm>
        </p:spPr>
        <p:txBody>
          <a:bodyPr>
            <a:normAutofit fontScale="90000"/>
          </a:bodyPr>
          <a:lstStyle/>
          <a:p>
            <a:r>
              <a:rPr lang="es-ES" sz="6000" dirty="0" smtClean="0">
                <a:solidFill>
                  <a:srgbClr val="00FF00"/>
                </a:solidFill>
              </a:rPr>
              <a:t>Inicio de proceso de Constancia</a:t>
            </a:r>
            <a:r>
              <a:rPr lang="es-ES" sz="6000" baseline="0" dirty="0" smtClean="0">
                <a:solidFill>
                  <a:srgbClr val="00FF00"/>
                </a:solidFill>
              </a:rPr>
              <a:t> de Pagos = </a:t>
            </a:r>
            <a:r>
              <a:rPr lang="es-ES" sz="8000" baseline="0" dirty="0" smtClean="0">
                <a:solidFill>
                  <a:srgbClr val="00FF00"/>
                </a:solidFill>
              </a:rPr>
              <a:t>CP</a:t>
            </a:r>
            <a:r>
              <a:rPr lang="es-ES" sz="6000" baseline="0" dirty="0" smtClean="0">
                <a:solidFill>
                  <a:srgbClr val="00FF00"/>
                </a:solidFill>
              </a:rPr>
              <a:t> </a:t>
            </a:r>
            <a:endParaRPr lang="es-PA" sz="6000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9878406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PA" dirty="0" smtClean="0">
                <a:solidFill>
                  <a:srgbClr val="00FF00"/>
                </a:solidFill>
              </a:rPr>
              <a:t>Definición</a:t>
            </a:r>
            <a:br>
              <a:rPr lang="es-PA" dirty="0" smtClean="0">
                <a:solidFill>
                  <a:srgbClr val="00FF00"/>
                </a:solidFill>
              </a:rPr>
            </a:br>
            <a:endParaRPr lang="es-PA" dirty="0">
              <a:solidFill>
                <a:srgbClr val="00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>
            <a:normAutofit fontScale="92500"/>
          </a:bodyPr>
          <a:lstStyle/>
          <a:p>
            <a:r>
              <a:rPr lang="es-PA" sz="4000" dirty="0" smtClean="0">
                <a:solidFill>
                  <a:schemeClr val="tx2"/>
                </a:solidFill>
              </a:rPr>
              <a:t>¿Que es una constancia</a:t>
            </a:r>
            <a:r>
              <a:rPr lang="es-PA" sz="4000" baseline="0" dirty="0" smtClean="0">
                <a:solidFill>
                  <a:schemeClr val="tx2"/>
                </a:solidFill>
              </a:rPr>
              <a:t> de pagos? O </a:t>
            </a:r>
            <a:r>
              <a:rPr lang="es-PA" sz="4400" b="1" baseline="0" dirty="0" smtClean="0">
                <a:solidFill>
                  <a:schemeClr val="tx2"/>
                </a:solidFill>
              </a:rPr>
              <a:t>CP</a:t>
            </a:r>
            <a:endParaRPr lang="es-PA" sz="4000" b="1" baseline="0" dirty="0" smtClean="0">
              <a:solidFill>
                <a:schemeClr val="tx2"/>
              </a:solidFill>
            </a:endParaRPr>
          </a:p>
          <a:p>
            <a:r>
              <a:rPr lang="es-ES" sz="4000" baseline="0" dirty="0" smtClean="0">
                <a:solidFill>
                  <a:schemeClr val="tx2"/>
                </a:solidFill>
              </a:rPr>
              <a:t>Es un documento generado por </a:t>
            </a:r>
            <a:r>
              <a:rPr lang="es-ES" sz="4000" baseline="0" dirty="0" err="1" smtClean="0">
                <a:solidFill>
                  <a:schemeClr val="tx2"/>
                </a:solidFill>
              </a:rPr>
              <a:t>Payments</a:t>
            </a:r>
            <a:r>
              <a:rPr lang="es-ES" sz="4000" baseline="0" dirty="0" smtClean="0">
                <a:solidFill>
                  <a:schemeClr val="tx2"/>
                </a:solidFill>
              </a:rPr>
              <a:t> que le indica a una compañía relacionada que pagamos por cuenta y orden de ella. Una factura o un servicio.</a:t>
            </a:r>
            <a:endParaRPr lang="es-PA" sz="4000" baseline="0" dirty="0" smtClean="0">
              <a:solidFill>
                <a:schemeClr val="tx2"/>
              </a:solidFill>
            </a:endParaRPr>
          </a:p>
          <a:p>
            <a:r>
              <a:rPr lang="es-PA" sz="4000" dirty="0" smtClean="0">
                <a:solidFill>
                  <a:srgbClr val="00FF00"/>
                </a:solidFill>
              </a:rPr>
              <a:t> </a:t>
            </a:r>
            <a:endParaRPr lang="es-PA" dirty="0">
              <a:solidFill>
                <a:srgbClr val="00FF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429983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4637"/>
            <a:ext cx="8229600" cy="634083"/>
          </a:xfrm>
        </p:spPr>
        <p:txBody>
          <a:bodyPr>
            <a:normAutofit fontScale="90000"/>
          </a:bodyPr>
          <a:lstStyle/>
          <a:p>
            <a:r>
              <a:rPr lang="es-ES" dirty="0" smtClean="0">
                <a:solidFill>
                  <a:srgbClr val="00FF00"/>
                </a:solidFill>
              </a:rPr>
              <a:t>¿Cuando</a:t>
            </a:r>
            <a:r>
              <a:rPr lang="es-ES" baseline="0" dirty="0" smtClean="0">
                <a:solidFill>
                  <a:srgbClr val="00FF00"/>
                </a:solidFill>
              </a:rPr>
              <a:t> generamos una CP o “Constancia de Pago”?</a:t>
            </a:r>
            <a:endParaRPr lang="es-PA" dirty="0">
              <a:solidFill>
                <a:srgbClr val="00FF00"/>
              </a:solidFill>
            </a:endParaRPr>
          </a:p>
        </p:txBody>
      </p:sp>
      <p:pic>
        <p:nvPicPr>
          <p:cNvPr id="5" name="4 Imagen" descr="Recorte de pantalla">
            <a:hlinkClick r:id="rId3" action="ppaction://hlinksldjump"/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6625" y="6165304"/>
            <a:ext cx="568636" cy="625093"/>
          </a:xfrm>
          <a:prstGeom prst="rect">
            <a:avLst/>
          </a:prstGeom>
        </p:spPr>
      </p:pic>
      <p:sp>
        <p:nvSpPr>
          <p:cNvPr id="9" name="8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94DDC7-36B7-4770-8567-56D76BAFB2F4}" type="datetime1">
              <a:rPr lang="es-PA" smtClean="0"/>
              <a:t>11/3/15</a:t>
            </a:fld>
            <a:endParaRPr lang="es-PA" dirty="0"/>
          </a:p>
        </p:txBody>
      </p:sp>
      <p:sp>
        <p:nvSpPr>
          <p:cNvPr id="11" name="10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97D99-F513-4ED9-AA27-DBFBEFC0DC4E}" type="slidenum">
              <a:rPr lang="es-PA" smtClean="0"/>
              <a:t>3</a:t>
            </a:fld>
            <a:endParaRPr lang="es-PA" dirty="0"/>
          </a:p>
        </p:txBody>
      </p:sp>
      <p:pic>
        <p:nvPicPr>
          <p:cNvPr id="12" name="11 Imagen" descr="Recorte de pantalla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6165305"/>
            <a:ext cx="522686" cy="52268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sp>
        <p:nvSpPr>
          <p:cNvPr id="15" name="14 Marcador de contenido"/>
          <p:cNvSpPr>
            <a:spLocks noGrp="1"/>
          </p:cNvSpPr>
          <p:nvPr>
            <p:ph idx="1"/>
          </p:nvPr>
        </p:nvSpPr>
        <p:spPr>
          <a:solidFill>
            <a:schemeClr val="accent2">
              <a:lumMod val="40000"/>
              <a:lumOff val="60000"/>
            </a:schemeClr>
          </a:solidFill>
        </p:spPr>
        <p:txBody>
          <a:bodyPr/>
          <a:lstStyle/>
          <a:p>
            <a:r>
              <a:rPr lang="es-ES" dirty="0" smtClean="0">
                <a:solidFill>
                  <a:schemeClr val="tx2"/>
                </a:solidFill>
              </a:rPr>
              <a:t>Únicamente cuando hemos pagado a un tercero por cuenta de una compañía relacionada un servicio o compra que le corresponde a la otra compañía.</a:t>
            </a:r>
          </a:p>
          <a:p>
            <a:r>
              <a:rPr lang="es-ES" dirty="0" smtClean="0">
                <a:solidFill>
                  <a:schemeClr val="tx2"/>
                </a:solidFill>
              </a:rPr>
              <a:t>Nota</a:t>
            </a:r>
            <a:r>
              <a:rPr lang="es-ES" baseline="0" dirty="0" smtClean="0">
                <a:solidFill>
                  <a:schemeClr val="tx2"/>
                </a:solidFill>
              </a:rPr>
              <a:t>: La Factura de Productos o Servicios debe estar a nombre de la compañía que se le va a confeccionar el cheque.</a:t>
            </a:r>
            <a:endParaRPr lang="es-PA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99762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s-ES" dirty="0" smtClean="0">
                <a:solidFill>
                  <a:srgbClr val="00FF00"/>
                </a:solidFill>
              </a:rPr>
              <a:t>¿Cómo</a:t>
            </a:r>
            <a:r>
              <a:rPr lang="es-ES" baseline="0" dirty="0" smtClean="0">
                <a:solidFill>
                  <a:srgbClr val="00FF00"/>
                </a:solidFill>
              </a:rPr>
              <a:t> se registra una Constancia de Pagos?</a:t>
            </a:r>
            <a:endParaRPr lang="es-PA" dirty="0">
              <a:solidFill>
                <a:srgbClr val="00FF00"/>
              </a:solidFill>
            </a:endParaRPr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457200" y="2348880"/>
            <a:ext cx="8229600" cy="2440772"/>
          </a:xfrm>
          <a:solidFill>
            <a:schemeClr val="accent2">
              <a:lumMod val="40000"/>
              <a:lumOff val="60000"/>
            </a:schemeClr>
          </a:solidFill>
        </p:spPr>
        <p:txBody>
          <a:bodyPr>
            <a:normAutofit lnSpcReduction="10000"/>
          </a:bodyPr>
          <a:lstStyle/>
          <a:p>
            <a:r>
              <a:rPr lang="es-ES" sz="3600" b="1" dirty="0" smtClean="0">
                <a:solidFill>
                  <a:schemeClr val="tx2"/>
                </a:solidFill>
              </a:rPr>
              <a:t>Primero</a:t>
            </a:r>
            <a:r>
              <a:rPr lang="es-ES" baseline="0" dirty="0" smtClean="0">
                <a:solidFill>
                  <a:schemeClr val="tx2"/>
                </a:solidFill>
              </a:rPr>
              <a:t> </a:t>
            </a:r>
            <a:r>
              <a:rPr lang="es-ES" dirty="0" smtClean="0">
                <a:solidFill>
                  <a:schemeClr val="tx2"/>
                </a:solidFill>
              </a:rPr>
              <a:t>Váyase a la sección</a:t>
            </a:r>
            <a:r>
              <a:rPr lang="es-ES" baseline="0" dirty="0" smtClean="0">
                <a:solidFill>
                  <a:schemeClr val="tx2"/>
                </a:solidFill>
              </a:rPr>
              <a:t> </a:t>
            </a:r>
            <a:r>
              <a:rPr lang="es-ES" baseline="0" dirty="0" err="1" smtClean="0">
                <a:solidFill>
                  <a:schemeClr val="tx2"/>
                </a:solidFill>
              </a:rPr>
              <a:t>Vendor</a:t>
            </a:r>
            <a:r>
              <a:rPr lang="es-ES" baseline="0" dirty="0" smtClean="0">
                <a:solidFill>
                  <a:schemeClr val="tx2"/>
                </a:solidFill>
              </a:rPr>
              <a:t> &amp; </a:t>
            </a:r>
            <a:r>
              <a:rPr lang="es-ES" baseline="0" dirty="0" err="1" smtClean="0">
                <a:solidFill>
                  <a:schemeClr val="tx2"/>
                </a:solidFill>
              </a:rPr>
              <a:t>Purchases</a:t>
            </a:r>
            <a:r>
              <a:rPr lang="es-ES" baseline="0" dirty="0" smtClean="0">
                <a:solidFill>
                  <a:schemeClr val="tx2"/>
                </a:solidFill>
              </a:rPr>
              <a:t> según diagrama abajo</a:t>
            </a:r>
            <a:r>
              <a:rPr lang="es-ES" dirty="0" smtClean="0">
                <a:solidFill>
                  <a:schemeClr val="tx2"/>
                </a:solidFill>
              </a:rPr>
              <a:t> </a:t>
            </a:r>
            <a:r>
              <a:rPr lang="es-ES" baseline="0" dirty="0" smtClean="0">
                <a:solidFill>
                  <a:schemeClr val="tx2"/>
                </a:solidFill>
              </a:rPr>
              <a:t> descrito y luego se va a la sección de pagos el mismo lugar donde genera el cheque al proveedor de la otra compañía</a:t>
            </a:r>
            <a:r>
              <a:rPr lang="es-ES" baseline="0" dirty="0" smtClean="0">
                <a:solidFill>
                  <a:srgbClr val="00FF00"/>
                </a:solidFill>
              </a:rPr>
              <a:t>.</a:t>
            </a:r>
            <a:endParaRPr lang="es-PA" dirty="0">
              <a:solidFill>
                <a:srgbClr val="00FF00"/>
              </a:solidFill>
            </a:endParaRPr>
          </a:p>
        </p:txBody>
      </p:sp>
      <p:pic>
        <p:nvPicPr>
          <p:cNvPr id="4" name="3 Imagen" descr="Recorte de pantalla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069533"/>
            <a:ext cx="2556756" cy="52210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5" name="4 Imagen" descr="Recorte de pantall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67797">
            <a:off x="7893973" y="513544"/>
            <a:ext cx="1080120" cy="115212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</p:spTree>
    <p:extLst>
      <p:ext uri="{BB962C8B-B14F-4D97-AF65-F5344CB8AC3E}">
        <p14:creationId xmlns:p14="http://schemas.microsoft.com/office/powerpoint/2010/main" val="31479439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Rectángulo redondeado"/>
          <p:cNvSpPr/>
          <p:nvPr/>
        </p:nvSpPr>
        <p:spPr>
          <a:xfrm>
            <a:off x="107504" y="2348880"/>
            <a:ext cx="8856984" cy="3672408"/>
          </a:xfrm>
          <a:prstGeom prst="roundRect">
            <a:avLst>
              <a:gd name="adj" fmla="val 3179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PA"/>
          </a:p>
        </p:txBody>
      </p:sp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0626" y="654807"/>
            <a:ext cx="6768752" cy="962163"/>
          </a:xfrm>
          <a:solidFill>
            <a:srgbClr val="FF0000"/>
          </a:solidFill>
        </p:spPr>
        <p:txBody>
          <a:bodyPr anchor="t">
            <a:normAutofit fontScale="90000"/>
          </a:bodyPr>
          <a:lstStyle/>
          <a:p>
            <a:pPr>
              <a:tabLst>
                <a:tab pos="96838" algn="l"/>
              </a:tabLst>
            </a:pPr>
            <a:r>
              <a:rPr lang="es-ES" dirty="0" smtClean="0">
                <a:solidFill>
                  <a:srgbClr val="00FF00"/>
                </a:solidFill>
              </a:rPr>
              <a:t> </a:t>
            </a:r>
            <a:r>
              <a:rPr lang="es-ES" sz="3100" dirty="0" smtClean="0">
                <a:solidFill>
                  <a:srgbClr val="00FF00"/>
                </a:solidFill>
              </a:rPr>
              <a:t>Generación del Cheque pagando al</a:t>
            </a:r>
            <a:r>
              <a:rPr lang="es-ES" sz="3100" baseline="0" dirty="0" smtClean="0">
                <a:solidFill>
                  <a:srgbClr val="00FF00"/>
                </a:solidFill>
              </a:rPr>
              <a:t> tercero por cuenta y orden de:</a:t>
            </a:r>
            <a:endParaRPr lang="es-PA" sz="3100" dirty="0">
              <a:solidFill>
                <a:srgbClr val="00FF00"/>
              </a:solidFill>
            </a:endParaRPr>
          </a:p>
        </p:txBody>
      </p:sp>
      <p:pic>
        <p:nvPicPr>
          <p:cNvPr id="9" name="8 Imagen" descr="Recorte de pantalla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6625" y="6165304"/>
            <a:ext cx="568636" cy="625093"/>
          </a:xfrm>
          <a:prstGeom prst="rect">
            <a:avLst/>
          </a:prstGeom>
        </p:spPr>
      </p:pic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872905C-1C73-425C-90E7-1534EC2DF148}" type="datetime1">
              <a:rPr lang="es-PA" smtClean="0"/>
              <a:t>11/3/15</a:t>
            </a:fld>
            <a:endParaRPr lang="es-PA" dirty="0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97D99-F513-4ED9-AA27-DBFBEFC0DC4E}" type="slidenum">
              <a:rPr lang="es-PA" smtClean="0"/>
              <a:t>5</a:t>
            </a:fld>
            <a:endParaRPr lang="es-PA" dirty="0"/>
          </a:p>
        </p:txBody>
      </p:sp>
      <p:pic>
        <p:nvPicPr>
          <p:cNvPr id="10" name="9 Imagen" descr="Recorte de pantalla">
            <a:hlinkClick r:id="rId4" action="ppaction://hlinksldjump"/>
          </p:cNvPr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6165305"/>
            <a:ext cx="522686" cy="52268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1" name="10 Imagen" descr="Recorte de pantalla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67797">
            <a:off x="7526662" y="45951"/>
            <a:ext cx="1400543" cy="115212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2" name="11 Imagen" descr="Recorte de pantalla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8565"/>
            <a:ext cx="3024336" cy="720080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8" name="17 Imagen" descr="Recorte de pantalla"/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881" y="1725321"/>
            <a:ext cx="9144000" cy="4439984"/>
          </a:xfrm>
          <a:prstGeom prst="rect">
            <a:avLst/>
          </a:prstGeom>
        </p:spPr>
      </p:pic>
      <p:sp>
        <p:nvSpPr>
          <p:cNvPr id="19" name="18 Rectángulo"/>
          <p:cNvSpPr/>
          <p:nvPr/>
        </p:nvSpPr>
        <p:spPr>
          <a:xfrm>
            <a:off x="3707904" y="260647"/>
            <a:ext cx="1656184" cy="47799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 smtClean="0">
                <a:solidFill>
                  <a:schemeClr val="tx2">
                    <a:lumMod val="75000"/>
                  </a:schemeClr>
                </a:solidFill>
              </a:rPr>
              <a:t>1</a:t>
            </a:r>
            <a:endParaRPr lang="es-PA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876945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39552" y="499645"/>
            <a:ext cx="7715200" cy="794895"/>
          </a:xfrm>
        </p:spPr>
        <p:txBody>
          <a:bodyPr>
            <a:noAutofit/>
          </a:bodyPr>
          <a:lstStyle/>
          <a:p>
            <a:r>
              <a:rPr lang="es-ES" sz="3200" dirty="0" smtClean="0">
                <a:solidFill>
                  <a:srgbClr val="00FF00"/>
                </a:solidFill>
              </a:rPr>
              <a:t>Confección de Constancia de pagos</a:t>
            </a:r>
            <a:endParaRPr lang="es-PA" sz="3200" dirty="0">
              <a:solidFill>
                <a:srgbClr val="00FF00"/>
              </a:solidFill>
            </a:endParaRPr>
          </a:p>
        </p:txBody>
      </p:sp>
      <p:pic>
        <p:nvPicPr>
          <p:cNvPr id="4" name="3 Marcador de contenido" descr="Recorte de pantalla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" y="1941786"/>
            <a:ext cx="8229600" cy="4295526"/>
          </a:xfrm>
        </p:spPr>
      </p:pic>
      <p:pic>
        <p:nvPicPr>
          <p:cNvPr id="5" name="4 Imagen" descr="Recorte de pantalla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1069533"/>
            <a:ext cx="2556756" cy="52210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6" name="5 Imagen" descr="Recorte de pantalla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67797">
            <a:off x="7893972" y="754520"/>
            <a:ext cx="1080120" cy="115212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9" name="8 Rectángulo"/>
          <p:cNvSpPr/>
          <p:nvPr/>
        </p:nvSpPr>
        <p:spPr>
          <a:xfrm>
            <a:off x="3707904" y="260647"/>
            <a:ext cx="1656184" cy="47799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 smtClean="0">
                <a:solidFill>
                  <a:schemeClr val="tx2">
                    <a:lumMod val="75000"/>
                  </a:schemeClr>
                </a:solidFill>
              </a:rPr>
              <a:t>2</a:t>
            </a:r>
            <a:endParaRPr lang="es-PA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485236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0" y="1058865"/>
            <a:ext cx="8229600" cy="634083"/>
          </a:xfrm>
        </p:spPr>
        <p:txBody>
          <a:bodyPr>
            <a:normAutofit fontScale="90000"/>
          </a:bodyPr>
          <a:lstStyle/>
          <a:p>
            <a:pPr algn="r"/>
            <a:r>
              <a:rPr lang="es-ES" dirty="0" smtClean="0">
                <a:solidFill>
                  <a:srgbClr val="00FF00"/>
                </a:solidFill>
              </a:rPr>
              <a:t> Impresión</a:t>
            </a:r>
            <a:r>
              <a:rPr lang="es-ES" baseline="0" dirty="0" smtClean="0">
                <a:solidFill>
                  <a:srgbClr val="00FF00"/>
                </a:solidFill>
              </a:rPr>
              <a:t> de Constancia de pago</a:t>
            </a:r>
            <a:endParaRPr lang="es-PA" dirty="0">
              <a:solidFill>
                <a:srgbClr val="00FF00"/>
              </a:solidFill>
            </a:endParaRPr>
          </a:p>
        </p:txBody>
      </p:sp>
      <p:pic>
        <p:nvPicPr>
          <p:cNvPr id="9" name="8 Imagen" descr="Recorte de pantalla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6625" y="6165304"/>
            <a:ext cx="568636" cy="625093"/>
          </a:xfrm>
          <a:prstGeom prst="rect">
            <a:avLst/>
          </a:prstGeom>
        </p:spPr>
      </p:pic>
      <p:pic>
        <p:nvPicPr>
          <p:cNvPr id="6" name="5 Imagen" descr="Recorte de pantalla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42602"/>
            <a:ext cx="2556756" cy="52210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F1E25-3556-4FFB-BD16-A25220F8E124}" type="datetime1">
              <a:rPr lang="es-PA" smtClean="0"/>
              <a:t>11/3/15</a:t>
            </a:fld>
            <a:endParaRPr lang="es-PA" dirty="0"/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2997D99-F513-4ED9-AA27-DBFBEFC0DC4E}" type="slidenum">
              <a:rPr lang="es-PA" smtClean="0"/>
              <a:t>7</a:t>
            </a:fld>
            <a:endParaRPr lang="es-PA" dirty="0"/>
          </a:p>
        </p:txBody>
      </p:sp>
      <p:pic>
        <p:nvPicPr>
          <p:cNvPr id="11" name="10 Imagen" descr="Recorte de pantalla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6165305"/>
            <a:ext cx="522686" cy="52268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5" name="14 Imagen" descr="Recorte de pantalla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67797">
            <a:off x="7891650" y="188641"/>
            <a:ext cx="1080120" cy="115212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pic>
        <p:nvPicPr>
          <p:cNvPr id="16" name="15 Marcador de contenido" descr="Recorte de pantalla"/>
          <p:cNvPicPr>
            <a:picLocks noGrp="1" noChangeAspect="1"/>
          </p:cNvPicPr>
          <p:nvPr>
            <p:ph idx="1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388" y="1868860"/>
            <a:ext cx="8172850" cy="4296444"/>
          </a:xfrm>
        </p:spPr>
      </p:pic>
      <p:sp>
        <p:nvSpPr>
          <p:cNvPr id="17" name="16 Rectángulo"/>
          <p:cNvSpPr/>
          <p:nvPr/>
        </p:nvSpPr>
        <p:spPr>
          <a:xfrm>
            <a:off x="3707904" y="260647"/>
            <a:ext cx="1656184" cy="47799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 smtClean="0">
                <a:solidFill>
                  <a:schemeClr val="tx2">
                    <a:lumMod val="75000"/>
                  </a:schemeClr>
                </a:solidFill>
              </a:rPr>
              <a:t>3</a:t>
            </a:r>
            <a:endParaRPr lang="es-PA" dirty="0">
              <a:solidFill>
                <a:schemeClr val="tx2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0706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597" y="764705"/>
            <a:ext cx="7452320" cy="634083"/>
          </a:xfrm>
        </p:spPr>
        <p:txBody>
          <a:bodyPr>
            <a:normAutofit fontScale="90000"/>
          </a:bodyPr>
          <a:lstStyle/>
          <a:p>
            <a:pPr algn="r"/>
            <a:r>
              <a:rPr lang="es-ES" dirty="0" smtClean="0">
                <a:solidFill>
                  <a:srgbClr val="00FF00"/>
                </a:solidFill>
              </a:rPr>
              <a:t/>
            </a:r>
            <a:br>
              <a:rPr lang="es-ES" dirty="0" smtClean="0">
                <a:solidFill>
                  <a:srgbClr val="00FF00"/>
                </a:solidFill>
              </a:rPr>
            </a:br>
            <a:r>
              <a:rPr lang="es-ES" dirty="0" smtClean="0">
                <a:solidFill>
                  <a:srgbClr val="00FF00"/>
                </a:solidFill>
              </a:rPr>
              <a:t/>
            </a:r>
            <a:br>
              <a:rPr lang="es-ES" dirty="0" smtClean="0">
                <a:solidFill>
                  <a:srgbClr val="00FF00"/>
                </a:solidFill>
              </a:rPr>
            </a:br>
            <a:r>
              <a:rPr lang="es-ES" dirty="0" smtClean="0">
                <a:solidFill>
                  <a:srgbClr val="00FF00"/>
                </a:solidFill>
              </a:rPr>
              <a:t> Impresión </a:t>
            </a:r>
            <a:r>
              <a:rPr lang="es-ES" baseline="0" dirty="0" smtClean="0">
                <a:solidFill>
                  <a:srgbClr val="00FF00"/>
                </a:solidFill>
              </a:rPr>
              <a:t>de Constancia de pago</a:t>
            </a:r>
            <a:endParaRPr lang="es-PA" dirty="0">
              <a:solidFill>
                <a:srgbClr val="00FF00"/>
              </a:solidFill>
            </a:endParaRPr>
          </a:p>
        </p:txBody>
      </p:sp>
      <p:pic>
        <p:nvPicPr>
          <p:cNvPr id="9" name="8 Imagen" descr="Recorte de pantalla">
            <a:hlinkClick r:id="rId2" action="ppaction://hlinksldjump"/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446625" y="6165304"/>
            <a:ext cx="568636" cy="625093"/>
          </a:xfrm>
          <a:prstGeom prst="rect">
            <a:avLst/>
          </a:prstGeom>
        </p:spPr>
      </p:pic>
      <p:pic>
        <p:nvPicPr>
          <p:cNvPr id="6" name="5 Imagen" descr="Recorte de pantalla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7544" y="242602"/>
            <a:ext cx="2556756" cy="522103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2F1E25-3556-4FFB-BD16-A25220F8E124}" type="datetime1">
              <a:rPr lang="es-PA" smtClean="0">
                <a:solidFill>
                  <a:prstClr val="black">
                    <a:tint val="75000"/>
                  </a:prstClr>
                </a:solidFill>
              </a:rPr>
              <a:pPr/>
              <a:t>11/3/15</a:t>
            </a:fld>
            <a:endParaRPr lang="es-PA" dirty="0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8" name="7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s-PA" sz="2000" dirty="0" smtClean="0">
                <a:solidFill>
                  <a:schemeClr val="tx1"/>
                </a:solidFill>
              </a:rPr>
              <a:t>Solicite firma</a:t>
            </a:r>
            <a:fld id="{32997D99-F513-4ED9-AA27-DBFBEFC0DC4E}" type="slidenum">
              <a:rPr lang="es-PA" smtClean="0">
                <a:solidFill>
                  <a:prstClr val="black">
                    <a:tint val="75000"/>
                  </a:prstClr>
                </a:solidFill>
              </a:rPr>
              <a:pPr/>
              <a:t>8</a:t>
            </a:fld>
            <a:r>
              <a:rPr lang="es-PA" dirty="0" err="1" smtClean="0">
                <a:solidFill>
                  <a:prstClr val="black">
                    <a:tint val="75000"/>
                  </a:prstClr>
                </a:solidFill>
              </a:rPr>
              <a:t>soli</a:t>
            </a:r>
            <a:endParaRPr lang="es-PA" dirty="0">
              <a:solidFill>
                <a:prstClr val="black">
                  <a:tint val="75000"/>
                </a:prstClr>
              </a:solidFill>
            </a:endParaRPr>
          </a:p>
        </p:txBody>
      </p:sp>
      <p:pic>
        <p:nvPicPr>
          <p:cNvPr id="11" name="10 Imagen" descr="Recorte de pantalla">
            <a:hlinkClick r:id="rId5" action="ppaction://hlinksldjump"/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364088" y="6165305"/>
            <a:ext cx="522686" cy="52268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EAEAEA"/>
            </a:solidFill>
            <a:miter lim="800000"/>
          </a:ln>
          <a:effectLst>
            <a:reflection blurRad="12700" stA="33000" endPos="28000" dist="5000" dir="5400000" sy="-100000" algn="bl" rotWithShape="0"/>
          </a:effectLst>
          <a:scene3d>
            <a:camera prst="orthographicFront"/>
            <a:lightRig rig="threePt" dir="t">
              <a:rot lat="0" lon="0" rev="2700000"/>
            </a:lightRig>
          </a:scene3d>
          <a:sp3d contourW="6350">
            <a:bevelT h="38100"/>
            <a:contourClr>
              <a:srgbClr val="C0C0C0"/>
            </a:contourClr>
          </a:sp3d>
        </p:spPr>
      </p:pic>
      <p:pic>
        <p:nvPicPr>
          <p:cNvPr id="15" name="14 Imagen" descr="Recorte de pantalla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21367797">
            <a:off x="7891650" y="188641"/>
            <a:ext cx="1080120" cy="1152128"/>
          </a:xfrm>
          <a:prstGeom prst="roundRect">
            <a:avLst>
              <a:gd name="adj" fmla="val 16667"/>
            </a:avLst>
          </a:prstGeom>
          <a:ln>
            <a:noFill/>
          </a:ln>
          <a:effectLst>
            <a:outerShdw blurRad="152400" dist="12000" dir="900000" sy="98000" kx="110000" ky="200000" algn="tl" rotWithShape="0">
              <a:srgbClr val="000000">
                <a:alpha val="30000"/>
              </a:srgbClr>
            </a:outerShdw>
          </a:effectLst>
          <a:scene3d>
            <a:camera prst="perspectiveRelaxed">
              <a:rot lat="19800000" lon="1200000" rev="20820000"/>
            </a:camera>
            <a:lightRig rig="threePt" dir="t"/>
          </a:scene3d>
          <a:sp3d contourW="6350" prstMaterial="matte">
            <a:bevelT w="101600" h="101600"/>
            <a:contourClr>
              <a:srgbClr val="969696"/>
            </a:contourClr>
          </a:sp3d>
        </p:spPr>
      </p:pic>
      <p:sp>
        <p:nvSpPr>
          <p:cNvPr id="12" name="11 Rectángulo"/>
          <p:cNvSpPr/>
          <p:nvPr/>
        </p:nvSpPr>
        <p:spPr>
          <a:xfrm>
            <a:off x="3707904" y="260647"/>
            <a:ext cx="1656184" cy="477997"/>
          </a:xfrm>
          <a:prstGeom prst="rect">
            <a:avLst/>
          </a:prstGeom>
          <a:solidFill>
            <a:srgbClr val="FFFF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sz="3600" dirty="0" smtClean="0">
                <a:solidFill>
                  <a:schemeClr val="tx2">
                    <a:lumMod val="75000"/>
                  </a:schemeClr>
                </a:solidFill>
              </a:rPr>
              <a:t>4</a:t>
            </a:r>
            <a:endParaRPr lang="es-PA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" name="9 Marcador de contenido" descr="Recorte de pantalla"/>
          <p:cNvPicPr>
            <a:picLocks noGrp="1" noChangeAspect="1"/>
          </p:cNvPicPr>
          <p:nvPr>
            <p:ph idx="1"/>
          </p:nvPr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27822" y="2204864"/>
            <a:ext cx="9154328" cy="3456384"/>
          </a:xfrm>
        </p:spPr>
      </p:pic>
      <p:sp>
        <p:nvSpPr>
          <p:cNvPr id="13" name="12 Rectángulo"/>
          <p:cNvSpPr/>
          <p:nvPr/>
        </p:nvSpPr>
        <p:spPr>
          <a:xfrm>
            <a:off x="323528" y="3248980"/>
            <a:ext cx="5040560" cy="360040"/>
          </a:xfrm>
          <a:prstGeom prst="rect">
            <a:avLst/>
          </a:prstGeom>
          <a:solidFill>
            <a:schemeClr val="tx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Favor registre cuentas por pagar a :</a:t>
            </a:r>
            <a:endParaRPr lang="es-PA" dirty="0"/>
          </a:p>
        </p:txBody>
      </p:sp>
      <p:sp>
        <p:nvSpPr>
          <p:cNvPr id="14" name="13 Rectángulo"/>
          <p:cNvSpPr/>
          <p:nvPr/>
        </p:nvSpPr>
        <p:spPr>
          <a:xfrm>
            <a:off x="467544" y="4077072"/>
            <a:ext cx="3024336" cy="36004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s-ES" dirty="0" smtClean="0"/>
              <a:t>Utilice </a:t>
            </a:r>
            <a:r>
              <a:rPr lang="es-ES" dirty="0" err="1" smtClean="0"/>
              <a:t>Recipts</a:t>
            </a:r>
            <a:r>
              <a:rPr lang="es-ES" dirty="0" smtClean="0"/>
              <a:t> </a:t>
            </a:r>
            <a:r>
              <a:rPr lang="es-ES" dirty="0" err="1" smtClean="0"/>
              <a:t>Vendor</a:t>
            </a:r>
            <a:r>
              <a:rPr lang="es-ES" dirty="0" smtClean="0"/>
              <a:t> </a:t>
            </a:r>
            <a:endParaRPr lang="es-PA" dirty="0"/>
          </a:p>
        </p:txBody>
      </p:sp>
      <p:sp>
        <p:nvSpPr>
          <p:cNvPr id="17" name="16 CuadroTexto"/>
          <p:cNvSpPr txBox="1"/>
          <p:nvPr/>
        </p:nvSpPr>
        <p:spPr>
          <a:xfrm>
            <a:off x="1691680" y="5373216"/>
            <a:ext cx="6696744" cy="646331"/>
          </a:xfrm>
          <a:prstGeom prst="rect">
            <a:avLst/>
          </a:prstGeom>
          <a:solidFill>
            <a:srgbClr val="00B050"/>
          </a:solidFill>
        </p:spPr>
        <p:txBody>
          <a:bodyPr wrap="square" rtlCol="0">
            <a:spAutoFit/>
          </a:bodyPr>
          <a:lstStyle/>
          <a:p>
            <a:r>
              <a:rPr lang="es-ES" b="1" dirty="0" smtClean="0"/>
              <a:t>Favor imprima 2 de estos documentos y entregue a la compañía afiliadas copias de una con los documentos sustentatorios </a:t>
            </a:r>
            <a:endParaRPr lang="es-PA" b="1" dirty="0"/>
          </a:p>
        </p:txBody>
      </p:sp>
    </p:spTree>
    <p:extLst>
      <p:ext uri="{BB962C8B-B14F-4D97-AF65-F5344CB8AC3E}">
        <p14:creationId xmlns:p14="http://schemas.microsoft.com/office/powerpoint/2010/main" val="2024836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900">
        <p14:warp dir="i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3795</TotalTime>
  <Words>228</Words>
  <Application>Microsoft Office PowerPoint</Application>
  <PresentationFormat>Presentación en pantalla (4:3)</PresentationFormat>
  <Paragraphs>32</Paragraphs>
  <Slides>8</Slides>
  <Notes>2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8</vt:i4>
      </vt:variant>
    </vt:vector>
  </HeadingPairs>
  <TitlesOfParts>
    <vt:vector size="9" baseType="lpstr">
      <vt:lpstr>Tema de Office</vt:lpstr>
      <vt:lpstr>Inicio de proceso de Constancia de Pagos = CP </vt:lpstr>
      <vt:lpstr>Definición </vt:lpstr>
      <vt:lpstr>¿Cuando generamos una CP o “Constancia de Pago”?</vt:lpstr>
      <vt:lpstr>¿Cómo se registra una Constancia de Pagos?</vt:lpstr>
      <vt:lpstr> Generación del Cheque pagando al tercero por cuenta y orden de:</vt:lpstr>
      <vt:lpstr>Confección de Constancia de pagos</vt:lpstr>
      <vt:lpstr> Impresión de Constancia de pago</vt:lpstr>
      <vt:lpstr>   Impresión de Constancia de pago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Windows User</dc:creator>
  <cp:lastModifiedBy>Windows User</cp:lastModifiedBy>
  <cp:revision>30</cp:revision>
  <dcterms:created xsi:type="dcterms:W3CDTF">2015-03-02T22:20:28Z</dcterms:created>
  <dcterms:modified xsi:type="dcterms:W3CDTF">2015-03-11T15:33:39Z</dcterms:modified>
</cp:coreProperties>
</file>