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5" r:id="rId3"/>
    <p:sldId id="257" r:id="rId4"/>
    <p:sldId id="260" r:id="rId5"/>
    <p:sldId id="258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1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E5DA20-2C99-4F49-98B8-8AC77F7587DE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2668CA4-E123-4CBD-8FDD-51D9C944479F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94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DA20-2C99-4F49-98B8-8AC77F7587DE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CA4-E123-4CBD-8FDD-51D9C94447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528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DA20-2C99-4F49-98B8-8AC77F7587DE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CA4-E123-4CBD-8FDD-51D9C944479F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86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DA20-2C99-4F49-98B8-8AC77F7587DE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CA4-E123-4CBD-8FDD-51D9C944479F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714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DA20-2C99-4F49-98B8-8AC77F7587DE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CA4-E123-4CBD-8FDD-51D9C94447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6895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DA20-2C99-4F49-98B8-8AC77F7587DE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CA4-E123-4CBD-8FDD-51D9C944479F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628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DA20-2C99-4F49-98B8-8AC77F7587DE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CA4-E123-4CBD-8FDD-51D9C944479F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265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DA20-2C99-4F49-98B8-8AC77F7587DE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CA4-E123-4CBD-8FDD-51D9C944479F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858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DA20-2C99-4F49-98B8-8AC77F7587DE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CA4-E123-4CBD-8FDD-51D9C944479F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71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DA20-2C99-4F49-98B8-8AC77F7587DE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CA4-E123-4CBD-8FDD-51D9C94447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530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DA20-2C99-4F49-98B8-8AC77F7587DE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CA4-E123-4CBD-8FDD-51D9C944479F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46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DA20-2C99-4F49-98B8-8AC77F7587DE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CA4-E123-4CBD-8FDD-51D9C94447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031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DA20-2C99-4F49-98B8-8AC77F7587DE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CA4-E123-4CBD-8FDD-51D9C944479F}" type="slidenum">
              <a:rPr lang="es-CO" smtClean="0"/>
              <a:t>‹Nº›</a:t>
            </a:fld>
            <a:endParaRPr lang="es-C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16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DA20-2C99-4F49-98B8-8AC77F7587DE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CA4-E123-4CBD-8FDD-51D9C944479F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12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DA20-2C99-4F49-98B8-8AC77F7587DE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CA4-E123-4CBD-8FDD-51D9C94447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490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DA20-2C99-4F49-98B8-8AC77F7587DE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CA4-E123-4CBD-8FDD-51D9C944479F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97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DA20-2C99-4F49-98B8-8AC77F7587DE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CA4-E123-4CBD-8FDD-51D9C94447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705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E5DA20-2C99-4F49-98B8-8AC77F7587DE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668CA4-E123-4CBD-8FDD-51D9C94447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019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073561">
            <a:off x="-887104" y="1475346"/>
            <a:ext cx="11286699" cy="1515533"/>
          </a:xfrm>
        </p:spPr>
        <p:txBody>
          <a:bodyPr>
            <a:normAutofit fontScale="90000"/>
          </a:bodyPr>
          <a:lstStyle/>
          <a:p>
            <a:r>
              <a:rPr lang="es-CO" sz="6600" dirty="0" smtClean="0"/>
              <a:t>Descendientes africanos-Afroamericanos-Negros</a:t>
            </a:r>
            <a:endParaRPr lang="es-CO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096756"/>
            <a:ext cx="5223304" cy="536056"/>
          </a:xfrm>
        </p:spPr>
        <p:txBody>
          <a:bodyPr/>
          <a:lstStyle/>
          <a:p>
            <a:r>
              <a:rPr lang="es-CO" dirty="0" smtClean="0"/>
              <a:t>Paula Camila Manrique Ordoñez</a:t>
            </a:r>
            <a:endParaRPr lang="es-CO" dirty="0"/>
          </a:p>
        </p:txBody>
      </p:sp>
      <p:pic>
        <p:nvPicPr>
          <p:cNvPr id="1026" name="Picture 2" descr="http://fronterainformativa.files.wordpress.com/2012/05/afrocolombian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7399">
            <a:off x="5949800" y="2566814"/>
            <a:ext cx="5324346" cy="35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47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5067" y="1181734"/>
            <a:ext cx="9601196" cy="1303867"/>
          </a:xfrm>
        </p:spPr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0804" y="3773455"/>
            <a:ext cx="9601196" cy="3318936"/>
          </a:xfrm>
        </p:spPr>
        <p:txBody>
          <a:bodyPr>
            <a:normAutofit/>
          </a:bodyPr>
          <a:lstStyle/>
          <a:p>
            <a:r>
              <a:rPr lang="es-CO" sz="3200" dirty="0" smtClean="0"/>
              <a:t>¿Quiénes eran los negros?</a:t>
            </a:r>
          </a:p>
          <a:p>
            <a:r>
              <a:rPr lang="es-CO" sz="3200" dirty="0" smtClean="0"/>
              <a:t>¿Qué hacían los negros?</a:t>
            </a:r>
          </a:p>
          <a:p>
            <a:r>
              <a:rPr lang="es-CO" sz="3200" dirty="0" smtClean="0"/>
              <a:t>¿</a:t>
            </a:r>
            <a:r>
              <a:rPr lang="es-CO" sz="3200" dirty="0"/>
              <a:t>F</a:t>
            </a:r>
            <a:r>
              <a:rPr lang="es-CO" sz="3200" dirty="0" smtClean="0"/>
              <a:t>ueron libres?</a:t>
            </a:r>
          </a:p>
          <a:p>
            <a:r>
              <a:rPr lang="es-CO" sz="3200" dirty="0" smtClean="0"/>
              <a:t>¿Quiénes fueron los que ayudaron a que fueran libres?</a:t>
            </a:r>
          </a:p>
        </p:txBody>
      </p:sp>
      <p:pic>
        <p:nvPicPr>
          <p:cNvPr id="2050" name="Picture 2" descr="https://majiniuhai.files.wordpress.com/2008/09/nino_pensati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7871">
            <a:off x="991324" y="1276319"/>
            <a:ext cx="3440883" cy="24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7668">
            <a:off x="6963478" y="1378282"/>
            <a:ext cx="4287803" cy="28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0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 rot="21228039">
            <a:off x="41481" y="187738"/>
            <a:ext cx="9601196" cy="457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/>
              <a:t> </a:t>
            </a:r>
          </a:p>
          <a:p>
            <a:r>
              <a:rPr lang="es-CO" dirty="0"/>
              <a:t>El negro, ocupado en las haciendas o minas de sus amos, escuchaba los planes de los </a:t>
            </a:r>
            <a:r>
              <a:rPr lang="es-CO" dirty="0" err="1"/>
              <a:t>señoritones</a:t>
            </a:r>
            <a:r>
              <a:rPr lang="es-CO" dirty="0"/>
              <a:t> que planeaban la independencia de España; ya antes, sin embargo, ellos mismos habían emprendido fugas, escapando de la esclavitud, forjando pueblos y aldeas llamados palenques, fundando sus propias repúblicas cimarronas, junto con sus hermanos que buscaban la libertad a toda costa, esa fue su primera y particular independencia, no sólo del Estado opresor y represivo, sino de una clase que se creía superior por su color, que desconocía en el negro la condición humana que los </a:t>
            </a:r>
            <a:r>
              <a:rPr lang="es-CO" dirty="0" smtClean="0"/>
              <a:t>cobijaba</a:t>
            </a:r>
            <a:r>
              <a:rPr lang="es-CO" dirty="0"/>
              <a:t>.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8896">
            <a:off x="6817895" y="3524846"/>
            <a:ext cx="4402555" cy="293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0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088" y="4400831"/>
            <a:ext cx="9601196" cy="3318936"/>
          </a:xfrm>
        </p:spPr>
        <p:txBody>
          <a:bodyPr/>
          <a:lstStyle/>
          <a:p>
            <a:r>
              <a:rPr lang="es-CO" dirty="0"/>
              <a:t>Es así como esta experiencia de independencia los vuelve prácticos, la búsqueda de libertad a toda costa; no les interesaban las proclamas o los discursos rimbombantes, retóricos, de corte individualista las más de las veces y románticos en exceso, que poco tenían que ver con el estado real de esclavitud que venían sufriendo desde tres siglos atrás. </a:t>
            </a:r>
          </a:p>
          <a:p>
            <a:endParaRPr lang="es-CO" dirty="0"/>
          </a:p>
        </p:txBody>
      </p:sp>
      <p:pic>
        <p:nvPicPr>
          <p:cNvPr id="3074" name="Picture 2" descr="http://www.definicionabc.com/wp-content/uploads/mulato-250x2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5613">
            <a:off x="830355" y="1310520"/>
            <a:ext cx="2761923" cy="276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2333">
            <a:off x="8675771" y="982132"/>
            <a:ext cx="2476500" cy="3333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92945">
            <a:off x="4401612" y="1295103"/>
            <a:ext cx="30289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1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9759" y="982132"/>
            <a:ext cx="7495673" cy="3318936"/>
          </a:xfrm>
        </p:spPr>
        <p:txBody>
          <a:bodyPr/>
          <a:lstStyle/>
          <a:p>
            <a:r>
              <a:rPr lang="es-CO" dirty="0" smtClean="0"/>
              <a:t>En la gesta de Los comuneros, el papel de los negros fue tan fundamental que el propio Galán los incitó para que se sublevaran en las haciendas de Honda, Mariquita, Antioquia y Cauca; en haciendas y minas libertaron a los esclavos, paralizaron la producción, inclusive presentaron memoriales pidiendo el reconocimiento de su libertad.</a:t>
            </a:r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66574">
            <a:off x="8988590" y="982132"/>
            <a:ext cx="1619250" cy="2819400"/>
          </a:xfrm>
          <a:prstGeom prst="rect">
            <a:avLst/>
          </a:prstGeom>
        </p:spPr>
      </p:pic>
      <p:pic>
        <p:nvPicPr>
          <p:cNvPr id="4098" name="Picture 2" descr="https://encrypted-tbn0.gstatic.com/images?q=tbn:ANd9GcQMZIgEpzSjcK485XRuTeBiLzNlguRhy0F3HyYBnxW8Pz8d67EY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963" flipH="1">
            <a:off x="1090863" y="3456906"/>
            <a:ext cx="1503112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574" y="3614068"/>
            <a:ext cx="4152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7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 rot="21300667">
            <a:off x="1421526" y="2697184"/>
            <a:ext cx="9601196" cy="3318936"/>
          </a:xfrm>
        </p:spPr>
        <p:txBody>
          <a:bodyPr>
            <a:normAutofit/>
          </a:bodyPr>
          <a:lstStyle/>
          <a:p>
            <a:r>
              <a:rPr lang="es-CO" dirty="0"/>
              <a:t>Ya el 14 de junio de 18 10, Cartagena había visto el pulso de negros y pardos del barrio Getsemaní, cuando se impusieron para destituir al gobernador Francisco Montes y en su lugar nombrar al coronel Blas de Soria, mulato de origen humilde que pasaba a ocupar el importante cargo con el apoyo del gremio de dichos artesanos. 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1407">
            <a:off x="7823697" y="4363060"/>
            <a:ext cx="3021196" cy="20069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95141">
            <a:off x="853105" y="748951"/>
            <a:ext cx="2899918" cy="213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7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203158"/>
            <a:ext cx="5490410" cy="5245768"/>
          </a:xfrm>
        </p:spPr>
        <p:txBody>
          <a:bodyPr>
            <a:normAutofit fontScale="85000" lnSpcReduction="20000"/>
          </a:bodyPr>
          <a:lstStyle/>
          <a:p>
            <a:r>
              <a:rPr lang="es-CO" sz="3800" dirty="0"/>
              <a:t>La actitud de los negros cartageneros fue más allá, durante el corto período de independencia absoluta que vivió ésta, de 1811 a 1815, influyendo para que las élites declararan la independencia absoluta de España, y después defendiendo la importante plaza ante la reconquista, bajo el mando del pacificador Morillo y del sanguinario Juan Sámano.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110" y="1634065"/>
            <a:ext cx="3604878" cy="45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0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89685" y="1037581"/>
            <a:ext cx="7720260" cy="4320481"/>
          </a:xfrm>
        </p:spPr>
        <p:txBody>
          <a:bodyPr>
            <a:normAutofit/>
          </a:bodyPr>
          <a:lstStyle/>
          <a:p>
            <a:r>
              <a:rPr lang="es-CO" dirty="0"/>
              <a:t>Muchos fueron los mártires negros que buscaron la libertad de su raza y de su patria, hoy pocos recuerdan que el Pacificador Morillo pasó por el patíbulo a 39 negros que defendieron a Cartagena; a Tomás Pérez, el </a:t>
            </a:r>
            <a:r>
              <a:rPr lang="es-CO" dirty="0" err="1"/>
              <a:t>sinuano</a:t>
            </a:r>
            <a:r>
              <a:rPr lang="es-CO" dirty="0"/>
              <a:t> que combatió en el Atrato comandando a un pelotón de negros cimarrones; a Miguel </a:t>
            </a:r>
            <a:r>
              <a:rPr lang="es-CO" dirty="0" err="1"/>
              <a:t>Buch</a:t>
            </a:r>
            <a:r>
              <a:rPr lang="es-CO" dirty="0"/>
              <a:t> y Miguel Montalvo, negros fusilados en Bogotá en 1816 al lado de Caldas. O a los héroes negros que defendieron el fuerte de Remolino de </a:t>
            </a:r>
            <a:r>
              <a:rPr lang="es-CO" dirty="0" err="1"/>
              <a:t>Murrí</a:t>
            </a:r>
            <a:r>
              <a:rPr lang="es-CO" dirty="0"/>
              <a:t>, o a los negros que llevaron sobre sus hombros el navío La Rosa de los Andes, desde </a:t>
            </a:r>
            <a:r>
              <a:rPr lang="es-CO" dirty="0" err="1"/>
              <a:t>Cupica</a:t>
            </a:r>
            <a:r>
              <a:rPr lang="es-CO" dirty="0"/>
              <a:t> en el Pacífico, hasta el Atrato en el Atlántico. </a:t>
            </a:r>
            <a:endParaRPr lang="es-CO" dirty="0"/>
          </a:p>
        </p:txBody>
      </p:sp>
      <p:pic>
        <p:nvPicPr>
          <p:cNvPr id="5122" name="Picture 2" descr="http://3.bp.blogspot.com/-4avQF11xdQk/UKqjyFaSd9I/AAAAAAAAAGQ/jO1icLvxaaA/s400/004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3" y="1037581"/>
            <a:ext cx="324802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668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97641" y="1138989"/>
            <a:ext cx="5698955" cy="4736879"/>
          </a:xfrm>
        </p:spPr>
        <p:txBody>
          <a:bodyPr>
            <a:normAutofit fontScale="92500"/>
          </a:bodyPr>
          <a:lstStyle/>
          <a:p>
            <a:r>
              <a:rPr lang="es-CO" sz="2800" dirty="0"/>
              <a:t>Lo cierto es que mucho antes los negros habían buscado su libertad, en una patria que aún mantiene formas de esclavismo disfrazada de pobreza, miseria y abandono estatal. Buscaron a toda costa la libertad, ¿para quién?, para sí mismos, para su raza, pero también para una Colombia que recién empezaba a reconocer su importancia en la construcción de lo que somos y de lo que queremos ser como nación.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6723">
            <a:off x="834104" y="1397847"/>
            <a:ext cx="4425090" cy="34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48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473</Words>
  <Application>Microsoft Office PowerPoint</Application>
  <PresentationFormat>Panorámica</PresentationFormat>
  <Paragraphs>14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Orgánico</vt:lpstr>
      <vt:lpstr>Descendientes africanos-Afroamericanos-Negros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Descendientes africanos-Afroamericanos-Negros</dc:title>
  <dc:creator>EQUIPO</dc:creator>
  <cp:lastModifiedBy>EQUIPO</cp:lastModifiedBy>
  <cp:revision>4</cp:revision>
  <dcterms:created xsi:type="dcterms:W3CDTF">2015-03-13T15:44:31Z</dcterms:created>
  <dcterms:modified xsi:type="dcterms:W3CDTF">2015-03-13T16:13:56Z</dcterms:modified>
</cp:coreProperties>
</file>