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8" r:id="rId1"/>
  </p:sldMasterIdLst>
  <p:sldIdLst>
    <p:sldId id="258" r:id="rId2"/>
    <p:sldId id="257" r:id="rId3"/>
    <p:sldId id="259" r:id="rId4"/>
    <p:sldId id="267" r:id="rId5"/>
    <p:sldId id="260" r:id="rId6"/>
    <p:sldId id="266" r:id="rId7"/>
    <p:sldId id="261"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10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374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0011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3780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1416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497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311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077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9793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311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4524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211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6169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2117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135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9129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746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4/16/2015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1532915"/>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2192000" cy="69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0" y="0"/>
            <a:ext cx="12192000" cy="6858000"/>
          </a:xfrm>
        </p:spPr>
        <p:txBody>
          <a:bodyPr/>
          <a:lstStyle/>
          <a:p>
            <a:pPr algn="ctr" eaLnBrk="1" fontAlgn="auto" hangingPunct="1">
              <a:spcAft>
                <a:spcPts val="0"/>
              </a:spcAft>
              <a:defRPr/>
            </a:pP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Universidad Autónoma de Chiriquí</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Extensión boquete – gualaca</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Trabajo de programación</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201</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
            </a:r>
            <a:br>
              <a:rPr lang="es-PA" sz="3200" b="1" cap="none"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Alumno</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Richard Grimas</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cedula : 4-761-1680</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
            </a:r>
            <a:br>
              <a:rPr lang="es-PA" sz="3200" b="1" cap="none"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Profesor</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
            </a:r>
            <a:b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br>
            <a:r>
              <a:rPr lang="es-PA" sz="3200" b="1" cap="none" dirty="0" smtClean="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rPr>
              <a:t>Edward Cedeño</a:t>
            </a:r>
            <a:endParaRPr lang="es-PA" sz="3200" b="1" cap="none" dirty="0">
              <a:ln w="9525">
                <a:solidFill>
                  <a:schemeClr val="bg1"/>
                </a:solidFill>
                <a:prstDash val="solid"/>
              </a:ln>
              <a:effectLst>
                <a:outerShdw blurRad="12700" dist="38100" dir="2700000" algn="tl" rotWithShape="0">
                  <a:schemeClr val="bg1">
                    <a:lumMod val="50000"/>
                  </a:schemeClr>
                </a:outerShdw>
              </a:effectLst>
              <a:latin typeface="Algerian" panose="04020705040A02060702" pitchFamily="82" charset="0"/>
              <a:cs typeface="Aharoni" panose="02010803020104030203" pitchFamily="2" charset="-79"/>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87"/>
            <a:ext cx="2085975" cy="2190750"/>
          </a:xfrm>
          <a:prstGeom prst="rect">
            <a:avLst/>
          </a:prstGeom>
          <a:ln>
            <a:noFill/>
          </a:ln>
          <a:effectLst>
            <a:softEdge rad="112500"/>
          </a:effec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808" y="4166316"/>
            <a:ext cx="3373192" cy="2734971"/>
          </a:xfrm>
          <a:prstGeom prst="rect">
            <a:avLst/>
          </a:prstGeom>
          <a:ln>
            <a:noFill/>
          </a:ln>
          <a:effectLst>
            <a:softEdge rad="112500"/>
          </a:effectLst>
        </p:spPr>
      </p:pic>
    </p:spTree>
    <p:extLst>
      <p:ext uri="{BB962C8B-B14F-4D97-AF65-F5344CB8AC3E}">
        <p14:creationId xmlns:p14="http://schemas.microsoft.com/office/powerpoint/2010/main" val="4788195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978794" y="2665927"/>
            <a:ext cx="10109916" cy="923330"/>
          </a:xfrm>
          <a:prstGeom prst="rect">
            <a:avLst/>
          </a:prstGeom>
          <a:noFill/>
        </p:spPr>
        <p:txBody>
          <a:bodyPr wrap="square" rtlCol="0">
            <a:prstTxWarp prst="textTriangleInverted">
              <a:avLst/>
            </a:prstTxWarp>
            <a:spAutoFit/>
          </a:bodyPr>
          <a:lstStyle/>
          <a:p>
            <a:pPr algn="ctr"/>
            <a:r>
              <a:rPr lang="es-PA" sz="5400" b="1" dirty="0" smtClean="0">
                <a:ln w="22225">
                  <a:solidFill>
                    <a:schemeClr val="accent2"/>
                  </a:solidFill>
                  <a:prstDash val="solid"/>
                </a:ln>
                <a:solidFill>
                  <a:schemeClr val="accent2">
                    <a:lumMod val="40000"/>
                    <a:lumOff val="60000"/>
                  </a:schemeClr>
                </a:solidFill>
                <a:latin typeface="Algerian" panose="04020705040A02060702" pitchFamily="82" charset="0"/>
              </a:rPr>
              <a:t>Tecnología </a:t>
            </a:r>
            <a:r>
              <a:rPr lang="es-PA" sz="5400" b="1" dirty="0">
                <a:ln w="22225">
                  <a:solidFill>
                    <a:schemeClr val="accent2"/>
                  </a:solidFill>
                  <a:prstDash val="solid"/>
                </a:ln>
                <a:solidFill>
                  <a:schemeClr val="accent2">
                    <a:lumMod val="40000"/>
                    <a:lumOff val="60000"/>
                  </a:schemeClr>
                </a:solidFill>
                <a:latin typeface="Algerian" panose="04020705040A02060702" pitchFamily="82" charset="0"/>
              </a:rPr>
              <a:t>E</a:t>
            </a:r>
            <a:r>
              <a:rPr lang="es-PA" sz="5400" b="1" dirty="0" smtClean="0">
                <a:ln w="22225">
                  <a:solidFill>
                    <a:schemeClr val="accent2"/>
                  </a:solidFill>
                  <a:prstDash val="solid"/>
                </a:ln>
                <a:solidFill>
                  <a:schemeClr val="accent2">
                    <a:lumMod val="40000"/>
                    <a:lumOff val="60000"/>
                  </a:schemeClr>
                </a:solidFill>
                <a:latin typeface="Algerian" panose="04020705040A02060702" pitchFamily="82" charset="0"/>
              </a:rPr>
              <a:t>ducativa </a:t>
            </a:r>
            <a:endParaRPr lang="es-PA" sz="5400" b="1" dirty="0">
              <a:ln w="22225">
                <a:solidFill>
                  <a:schemeClr val="accent2"/>
                </a:solidFill>
                <a:prstDash val="solid"/>
              </a:ln>
              <a:solidFill>
                <a:schemeClr val="accent2">
                  <a:lumMod val="40000"/>
                  <a:lumOff val="60000"/>
                </a:schemeClr>
              </a:solidFill>
              <a:latin typeface="Algerian" panose="04020705040A02060702" pitchFamily="82" charset="0"/>
            </a:endParaRPr>
          </a:p>
        </p:txBody>
      </p:sp>
    </p:spTree>
    <p:extLst>
      <p:ext uri="{BB962C8B-B14F-4D97-AF65-F5344CB8AC3E}">
        <p14:creationId xmlns:p14="http://schemas.microsoft.com/office/powerpoint/2010/main" val="251657608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CuadroTexto 3"/>
          <p:cNvSpPr txBox="1"/>
          <p:nvPr/>
        </p:nvSpPr>
        <p:spPr>
          <a:xfrm>
            <a:off x="296214" y="1711578"/>
            <a:ext cx="11191741" cy="1815882"/>
          </a:xfrm>
          <a:prstGeom prst="rect">
            <a:avLst/>
          </a:prstGeom>
          <a:noFill/>
        </p:spPr>
        <p:txBody>
          <a:bodyPr wrap="square" rtlCol="0">
            <a:spAutoFit/>
          </a:bodyPr>
          <a:lstStyle/>
          <a:p>
            <a:r>
              <a:rPr lang="es-PA" sz="2800" b="1" dirty="0" smtClean="0">
                <a:solidFill>
                  <a:schemeClr val="bg1"/>
                </a:solidFill>
                <a:latin typeface="Arial" panose="020B0604020202020204" pitchFamily="34" charset="0"/>
                <a:cs typeface="Arial" panose="020B0604020202020204" pitchFamily="34" charset="0"/>
              </a:rPr>
              <a:t>La Tecnología Educativa es el resultado de las practicas de diferentes concepciones y teoría educativas para la resolución de un amplio espectro de problemas y situaciones referidos a la enseñanza y el aprendizaje, apoyadas en las TIC .</a:t>
            </a:r>
            <a:endParaRPr lang="es-PA" sz="2800" b="1" dirty="0">
              <a:solidFill>
                <a:schemeClr val="bg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4" y="4443210"/>
            <a:ext cx="4687910" cy="2113793"/>
          </a:xfrm>
          <a:prstGeom prst="rect">
            <a:avLst/>
          </a:prstGeom>
          <a:ln>
            <a:noFill/>
          </a:ln>
          <a:effectLst>
            <a:softEdge rad="112500"/>
          </a:effectLst>
        </p:spPr>
      </p:pic>
      <p:sp>
        <p:nvSpPr>
          <p:cNvPr id="6" name="CuadroTexto 5"/>
          <p:cNvSpPr txBox="1"/>
          <p:nvPr/>
        </p:nvSpPr>
        <p:spPr>
          <a:xfrm>
            <a:off x="2279560" y="472662"/>
            <a:ext cx="9569003" cy="646331"/>
          </a:xfrm>
          <a:prstGeom prst="rect">
            <a:avLst/>
          </a:prstGeom>
          <a:noFill/>
        </p:spPr>
        <p:txBody>
          <a:bodyPr wrap="square" rtlCol="0">
            <a:spAutoFit/>
          </a:bodyPr>
          <a:lstStyle/>
          <a:p>
            <a:r>
              <a:rPr lang="es-PA" sz="3600" b="1" dirty="0" smtClean="0">
                <a:ln w="22225">
                  <a:solidFill>
                    <a:schemeClr val="accent2"/>
                  </a:solidFill>
                  <a:prstDash val="solid"/>
                </a:ln>
                <a:solidFill>
                  <a:schemeClr val="accent2">
                    <a:lumMod val="40000"/>
                    <a:lumOff val="60000"/>
                  </a:schemeClr>
                </a:solidFill>
                <a:latin typeface="Algerian" panose="04020705040A02060702" pitchFamily="82" charset="0"/>
              </a:rPr>
              <a:t>Que es tecnología educativa</a:t>
            </a:r>
            <a:endParaRPr lang="es-PA" sz="3600" b="1" dirty="0">
              <a:ln w="22225">
                <a:solidFill>
                  <a:schemeClr val="accent2"/>
                </a:solidFill>
                <a:prstDash val="solid"/>
              </a:ln>
              <a:solidFill>
                <a:schemeClr val="accent2">
                  <a:lumMod val="40000"/>
                  <a:lumOff val="60000"/>
                </a:schemeClr>
              </a:solidFill>
              <a:latin typeface="Algerian" panose="04020705040A02060702" pitchFamily="82" charset="0"/>
            </a:endParaRPr>
          </a:p>
        </p:txBody>
      </p:sp>
    </p:spTree>
    <p:extLst>
      <p:ext uri="{BB962C8B-B14F-4D97-AF65-F5344CB8AC3E}">
        <p14:creationId xmlns:p14="http://schemas.microsoft.com/office/powerpoint/2010/main" val="1904601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Rectángulo 1"/>
          <p:cNvSpPr/>
          <p:nvPr/>
        </p:nvSpPr>
        <p:spPr>
          <a:xfrm>
            <a:off x="618186" y="2413338"/>
            <a:ext cx="11359166" cy="1938992"/>
          </a:xfrm>
          <a:prstGeom prst="rect">
            <a:avLst/>
          </a:prstGeom>
        </p:spPr>
        <p:txBody>
          <a:bodyPr wrap="square">
            <a:spAutoFit/>
          </a:bodyPr>
          <a:lstStyle/>
          <a:p>
            <a:r>
              <a:rPr lang="es-PA" sz="2400" b="1" dirty="0">
                <a:solidFill>
                  <a:srgbClr val="000000"/>
                </a:solidFill>
                <a:latin typeface="Arial" panose="020B0604020202020204" pitchFamily="34" charset="0"/>
                <a:cs typeface="Arial" panose="020B0604020202020204" pitchFamily="34" charset="0"/>
              </a:rPr>
              <a:t>Es el uso pedagógico de todos los instrumentos y equipos generados por la tecnología, como medio de comunicación, los cuales pueden ser utilizados en procesos pedagógicos, a fin de facilitar el proceso de enseñanza-aprendizaje. Hoy en día podríamos decir que también se incluyen las altas tecnologías de la información.</a:t>
            </a:r>
            <a:endParaRPr lang="es-PA" sz="2400" b="1" dirty="0">
              <a:latin typeface="Arial" panose="020B0604020202020204" pitchFamily="34" charset="0"/>
              <a:cs typeface="Arial" panose="020B0604020202020204" pitchFamily="34" charset="0"/>
            </a:endParaRPr>
          </a:p>
        </p:txBody>
      </p:sp>
      <p:sp>
        <p:nvSpPr>
          <p:cNvPr id="4" name="CuadroTexto 3"/>
          <p:cNvSpPr txBox="1"/>
          <p:nvPr/>
        </p:nvSpPr>
        <p:spPr>
          <a:xfrm>
            <a:off x="1094704" y="772732"/>
            <a:ext cx="9092484" cy="646331"/>
          </a:xfrm>
          <a:prstGeom prst="rect">
            <a:avLst/>
          </a:prstGeom>
          <a:noFill/>
        </p:spPr>
        <p:txBody>
          <a:bodyPr wrap="square" rtlCol="0">
            <a:spAutoFit/>
          </a:bodyPr>
          <a:lstStyle/>
          <a:p>
            <a:pPr algn="ctr"/>
            <a:r>
              <a:rPr lang="es-PA" sz="3600" b="1" dirty="0" smtClean="0">
                <a:ln w="22225">
                  <a:solidFill>
                    <a:schemeClr val="accent2"/>
                  </a:solidFill>
                  <a:prstDash val="solid"/>
                </a:ln>
                <a:solidFill>
                  <a:schemeClr val="accent2">
                    <a:lumMod val="40000"/>
                    <a:lumOff val="60000"/>
                  </a:schemeClr>
                </a:solidFill>
                <a:latin typeface="Algerian" panose="04020705040A02060702" pitchFamily="82" charset="0"/>
              </a:rPr>
              <a:t>Definición de tecnología educativa</a:t>
            </a:r>
            <a:endParaRPr lang="es-PA" sz="3600" b="1" dirty="0">
              <a:ln w="22225">
                <a:solidFill>
                  <a:schemeClr val="accent2"/>
                </a:solidFill>
                <a:prstDash val="solid"/>
              </a:ln>
              <a:solidFill>
                <a:schemeClr val="accent2">
                  <a:lumMod val="40000"/>
                  <a:lumOff val="60000"/>
                </a:schemeClr>
              </a:solidFill>
              <a:latin typeface="Algerian" panose="04020705040A02060702" pitchFamily="82"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955" y="4447877"/>
            <a:ext cx="5160135" cy="23145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8097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CuadroTexto 3"/>
          <p:cNvSpPr txBox="1"/>
          <p:nvPr/>
        </p:nvSpPr>
        <p:spPr>
          <a:xfrm>
            <a:off x="1300766" y="669701"/>
            <a:ext cx="8615966" cy="1200329"/>
          </a:xfrm>
          <a:prstGeom prst="rect">
            <a:avLst/>
          </a:prstGeom>
          <a:noFill/>
        </p:spPr>
        <p:txBody>
          <a:bodyPr wrap="square" rtlCol="0">
            <a:spAutoFit/>
          </a:bodyPr>
          <a:lstStyle/>
          <a:p>
            <a:pPr algn="ctr"/>
            <a:r>
              <a:rPr lang="es-PA" sz="3600" b="1" dirty="0" smtClean="0">
                <a:ln w="22225">
                  <a:solidFill>
                    <a:schemeClr val="accent2"/>
                  </a:solidFill>
                  <a:prstDash val="solid"/>
                </a:ln>
                <a:solidFill>
                  <a:schemeClr val="accent2">
                    <a:lumMod val="40000"/>
                    <a:lumOff val="60000"/>
                  </a:schemeClr>
                </a:solidFill>
                <a:latin typeface="Algerian" panose="04020705040A02060702" pitchFamily="82" charset="0"/>
                <a:cs typeface="Aharoni" panose="02010803020104030203" pitchFamily="2" charset="-79"/>
              </a:rPr>
              <a:t>EVOLUCION</a:t>
            </a:r>
            <a:r>
              <a:rPr lang="es-PA" sz="3200" b="1" dirty="0" smtClean="0">
                <a:ln w="22225">
                  <a:solidFill>
                    <a:schemeClr val="accent2"/>
                  </a:solidFill>
                  <a:prstDash val="solid"/>
                </a:ln>
                <a:solidFill>
                  <a:schemeClr val="accent2">
                    <a:lumMod val="40000"/>
                    <a:lumOff val="60000"/>
                  </a:schemeClr>
                </a:solidFill>
                <a:latin typeface="Algerian" panose="04020705040A02060702" pitchFamily="82" charset="0"/>
                <a:cs typeface="Aharoni" panose="02010803020104030203" pitchFamily="2" charset="-79"/>
              </a:rPr>
              <a:t> </a:t>
            </a:r>
            <a:r>
              <a:rPr lang="es-PA" sz="3600" b="1" dirty="0" smtClean="0">
                <a:ln w="22225">
                  <a:solidFill>
                    <a:schemeClr val="accent2"/>
                  </a:solidFill>
                  <a:prstDash val="solid"/>
                </a:ln>
                <a:solidFill>
                  <a:schemeClr val="accent2">
                    <a:lumMod val="40000"/>
                    <a:lumOff val="60000"/>
                  </a:schemeClr>
                </a:solidFill>
                <a:latin typeface="Algerian" panose="04020705040A02060702" pitchFamily="82" charset="0"/>
                <a:cs typeface="Aharoni" panose="02010803020104030203" pitchFamily="2" charset="-79"/>
              </a:rPr>
              <a:t>DE LA TECNOLOGUIA EDUCATIVA</a:t>
            </a:r>
            <a:endParaRPr lang="es-PA" sz="3600" b="1" dirty="0">
              <a:ln w="22225">
                <a:solidFill>
                  <a:schemeClr val="accent2"/>
                </a:solidFill>
                <a:prstDash val="solid"/>
              </a:ln>
              <a:solidFill>
                <a:schemeClr val="accent2">
                  <a:lumMod val="40000"/>
                  <a:lumOff val="60000"/>
                </a:schemeClr>
              </a:solidFill>
              <a:latin typeface="Algerian" panose="04020705040A02060702" pitchFamily="82" charset="0"/>
              <a:cs typeface="Aharoni" panose="02010803020104030203" pitchFamily="2" charset="-79"/>
            </a:endParaRPr>
          </a:p>
        </p:txBody>
      </p:sp>
      <p:sp>
        <p:nvSpPr>
          <p:cNvPr id="5" name="CuadroTexto 4"/>
          <p:cNvSpPr txBox="1"/>
          <p:nvPr/>
        </p:nvSpPr>
        <p:spPr>
          <a:xfrm>
            <a:off x="2434107" y="2524259"/>
            <a:ext cx="7392473" cy="369332"/>
          </a:xfrm>
          <a:prstGeom prst="rect">
            <a:avLst/>
          </a:prstGeom>
          <a:noFill/>
        </p:spPr>
        <p:txBody>
          <a:bodyPr wrap="square" rtlCol="0">
            <a:spAutoFit/>
          </a:bodyPr>
          <a:lstStyle/>
          <a:p>
            <a:endParaRPr lang="es-PA" dirty="0">
              <a:latin typeface="Arial" panose="020B0604020202020204" pitchFamily="34" charset="0"/>
              <a:cs typeface="Arial" panose="020B0604020202020204" pitchFamily="34" charset="0"/>
            </a:endParaRPr>
          </a:p>
        </p:txBody>
      </p:sp>
      <p:sp>
        <p:nvSpPr>
          <p:cNvPr id="6" name="CuadroTexto 5"/>
          <p:cNvSpPr txBox="1"/>
          <p:nvPr/>
        </p:nvSpPr>
        <p:spPr>
          <a:xfrm>
            <a:off x="487250" y="2336424"/>
            <a:ext cx="11217499" cy="1015663"/>
          </a:xfrm>
          <a:prstGeom prst="rect">
            <a:avLst/>
          </a:prstGeom>
          <a:noFill/>
        </p:spPr>
        <p:txBody>
          <a:bodyPr wrap="square" rtlCol="0">
            <a:spAutoFit/>
          </a:bodyPr>
          <a:lstStyle/>
          <a:p>
            <a:r>
              <a:rPr lang="es-PA" sz="2000" b="1" dirty="0" smtClean="0">
                <a:solidFill>
                  <a:schemeClr val="bg1"/>
                </a:solidFill>
                <a:latin typeface="Arial" panose="020B0604020202020204" pitchFamily="34" charset="0"/>
                <a:cs typeface="Arial" panose="020B0604020202020204" pitchFamily="34" charset="0"/>
              </a:rPr>
              <a:t>LA EVOLUCION DE LA TECNOLOGUIA EDUCATIVA QUE COMO DICIPLINA NACION EN LOS ESTADO UNNIDOS DE AMERICA EN LA DECADA DE LOS 50 , A DADO LUGAR A DIFERENTE ENFOQUE A TENDENCIAS QUE SE CONOCEN COMO . </a:t>
            </a:r>
            <a:endParaRPr lang="es-PA" sz="20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515154" y="4286484"/>
            <a:ext cx="4597759" cy="2246769"/>
          </a:xfrm>
          <a:prstGeom prst="rect">
            <a:avLst/>
          </a:prstGeom>
          <a:noFill/>
        </p:spPr>
        <p:txBody>
          <a:bodyPr wrap="square" rtlCol="0">
            <a:spAutoFit/>
          </a:bodyPr>
          <a:lstStyle/>
          <a:p>
            <a:r>
              <a:rPr lang="es-PA" sz="2000" b="1" dirty="0" smtClean="0">
                <a:solidFill>
                  <a:schemeClr val="bg1"/>
                </a:solidFill>
                <a:latin typeface="Arial" panose="020B0604020202020204" pitchFamily="34" charset="0"/>
                <a:cs typeface="Arial" panose="020B0604020202020204" pitchFamily="34" charset="0"/>
              </a:rPr>
              <a:t>ENSEÑANZA AUDIO VISUAL , </a:t>
            </a:r>
          </a:p>
          <a:p>
            <a:endParaRPr lang="es-PA" sz="2000" b="1" dirty="0">
              <a:solidFill>
                <a:schemeClr val="bg1"/>
              </a:solidFill>
              <a:latin typeface="Arial" panose="020B0604020202020204" pitchFamily="34" charset="0"/>
              <a:cs typeface="Arial" panose="020B0604020202020204" pitchFamily="34" charset="0"/>
            </a:endParaRPr>
          </a:p>
          <a:p>
            <a:r>
              <a:rPr lang="es-PA" sz="2000" b="1" dirty="0" smtClean="0">
                <a:solidFill>
                  <a:schemeClr val="bg1"/>
                </a:solidFill>
                <a:latin typeface="Arial" panose="020B0604020202020204" pitchFamily="34" charset="0"/>
                <a:cs typeface="Arial" panose="020B0604020202020204" pitchFamily="34" charset="0"/>
              </a:rPr>
              <a:t>ENSEÑANZA PROGRAMADA , </a:t>
            </a:r>
          </a:p>
          <a:p>
            <a:endParaRPr lang="es-PA" sz="2000" b="1" dirty="0">
              <a:solidFill>
                <a:schemeClr val="bg1"/>
              </a:solidFill>
              <a:latin typeface="Arial" panose="020B0604020202020204" pitchFamily="34" charset="0"/>
              <a:cs typeface="Arial" panose="020B0604020202020204" pitchFamily="34" charset="0"/>
            </a:endParaRPr>
          </a:p>
          <a:p>
            <a:r>
              <a:rPr lang="es-PA" sz="2000" b="1" dirty="0" smtClean="0">
                <a:solidFill>
                  <a:schemeClr val="bg1"/>
                </a:solidFill>
                <a:latin typeface="Arial" panose="020B0604020202020204" pitchFamily="34" charset="0"/>
                <a:cs typeface="Arial" panose="020B0604020202020204" pitchFamily="34" charset="0"/>
              </a:rPr>
              <a:t>TECNOLOGUIAINSTRUCCIONAL,</a:t>
            </a:r>
          </a:p>
          <a:p>
            <a:endParaRPr lang="es-PA" sz="2000" b="1" dirty="0">
              <a:solidFill>
                <a:schemeClr val="bg1"/>
              </a:solidFill>
              <a:latin typeface="Arial" panose="020B0604020202020204" pitchFamily="34" charset="0"/>
              <a:cs typeface="Arial" panose="020B0604020202020204" pitchFamily="34" charset="0"/>
            </a:endParaRPr>
          </a:p>
          <a:p>
            <a:r>
              <a:rPr lang="es-PA" sz="2000" b="1" dirty="0" smtClean="0">
                <a:solidFill>
                  <a:schemeClr val="bg1"/>
                </a:solidFill>
                <a:latin typeface="Arial" panose="020B0604020202020204" pitchFamily="34" charset="0"/>
                <a:cs typeface="Arial" panose="020B0604020202020204" pitchFamily="34" charset="0"/>
              </a:rPr>
              <a:t> DISEÑO .</a:t>
            </a:r>
            <a:endParaRPr lang="es-PA" sz="2000" b="1" dirty="0">
              <a:solidFill>
                <a:schemeClr val="bg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349" y="3732486"/>
            <a:ext cx="5318975" cy="272122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988248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Tree>
    <p:extLst>
      <p:ext uri="{BB962C8B-B14F-4D97-AF65-F5344CB8AC3E}">
        <p14:creationId xmlns:p14="http://schemas.microsoft.com/office/powerpoint/2010/main" val="1002707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ángulo 3"/>
          <p:cNvSpPr/>
          <p:nvPr/>
        </p:nvSpPr>
        <p:spPr>
          <a:xfrm>
            <a:off x="1202179" y="655680"/>
            <a:ext cx="10516020" cy="646331"/>
          </a:xfrm>
          <a:prstGeom prst="rect">
            <a:avLst/>
          </a:prstGeom>
        </p:spPr>
        <p:txBody>
          <a:bodyPr wrap="none">
            <a:spAutoFit/>
          </a:bodyPr>
          <a:lstStyle/>
          <a:p>
            <a:r>
              <a:rPr lang="es-PA" sz="3600" b="1" dirty="0">
                <a:ln w="22225">
                  <a:solidFill>
                    <a:schemeClr val="accent2"/>
                  </a:solidFill>
                  <a:prstDash val="solid"/>
                </a:ln>
                <a:solidFill>
                  <a:schemeClr val="accent2">
                    <a:lumMod val="40000"/>
                    <a:lumOff val="60000"/>
                  </a:schemeClr>
                </a:solidFill>
                <a:latin typeface="Algerian" panose="04020705040A02060702" pitchFamily="82" charset="0"/>
                <a:cs typeface="Arial" panose="020B0604020202020204" pitchFamily="34" charset="0"/>
              </a:rPr>
              <a:t>Tecnología educativa apropiada y crítica</a:t>
            </a:r>
            <a:endParaRPr lang="es-PA" sz="3600" b="1" i="0" dirty="0">
              <a:ln w="22225">
                <a:solidFill>
                  <a:schemeClr val="accent2"/>
                </a:solidFill>
                <a:prstDash val="solid"/>
              </a:ln>
              <a:solidFill>
                <a:schemeClr val="accent2">
                  <a:lumMod val="40000"/>
                  <a:lumOff val="60000"/>
                </a:schemeClr>
              </a:solidFill>
              <a:latin typeface="Algerian" panose="04020705040A02060702" pitchFamily="82" charset="0"/>
              <a:cs typeface="Arial" panose="020B0604020202020204" pitchFamily="34" charset="0"/>
            </a:endParaRPr>
          </a:p>
        </p:txBody>
      </p:sp>
      <p:sp>
        <p:nvSpPr>
          <p:cNvPr id="5" name="Rectángulo 4"/>
          <p:cNvSpPr/>
          <p:nvPr/>
        </p:nvSpPr>
        <p:spPr>
          <a:xfrm>
            <a:off x="386366" y="1997839"/>
            <a:ext cx="11805634" cy="1938992"/>
          </a:xfrm>
          <a:prstGeom prst="rect">
            <a:avLst/>
          </a:prstGeom>
        </p:spPr>
        <p:txBody>
          <a:bodyPr wrap="square">
            <a:spAutoFit/>
          </a:bodyPr>
          <a:lstStyle/>
          <a:p>
            <a:r>
              <a:rPr lang="es-PA" sz="2000" b="1" dirty="0">
                <a:solidFill>
                  <a:schemeClr val="bg1"/>
                </a:solidFill>
                <a:latin typeface="Arial" panose="020B0604020202020204" pitchFamily="34" charset="0"/>
                <a:cs typeface="Arial" panose="020B0604020202020204" pitchFamily="34" charset="0"/>
              </a:rPr>
              <a:t>La conceptualización de Tecnología Educativa, que se presenta antes, muchas veces es aplicada de modo descontextualizado, sobre todo ello ocurre en las propuestas educativas de los países del sur del mundo, hoy con las TIC. Desde la </a:t>
            </a:r>
            <a:r>
              <a:rPr lang="es-PA" sz="2000" b="1" dirty="0" smtClean="0">
                <a:solidFill>
                  <a:schemeClr val="bg1"/>
                </a:solidFill>
                <a:latin typeface="Arial" panose="020B0604020202020204" pitchFamily="34" charset="0"/>
                <a:cs typeface="Arial" panose="020B0604020202020204" pitchFamily="34" charset="0"/>
              </a:rPr>
              <a:t>década de los 90 el </a:t>
            </a:r>
            <a:r>
              <a:rPr lang="es-PA" sz="2000" b="1" dirty="0">
                <a:solidFill>
                  <a:schemeClr val="bg1"/>
                </a:solidFill>
                <a:latin typeface="Arial" panose="020B0604020202020204" pitchFamily="34" charset="0"/>
                <a:cs typeface="Arial" panose="020B0604020202020204" pitchFamily="34" charset="0"/>
              </a:rPr>
              <a:t>concepto de «Tecnología Educativa Apropiada y Crítica», rescatando por un lado, todos los movimientos que nacen en los 80 en Inglaterra que incorporan estas líneas y, la revalorización de los recursos no convencionales para la </a:t>
            </a:r>
            <a:r>
              <a:rPr lang="es-PA" sz="2000" b="1" dirty="0" smtClean="0">
                <a:solidFill>
                  <a:schemeClr val="bg1"/>
                </a:solidFill>
                <a:latin typeface="Arial" panose="020B0604020202020204" pitchFamily="34" charset="0"/>
                <a:cs typeface="Arial" panose="020B0604020202020204" pitchFamily="34" charset="0"/>
              </a:rPr>
              <a:t>educación.</a:t>
            </a:r>
            <a:endParaRPr lang="es-PA" sz="2000" b="1" dirty="0">
              <a:solidFill>
                <a:schemeClr val="bg1"/>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676" y="4632659"/>
            <a:ext cx="6407777" cy="18325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405750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ángulo 3"/>
          <p:cNvSpPr/>
          <p:nvPr/>
        </p:nvSpPr>
        <p:spPr>
          <a:xfrm>
            <a:off x="942345" y="449619"/>
            <a:ext cx="11133176" cy="646331"/>
          </a:xfrm>
          <a:prstGeom prst="rect">
            <a:avLst/>
          </a:prstGeom>
        </p:spPr>
        <p:txBody>
          <a:bodyPr wrap="none">
            <a:spAutoFit/>
          </a:bodyPr>
          <a:lstStyle/>
          <a:p>
            <a:r>
              <a:rPr lang="es-PA" sz="3600" b="1" dirty="0">
                <a:ln w="22225">
                  <a:solidFill>
                    <a:schemeClr val="accent2"/>
                  </a:solidFill>
                  <a:prstDash val="solid"/>
                </a:ln>
                <a:solidFill>
                  <a:schemeClr val="accent2">
                    <a:lumMod val="40000"/>
                    <a:lumOff val="60000"/>
                  </a:schemeClr>
                </a:solidFill>
                <a:latin typeface="Algerian" panose="04020705040A02060702" pitchFamily="82" charset="0"/>
                <a:ea typeface="Times New Roman" panose="02020603050405020304" pitchFamily="18" charset="0"/>
                <a:cs typeface="Arial" panose="020B0604020202020204" pitchFamily="34" charset="0"/>
              </a:rPr>
              <a:t>Modelos de Distribución de Tics en la Escuela</a:t>
            </a:r>
            <a:endParaRPr lang="es-PA" sz="3600" b="1" dirty="0">
              <a:ln w="22225">
                <a:solidFill>
                  <a:schemeClr val="accent2"/>
                </a:solidFill>
                <a:prstDash val="solid"/>
              </a:ln>
              <a:solidFill>
                <a:schemeClr val="accent2">
                  <a:lumMod val="40000"/>
                  <a:lumOff val="60000"/>
                </a:schemeClr>
              </a:solidFill>
              <a:latin typeface="Algerian" panose="04020705040A02060702" pitchFamily="82" charset="0"/>
              <a:cs typeface="Arial" panose="020B0604020202020204" pitchFamily="34" charset="0"/>
            </a:endParaRPr>
          </a:p>
        </p:txBody>
      </p:sp>
      <p:sp>
        <p:nvSpPr>
          <p:cNvPr id="5" name="Rectángulo 4"/>
          <p:cNvSpPr/>
          <p:nvPr/>
        </p:nvSpPr>
        <p:spPr>
          <a:xfrm>
            <a:off x="1709964" y="1764009"/>
            <a:ext cx="8493031" cy="523220"/>
          </a:xfrm>
          <a:prstGeom prst="rect">
            <a:avLst/>
          </a:prstGeom>
        </p:spPr>
        <p:txBody>
          <a:bodyPr wrap="none">
            <a:spAutoFit/>
          </a:bodyPr>
          <a:lstStyle/>
          <a:p>
            <a:pPr algn="ctr"/>
            <a:r>
              <a:rPr lang="es-PA" sz="2800" b="1" dirty="0">
                <a:solidFill>
                  <a:srgbClr val="000000"/>
                </a:solidFill>
                <a:latin typeface="Arial" panose="020B0604020202020204" pitchFamily="34" charset="0"/>
                <a:ea typeface="Times New Roman" panose="02020603050405020304" pitchFamily="18" charset="0"/>
              </a:rPr>
              <a:t>Modelo de laboratorio o gabinete de </a:t>
            </a:r>
            <a:r>
              <a:rPr lang="es-PA" sz="2800" b="1" dirty="0" smtClean="0">
                <a:solidFill>
                  <a:srgbClr val="000000"/>
                </a:solidFill>
                <a:latin typeface="Arial" panose="020B0604020202020204" pitchFamily="34" charset="0"/>
                <a:ea typeface="Times New Roman" panose="02020603050405020304" pitchFamily="18" charset="0"/>
              </a:rPr>
              <a:t>informática.</a:t>
            </a:r>
            <a:endParaRPr lang="es-PA" sz="2800" b="1" dirty="0"/>
          </a:p>
        </p:txBody>
      </p:sp>
      <p:sp>
        <p:nvSpPr>
          <p:cNvPr id="6" name="Rectángulo 5"/>
          <p:cNvSpPr/>
          <p:nvPr/>
        </p:nvSpPr>
        <p:spPr>
          <a:xfrm>
            <a:off x="425003" y="2690336"/>
            <a:ext cx="11500834" cy="1631216"/>
          </a:xfrm>
          <a:prstGeom prst="rect">
            <a:avLst/>
          </a:prstGeom>
        </p:spPr>
        <p:txBody>
          <a:bodyPr wrap="square">
            <a:spAutoFit/>
          </a:bodyPr>
          <a:lstStyle/>
          <a:p>
            <a:r>
              <a:rPr lang="es-PA" sz="2000" b="1" dirty="0">
                <a:solidFill>
                  <a:schemeClr val="bg1"/>
                </a:solidFill>
                <a:latin typeface="Arial" panose="020B0604020202020204" pitchFamily="34" charset="0"/>
                <a:cs typeface="Arial" panose="020B0604020202020204" pitchFamily="34" charset="0"/>
              </a:rPr>
              <a:t>El modelo de laboratorio posibilita la distribución de un número considerable de alumnos por equipo, sentados frente a las máquinas y de espaldas al docente y entre sí (configuración habitual), tiene una fuerte importancia hacia el trabajo individual</a:t>
            </a:r>
            <a:r>
              <a:rPr lang="es-PA" sz="2000" b="1" dirty="0" smtClean="0">
                <a:solidFill>
                  <a:schemeClr val="bg1"/>
                </a:solidFill>
                <a:latin typeface="Arial" panose="020B0604020202020204" pitchFamily="34" charset="0"/>
                <a:cs typeface="Arial" panose="020B0604020202020204" pitchFamily="34" charset="0"/>
              </a:rPr>
              <a:t>.</a:t>
            </a:r>
            <a:r>
              <a:rPr lang="es-PA" sz="2000" b="1" dirty="0">
                <a:solidFill>
                  <a:schemeClr val="bg1"/>
                </a:solidFill>
                <a:latin typeface="Arial" panose="020B0604020202020204" pitchFamily="34" charset="0"/>
                <a:cs typeface="Arial" panose="020B0604020202020204" pitchFamily="34" charset="0"/>
              </a:rPr>
              <a:t>  </a:t>
            </a:r>
            <a:r>
              <a:rPr lang="es-PA" sz="2000" b="1" dirty="0" smtClean="0">
                <a:solidFill>
                  <a:schemeClr val="bg1"/>
                </a:solidFill>
                <a:latin typeface="Arial" panose="020B0604020202020204" pitchFamily="34" charset="0"/>
                <a:cs typeface="Arial" panose="020B0604020202020204" pitchFamily="34" charset="0"/>
              </a:rPr>
              <a:t>También practican </a:t>
            </a:r>
            <a:r>
              <a:rPr lang="es-PA" sz="2000" b="1" dirty="0">
                <a:solidFill>
                  <a:schemeClr val="bg1"/>
                </a:solidFill>
                <a:latin typeface="Arial" panose="020B0604020202020204" pitchFamily="34" charset="0"/>
                <a:cs typeface="Arial" panose="020B0604020202020204" pitchFamily="34" charset="0"/>
              </a:rPr>
              <a:t>con procesadores de texto y quizás aprendían algo de programación, mediante algún lenguaje como el BASIC.</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6785"/>
            <a:ext cx="4706088" cy="22412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9182214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2152" cy="6857999"/>
          </a:xfrm>
          <a:prstGeom prst="rect">
            <a:avLst/>
          </a:prstGeom>
          <a:ln>
            <a:noFill/>
          </a:ln>
          <a:effectLst>
            <a:softEdge rad="112500"/>
          </a:effectLst>
        </p:spPr>
      </p:pic>
    </p:spTree>
    <p:extLst>
      <p:ext uri="{BB962C8B-B14F-4D97-AF65-F5344CB8AC3E}">
        <p14:creationId xmlns:p14="http://schemas.microsoft.com/office/powerpoint/2010/main" val="18789276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216</TotalTime>
  <Words>265</Words>
  <Application>Microsoft Office PowerPoint</Application>
  <PresentationFormat>Panorámica</PresentationFormat>
  <Paragraphs>20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Aharoni</vt:lpstr>
      <vt:lpstr>Algerian</vt:lpstr>
      <vt:lpstr>Arial</vt:lpstr>
      <vt:lpstr>Century Gothic</vt:lpstr>
      <vt:lpstr>Times New Roman</vt:lpstr>
      <vt:lpstr>Wingdings 3</vt:lpstr>
      <vt:lpstr>Sector</vt:lpstr>
      <vt:lpstr>Universidad Autónoma de Chiriquí Extensión boquete – gualaca  Trabajo de programación 201  Alumno Richard Grimas cedula : 4-761-1680  Profesor  Edward Cedeño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richard grimas</dc:creator>
  <cp:lastModifiedBy>richard grimas</cp:lastModifiedBy>
  <cp:revision>18</cp:revision>
  <dcterms:created xsi:type="dcterms:W3CDTF">2015-04-15T05:20:17Z</dcterms:created>
  <dcterms:modified xsi:type="dcterms:W3CDTF">2015-04-16T18:35:43Z</dcterms:modified>
</cp:coreProperties>
</file>