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1" d="100"/>
          <a:sy n="51" d="100"/>
        </p:scale>
        <p:origin x="-105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6295183A-6EA9-4B5F-A330-C21CE0E88F8C}" type="datetimeFigureOut">
              <a:rPr lang="es-ES" smtClean="0"/>
              <a:t>09/05/2015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C7635BD-3C48-4CBD-8AB4-3D395389D906}" type="slidenum">
              <a:rPr lang="es-ES" smtClean="0"/>
              <a:t>‹Nº›</a:t>
            </a:fld>
            <a:endParaRPr lang="es-E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s-ES" smtClean="0"/>
              <a:t>Haga clic para modificar el estilo de título del patrón</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6295183A-6EA9-4B5F-A330-C21CE0E88F8C}" type="datetimeFigureOut">
              <a:rPr lang="es-ES" smtClean="0"/>
              <a:t>09/05/2015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C7635BD-3C48-4CBD-8AB4-3D395389D906}"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295183A-6EA9-4B5F-A330-C21CE0E88F8C}" type="datetimeFigureOut">
              <a:rPr lang="es-ES" smtClean="0"/>
              <a:t>09/05/2015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C7635BD-3C48-4CBD-8AB4-3D395389D906}"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295183A-6EA9-4B5F-A330-C21CE0E88F8C}" type="datetimeFigureOut">
              <a:rPr lang="es-ES" smtClean="0"/>
              <a:t>09/05/2015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C7635BD-3C48-4CBD-8AB4-3D395389D906}" type="slidenum">
              <a:rPr lang="es-ES" smtClean="0"/>
              <a:t>‹Nº›</a:t>
            </a:fld>
            <a:endParaRPr lang="es-ES"/>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295183A-6EA9-4B5F-A330-C21CE0E88F8C}" type="datetimeFigureOut">
              <a:rPr lang="es-ES" smtClean="0"/>
              <a:t>09/05/2015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BC7635BD-3C48-4CBD-8AB4-3D395389D906}"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295183A-6EA9-4B5F-A330-C21CE0E88F8C}" type="datetimeFigureOut">
              <a:rPr lang="es-ES" smtClean="0"/>
              <a:t>09/05/2015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BC7635BD-3C48-4CBD-8AB4-3D395389D906}" type="slidenum">
              <a:rPr lang="es-ES" smtClean="0"/>
              <a:t>‹Nº›</a:t>
            </a:fld>
            <a:endParaRPr lang="es-ES"/>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s-ES" smtClean="0"/>
              <a:t>Haga clic para modificar el estilo de texto del patrón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295183A-6EA9-4B5F-A330-C21CE0E88F8C}" type="datetimeFigureOut">
              <a:rPr lang="es-ES" smtClean="0"/>
              <a:t>09/05/2015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BC7635BD-3C48-4CBD-8AB4-3D395389D906}" type="slidenum">
              <a:rPr lang="es-ES" smtClean="0"/>
              <a:t>‹Nº›</a:t>
            </a:fld>
            <a:endParaRPr lang="es-ES"/>
          </a:p>
        </p:txBody>
      </p:sp>
      <p:sp>
        <p:nvSpPr>
          <p:cNvPr id="10" name="Title 9"/>
          <p:cNvSpPr>
            <a:spLocks noGrp="1"/>
          </p:cNvSpPr>
          <p:nvPr>
            <p:ph type="title"/>
          </p:nvPr>
        </p:nvSpPr>
        <p:spPr/>
        <p:txBody>
          <a:bodyPr/>
          <a:lstStyle/>
          <a:p>
            <a:r>
              <a:rPr lang="es-ES" smtClean="0"/>
              <a:t>Haga clic para modificar el estilo de título del patrón</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6295183A-6EA9-4B5F-A330-C21CE0E88F8C}" type="datetimeFigureOut">
              <a:rPr lang="es-ES" smtClean="0"/>
              <a:t>09/05/2015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BC7635BD-3C48-4CBD-8AB4-3D395389D906}"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95183A-6EA9-4B5F-A330-C21CE0E88F8C}" type="datetimeFigureOut">
              <a:rPr lang="es-ES" smtClean="0"/>
              <a:t>09/05/2015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BC7635BD-3C48-4CBD-8AB4-3D395389D906}"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295183A-6EA9-4B5F-A330-C21CE0E88F8C}" type="datetimeFigureOut">
              <a:rPr lang="es-ES" smtClean="0"/>
              <a:t>09/05/2015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BC7635BD-3C48-4CBD-8AB4-3D395389D906}"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295183A-6EA9-4B5F-A330-C21CE0E88F8C}" type="datetimeFigureOut">
              <a:rPr lang="es-ES" smtClean="0"/>
              <a:t>09/05/2015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BC7635BD-3C48-4CBD-8AB4-3D395389D906}" type="slidenum">
              <a:rPr lang="es-ES" smtClean="0"/>
              <a:t>‹Nº›</a:t>
            </a:fld>
            <a:endParaRPr lang="es-E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s-ES" smtClean="0"/>
              <a:t>Haga clic para modificar el estilo de título del patrón</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295183A-6EA9-4B5F-A330-C21CE0E88F8C}" type="datetimeFigureOut">
              <a:rPr lang="es-ES" smtClean="0"/>
              <a:t>09/05/2015</a:t>
            </a:fld>
            <a:endParaRPr lang="es-E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s-E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C7635BD-3C48-4CBD-8AB4-3D395389D906}"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pPr marL="182880" indent="0">
              <a:buNone/>
            </a:pPr>
            <a:r>
              <a:rPr lang="es-ES" sz="4000" dirty="0" smtClean="0">
                <a:latin typeface="Times New Roman" pitchFamily="18" charset="0"/>
                <a:cs typeface="Times New Roman" pitchFamily="18" charset="0"/>
              </a:rPr>
              <a:t>TEMA: APLICACIÓN DE LA ROBOTICA</a:t>
            </a:r>
            <a:br>
              <a:rPr lang="es-ES" sz="4000" dirty="0" smtClean="0">
                <a:latin typeface="Times New Roman" pitchFamily="18" charset="0"/>
                <a:cs typeface="Times New Roman" pitchFamily="18" charset="0"/>
              </a:rPr>
            </a:br>
            <a:endParaRPr lang="es-ES" sz="4000" dirty="0">
              <a:latin typeface="Times New Roman" pitchFamily="18" charset="0"/>
              <a:cs typeface="Times New Roman" pitchFamily="18" charset="0"/>
            </a:endParaRPr>
          </a:p>
        </p:txBody>
      </p:sp>
    </p:spTree>
    <p:extLst>
      <p:ext uri="{BB962C8B-B14F-4D97-AF65-F5344CB8AC3E}">
        <p14:creationId xmlns:p14="http://schemas.microsoft.com/office/powerpoint/2010/main" val="144365133"/>
      </p:ext>
    </p:extLst>
  </p:cSld>
  <p:clrMapOvr>
    <a:masterClrMapping/>
  </p:clrMapOvr>
  <p:transition spd="slow">
    <p:cover/>
    <p:sndAc>
      <p:stSnd>
        <p:snd r:embed="rId2" name="click.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3289" y="4941168"/>
            <a:ext cx="6512511" cy="792088"/>
          </a:xfrm>
        </p:spPr>
        <p:txBody>
          <a:bodyPr/>
          <a:lstStyle/>
          <a:p>
            <a:r>
              <a:rPr lang="es-ES" dirty="0"/>
              <a:t>Agricultura</a:t>
            </a:r>
          </a:p>
        </p:txBody>
      </p:sp>
      <p:sp>
        <p:nvSpPr>
          <p:cNvPr id="3" name="2 Marcador de contenido"/>
          <p:cNvSpPr>
            <a:spLocks noGrp="1"/>
          </p:cNvSpPr>
          <p:nvPr>
            <p:ph sz="quarter" idx="13"/>
          </p:nvPr>
        </p:nvSpPr>
        <p:spPr/>
        <p:txBody>
          <a:bodyPr>
            <a:noAutofit/>
          </a:bodyPr>
          <a:lstStyle/>
          <a:p>
            <a:pPr algn="just"/>
            <a:r>
              <a:rPr lang="es-ES" sz="2000" dirty="0">
                <a:latin typeface="Times New Roman" pitchFamily="18" charset="0"/>
                <a:cs typeface="Times New Roman" pitchFamily="18" charset="0"/>
              </a:rPr>
              <a:t>Para muchos la idea de tener un robot agricultor es ciencia ficción, sin embargo la realidad es muy diferente. El Instituto de Investigación Australiano, ha invertido una gran cantidad de dinero y tiempo en el desarrollo de este tipo de robots. Entre sus proyectos se encuentra una máquina que esquila a las ovejas. Donde la trayectoria del cortador sobre el cuerpo de las ovejas se planea con un modelo geométrico de la oveja, compensando el tamaño entre la oveja real y el modelo, a través de un conjunto de sensores que registran la información de la respiración del animal, para posteriormente  mandarla a una computadora que realiza las compensaciones necesarias y modifica la trayectoria del cortador en tiempo real.</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599" y="5157192"/>
            <a:ext cx="3157537" cy="1666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83830018"/>
      </p:ext>
    </p:extLst>
  </p:cSld>
  <p:clrMapOvr>
    <a:masterClrMapping/>
  </p:clrMapOvr>
  <mc:AlternateContent xmlns:mc="http://schemas.openxmlformats.org/markup-compatibility/2006">
    <mc:Choice xmlns:p14="http://schemas.microsoft.com/office/powerpoint/2010/main" Requires="p14">
      <p:transition spd="slow" p14:dur="2000">
        <p14:ferris dir="l"/>
        <p:sndAc>
          <p:stSnd>
            <p:snd r:embed="rId2" name="click.wav"/>
          </p:stSnd>
        </p:sndAc>
      </p:transition>
    </mc:Choice>
    <mc:Fallback>
      <p:transition spd="slow">
        <p:fade/>
        <p:sndAc>
          <p:stSnd>
            <p:snd r:embed="rId2" name="click.wav"/>
          </p:stSnd>
        </p:sndAc>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3289" y="5661248"/>
            <a:ext cx="7350711" cy="936104"/>
          </a:xfrm>
        </p:spPr>
        <p:txBody>
          <a:bodyPr/>
          <a:lstStyle/>
          <a:p>
            <a:r>
              <a:rPr lang="es-ES" sz="4000" dirty="0">
                <a:latin typeface="Times New Roman" pitchFamily="18" charset="0"/>
                <a:cs typeface="Times New Roman" pitchFamily="18" charset="0"/>
              </a:rPr>
              <a:t>Educación</a:t>
            </a:r>
          </a:p>
        </p:txBody>
      </p:sp>
      <p:sp>
        <p:nvSpPr>
          <p:cNvPr id="3" name="2 Marcador de contenido"/>
          <p:cNvSpPr>
            <a:spLocks noGrp="1"/>
          </p:cNvSpPr>
          <p:nvPr>
            <p:ph sz="quarter" idx="13"/>
          </p:nvPr>
        </p:nvSpPr>
        <p:spPr>
          <a:xfrm>
            <a:off x="1143000" y="332656"/>
            <a:ext cx="6400800" cy="3873584"/>
          </a:xfrm>
        </p:spPr>
        <p:txBody>
          <a:bodyPr>
            <a:normAutofit fontScale="25000" lnSpcReduction="20000"/>
          </a:bodyPr>
          <a:lstStyle/>
          <a:p>
            <a:r>
              <a:rPr lang="es-ES" sz="9600" dirty="0">
                <a:latin typeface="Times New Roman" pitchFamily="18" charset="0"/>
                <a:cs typeface="Times New Roman" pitchFamily="18" charset="0"/>
              </a:rPr>
              <a:t> Los robots están apareciendo en los salones de clases de tres distintas formas:</a:t>
            </a:r>
          </a:p>
          <a:p>
            <a:r>
              <a:rPr lang="es-ES" sz="9600" dirty="0">
                <a:latin typeface="Times New Roman" pitchFamily="18" charset="0"/>
                <a:cs typeface="Times New Roman" pitchFamily="18" charset="0"/>
              </a:rPr>
              <a:t>•         Primero, los programas educacionales utilizan la simulación de control de robots como un medio de enseñanza. Un ejemplo palpable es la utilización del lenguaje de programación del robot </a:t>
            </a:r>
            <a:r>
              <a:rPr lang="es-ES" sz="9600" dirty="0" smtClean="0">
                <a:latin typeface="Times New Roman" pitchFamily="18" charset="0"/>
                <a:cs typeface="Times New Roman" pitchFamily="18" charset="0"/>
              </a:rPr>
              <a:t>Carel, </a:t>
            </a:r>
            <a:r>
              <a:rPr lang="es-ES" sz="9600" dirty="0">
                <a:latin typeface="Times New Roman" pitchFamily="18" charset="0"/>
                <a:cs typeface="Times New Roman" pitchFamily="18" charset="0"/>
              </a:rPr>
              <a:t>el cual es un subconjunto de Pascal utilizado para la introducción a la enseñanza de la programación.</a:t>
            </a:r>
          </a:p>
          <a:p>
            <a:r>
              <a:rPr lang="es-ES" sz="9600" dirty="0">
                <a:latin typeface="Times New Roman" pitchFamily="18" charset="0"/>
                <a:cs typeface="Times New Roman" pitchFamily="18" charset="0"/>
              </a:rPr>
              <a:t>•         El segundo y de uso más común es el uso del robot tortuga en conjunción con el lenguaje LOGO para enseñar ciencias computacionales. LOGO fue creado con la intención de proporcionar al estudiante un medio natural y divertido en el aprendizaje de las matemáticas.</a:t>
            </a:r>
          </a:p>
          <a:p>
            <a:r>
              <a:rPr lang="es-ES" sz="9600" dirty="0">
                <a:latin typeface="Times New Roman" pitchFamily="18" charset="0"/>
                <a:cs typeface="Times New Roman" pitchFamily="18" charset="0"/>
              </a:rPr>
              <a:t>•         En tercer lugar está el uso de los robots en los salones de clases. </a:t>
            </a:r>
            <a:endParaRPr lang="es-ES" dirty="0"/>
          </a:p>
        </p:txBody>
      </p:sp>
    </p:spTree>
    <p:extLst>
      <p:ext uri="{BB962C8B-B14F-4D97-AF65-F5344CB8AC3E}">
        <p14:creationId xmlns:p14="http://schemas.microsoft.com/office/powerpoint/2010/main" val="623215907"/>
      </p:ext>
    </p:extLst>
  </p:cSld>
  <p:clrMapOvr>
    <a:masterClrMapping/>
  </p:clrMapOvr>
  <mc:AlternateContent xmlns:mc="http://schemas.openxmlformats.org/markup-compatibility/2006">
    <mc:Choice xmlns:p14="http://schemas.microsoft.com/office/powerpoint/2010/main" Requires="p14">
      <p:transition spd="slow" p14:dur="800">
        <p14:flythrough/>
        <p:sndAc>
          <p:stSnd>
            <p:snd r:embed="rId2" name="click.wav"/>
          </p:stSnd>
        </p:sndAc>
      </p:transition>
    </mc:Choice>
    <mc:Fallback>
      <p:transition spd="slow">
        <p:fade/>
        <p:sndAc>
          <p:stSnd>
            <p:snd r:embed="rId2" name="click.wav"/>
          </p:stSnd>
        </p:sndAc>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3289" y="5229200"/>
            <a:ext cx="6512511" cy="936104"/>
          </a:xfrm>
        </p:spPr>
        <p:txBody>
          <a:bodyPr/>
          <a:lstStyle/>
          <a:p>
            <a:r>
              <a:rPr lang="es-ES" sz="4000" dirty="0">
                <a:latin typeface="Times New Roman" pitchFamily="18" charset="0"/>
                <a:cs typeface="Times New Roman" pitchFamily="18" charset="0"/>
              </a:rPr>
              <a:t>Medicina</a:t>
            </a:r>
          </a:p>
        </p:txBody>
      </p:sp>
      <p:sp>
        <p:nvSpPr>
          <p:cNvPr id="3" name="2 Marcador de contenido"/>
          <p:cNvSpPr>
            <a:spLocks noGrp="1"/>
          </p:cNvSpPr>
          <p:nvPr>
            <p:ph sz="quarter" idx="13"/>
          </p:nvPr>
        </p:nvSpPr>
        <p:spPr/>
        <p:txBody>
          <a:bodyPr>
            <a:noAutofit/>
          </a:bodyPr>
          <a:lstStyle/>
          <a:p>
            <a:r>
              <a:rPr lang="es-ES" sz="2400" dirty="0">
                <a:latin typeface="Times New Roman" pitchFamily="18" charset="0"/>
                <a:cs typeface="Times New Roman" pitchFamily="18" charset="0"/>
              </a:rPr>
              <a:t> De entre las varias aplicaciones de la robótica a la medicina destaca la cirugía, realizándose determinadas operaciones de neurocirugía.</a:t>
            </a:r>
          </a:p>
          <a:p>
            <a:r>
              <a:rPr lang="es-ES" sz="2400" dirty="0">
                <a:latin typeface="Times New Roman" pitchFamily="18" charset="0"/>
                <a:cs typeface="Times New Roman" pitchFamily="18" charset="0"/>
              </a:rPr>
              <a:t>         Mediante el robot es posible obtener la información necesaria para que el equipo médico decida el punto exacto donde debe ser realizada la incisión, para que penetre la sonda y obtener una muestra para realizar la biopsia. El robot se encuentra perfectamente situado con respecto al paciente y porta en su extremo los instrumentos necesarios para realizar la incisión, tomar la muestra, etc.</a:t>
            </a:r>
          </a:p>
        </p:txBody>
      </p:sp>
    </p:spTree>
    <p:extLst>
      <p:ext uri="{BB962C8B-B14F-4D97-AF65-F5344CB8AC3E}">
        <p14:creationId xmlns:p14="http://schemas.microsoft.com/office/powerpoint/2010/main" val="1879925005"/>
      </p:ext>
    </p:extLst>
  </p:cSld>
  <p:clrMapOvr>
    <a:masterClrMapping/>
  </p:clrMapOvr>
  <mc:AlternateContent xmlns:mc="http://schemas.openxmlformats.org/markup-compatibility/2006">
    <mc:Choice xmlns:p14="http://schemas.microsoft.com/office/powerpoint/2010/main" Requires="p14">
      <p:transition spd="slow" p14:dur="900">
        <p14:warp dir="in"/>
        <p:sndAc>
          <p:stSnd>
            <p:snd r:embed="rId2" name="click.wav"/>
          </p:stSnd>
        </p:sndAc>
      </p:transition>
    </mc:Choice>
    <mc:Fallback>
      <p:transition spd="slow">
        <p:fade/>
        <p:sndAc>
          <p:stSnd>
            <p:snd r:embed="rId2" name="click.wav"/>
          </p:stSnd>
        </p:sndAc>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15617" y="2348880"/>
            <a:ext cx="7190184" cy="1656184"/>
          </a:xfrm>
        </p:spPr>
        <p:txBody>
          <a:bodyPr/>
          <a:lstStyle/>
          <a:p>
            <a:r>
              <a:rPr lang="es-ES" sz="5400" dirty="0" smtClean="0">
                <a:latin typeface="Times New Roman" pitchFamily="18" charset="0"/>
                <a:cs typeface="Times New Roman" pitchFamily="18" charset="0"/>
              </a:rPr>
              <a:t>MUCHAS GRACIAS </a:t>
            </a:r>
            <a:endParaRPr lang="es-ES" sz="5400" dirty="0">
              <a:latin typeface="Times New Roman" pitchFamily="18" charset="0"/>
              <a:cs typeface="Times New Roman" pitchFamily="18" charset="0"/>
            </a:endParaRPr>
          </a:p>
        </p:txBody>
      </p:sp>
    </p:spTree>
    <p:extLst>
      <p:ext uri="{BB962C8B-B14F-4D97-AF65-F5344CB8AC3E}">
        <p14:creationId xmlns:p14="http://schemas.microsoft.com/office/powerpoint/2010/main" val="1498870668"/>
      </p:ext>
    </p:extLst>
  </p:cSld>
  <p:clrMapOvr>
    <a:masterClrMapping/>
  </p:clrMapOvr>
  <mc:AlternateContent xmlns:mc="http://schemas.openxmlformats.org/markup-compatibility/2006">
    <mc:Choice xmlns:p14="http://schemas.microsoft.com/office/powerpoint/2010/main" Requires="p14">
      <p:transition spd="slow" p14:dur="3900">
        <p14:glitter pattern="hexagon"/>
        <p:sndAc>
          <p:stSnd>
            <p:snd r:embed="rId2" name="chimes.wav"/>
          </p:stSnd>
        </p:sndAc>
      </p:transition>
    </mc:Choice>
    <mc:Fallback>
      <p:transition spd="slow">
        <p:fade/>
        <p:sndAc>
          <p:stSnd>
            <p:snd r:embed="rId2" name="chimes.wav"/>
          </p:stSnd>
        </p:sndAc>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Autofit/>
          </a:bodyPr>
          <a:lstStyle/>
          <a:p>
            <a:r>
              <a:rPr lang="es-ES" sz="2400" dirty="0">
                <a:latin typeface="Times New Roman" pitchFamily="18" charset="0"/>
                <a:cs typeface="Times New Roman" pitchFamily="18" charset="0"/>
              </a:rPr>
              <a:t>APLICACIÓN DE LA </a:t>
            </a:r>
            <a:r>
              <a:rPr lang="es-ES" sz="2400" dirty="0" smtClean="0">
                <a:latin typeface="Times New Roman" pitchFamily="18" charset="0"/>
                <a:cs typeface="Times New Roman" pitchFamily="18" charset="0"/>
              </a:rPr>
              <a:t>ROBÓTICA</a:t>
            </a:r>
            <a:endParaRPr lang="es-ES" sz="2400" dirty="0">
              <a:latin typeface="Times New Roman" pitchFamily="18" charset="0"/>
              <a:cs typeface="Times New Roman" pitchFamily="18" charset="0"/>
            </a:endParaRPr>
          </a:p>
          <a:p>
            <a:r>
              <a:rPr lang="es-ES" sz="2400" dirty="0">
                <a:latin typeface="Times New Roman" pitchFamily="18" charset="0"/>
                <a:cs typeface="Times New Roman" pitchFamily="18" charset="0"/>
              </a:rPr>
              <a:t>La noción de robótica implica una cierta idea preconcebida de una estructura mecánica universal capaz de adaptarse, como el hombre, a muy diversos tipos de acciones, destacando en mayor o menor grado, las características de movilidad, programación, autonomía y multifuncionalidad.  </a:t>
            </a:r>
          </a:p>
          <a:p>
            <a:r>
              <a:rPr lang="es-ES" sz="2400" dirty="0">
                <a:latin typeface="Times New Roman" pitchFamily="18" charset="0"/>
                <a:cs typeface="Times New Roman" pitchFamily="18" charset="0"/>
              </a:rPr>
              <a:t>Sin embargo, en la actualidad abarca una amplia gama de dispositivos con muy diversos trazos físicos y funcionales asociados a su particular estructura mecánica, a sus características operativas y al campo de aplicación para el cual han sido diseñados</a:t>
            </a:r>
          </a:p>
        </p:txBody>
      </p:sp>
    </p:spTree>
    <p:extLst>
      <p:ext uri="{BB962C8B-B14F-4D97-AF65-F5344CB8AC3E}">
        <p14:creationId xmlns:p14="http://schemas.microsoft.com/office/powerpoint/2010/main" val="2261593609"/>
      </p:ext>
    </p:extLst>
  </p:cSld>
  <p:clrMapOvr>
    <a:masterClrMapping/>
  </p:clrMapOvr>
  <p:transition spd="slow">
    <p:pull/>
    <p:sndAc>
      <p:stSnd>
        <p:snd r:embed="rId2" name="click.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3289" y="4797152"/>
            <a:ext cx="6512511" cy="1224136"/>
          </a:xfrm>
        </p:spPr>
        <p:txBody>
          <a:bodyPr/>
          <a:lstStyle/>
          <a:p>
            <a:r>
              <a:rPr lang="es-ES" sz="4000" dirty="0">
                <a:latin typeface="Times New Roman" pitchFamily="18" charset="0"/>
                <a:cs typeface="Times New Roman" pitchFamily="18" charset="0"/>
              </a:rPr>
              <a:t>Campos de aplicación de la robótica:</a:t>
            </a:r>
            <a:br>
              <a:rPr lang="es-ES" sz="4000" dirty="0">
                <a:latin typeface="Times New Roman" pitchFamily="18" charset="0"/>
                <a:cs typeface="Times New Roman" pitchFamily="18" charset="0"/>
              </a:rPr>
            </a:br>
            <a:r>
              <a:rPr lang="es-ES" dirty="0"/>
              <a:t> </a:t>
            </a:r>
            <a:br>
              <a:rPr lang="es-ES" dirty="0"/>
            </a:br>
            <a:endParaRPr lang="es-ES" dirty="0"/>
          </a:p>
        </p:txBody>
      </p:sp>
      <p:sp>
        <p:nvSpPr>
          <p:cNvPr id="3" name="2 Marcador de contenido"/>
          <p:cNvSpPr>
            <a:spLocks noGrp="1"/>
          </p:cNvSpPr>
          <p:nvPr>
            <p:ph sz="quarter" idx="13"/>
          </p:nvPr>
        </p:nvSpPr>
        <p:spPr/>
        <p:txBody>
          <a:bodyPr>
            <a:normAutofit fontScale="25000" lnSpcReduction="20000"/>
          </a:bodyPr>
          <a:lstStyle/>
          <a:p>
            <a:r>
              <a:rPr lang="es-ES" sz="9600" dirty="0" smtClean="0">
                <a:latin typeface="Times New Roman" pitchFamily="18" charset="0"/>
                <a:cs typeface="Times New Roman" pitchFamily="18" charset="0"/>
              </a:rPr>
              <a:t>Industria</a:t>
            </a:r>
            <a:endParaRPr lang="es-ES" sz="9600" dirty="0">
              <a:latin typeface="Times New Roman" pitchFamily="18" charset="0"/>
              <a:cs typeface="Times New Roman" pitchFamily="18" charset="0"/>
            </a:endParaRPr>
          </a:p>
          <a:p>
            <a:r>
              <a:rPr lang="es-ES" sz="9600" dirty="0">
                <a:latin typeface="Times New Roman" pitchFamily="18" charset="0"/>
                <a:cs typeface="Times New Roman" pitchFamily="18" charset="0"/>
              </a:rPr>
              <a:t>•         Trabajos en Fundición</a:t>
            </a:r>
          </a:p>
          <a:p>
            <a:r>
              <a:rPr lang="es-ES" sz="9600" dirty="0">
                <a:latin typeface="Times New Roman" pitchFamily="18" charset="0"/>
                <a:cs typeface="Times New Roman" pitchFamily="18" charset="0"/>
              </a:rPr>
              <a:t>•         Aplicación de Transferencia de Material</a:t>
            </a:r>
          </a:p>
          <a:p>
            <a:r>
              <a:rPr lang="es-ES" sz="9600" dirty="0">
                <a:latin typeface="Times New Roman" pitchFamily="18" charset="0"/>
                <a:cs typeface="Times New Roman" pitchFamily="18" charset="0"/>
              </a:rPr>
              <a:t>•         </a:t>
            </a:r>
            <a:r>
              <a:rPr lang="es-ES" sz="9600" dirty="0" smtClean="0">
                <a:latin typeface="Times New Roman" pitchFamily="18" charset="0"/>
                <a:cs typeface="Times New Roman" pitchFamily="18" charset="0"/>
              </a:rPr>
              <a:t>Politización</a:t>
            </a:r>
            <a:endParaRPr lang="es-ES" sz="9600" dirty="0">
              <a:latin typeface="Times New Roman" pitchFamily="18" charset="0"/>
              <a:cs typeface="Times New Roman" pitchFamily="18" charset="0"/>
            </a:endParaRPr>
          </a:p>
          <a:p>
            <a:r>
              <a:rPr lang="es-ES" sz="9600" dirty="0">
                <a:latin typeface="Times New Roman" pitchFamily="18" charset="0"/>
                <a:cs typeface="Times New Roman" pitchFamily="18" charset="0"/>
              </a:rPr>
              <a:t>•         Carga y Descarga de Máquinas</a:t>
            </a:r>
          </a:p>
          <a:p>
            <a:r>
              <a:rPr lang="es-ES" sz="9600" dirty="0">
                <a:latin typeface="Times New Roman" pitchFamily="18" charset="0"/>
                <a:cs typeface="Times New Roman" pitchFamily="18" charset="0"/>
              </a:rPr>
              <a:t>•         Operaciones de Procesamiento</a:t>
            </a:r>
          </a:p>
          <a:p>
            <a:r>
              <a:rPr lang="es-ES" sz="9600" dirty="0">
                <a:latin typeface="Times New Roman" pitchFamily="18" charset="0"/>
                <a:cs typeface="Times New Roman" pitchFamily="18" charset="0"/>
              </a:rPr>
              <a:t>•         Otras Operaciones de Proceso</a:t>
            </a:r>
          </a:p>
          <a:p>
            <a:r>
              <a:rPr lang="es-ES" sz="9600" dirty="0">
                <a:latin typeface="Times New Roman" pitchFamily="18" charset="0"/>
                <a:cs typeface="Times New Roman" pitchFamily="18" charset="0"/>
              </a:rPr>
              <a:t>•         Montaje</a:t>
            </a:r>
          </a:p>
          <a:p>
            <a:r>
              <a:rPr lang="es-ES" sz="9600" dirty="0">
                <a:latin typeface="Times New Roman" pitchFamily="18" charset="0"/>
                <a:cs typeface="Times New Roman" pitchFamily="18" charset="0"/>
              </a:rPr>
              <a:t>•         Control de Calidad</a:t>
            </a:r>
          </a:p>
          <a:p>
            <a:r>
              <a:rPr lang="es-ES" sz="9600" dirty="0">
                <a:latin typeface="Times New Roman" pitchFamily="18" charset="0"/>
                <a:cs typeface="Times New Roman" pitchFamily="18" charset="0"/>
              </a:rPr>
              <a:t>•         Manipulación en Salas Blancas</a:t>
            </a:r>
          </a:p>
          <a:p>
            <a:endParaRPr lang="es-ES" dirty="0"/>
          </a:p>
        </p:txBody>
      </p:sp>
    </p:spTree>
    <p:extLst>
      <p:ext uri="{BB962C8B-B14F-4D97-AF65-F5344CB8AC3E}">
        <p14:creationId xmlns:p14="http://schemas.microsoft.com/office/powerpoint/2010/main" val="898475178"/>
      </p:ext>
    </p:extLst>
  </p:cSld>
  <p:clrMapOvr>
    <a:masterClrMapping/>
  </p:clrMapOvr>
  <p:transition spd="slow">
    <p:wheel spokes="1"/>
    <p:sndAc>
      <p:stSnd>
        <p:snd r:embed="rId2" name="click.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3289" y="4797152"/>
            <a:ext cx="6512511" cy="1296144"/>
          </a:xfrm>
        </p:spPr>
        <p:txBody>
          <a:bodyPr/>
          <a:lstStyle/>
          <a:p>
            <a:r>
              <a:rPr lang="es-ES" sz="4000" dirty="0">
                <a:latin typeface="Times New Roman" pitchFamily="18" charset="0"/>
                <a:cs typeface="Times New Roman" pitchFamily="18" charset="0"/>
              </a:rPr>
              <a:t>Trabajos en Fundición</a:t>
            </a:r>
          </a:p>
        </p:txBody>
      </p:sp>
      <p:sp>
        <p:nvSpPr>
          <p:cNvPr id="3" name="2 Marcador de contenido"/>
          <p:cNvSpPr>
            <a:spLocks noGrp="1"/>
          </p:cNvSpPr>
          <p:nvPr>
            <p:ph sz="quarter" idx="13"/>
          </p:nvPr>
        </p:nvSpPr>
        <p:spPr/>
        <p:txBody>
          <a:bodyPr>
            <a:normAutofit/>
          </a:bodyPr>
          <a:lstStyle/>
          <a:p>
            <a:r>
              <a:rPr lang="es-ES" sz="2400" dirty="0">
                <a:latin typeface="Times New Roman" pitchFamily="18" charset="0"/>
                <a:cs typeface="Times New Roman" pitchFamily="18" charset="0"/>
              </a:rPr>
              <a:t> La fundición por inyección fue el primer proceso robotizado (1960). En este proceso el material utilizado que está en estado líquido, es inyectado a presión en un molde, el cual está formado por dos mitades que se mantiene unidas durante la inyección. La pieza solidificada es extraída del molde y enfriada para su posterior desbarbado</a:t>
            </a:r>
            <a:r>
              <a:rPr lang="es-ES" dirty="0"/>
              <a:t>. </a:t>
            </a:r>
          </a:p>
        </p:txBody>
      </p:sp>
    </p:spTree>
    <p:extLst>
      <p:ext uri="{BB962C8B-B14F-4D97-AF65-F5344CB8AC3E}">
        <p14:creationId xmlns:p14="http://schemas.microsoft.com/office/powerpoint/2010/main" val="798991009"/>
      </p:ext>
    </p:extLst>
  </p:cSld>
  <p:clrMapOvr>
    <a:masterClrMapping/>
  </p:clrMapOvr>
  <p:transition spd="slow">
    <p:wipe/>
    <p:sndAc>
      <p:stSnd>
        <p:snd r:embed="rId2" name="click.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latin typeface="Times New Roman" pitchFamily="18" charset="0"/>
                <a:cs typeface="Times New Roman" pitchFamily="18" charset="0"/>
              </a:rPr>
              <a:t> </a:t>
            </a:r>
            <a:r>
              <a:rPr lang="es-ES" sz="4000" dirty="0">
                <a:latin typeface="Times New Roman" pitchFamily="18" charset="0"/>
                <a:cs typeface="Times New Roman" pitchFamily="18" charset="0"/>
              </a:rPr>
              <a:t>En la fundición por inyección el robot puede realizar las siguientes tareas</a:t>
            </a:r>
            <a:r>
              <a:rPr lang="es-ES" sz="4000" dirty="0"/>
              <a:t>: </a:t>
            </a:r>
          </a:p>
        </p:txBody>
      </p:sp>
      <p:sp>
        <p:nvSpPr>
          <p:cNvPr id="3" name="2 Marcador de contenido"/>
          <p:cNvSpPr>
            <a:spLocks noGrp="1"/>
          </p:cNvSpPr>
          <p:nvPr>
            <p:ph sz="quarter" idx="13"/>
          </p:nvPr>
        </p:nvSpPr>
        <p:spPr/>
        <p:txBody>
          <a:bodyPr/>
          <a:lstStyle/>
          <a:p>
            <a:r>
              <a:rPr lang="es-ES" sz="2400" dirty="0" smtClean="0">
                <a:latin typeface="Times New Roman" pitchFamily="18" charset="0"/>
                <a:cs typeface="Times New Roman" pitchFamily="18" charset="0"/>
              </a:rPr>
              <a:t>•  </a:t>
            </a:r>
            <a:r>
              <a:rPr lang="es-ES" sz="2400" dirty="0">
                <a:latin typeface="Times New Roman" pitchFamily="18" charset="0"/>
                <a:cs typeface="Times New Roman" pitchFamily="18" charset="0"/>
              </a:rPr>
              <a:t>Extracción de las piezas del molde y transporte de éstas a un sector enfriado y posteriormente a otro proceso (desbarbado, corte, </a:t>
            </a:r>
            <a:r>
              <a:rPr lang="es-ES" sz="2400" dirty="0" smtClean="0">
                <a:latin typeface="Times New Roman" pitchFamily="18" charset="0"/>
                <a:cs typeface="Times New Roman" pitchFamily="18" charset="0"/>
              </a:rPr>
              <a:t>etc.).</a:t>
            </a:r>
            <a:endParaRPr lang="es-ES" sz="2400" dirty="0">
              <a:latin typeface="Times New Roman" pitchFamily="18" charset="0"/>
              <a:cs typeface="Times New Roman" pitchFamily="18" charset="0"/>
            </a:endParaRPr>
          </a:p>
          <a:p>
            <a:r>
              <a:rPr lang="es-ES" sz="2400" dirty="0">
                <a:latin typeface="Times New Roman" pitchFamily="18" charset="0"/>
                <a:cs typeface="Times New Roman" pitchFamily="18" charset="0"/>
              </a:rPr>
              <a:t>• </a:t>
            </a:r>
            <a:r>
              <a:rPr lang="es-ES" sz="2400" dirty="0" smtClean="0">
                <a:latin typeface="Times New Roman" pitchFamily="18" charset="0"/>
                <a:cs typeface="Times New Roman" pitchFamily="18" charset="0"/>
              </a:rPr>
              <a:t> </a:t>
            </a:r>
            <a:r>
              <a:rPr lang="es-ES" sz="2400" dirty="0">
                <a:latin typeface="Times New Roman" pitchFamily="18" charset="0"/>
                <a:cs typeface="Times New Roman" pitchFamily="18" charset="0"/>
              </a:rPr>
              <a:t>Limpieza y mantenimiento de los moldes.</a:t>
            </a:r>
          </a:p>
          <a:p>
            <a:r>
              <a:rPr lang="es-ES" sz="2400" dirty="0">
                <a:latin typeface="Times New Roman" pitchFamily="18" charset="0"/>
                <a:cs typeface="Times New Roman" pitchFamily="18" charset="0"/>
              </a:rPr>
              <a:t>• </a:t>
            </a:r>
            <a:r>
              <a:rPr lang="es-ES" sz="2400" dirty="0" smtClean="0">
                <a:latin typeface="Times New Roman" pitchFamily="18" charset="0"/>
                <a:cs typeface="Times New Roman" pitchFamily="18" charset="0"/>
              </a:rPr>
              <a:t>Colocación </a:t>
            </a:r>
            <a:r>
              <a:rPr lang="es-ES" sz="2400" dirty="0">
                <a:latin typeface="Times New Roman" pitchFamily="18" charset="0"/>
                <a:cs typeface="Times New Roman" pitchFamily="18" charset="0"/>
              </a:rPr>
              <a:t>de piezas en el interior de los moldes.</a:t>
            </a:r>
          </a:p>
          <a:p>
            <a:endParaRPr lang="es-ES" dirty="0"/>
          </a:p>
        </p:txBody>
      </p:sp>
    </p:spTree>
    <p:extLst>
      <p:ext uri="{BB962C8B-B14F-4D97-AF65-F5344CB8AC3E}">
        <p14:creationId xmlns:p14="http://schemas.microsoft.com/office/powerpoint/2010/main" val="2624856885"/>
      </p:ext>
    </p:extLst>
  </p:cSld>
  <p:clrMapOvr>
    <a:masterClrMapping/>
  </p:clrMapOvr>
  <mc:AlternateContent xmlns:mc="http://schemas.openxmlformats.org/markup-compatibility/2006">
    <mc:Choice xmlns:p14="http://schemas.microsoft.com/office/powerpoint/2010/main" Requires="p14">
      <p:transition spd="slow" p14:dur="1500">
        <p:split orient="vert"/>
        <p:sndAc>
          <p:stSnd>
            <p:snd r:embed="rId2" name="click.wav"/>
          </p:stSnd>
        </p:sndAc>
      </p:transition>
    </mc:Choice>
    <mc:Fallback>
      <p:transition spd="slow">
        <p:split orient="vert"/>
        <p:sndAc>
          <p:stSnd>
            <p:snd r:embed="rId2" name="click.wav"/>
          </p:stSnd>
        </p:sndAc>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 Robots de Servicio</a:t>
            </a:r>
            <a:endParaRPr lang="es-ES" dirty="0"/>
          </a:p>
        </p:txBody>
      </p:sp>
      <p:sp>
        <p:nvSpPr>
          <p:cNvPr id="3" name="2 Marcador de contenido"/>
          <p:cNvSpPr>
            <a:spLocks noGrp="1"/>
          </p:cNvSpPr>
          <p:nvPr>
            <p:ph sz="quarter" idx="13"/>
          </p:nvPr>
        </p:nvSpPr>
        <p:spPr/>
        <p:txBody>
          <a:bodyPr>
            <a:noAutofit/>
          </a:bodyPr>
          <a:lstStyle/>
          <a:p>
            <a:r>
              <a:rPr lang="es-ES" sz="2400" dirty="0">
                <a:latin typeface="Times New Roman" pitchFamily="18" charset="0"/>
                <a:cs typeface="Times New Roman" pitchFamily="18" charset="0"/>
              </a:rPr>
              <a:t>Existen sectores en los cuales no es preciso conseguir una elevada productividad, en donde las tareas que se realizan no son repetitivas y no existe un conocimiento detallado del entorno. En éstos no existe la posibilidad de sistematizar y clasificar las posibles aplicaciones, ya que  éstas responden a soluciones aisladas a problemas concretos.</a:t>
            </a:r>
          </a:p>
          <a:p>
            <a:r>
              <a:rPr lang="es-ES" sz="2400" dirty="0">
                <a:latin typeface="Times New Roman" pitchFamily="18" charset="0"/>
                <a:cs typeface="Times New Roman" pitchFamily="18" charset="0"/>
              </a:rPr>
              <a:t>Este tipo de robots son llamados robots de servicio.</a:t>
            </a:r>
          </a:p>
          <a:p>
            <a:pPr marL="45720" indent="0">
              <a:buNone/>
            </a:pPr>
            <a:endParaRPr lang="es-ES" sz="2400" dirty="0">
              <a:latin typeface="Times New Roman" pitchFamily="18" charset="0"/>
              <a:cs typeface="Times New Roman" pitchFamily="18" charset="0"/>
            </a:endParaRPr>
          </a:p>
        </p:txBody>
      </p:sp>
    </p:spTree>
    <p:extLst>
      <p:ext uri="{BB962C8B-B14F-4D97-AF65-F5344CB8AC3E}">
        <p14:creationId xmlns:p14="http://schemas.microsoft.com/office/powerpoint/2010/main" val="3808621922"/>
      </p:ext>
    </p:extLst>
  </p:cSld>
  <p:clrMapOvr>
    <a:masterClrMapping/>
  </p:clrMapOvr>
  <mc:AlternateContent xmlns:mc="http://schemas.openxmlformats.org/markup-compatibility/2006">
    <mc:Choice xmlns:p14="http://schemas.microsoft.com/office/powerpoint/2010/main" Requires="p14">
      <p:transition spd="slow" p14:dur="2500">
        <p:checker/>
        <p:sndAc>
          <p:stSnd>
            <p:snd r:embed="rId2" name="click.wav"/>
          </p:stSnd>
        </p:sndAc>
      </p:transition>
    </mc:Choice>
    <mc:Fallback>
      <p:transition spd="slow">
        <p:checker/>
        <p:sndAc>
          <p:stSnd>
            <p:snd r:embed="rId2" name="click.wav"/>
          </p:stSnd>
        </p:sndAc>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3289" y="4869160"/>
            <a:ext cx="6512511" cy="1080120"/>
          </a:xfrm>
        </p:spPr>
        <p:txBody>
          <a:bodyPr/>
          <a:lstStyle/>
          <a:p>
            <a:r>
              <a:rPr lang="es-ES" sz="4000" dirty="0">
                <a:latin typeface="Times New Roman" pitchFamily="18" charset="0"/>
                <a:cs typeface="Times New Roman" pitchFamily="18" charset="0"/>
              </a:rPr>
              <a:t>Laboratorios</a:t>
            </a:r>
          </a:p>
        </p:txBody>
      </p:sp>
      <p:sp>
        <p:nvSpPr>
          <p:cNvPr id="3" name="2 Marcador de contenido"/>
          <p:cNvSpPr>
            <a:spLocks noGrp="1"/>
          </p:cNvSpPr>
          <p:nvPr>
            <p:ph sz="quarter" idx="13"/>
          </p:nvPr>
        </p:nvSpPr>
        <p:spPr>
          <a:xfrm>
            <a:off x="1143000" y="404664"/>
            <a:ext cx="6400800" cy="3801576"/>
          </a:xfrm>
        </p:spPr>
        <p:txBody>
          <a:bodyPr>
            <a:noAutofit/>
          </a:bodyPr>
          <a:lstStyle/>
          <a:p>
            <a:r>
              <a:rPr lang="es-ES" sz="2400" dirty="0">
                <a:latin typeface="Times New Roman" pitchFamily="18" charset="0"/>
                <a:cs typeface="Times New Roman" pitchFamily="18" charset="0"/>
              </a:rPr>
              <a:t>Últimamente los robots están encontrando un gran número de aplicaciones en los laboratorios. Éstos llevan a cabo de manera efectiva tareas repetitivas como la colocación de tubos de pruebas dentro de los instrumentos de medición.</a:t>
            </a:r>
          </a:p>
          <a:p>
            <a:r>
              <a:rPr lang="es-ES" sz="2400" dirty="0">
                <a:latin typeface="Times New Roman" pitchFamily="18" charset="0"/>
                <a:cs typeface="Times New Roman" pitchFamily="18" charset="0"/>
              </a:rPr>
              <a:t> Los robots son utilizados para realizar procedimientos manuales automatizados. Un típico sistema de preparación de muestras consta de un robot y una estación de laboratorio, la cual contiene balanzas, dispensarios, centrifugados, racks de tubos de pruebas, etc. </a:t>
            </a:r>
          </a:p>
        </p:txBody>
      </p:sp>
    </p:spTree>
    <p:extLst>
      <p:ext uri="{BB962C8B-B14F-4D97-AF65-F5344CB8AC3E}">
        <p14:creationId xmlns:p14="http://schemas.microsoft.com/office/powerpoint/2010/main" val="3048151140"/>
      </p:ext>
    </p:extLst>
  </p:cSld>
  <p:clrMapOvr>
    <a:masterClrMapping/>
  </p:clrMapOvr>
  <mc:AlternateContent xmlns:mc="http://schemas.openxmlformats.org/markup-compatibility/2006">
    <mc:Choice xmlns:p14="http://schemas.microsoft.com/office/powerpoint/2010/main" Requires="p14">
      <p:transition spd="slow" p14:dur="1600">
        <p14:gallery dir="l"/>
        <p:sndAc>
          <p:stSnd>
            <p:snd r:embed="rId2" name="click.wav"/>
          </p:stSnd>
        </p:sndAc>
      </p:transition>
    </mc:Choice>
    <mc:Fallback>
      <p:transition spd="slow">
        <p:fade/>
        <p:sndAc>
          <p:stSnd>
            <p:snd r:embed="rId2" name="click.wav"/>
          </p:stSnd>
        </p:sndAc>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4000" dirty="0">
                <a:latin typeface="Times New Roman" pitchFamily="18" charset="0"/>
                <a:cs typeface="Times New Roman" pitchFamily="18" charset="0"/>
              </a:rPr>
              <a:t>Los fabricantes de estos sistemas mencionan tres ventajas sobre la operación manual:</a:t>
            </a:r>
            <a:br>
              <a:rPr lang="es-ES" sz="4000" dirty="0">
                <a:latin typeface="Times New Roman" pitchFamily="18" charset="0"/>
                <a:cs typeface="Times New Roman" pitchFamily="18" charset="0"/>
              </a:rPr>
            </a:br>
            <a:r>
              <a:rPr lang="es-ES" sz="4000" dirty="0">
                <a:latin typeface="Times New Roman" pitchFamily="18" charset="0"/>
                <a:cs typeface="Times New Roman" pitchFamily="18" charset="0"/>
              </a:rPr>
              <a:t> </a:t>
            </a:r>
            <a:br>
              <a:rPr lang="es-ES" sz="4000" dirty="0">
                <a:latin typeface="Times New Roman" pitchFamily="18" charset="0"/>
                <a:cs typeface="Times New Roman" pitchFamily="18" charset="0"/>
              </a:rPr>
            </a:br>
            <a:endParaRPr lang="es-ES" sz="4000" dirty="0">
              <a:latin typeface="Times New Roman" pitchFamily="18" charset="0"/>
              <a:cs typeface="Times New Roman" pitchFamily="18" charset="0"/>
            </a:endParaRPr>
          </a:p>
        </p:txBody>
      </p:sp>
      <p:sp>
        <p:nvSpPr>
          <p:cNvPr id="3" name="2 Marcador de contenido"/>
          <p:cNvSpPr>
            <a:spLocks noGrp="1"/>
          </p:cNvSpPr>
          <p:nvPr>
            <p:ph sz="quarter" idx="13"/>
          </p:nvPr>
        </p:nvSpPr>
        <p:spPr/>
        <p:txBody>
          <a:bodyPr/>
          <a:lstStyle/>
          <a:p>
            <a:r>
              <a:rPr lang="es-ES" sz="2400" dirty="0" smtClean="0">
                <a:latin typeface="Times New Roman" pitchFamily="18" charset="0"/>
                <a:cs typeface="Times New Roman" pitchFamily="18" charset="0"/>
              </a:rPr>
              <a:t>• </a:t>
            </a:r>
            <a:r>
              <a:rPr lang="es-ES" sz="2400" dirty="0">
                <a:latin typeface="Times New Roman" pitchFamily="18" charset="0"/>
                <a:cs typeface="Times New Roman" pitchFamily="18" charset="0"/>
              </a:rPr>
              <a:t>Incrementan la productividad.</a:t>
            </a:r>
          </a:p>
          <a:p>
            <a:r>
              <a:rPr lang="es-ES" sz="2400" dirty="0" smtClean="0">
                <a:latin typeface="Times New Roman" pitchFamily="18" charset="0"/>
                <a:cs typeface="Times New Roman" pitchFamily="18" charset="0"/>
              </a:rPr>
              <a:t>• </a:t>
            </a:r>
            <a:r>
              <a:rPr lang="es-ES" sz="2400" dirty="0">
                <a:latin typeface="Times New Roman" pitchFamily="18" charset="0"/>
                <a:cs typeface="Times New Roman" pitchFamily="18" charset="0"/>
              </a:rPr>
              <a:t>Mejoran el control de calidad.</a:t>
            </a:r>
          </a:p>
          <a:p>
            <a:r>
              <a:rPr lang="es-ES" sz="2400" dirty="0">
                <a:latin typeface="Times New Roman" pitchFamily="18" charset="0"/>
                <a:cs typeface="Times New Roman" pitchFamily="18" charset="0"/>
              </a:rPr>
              <a:t>• </a:t>
            </a:r>
            <a:r>
              <a:rPr lang="es-ES" sz="2400" dirty="0" smtClean="0">
                <a:latin typeface="Times New Roman" pitchFamily="18" charset="0"/>
                <a:cs typeface="Times New Roman" pitchFamily="18" charset="0"/>
              </a:rPr>
              <a:t>Reducen </a:t>
            </a:r>
            <a:r>
              <a:rPr lang="es-ES" sz="2400" dirty="0">
                <a:latin typeface="Times New Roman" pitchFamily="18" charset="0"/>
                <a:cs typeface="Times New Roman" pitchFamily="18" charset="0"/>
              </a:rPr>
              <a:t>la exposición del ser humano a sustancias químicas nocivas.</a:t>
            </a:r>
          </a:p>
          <a:p>
            <a:pPr marL="45720" indent="0">
              <a:buNone/>
            </a:pPr>
            <a:r>
              <a:rPr lang="es-ES" sz="2400" dirty="0">
                <a:latin typeface="Times New Roman" pitchFamily="18" charset="0"/>
                <a:cs typeface="Times New Roman" pitchFamily="18" charset="0"/>
              </a:rPr>
              <a:t> </a:t>
            </a:r>
          </a:p>
          <a:p>
            <a:endParaRPr lang="es-E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1255" y="2086024"/>
            <a:ext cx="2578100" cy="2468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2730201"/>
      </p:ext>
    </p:extLst>
  </p:cSld>
  <p:clrMapOvr>
    <a:masterClrMapping/>
  </p:clrMapOvr>
  <mc:AlternateContent xmlns:mc="http://schemas.openxmlformats.org/markup-compatibility/2006">
    <mc:Choice xmlns:p14="http://schemas.microsoft.com/office/powerpoint/2010/main" Requires="p14">
      <p:transition spd="slow" p14:dur="1100">
        <p14:switch dir="r"/>
        <p:sndAc>
          <p:stSnd>
            <p:snd r:embed="rId2" name="click.wav"/>
          </p:stSnd>
        </p:sndAc>
      </p:transition>
    </mc:Choice>
    <mc:Fallback>
      <p:transition spd="slow">
        <p:fade/>
        <p:sndAc>
          <p:stSnd>
            <p:snd r:embed="rId2" name="click.wav"/>
          </p:stSnd>
        </p:sndAc>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Industria Nuclear</a:t>
            </a:r>
          </a:p>
        </p:txBody>
      </p:sp>
      <p:sp>
        <p:nvSpPr>
          <p:cNvPr id="3" name="2 Marcador de contenido"/>
          <p:cNvSpPr>
            <a:spLocks noGrp="1"/>
          </p:cNvSpPr>
          <p:nvPr>
            <p:ph sz="quarter" idx="13"/>
          </p:nvPr>
        </p:nvSpPr>
        <p:spPr/>
        <p:txBody>
          <a:bodyPr>
            <a:normAutofit fontScale="85000" lnSpcReduction="20000"/>
          </a:bodyPr>
          <a:lstStyle/>
          <a:p>
            <a:pPr marL="2404872" lvl="8" indent="0">
              <a:buNone/>
            </a:pPr>
            <a:r>
              <a:rPr lang="es-ES" sz="2400" dirty="0">
                <a:latin typeface="Times New Roman" pitchFamily="18" charset="0"/>
                <a:cs typeface="Times New Roman" pitchFamily="18" charset="0"/>
              </a:rPr>
              <a:t>La tecnología robótica encontró su primera aplicación en la industria nuclear con el desarrollo de </a:t>
            </a:r>
            <a:r>
              <a:rPr lang="es-ES" sz="2400" dirty="0" smtClean="0">
                <a:latin typeface="Times New Roman" pitchFamily="18" charset="0"/>
                <a:cs typeface="Times New Roman" pitchFamily="18" charset="0"/>
              </a:rPr>
              <a:t>tele operadores </a:t>
            </a:r>
            <a:r>
              <a:rPr lang="es-ES" sz="2400" dirty="0">
                <a:latin typeface="Times New Roman" pitchFamily="18" charset="0"/>
                <a:cs typeface="Times New Roman" pitchFamily="18" charset="0"/>
              </a:rPr>
              <a:t>para manejar material radiactivo. Varios robots y vehículos controlados remotamente han sido utilizados para tal fin en los lugares donde ha ocurrido alguna catástrofe.</a:t>
            </a:r>
          </a:p>
          <a:p>
            <a:r>
              <a:rPr lang="es-ES" sz="2400" dirty="0">
                <a:latin typeface="Times New Roman" pitchFamily="18" charset="0"/>
                <a:cs typeface="Times New Roman" pitchFamily="18" charset="0"/>
              </a:rPr>
              <a:t>Esta clase de robots son equipados en su mayoría con sofisticados equipos para detectar niveles de radiación, cámaras, e incluso llegan a traer a bordo un </a:t>
            </a:r>
            <a:r>
              <a:rPr lang="es-ES" sz="2400" dirty="0" smtClean="0">
                <a:latin typeface="Times New Roman" pitchFamily="18" charset="0"/>
                <a:cs typeface="Times New Roman" pitchFamily="18" charset="0"/>
              </a:rPr>
              <a:t>mini laboratorio </a:t>
            </a:r>
            <a:r>
              <a:rPr lang="es-ES" sz="2400" dirty="0">
                <a:latin typeface="Times New Roman" pitchFamily="18" charset="0"/>
                <a:cs typeface="Times New Roman" pitchFamily="18" charset="0"/>
              </a:rPr>
              <a:t>para hacer pruebas.</a:t>
            </a:r>
          </a:p>
          <a:p>
            <a:endParaRPr lang="es-ES" dirty="0"/>
          </a:p>
        </p:txBody>
      </p:sp>
    </p:spTree>
    <p:extLst>
      <p:ext uri="{BB962C8B-B14F-4D97-AF65-F5344CB8AC3E}">
        <p14:creationId xmlns:p14="http://schemas.microsoft.com/office/powerpoint/2010/main" val="255182126"/>
      </p:ext>
    </p:extLst>
  </p:cSld>
  <p:clrMapOvr>
    <a:masterClrMapping/>
  </p:clrMapOvr>
  <mc:AlternateContent xmlns:mc="http://schemas.openxmlformats.org/markup-compatibility/2006">
    <mc:Choice xmlns:p14="http://schemas.microsoft.com/office/powerpoint/2010/main" Requires="p14">
      <p:transition spd="slow" p14:dur="1200">
        <p14:flip dir="r"/>
        <p:sndAc>
          <p:stSnd>
            <p:snd r:embed="rId2" name="click.wav"/>
          </p:stSnd>
        </p:sndAc>
      </p:transition>
    </mc:Choice>
    <mc:Fallback>
      <p:transition spd="slow">
        <p:fade/>
        <p:sndAc>
          <p:stSnd>
            <p:snd r:embed="rId2" name="click.wav"/>
          </p:stSnd>
        </p:sndAc>
      </p:transition>
    </mc:Fallback>
  </mc:AlternateContent>
  <p:timing>
    <p:tnLst>
      <p:par>
        <p:cTn id="1" dur="indefinite" restart="never" nodeType="tmRoot"/>
      </p:par>
    </p:tnLst>
  </p:timing>
</p:sld>
</file>

<file path=ppt/theme/theme1.xml><?xml version="1.0" encoding="utf-8"?>
<a:theme xmlns:a="http://schemas.openxmlformats.org/drawingml/2006/main" name="Transmisión de listas">
  <a:themeElements>
    <a:clrScheme name="Transmisión de listas">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Transmisión de listas">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ransmisión de listas">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66</TotalTime>
  <Words>893</Words>
  <Application>Microsoft Office PowerPoint</Application>
  <PresentationFormat>Presentación en pantalla (4:3)</PresentationFormat>
  <Paragraphs>46</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Transmisión de listas</vt:lpstr>
      <vt:lpstr>TEMA: APLICACIÓN DE LA ROBOTICA </vt:lpstr>
      <vt:lpstr>Presentación de PowerPoint</vt:lpstr>
      <vt:lpstr>Campos de aplicación de la robótica:   </vt:lpstr>
      <vt:lpstr>Trabajos en Fundición</vt:lpstr>
      <vt:lpstr> En la fundición por inyección el robot puede realizar las siguientes tareas: </vt:lpstr>
      <vt:lpstr>. Robots de Servicio</vt:lpstr>
      <vt:lpstr>Laboratorios</vt:lpstr>
      <vt:lpstr>Los fabricantes de estos sistemas mencionan tres ventajas sobre la operación manual:   </vt:lpstr>
      <vt:lpstr>Industria Nuclear</vt:lpstr>
      <vt:lpstr>Agricultura</vt:lpstr>
      <vt:lpstr>Educación</vt:lpstr>
      <vt:lpstr>Medicina</vt:lpstr>
      <vt:lpstr>MUCHAS GRACIAS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APLICACIÓN DE LA ROBOTICA</dc:title>
  <dc:creator>GIAN ESPINOSA</dc:creator>
  <cp:lastModifiedBy>GIAN ESPINOSA</cp:lastModifiedBy>
  <cp:revision>7</cp:revision>
  <dcterms:created xsi:type="dcterms:W3CDTF">2015-05-08T13:46:24Z</dcterms:created>
  <dcterms:modified xsi:type="dcterms:W3CDTF">2015-05-08T19:33:23Z</dcterms:modified>
</cp:coreProperties>
</file>