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showGuides="1">
      <p:cViewPr varScale="1">
        <p:scale>
          <a:sx n="62" d="100"/>
          <a:sy n="62" d="100"/>
        </p:scale>
        <p:origin x="9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22627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A3A629-0775-4B3A-A085-E58E641C775E}" type="datetimeFigureOut">
              <a:rPr lang="es-MX" smtClean="0"/>
              <a:t>17/05/2015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156886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115731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6648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70641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66466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118354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2565899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98971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290970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310605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6A3A629-0775-4B3A-A085-E58E641C775E}" type="datetimeFigureOut">
              <a:rPr lang="es-MX" smtClean="0"/>
              <a:t>17/05/2015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678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6A3A629-0775-4B3A-A085-E58E641C775E}" type="datetimeFigureOut">
              <a:rPr lang="es-MX" smtClean="0"/>
              <a:t>17/05/2015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266302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10113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21021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F6A3A629-0775-4B3A-A085-E58E641C775E}" type="datetimeFigureOut">
              <a:rPr lang="es-MX" smtClean="0"/>
              <a:t>17/05/2015</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81721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A3A629-0775-4B3A-A085-E58E641C775E}" type="datetimeFigureOut">
              <a:rPr lang="es-MX" smtClean="0"/>
              <a:t>17/05/2015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63842-6BF8-4F26-961C-0843E286511C}" type="slidenum">
              <a:rPr lang="es-MX" smtClean="0"/>
              <a:t>‹Nº›</a:t>
            </a:fld>
            <a:endParaRPr lang="es-MX"/>
          </a:p>
        </p:txBody>
      </p:sp>
    </p:spTree>
    <p:extLst>
      <p:ext uri="{BB962C8B-B14F-4D97-AF65-F5344CB8AC3E}">
        <p14:creationId xmlns:p14="http://schemas.microsoft.com/office/powerpoint/2010/main" val="97643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A3A629-0775-4B3A-A085-E58E641C775E}" type="datetimeFigureOut">
              <a:rPr lang="es-MX" smtClean="0"/>
              <a:t>17/05/2015</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763842-6BF8-4F26-961C-0843E286511C}" type="slidenum">
              <a:rPr lang="es-MX" smtClean="0"/>
              <a:t>‹Nº›</a:t>
            </a:fld>
            <a:endParaRPr lang="es-MX"/>
          </a:p>
        </p:txBody>
      </p:sp>
    </p:spTree>
    <p:extLst>
      <p:ext uri="{BB962C8B-B14F-4D97-AF65-F5344CB8AC3E}">
        <p14:creationId xmlns:p14="http://schemas.microsoft.com/office/powerpoint/2010/main" val="33950245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1484" y="4225842"/>
            <a:ext cx="8825658" cy="3329581"/>
          </a:xfrm>
        </p:spPr>
        <p:txBody>
          <a:bodyPr/>
          <a:lstStyle/>
          <a:p>
            <a:r>
              <a:rPr lang="es-MX" sz="4000" dirty="0" smtClean="0">
                <a:latin typeface="Bodoni MT Condensed" panose="02070606080606020203" pitchFamily="18" charset="0"/>
                <a:cs typeface="Angsana New" panose="02020603050405020304" pitchFamily="18" charset="-34"/>
              </a:rPr>
              <a:t>Republica de panamá</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Ministerio de </a:t>
            </a:r>
            <a:r>
              <a:rPr lang="es-MX" sz="4000" dirty="0" err="1" smtClean="0">
                <a:latin typeface="Bodoni MT Condensed" panose="02070606080606020203" pitchFamily="18" charset="0"/>
                <a:cs typeface="Angsana New" panose="02020603050405020304" pitchFamily="18" charset="-34"/>
              </a:rPr>
              <a:t>Educacion</a:t>
            </a:r>
            <a:r>
              <a:rPr lang="es-MX" sz="4000" dirty="0" smtClean="0">
                <a:latin typeface="Bodoni MT Condensed" panose="02070606080606020203" pitchFamily="18" charset="0"/>
                <a:cs typeface="Angsana New" panose="02020603050405020304" pitchFamily="18" charset="-34"/>
              </a:rPr>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I.PT.A El Silencio</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trabajo de:     informática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tema:        introducción ala </a:t>
            </a:r>
            <a:r>
              <a:rPr lang="es-MX" sz="4000" dirty="0" err="1" smtClean="0">
                <a:latin typeface="Bodoni MT Condensed" panose="02070606080606020203" pitchFamily="18" charset="0"/>
                <a:cs typeface="Angsana New" panose="02020603050405020304" pitchFamily="18" charset="-34"/>
              </a:rPr>
              <a:t>robotica</a:t>
            </a:r>
            <a:r>
              <a:rPr lang="es-MX" sz="4000" dirty="0" smtClean="0">
                <a:latin typeface="Bodoni MT Condensed" panose="02070606080606020203" pitchFamily="18" charset="0"/>
                <a:cs typeface="Angsana New" panose="02020603050405020304" pitchFamily="18" charset="-34"/>
              </a:rPr>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elaborado por: </a:t>
            </a:r>
            <a:r>
              <a:rPr lang="es-MX" sz="4000" dirty="0" err="1" smtClean="0">
                <a:latin typeface="Bodoni MT Condensed" panose="02070606080606020203" pitchFamily="18" charset="0"/>
                <a:cs typeface="Angsana New" panose="02020603050405020304" pitchFamily="18" charset="-34"/>
              </a:rPr>
              <a:t>kaira</a:t>
            </a:r>
            <a:r>
              <a:rPr lang="es-MX" sz="4000" dirty="0" smtClean="0">
                <a:latin typeface="Bodoni MT Condensed" panose="02070606080606020203" pitchFamily="18" charset="0"/>
                <a:cs typeface="Angsana New" panose="02020603050405020304" pitchFamily="18" charset="-34"/>
              </a:rPr>
              <a:t> </a:t>
            </a:r>
            <a:r>
              <a:rPr lang="es-MX" sz="4000" dirty="0" err="1" smtClean="0">
                <a:latin typeface="Bodoni MT Condensed" panose="02070606080606020203" pitchFamily="18" charset="0"/>
                <a:cs typeface="Angsana New" panose="02020603050405020304" pitchFamily="18" charset="-34"/>
              </a:rPr>
              <a:t>lopez</a:t>
            </a:r>
            <a:r>
              <a:rPr lang="es-MX" sz="4000" dirty="0" smtClean="0">
                <a:latin typeface="Bodoni MT Condensed" panose="02070606080606020203" pitchFamily="18" charset="0"/>
                <a:cs typeface="Angsana New" panose="02020603050405020304" pitchFamily="18" charset="-34"/>
              </a:rPr>
              <a:t>       teresa </a:t>
            </a:r>
            <a:r>
              <a:rPr lang="es-MX" sz="4000" dirty="0" err="1" smtClean="0">
                <a:latin typeface="Bodoni MT Condensed" panose="02070606080606020203" pitchFamily="18" charset="0"/>
                <a:cs typeface="Angsana New" panose="02020603050405020304" pitchFamily="18" charset="-34"/>
              </a:rPr>
              <a:t>abrego</a:t>
            </a:r>
            <a:r>
              <a:rPr lang="es-MX" sz="4000" dirty="0" smtClean="0">
                <a:latin typeface="Bodoni MT Condensed" panose="02070606080606020203" pitchFamily="18" charset="0"/>
                <a:cs typeface="Angsana New" panose="02020603050405020304" pitchFamily="18" charset="-34"/>
              </a:rPr>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                      Leonardo </a:t>
            </a:r>
            <a:r>
              <a:rPr lang="es-MX" sz="4000" dirty="0" err="1" smtClean="0">
                <a:latin typeface="Bodoni MT Condensed" panose="02070606080606020203" pitchFamily="18" charset="0"/>
                <a:cs typeface="Angsana New" panose="02020603050405020304" pitchFamily="18" charset="-34"/>
              </a:rPr>
              <a:t>beker</a:t>
            </a:r>
            <a:r>
              <a:rPr lang="es-MX" sz="4000" dirty="0" smtClean="0">
                <a:latin typeface="Bodoni MT Condensed" panose="02070606080606020203" pitchFamily="18" charset="0"/>
                <a:cs typeface="Angsana New" panose="02020603050405020304" pitchFamily="18" charset="-34"/>
              </a:rPr>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                      Eugenio </a:t>
            </a:r>
            <a:r>
              <a:rPr lang="es-MX" sz="4000" dirty="0" err="1" smtClean="0">
                <a:latin typeface="Bodoni MT Condensed" panose="02070606080606020203" pitchFamily="18" charset="0"/>
                <a:cs typeface="Angsana New" panose="02020603050405020304" pitchFamily="18" charset="-34"/>
              </a:rPr>
              <a:t>michell</a:t>
            </a:r>
            <a:r>
              <a:rPr lang="es-MX" sz="4000" dirty="0" smtClean="0">
                <a:latin typeface="Bodoni MT Condensed" panose="02070606080606020203" pitchFamily="18" charset="0"/>
                <a:cs typeface="Angsana New" panose="02020603050405020304" pitchFamily="18" charset="-34"/>
              </a:rPr>
              <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                      Erick Abrego</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nivel:11°E</a:t>
            </a:r>
            <a:br>
              <a:rPr lang="es-MX" sz="4000" dirty="0" smtClean="0">
                <a:latin typeface="Bodoni MT Condensed" panose="02070606080606020203" pitchFamily="18" charset="0"/>
                <a:cs typeface="Angsana New" panose="02020603050405020304" pitchFamily="18" charset="-34"/>
              </a:rPr>
            </a:br>
            <a:r>
              <a:rPr lang="es-MX" sz="4000" dirty="0" smtClean="0">
                <a:latin typeface="Bodoni MT Condensed" panose="02070606080606020203" pitchFamily="18" charset="0"/>
                <a:cs typeface="Angsana New" panose="02020603050405020304" pitchFamily="18" charset="-34"/>
              </a:rPr>
              <a:t>profesor: JOSE SANTOS</a:t>
            </a:r>
            <a:br>
              <a:rPr lang="es-MX" sz="4000" dirty="0" smtClean="0">
                <a:latin typeface="Bodoni MT Condensed" panose="02070606080606020203" pitchFamily="18" charset="0"/>
                <a:cs typeface="Angsana New" panose="02020603050405020304" pitchFamily="18" charset="-34"/>
              </a:rPr>
            </a:br>
            <a:endParaRPr lang="es-MX" sz="4000" dirty="0">
              <a:latin typeface="Bodoni MT Condensed" panose="02070606080606020203" pitchFamily="18" charset="0"/>
              <a:cs typeface="Angsana New" panose="02020603050405020304" pitchFamily="18" charset="-34"/>
            </a:endParaRPr>
          </a:p>
        </p:txBody>
      </p:sp>
      <p:pic>
        <p:nvPicPr>
          <p:cNvPr id="1026" name="Picture 2" descr="https://encrypted-tbn0.gstatic.com/images?q=tbn:ANd9GcTGMzKWlDVhtHw0YfuIRv9W9ClqoL0vpy8C2l-Ihi1wNeuiKJ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190" y="1193369"/>
            <a:ext cx="4783810" cy="566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232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6569" y="1286359"/>
            <a:ext cx="3750590" cy="469308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33750" cy="13716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0" y="5486400"/>
            <a:ext cx="3333750" cy="1371600"/>
          </a:xfrm>
          <a:prstGeom prst="rect">
            <a:avLst/>
          </a:prstGeom>
        </p:spPr>
      </p:pic>
      <p:sp>
        <p:nvSpPr>
          <p:cNvPr id="7" name="Rectángulo 6"/>
          <p:cNvSpPr/>
          <p:nvPr/>
        </p:nvSpPr>
        <p:spPr>
          <a:xfrm rot="19818391">
            <a:off x="-636" y="3329686"/>
            <a:ext cx="3492837" cy="923330"/>
          </a:xfrm>
          <a:prstGeom prst="rect">
            <a:avLst/>
          </a:prstGeom>
          <a:noFill/>
        </p:spPr>
        <p:txBody>
          <a:bodyPr wrap="square" lIns="91440" tIns="45720" rIns="91440" bIns="45720">
            <a:prstTxWarp prst="textChevron">
              <a:avLst/>
            </a:prstTxWarp>
            <a:spAutoFit/>
          </a:bodyPr>
          <a:lstStyle/>
          <a:p>
            <a:pPr algn="ctr"/>
            <a:r>
              <a:rPr lang="es-ES" sz="5400" b="1" dirty="0" smtClean="0">
                <a:ln w="12700">
                  <a:solidFill>
                    <a:schemeClr val="accent5"/>
                  </a:solidFill>
                  <a:prstDash val="solid"/>
                </a:ln>
                <a:pattFill prst="ltDnDiag">
                  <a:fgClr>
                    <a:schemeClr val="accent5">
                      <a:lumMod val="60000"/>
                      <a:lumOff val="40000"/>
                    </a:schemeClr>
                  </a:fgClr>
                  <a:bgClr>
                    <a:schemeClr val="bg1"/>
                  </a:bgClr>
                </a:pattFill>
              </a:rPr>
              <a:t>muchas</a:t>
            </a:r>
            <a:endParaRPr lang="es-ES" sz="5400" b="1" cap="none" spc="0" dirty="0">
              <a:ln w="12700">
                <a:solidFill>
                  <a:srgbClr val="00B050"/>
                </a:solidFill>
                <a:prstDash val="solid"/>
              </a:ln>
              <a:solidFill>
                <a:srgbClr val="00B0F0"/>
              </a:solidFill>
              <a:effectLst>
                <a:outerShdw dist="38100" dir="2640000" algn="bl" rotWithShape="0">
                  <a:schemeClr val="accent1"/>
                </a:outerShdw>
              </a:effectLst>
            </a:endParaRPr>
          </a:p>
        </p:txBody>
      </p:sp>
      <p:sp>
        <p:nvSpPr>
          <p:cNvPr id="8" name="Rectángulo 7"/>
          <p:cNvSpPr/>
          <p:nvPr/>
        </p:nvSpPr>
        <p:spPr>
          <a:xfrm rot="19840968">
            <a:off x="8119588" y="2693527"/>
            <a:ext cx="3726255" cy="923330"/>
          </a:xfrm>
          <a:prstGeom prst="rect">
            <a:avLst/>
          </a:prstGeom>
          <a:noFill/>
        </p:spPr>
        <p:txBody>
          <a:bodyPr wrap="square" lIns="91440" tIns="45720" rIns="91440" bIns="45720">
            <a:prstTxWarp prst="textChevronInverted">
              <a:avLst/>
            </a:prstTxWarp>
            <a:spAutoFit/>
            <a:scene3d>
              <a:camera prst="orthographicFront"/>
              <a:lightRig rig="threePt" dir="t"/>
            </a:scene3d>
            <a:sp3d extrusionH="57150">
              <a:bevelT w="38100" h="38100" prst="angle"/>
            </a:sp3d>
          </a:bodyPr>
          <a:lstStyle/>
          <a:p>
            <a:pPr algn="ctr"/>
            <a:r>
              <a:rPr lang="es-E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gracias</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996094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0" nodeType="clickEffect">
                                  <p:stCondLst>
                                    <p:cond delay="0"/>
                                  </p:stCondLst>
                                  <p:childTnLst>
                                    <p:animEffect transition="out" filter="randombar(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5"/>
                                        </p:tgtEl>
                                        <p:attrNameLst>
                                          <p:attrName>ppt_w</p:attrName>
                                        </p:attrNameLst>
                                      </p:cBhvr>
                                      <p:tavLst>
                                        <p:tav tm="0">
                                          <p:val>
                                            <p:strVal val="ppt_w"/>
                                          </p:val>
                                        </p:tav>
                                        <p:tav tm="100000">
                                          <p:val>
                                            <p:fltVal val="0"/>
                                          </p:val>
                                        </p:tav>
                                      </p:tavLst>
                                    </p:anim>
                                    <p:anim calcmode="lin" valueType="num">
                                      <p:cBhvr>
                                        <p:cTn id="31" dur="1000"/>
                                        <p:tgtEl>
                                          <p:spTgt spid="5"/>
                                        </p:tgtEl>
                                        <p:attrNameLst>
                                          <p:attrName>ppt_h</p:attrName>
                                        </p:attrNameLst>
                                      </p:cBhvr>
                                      <p:tavLst>
                                        <p:tav tm="0">
                                          <p:val>
                                            <p:strVal val="ppt_h"/>
                                          </p:val>
                                        </p:tav>
                                        <p:tav tm="100000">
                                          <p:val>
                                            <p:fltVal val="0"/>
                                          </p:val>
                                        </p:tav>
                                      </p:tavLst>
                                    </p:anim>
                                    <p:anim calcmode="lin" valueType="num">
                                      <p:cBhvr>
                                        <p:cTn id="32" dur="1000"/>
                                        <p:tgtEl>
                                          <p:spTgt spid="5"/>
                                        </p:tgtEl>
                                        <p:attrNameLst>
                                          <p:attrName>style.rotation</p:attrName>
                                        </p:attrNameLst>
                                      </p:cBhvr>
                                      <p:tavLst>
                                        <p:tav tm="0">
                                          <p:val>
                                            <p:fltVal val="0"/>
                                          </p:val>
                                        </p:tav>
                                        <p:tav tm="100000">
                                          <p:val>
                                            <p:fltVal val="90"/>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79321" y="-2612756"/>
            <a:ext cx="8825658" cy="3329581"/>
          </a:xfrm>
        </p:spPr>
        <p:txBody>
          <a:bodyPr/>
          <a:lstStyle/>
          <a:p>
            <a:r>
              <a:rPr lang="es-MX" sz="4000" dirty="0" smtClean="0"/>
              <a:t>Introducción ala robótica</a:t>
            </a:r>
            <a:endParaRPr lang="es-MX" sz="4000" dirty="0"/>
          </a:p>
        </p:txBody>
      </p:sp>
      <p:sp>
        <p:nvSpPr>
          <p:cNvPr id="3" name="Subtítulo 2"/>
          <p:cNvSpPr>
            <a:spLocks noGrp="1"/>
          </p:cNvSpPr>
          <p:nvPr>
            <p:ph type="subTitle" idx="1"/>
          </p:nvPr>
        </p:nvSpPr>
        <p:spPr>
          <a:xfrm>
            <a:off x="0" y="949298"/>
            <a:ext cx="12191999" cy="861420"/>
          </a:xfrm>
        </p:spPr>
        <p:txBody>
          <a:bodyPr>
            <a:noAutofit/>
          </a:bodyPr>
          <a:lstStyle/>
          <a:p>
            <a:r>
              <a:rPr lang="es-MX" sz="2400" dirty="0"/>
              <a:t>La noción de robótica implica una cierta idea preconcebida de una estructura mecánica universal capaz de adaptarse, como el hombre, a muy diversos tipos de acciones, destacando en mayor o menor grado, las características de movilidad, programación, autonomía y multifuncionalidad.  </a:t>
            </a:r>
          </a:p>
          <a:p>
            <a:r>
              <a:rPr lang="es-MX" sz="2400" dirty="0"/>
              <a:t>Sin embargo, en la actualidad abarca una amplia gama de dispositivos con muy diversos trazos físicos y funcionales asociados a su particular estructura mecánica, a sus características operativas y al campo de aplicación para el cual han sido diseñados. Es importante destacar que todos estos factores están íntimamente relacionados, de tal forma que la configuración y el comportamiento de un robot condicionan su adecuación para un campo determinado de aplicaciones y viceversa, a pesar de la </a:t>
            </a:r>
            <a:r>
              <a:rPr lang="es-MX" sz="2400" dirty="0" smtClean="0"/>
              <a:t>versatilidad </a:t>
            </a:r>
            <a:r>
              <a:rPr lang="es-MX" sz="2400" dirty="0"/>
              <a:t>inherente al propio concepto de robot.</a:t>
            </a:r>
          </a:p>
        </p:txBody>
      </p:sp>
    </p:spTree>
    <p:extLst>
      <p:ext uri="{BB962C8B-B14F-4D97-AF65-F5344CB8AC3E}">
        <p14:creationId xmlns:p14="http://schemas.microsoft.com/office/powerpoint/2010/main" val="15091408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3171" y="-2643752"/>
            <a:ext cx="8825658" cy="3329581"/>
          </a:xfrm>
        </p:spPr>
        <p:txBody>
          <a:bodyPr/>
          <a:lstStyle/>
          <a:p>
            <a:r>
              <a:rPr lang="es-MX" sz="4000" dirty="0" smtClean="0"/>
              <a:t>Introducción en la industria</a:t>
            </a:r>
            <a:endParaRPr lang="es-MX" sz="4000" dirty="0"/>
          </a:p>
        </p:txBody>
      </p:sp>
      <p:sp>
        <p:nvSpPr>
          <p:cNvPr id="3" name="Subtítulo 2"/>
          <p:cNvSpPr>
            <a:spLocks noGrp="1"/>
          </p:cNvSpPr>
          <p:nvPr>
            <p:ph type="subTitle" idx="1"/>
          </p:nvPr>
        </p:nvSpPr>
        <p:spPr>
          <a:xfrm>
            <a:off x="0" y="685828"/>
            <a:ext cx="12192000" cy="6172172"/>
          </a:xfrm>
        </p:spPr>
        <p:txBody>
          <a:bodyPr>
            <a:normAutofit/>
          </a:bodyPr>
          <a:lstStyle/>
          <a:p>
            <a:r>
              <a:rPr lang="es-MX" sz="2400" dirty="0">
                <a:latin typeface="Aharoni" panose="02010803020104030203" pitchFamily="2" charset="-79"/>
                <a:cs typeface="Aharoni" panose="02010803020104030203" pitchFamily="2" charset="-79"/>
              </a:rPr>
              <a:t>En la actualidad los robots son muy utilizados en la industria, siendo un elemento indispensable en la mayoría de los procesos de manufactura.</a:t>
            </a:r>
          </a:p>
          <a:p>
            <a:r>
              <a:rPr lang="es-MX" sz="2400" dirty="0">
                <a:latin typeface="Aharoni" panose="02010803020104030203" pitchFamily="2" charset="-79"/>
                <a:cs typeface="Aharoni" panose="02010803020104030203" pitchFamily="2" charset="-79"/>
              </a:rPr>
              <a:t>         El robot industrial debido a su naturaleza multifuncional puede llevar a cabo un sin número de tareas, para lo cual es necesario estar dispuesto </a:t>
            </a:r>
            <a:r>
              <a:rPr lang="es-MX" sz="2400" dirty="0" smtClean="0">
                <a:latin typeface="Aharoni" panose="02010803020104030203" pitchFamily="2" charset="-79"/>
                <a:cs typeface="Aharoni" panose="02010803020104030203" pitchFamily="2" charset="-79"/>
              </a:rPr>
              <a:t> </a:t>
            </a:r>
            <a:r>
              <a:rPr lang="es-MX" sz="2400" dirty="0">
                <a:latin typeface="Aharoni" panose="02010803020104030203" pitchFamily="2" charset="-79"/>
                <a:cs typeface="Aharoni" panose="02010803020104030203" pitchFamily="2" charset="-79"/>
              </a:rPr>
              <a:t>a admitir cambios en el desarrollo del proceso primitivo como modificaciones en el diseño de piezas, sustitución de sistemas </a:t>
            </a:r>
            <a:r>
              <a:rPr lang="es-MX" sz="2400" dirty="0" smtClean="0">
                <a:latin typeface="Aharoni" panose="02010803020104030203" pitchFamily="2" charset="-79"/>
                <a:cs typeface="Aharoni" panose="02010803020104030203" pitchFamily="2" charset="-79"/>
              </a:rPr>
              <a:t>etc., </a:t>
            </a:r>
            <a:r>
              <a:rPr lang="es-MX" sz="2400" dirty="0">
                <a:latin typeface="Aharoni" panose="02010803020104030203" pitchFamily="2" charset="-79"/>
                <a:cs typeface="Aharoni" panose="02010803020104030203" pitchFamily="2" charset="-79"/>
              </a:rPr>
              <a:t>que faciliten y hagan posible la introducción del robot.</a:t>
            </a:r>
          </a:p>
          <a:p>
            <a:r>
              <a:rPr lang="es-MX" sz="2400" dirty="0">
                <a:latin typeface="Aharoni" panose="02010803020104030203" pitchFamily="2" charset="-79"/>
                <a:cs typeface="Aharoni" panose="02010803020104030203" pitchFamily="2" charset="-79"/>
              </a:rPr>
              <a:t>         En cuanto al tipo de robot a utilizar, se deben considerar por ejemplo velocidad de carga, capacidad de control, etc.</a:t>
            </a:r>
          </a:p>
          <a:p>
            <a:r>
              <a:rPr lang="es-MX" sz="2400" dirty="0">
                <a:latin typeface="Aharoni" panose="02010803020104030203" pitchFamily="2" charset="-79"/>
                <a:cs typeface="Aharoni" panose="02010803020104030203" pitchFamily="2" charset="-79"/>
              </a:rPr>
              <a:t>Uno de los principales usuarios de robots es la industria del automóvil. La empresa General Motors utiliza aproximadamente 16.000 robots para trabajos como soldadura por puntos, pintura, carga de máquinas, transferencia de piezas y montaje.</a:t>
            </a:r>
          </a:p>
          <a:p>
            <a:r>
              <a:rPr lang="es-MX"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0351317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7973" y="-2597258"/>
            <a:ext cx="10585341" cy="3329581"/>
          </a:xfrm>
        </p:spPr>
        <p:txBody>
          <a:bodyPr/>
          <a:lstStyle/>
          <a:p>
            <a:r>
              <a:rPr lang="es-MX" sz="4000" dirty="0"/>
              <a:t>Aplicación de Transferencia de Material</a:t>
            </a:r>
          </a:p>
        </p:txBody>
      </p:sp>
      <p:pic>
        <p:nvPicPr>
          <p:cNvPr id="4" name="Imagen 3"/>
          <p:cNvPicPr>
            <a:picLocks noChangeAspect="1"/>
          </p:cNvPicPr>
          <p:nvPr/>
        </p:nvPicPr>
        <p:blipFill>
          <a:blip r:embed="rId2"/>
          <a:stretch>
            <a:fillRect/>
          </a:stretch>
        </p:blipFill>
        <p:spPr>
          <a:xfrm>
            <a:off x="7656183" y="3876798"/>
            <a:ext cx="4535817" cy="2981202"/>
          </a:xfrm>
          <a:prstGeom prst="rect">
            <a:avLst/>
          </a:prstGeom>
        </p:spPr>
      </p:pic>
      <p:sp>
        <p:nvSpPr>
          <p:cNvPr id="3" name="Subtítulo 2"/>
          <p:cNvSpPr>
            <a:spLocks noGrp="1"/>
          </p:cNvSpPr>
          <p:nvPr>
            <p:ph type="subTitle" idx="1"/>
          </p:nvPr>
        </p:nvSpPr>
        <p:spPr>
          <a:xfrm>
            <a:off x="0" y="1658319"/>
            <a:ext cx="12192000" cy="4941377"/>
          </a:xfrm>
        </p:spPr>
        <p:txBody>
          <a:bodyPr>
            <a:normAutofit/>
          </a:bodyPr>
          <a:lstStyle/>
          <a:p>
            <a:r>
              <a:rPr lang="es-MX" sz="2400" dirty="0"/>
              <a:t>Las aplicaciones de transferencia de material se definen como aquellas operaciones en las cuales el objetivo primario es mover una pieza de una posición a otra. Son consideraras entre las operaciones más sencillas o directas de realizar por los robots.</a:t>
            </a:r>
          </a:p>
          <a:p>
            <a:r>
              <a:rPr lang="es-MX" sz="2400" dirty="0"/>
              <a:t>Para las aplicaciones de transferencia de material se requiere comúnmente un robot poco sofisticado, y los requisitos de enclavamiento con otros equipos son típicamente simples.</a:t>
            </a:r>
          </a:p>
          <a:p>
            <a:r>
              <a:rPr lang="es-MX" dirty="0"/>
              <a:t> </a:t>
            </a:r>
          </a:p>
          <a:p>
            <a:endParaRPr lang="es-MX" dirty="0"/>
          </a:p>
        </p:txBody>
      </p:sp>
    </p:spTree>
    <p:extLst>
      <p:ext uri="{BB962C8B-B14F-4D97-AF65-F5344CB8AC3E}">
        <p14:creationId xmlns:p14="http://schemas.microsoft.com/office/powerpoint/2010/main" val="492963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37435" y="-2464230"/>
            <a:ext cx="8825658" cy="3329581"/>
          </a:xfrm>
        </p:spPr>
        <p:txBody>
          <a:bodyPr/>
          <a:lstStyle/>
          <a:p>
            <a:r>
              <a:rPr lang="es-MX" sz="4000" dirty="0"/>
              <a:t>Agricultura</a:t>
            </a:r>
          </a:p>
        </p:txBody>
      </p:sp>
      <p:sp>
        <p:nvSpPr>
          <p:cNvPr id="3" name="Subtítulo 2"/>
          <p:cNvSpPr>
            <a:spLocks noGrp="1"/>
          </p:cNvSpPr>
          <p:nvPr>
            <p:ph type="subTitle" idx="1"/>
          </p:nvPr>
        </p:nvSpPr>
        <p:spPr>
          <a:xfrm>
            <a:off x="0" y="1007390"/>
            <a:ext cx="12192000" cy="4631410"/>
          </a:xfrm>
        </p:spPr>
        <p:txBody>
          <a:bodyPr>
            <a:normAutofit/>
          </a:bodyPr>
          <a:lstStyle/>
          <a:p>
            <a:r>
              <a:rPr lang="es-MX" dirty="0"/>
              <a:t>Para muchos la idea de tener un robot agricultor es ciencia ficción, sin embargo la realidad es muy diferente. El Instituto de Investigación Australiano, ha invertido una gran cantidad de dinero y tiempo en el desarrollo de este tipo de robots. Entre sus proyectos se encuentra una máquina que esquila a las ovejas. Donde la trayectoria del cortador sobre el cuerpo de las ovejas se planea con un modelo geométrico de la oveja, compensando el tamaño entre la oveja real y el modelo, a través de un conjunto de sensores que registran la información de la respiración del animal, para posteriormente  mandarla a una computadora que realiza las compensaciones necesarias y modifica la trayectoria del cortador en tiempo real</a:t>
            </a:r>
          </a:p>
        </p:txBody>
      </p:sp>
      <p:pic>
        <p:nvPicPr>
          <p:cNvPr id="4" name="Imagen 3"/>
          <p:cNvPicPr>
            <a:picLocks noChangeAspect="1"/>
          </p:cNvPicPr>
          <p:nvPr/>
        </p:nvPicPr>
        <p:blipFill>
          <a:blip r:embed="rId2"/>
          <a:stretch>
            <a:fillRect/>
          </a:stretch>
        </p:blipFill>
        <p:spPr>
          <a:xfrm>
            <a:off x="6369803" y="3859079"/>
            <a:ext cx="5822197" cy="2983786"/>
          </a:xfrm>
          <a:prstGeom prst="rect">
            <a:avLst/>
          </a:prstGeom>
        </p:spPr>
      </p:pic>
    </p:spTree>
    <p:extLst>
      <p:ext uri="{BB962C8B-B14F-4D97-AF65-F5344CB8AC3E}">
        <p14:creationId xmlns:p14="http://schemas.microsoft.com/office/powerpoint/2010/main" val="4171445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13653" y="-2581759"/>
            <a:ext cx="8825658" cy="3329581"/>
          </a:xfrm>
        </p:spPr>
        <p:txBody>
          <a:bodyPr/>
          <a:lstStyle/>
          <a:p>
            <a:r>
              <a:rPr lang="es-MX" sz="4000" dirty="0" smtClean="0"/>
              <a:t>medicina</a:t>
            </a:r>
            <a:endParaRPr lang="es-MX" sz="4000" dirty="0"/>
          </a:p>
        </p:txBody>
      </p:sp>
      <p:sp>
        <p:nvSpPr>
          <p:cNvPr id="3" name="Subtítulo 2"/>
          <p:cNvSpPr>
            <a:spLocks noGrp="1"/>
          </p:cNvSpPr>
          <p:nvPr>
            <p:ph type="subTitle" idx="1"/>
          </p:nvPr>
        </p:nvSpPr>
        <p:spPr>
          <a:xfrm>
            <a:off x="0" y="747822"/>
            <a:ext cx="12191999" cy="4890978"/>
          </a:xfrm>
        </p:spPr>
        <p:txBody>
          <a:bodyPr>
            <a:normAutofit/>
          </a:bodyPr>
          <a:lstStyle/>
          <a:p>
            <a:endParaRPr lang="es-MX" dirty="0"/>
          </a:p>
          <a:p>
            <a:r>
              <a:rPr lang="es-MX" dirty="0"/>
              <a:t> De entre las varias aplicaciones de la robótica a la medicina destaca la cirugía, realizándose determinadas operaciones de neurocirugía.</a:t>
            </a:r>
          </a:p>
          <a:p>
            <a:r>
              <a:rPr lang="es-MX" dirty="0"/>
              <a:t>         Mediante el robot es posible obtener la información necesaria para que el equipo médico decida el punto exacto donde debe ser realizada la incisión, para que penetre la sonda y obtener una muestra para realizar la biopsia. El robot se encuentra perfectamente situado con respecto al paciente y porta en su extremo los instrumentos necesarios para realizar la incisión, tomar la muestra, etc.</a:t>
            </a:r>
          </a:p>
          <a:p>
            <a:r>
              <a:rPr lang="es-MX" dirty="0"/>
              <a:t>         Otro posible beneficio de la aplicación de la robótica a la cirugía se encuentra en el </a:t>
            </a:r>
            <a:r>
              <a:rPr lang="es-MX" dirty="0" smtClean="0"/>
              <a:t>tele diagnóstico </a:t>
            </a:r>
            <a:r>
              <a:rPr lang="es-MX" dirty="0"/>
              <a:t>y la </a:t>
            </a:r>
            <a:r>
              <a:rPr lang="es-MX" dirty="0" smtClean="0"/>
              <a:t>tele cirugía, </a:t>
            </a:r>
            <a:r>
              <a:rPr lang="es-MX" dirty="0"/>
              <a:t>esta última consiste en la operación remota de un paciente mediante un </a:t>
            </a:r>
            <a:r>
              <a:rPr lang="es-MX" dirty="0" smtClean="0"/>
              <a:t>tele manipulador. </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814" y="4293031"/>
            <a:ext cx="5915185" cy="2403044"/>
          </a:xfrm>
          <a:prstGeom prst="rect">
            <a:avLst/>
          </a:prstGeom>
        </p:spPr>
      </p:pic>
    </p:spTree>
    <p:extLst>
      <p:ext uri="{BB962C8B-B14F-4D97-AF65-F5344CB8AC3E}">
        <p14:creationId xmlns:p14="http://schemas.microsoft.com/office/powerpoint/2010/main" val="41159683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29153" y="-2787141"/>
            <a:ext cx="8825658" cy="3329581"/>
          </a:xfrm>
        </p:spPr>
        <p:txBody>
          <a:bodyPr/>
          <a:lstStyle/>
          <a:p>
            <a:r>
              <a:rPr lang="es-MX" sz="4000" dirty="0" smtClean="0"/>
              <a:t>educación</a:t>
            </a:r>
            <a:endParaRPr lang="es-MX" sz="4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031" y="1286359"/>
            <a:ext cx="3326969" cy="5470901"/>
          </a:xfrm>
          <a:prstGeom prst="rect">
            <a:avLst/>
          </a:prstGeom>
        </p:spPr>
      </p:pic>
      <p:sp>
        <p:nvSpPr>
          <p:cNvPr id="3" name="Subtítulo 2"/>
          <p:cNvSpPr>
            <a:spLocks noGrp="1"/>
          </p:cNvSpPr>
          <p:nvPr>
            <p:ph type="subTitle" idx="1"/>
          </p:nvPr>
        </p:nvSpPr>
        <p:spPr>
          <a:xfrm>
            <a:off x="0" y="542441"/>
            <a:ext cx="8865031" cy="5773118"/>
          </a:xfrm>
        </p:spPr>
        <p:txBody>
          <a:bodyPr>
            <a:noAutofit/>
          </a:bodyPr>
          <a:lstStyle/>
          <a:p>
            <a:r>
              <a:rPr lang="es-MX" sz="1800" dirty="0"/>
              <a:t> Los robots están apareciendo en los salones de clases de tres distintas formas:</a:t>
            </a:r>
          </a:p>
          <a:p>
            <a:r>
              <a:rPr lang="es-MX" sz="1800" dirty="0"/>
              <a:t>·         Primero, los programas educacionales utilizan la simulación de control de robots como un medio de enseñanza. Un ejemplo palpable es la utilización del lenguaje de programación del robot Karel, el cual es un subconjunto de Pascal utilizado para la introducción a la enseñanza de la programación.</a:t>
            </a:r>
          </a:p>
          <a:p>
            <a:r>
              <a:rPr lang="es-MX" sz="1800" dirty="0"/>
              <a:t>·         El segundo y de uso más común es el uso del robot tortuga en conjunción con el lenguaje LOGO para enseñar ciencias computacionales. LOGO fue creado con la intención de proporcionar al estudiante un medio natural y divertido en el aprendizaje de las matemáticas.</a:t>
            </a:r>
          </a:p>
          <a:p>
            <a:r>
              <a:rPr lang="es-MX" sz="1800" dirty="0"/>
              <a:t>·         En tercer lugar está el uso de los robots en los salones de clases. Una serie de manipuladores de bajo costo, robots móviles y sistemas completos desarrollados para su utilización en los laboratorios educacionales.</a:t>
            </a:r>
          </a:p>
          <a:p>
            <a:r>
              <a:rPr lang="es-MX" sz="1800" dirty="0"/>
              <a:t>     Debido a su bajo costo muchos de estos sistemas no poseen una     fiabilidad en su sistema mecánico, tienen poca exactitud, no existen     los sensores y en su mayoría carecen de software.</a:t>
            </a:r>
          </a:p>
          <a:p>
            <a:r>
              <a:rPr lang="es-MX" sz="1800" dirty="0"/>
              <a:t> </a:t>
            </a:r>
          </a:p>
        </p:txBody>
      </p:sp>
    </p:spTree>
    <p:extLst>
      <p:ext uri="{BB962C8B-B14F-4D97-AF65-F5344CB8AC3E}">
        <p14:creationId xmlns:p14="http://schemas.microsoft.com/office/powerpoint/2010/main" val="3506138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603687" y="-2727702"/>
            <a:ext cx="8825658" cy="3329581"/>
          </a:xfrm>
        </p:spPr>
        <p:txBody>
          <a:bodyPr/>
          <a:lstStyle/>
          <a:p>
            <a:r>
              <a:rPr lang="es-MX" sz="4000" dirty="0" smtClean="0"/>
              <a:t>Áreas espacial</a:t>
            </a:r>
            <a:endParaRPr lang="es-MX" sz="4000" dirty="0"/>
          </a:p>
        </p:txBody>
      </p:sp>
      <p:sp>
        <p:nvSpPr>
          <p:cNvPr id="3" name="Subtítulo 2"/>
          <p:cNvSpPr>
            <a:spLocks noGrp="1"/>
          </p:cNvSpPr>
          <p:nvPr>
            <p:ph type="subTitle" idx="1"/>
          </p:nvPr>
        </p:nvSpPr>
        <p:spPr>
          <a:xfrm>
            <a:off x="0" y="1113323"/>
            <a:ext cx="12192000" cy="5036921"/>
          </a:xfrm>
        </p:spPr>
        <p:txBody>
          <a:bodyPr>
            <a:normAutofit/>
          </a:bodyPr>
          <a:lstStyle/>
          <a:p>
            <a:r>
              <a:rPr lang="es-MX" sz="2400" dirty="0"/>
              <a:t>Se están desarrollando los robots necesarios para explorar las superficies planetarias: los potenciales sitios de desembarco, las áreas de interés científico y la recogida de muestras para el análisis. Estos robots requieren altos niveles de autonomía, incluso la habilidad para realizar navegación local, identificando áreas de interés científico potencial, regulando los recursos de a bordo y desarrollando actividades de exploración en conjunción con el control terrestre. Estos robots deben ser de bajo costo y alto grado de miniaturización.</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22549"/>
            <a:ext cx="6096000" cy="2735451"/>
          </a:xfrm>
          <a:prstGeom prst="rect">
            <a:avLst/>
          </a:prstGeom>
        </p:spPr>
      </p:pic>
    </p:spTree>
    <p:extLst>
      <p:ext uri="{BB962C8B-B14F-4D97-AF65-F5344CB8AC3E}">
        <p14:creationId xmlns:p14="http://schemas.microsoft.com/office/powerpoint/2010/main" val="1995125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84135" y="-2541722"/>
            <a:ext cx="8825658" cy="3329581"/>
          </a:xfrm>
        </p:spPr>
        <p:txBody>
          <a:bodyPr/>
          <a:lstStyle/>
          <a:p>
            <a:r>
              <a:rPr lang="es-MX" sz="4000" dirty="0" smtClean="0"/>
              <a:t>conclusión</a:t>
            </a:r>
            <a:endParaRPr lang="es-MX" sz="4000" dirty="0"/>
          </a:p>
        </p:txBody>
      </p:sp>
      <p:sp>
        <p:nvSpPr>
          <p:cNvPr id="3" name="Subtítulo 2"/>
          <p:cNvSpPr>
            <a:spLocks noGrp="1"/>
          </p:cNvSpPr>
          <p:nvPr>
            <p:ph type="subTitle" idx="1"/>
          </p:nvPr>
        </p:nvSpPr>
        <p:spPr>
          <a:xfrm>
            <a:off x="0" y="1146876"/>
            <a:ext cx="12192000" cy="3688596"/>
          </a:xfrm>
        </p:spPr>
        <p:txBody>
          <a:bodyPr>
            <a:normAutofit/>
          </a:bodyPr>
          <a:lstStyle/>
          <a:p>
            <a:r>
              <a:rPr lang="es-MX" sz="2400" dirty="0" smtClean="0"/>
              <a:t>En este trabajo aprendimos sobre la robótica </a:t>
            </a:r>
          </a:p>
          <a:p>
            <a:r>
              <a:rPr lang="es-MX" sz="2400" dirty="0" smtClean="0"/>
              <a:t>Su historia como se origino sus aspectos sus características</a:t>
            </a:r>
          </a:p>
          <a:p>
            <a:r>
              <a:rPr lang="es-MX" sz="2400" dirty="0" smtClean="0"/>
              <a:t>Donde se aplica como por ejemplo </a:t>
            </a:r>
          </a:p>
          <a:p>
            <a:r>
              <a:rPr lang="es-MX" sz="2400" dirty="0" smtClean="0"/>
              <a:t>En la educación se esta influyendo mucho lo que es la robótica los jóvenes se están interesando sobre construir robot</a:t>
            </a:r>
          </a:p>
          <a:p>
            <a:r>
              <a:rPr lang="es-MX" sz="2400" dirty="0" smtClean="0"/>
              <a:t>En medicina se están utilizando muchos robot hasta se están remplazando los que asen los doctores </a:t>
            </a:r>
          </a:p>
          <a:p>
            <a:r>
              <a:rPr lang="es-MX" sz="2400" dirty="0" smtClean="0"/>
              <a:t>Entre muchas cosas mas se aprendió</a:t>
            </a:r>
            <a:endParaRPr lang="es-MX"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197" y="4045058"/>
            <a:ext cx="4845803" cy="2635357"/>
          </a:xfrm>
          <a:prstGeom prst="rect">
            <a:avLst/>
          </a:prstGeom>
        </p:spPr>
      </p:pic>
    </p:spTree>
    <p:extLst>
      <p:ext uri="{BB962C8B-B14F-4D97-AF65-F5344CB8AC3E}">
        <p14:creationId xmlns:p14="http://schemas.microsoft.com/office/powerpoint/2010/main" val="3134073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322</TotalTime>
  <Words>972</Words>
  <Application>Microsoft Office PowerPoint</Application>
  <PresentationFormat>Panorámica</PresentationFormat>
  <Paragraphs>39</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Aharoni</vt:lpstr>
      <vt:lpstr>Angsana New</vt:lpstr>
      <vt:lpstr>Arial</vt:lpstr>
      <vt:lpstr>Bodoni MT Condensed</vt:lpstr>
      <vt:lpstr>Century Gothic</vt:lpstr>
      <vt:lpstr>Wingdings 3</vt:lpstr>
      <vt:lpstr>Ion</vt:lpstr>
      <vt:lpstr>Republica de panamá Ministerio de Educacion I.PT.A El Silencio trabajo de:     informática  tema:        introducción ala robotica elaborado por: kaira lopez       teresa abrego                       Leonardo beker                       Eugenio michell                       Erick Abrego nivel:11°E profesor: JOSE SANTOS </vt:lpstr>
      <vt:lpstr>Introducción ala robótica</vt:lpstr>
      <vt:lpstr>Introducción en la industria</vt:lpstr>
      <vt:lpstr>Aplicación de Transferencia de Material</vt:lpstr>
      <vt:lpstr>Agricultura</vt:lpstr>
      <vt:lpstr>medicina</vt:lpstr>
      <vt:lpstr>educación</vt:lpstr>
      <vt:lpstr>Áreas espacial</vt:lpstr>
      <vt:lpstr>conclusión</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Republica de panamá Ministerio de Educacion I.PT.A El Silencio trabajo de  informática  tema introducción ala robotica elaborado por:kaira lopez teresa abrego Leonardo beker Eugenio michell Diomedes abrego nivel:XI|</dc:title>
  <dc:creator>Lopez</dc:creator>
  <cp:lastModifiedBy>Lopez</cp:lastModifiedBy>
  <cp:revision>16</cp:revision>
  <dcterms:created xsi:type="dcterms:W3CDTF">2015-05-07T19:41:13Z</dcterms:created>
  <dcterms:modified xsi:type="dcterms:W3CDTF">2015-05-17T02:15:40Z</dcterms:modified>
</cp:coreProperties>
</file>