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7" r:id="rId4"/>
    <p:sldId id="268" r:id="rId5"/>
    <p:sldId id="269" r:id="rId6"/>
    <p:sldId id="275" r:id="rId7"/>
    <p:sldId id="270" r:id="rId8"/>
    <p:sldId id="274" r:id="rId9"/>
    <p:sldId id="261" r:id="rId10"/>
    <p:sldId id="271" r:id="rId11"/>
    <p:sldId id="262" r:id="rId12"/>
    <p:sldId id="272" r:id="rId13"/>
    <p:sldId id="273" r:id="rId14"/>
    <p:sldId id="263" r:id="rId15"/>
    <p:sldId id="264" r:id="rId16"/>
    <p:sldId id="276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420" autoAdjust="0"/>
  </p:normalViewPr>
  <p:slideViewPr>
    <p:cSldViewPr>
      <p:cViewPr varScale="1">
        <p:scale>
          <a:sx n="69" d="100"/>
          <a:sy n="69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B9FC5-D74D-4CB8-9339-2AFC0B30CDF6}" type="doc">
      <dgm:prSet loTypeId="urn:microsoft.com/office/officeart/2005/8/layout/hList7" loCatId="list" qsTypeId="urn:microsoft.com/office/officeart/2005/8/quickstyle/3d4" qsCatId="3D" csTypeId="urn:microsoft.com/office/officeart/2005/8/colors/accent0_3" csCatId="mainScheme" phldr="1"/>
      <dgm:spPr/>
    </dgm:pt>
    <dgm:pt modelId="{955721D0-A2E0-4CB3-BEB8-3363077647C5}">
      <dgm:prSet phldrT="[Texto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s-MX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RENOVABLES</a:t>
          </a:r>
          <a:endParaRPr lang="es-MX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4998AC5-8CEC-4D41-903C-8D5E9492ABEE}" type="parTrans" cxnId="{72E90C96-C2B8-4591-A343-FF4576A2A413}">
      <dgm:prSet/>
      <dgm:spPr/>
      <dgm:t>
        <a:bodyPr/>
        <a:lstStyle/>
        <a:p>
          <a:endParaRPr lang="es-MX"/>
        </a:p>
      </dgm:t>
    </dgm:pt>
    <dgm:pt modelId="{41B61F9D-7DA9-42EF-9CC1-F35A299B6B27}" type="sibTrans" cxnId="{72E90C96-C2B8-4591-A343-FF4576A2A413}">
      <dgm:prSet/>
      <dgm:spPr/>
      <dgm:t>
        <a:bodyPr/>
        <a:lstStyle/>
        <a:p>
          <a:endParaRPr lang="es-MX"/>
        </a:p>
      </dgm:t>
    </dgm:pt>
    <dgm:pt modelId="{232D4AAF-210B-47B5-9639-919DE9EDAA06}">
      <dgm:prSet phldrT="[Texto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s-MX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NO RENOVABES</a:t>
          </a:r>
          <a:endParaRPr lang="es-MX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03ED329-E4BB-46B8-AB25-BBB81E0171DB}" type="parTrans" cxnId="{DB09297D-61FC-4E85-8DFB-EE644E76F7FC}">
      <dgm:prSet/>
      <dgm:spPr/>
      <dgm:t>
        <a:bodyPr/>
        <a:lstStyle/>
        <a:p>
          <a:endParaRPr lang="es-MX"/>
        </a:p>
      </dgm:t>
    </dgm:pt>
    <dgm:pt modelId="{26770594-66FD-4540-AC91-FD2F04C5C843}" type="sibTrans" cxnId="{DB09297D-61FC-4E85-8DFB-EE644E76F7FC}">
      <dgm:prSet/>
      <dgm:spPr/>
      <dgm:t>
        <a:bodyPr/>
        <a:lstStyle/>
        <a:p>
          <a:endParaRPr lang="es-MX"/>
        </a:p>
      </dgm:t>
    </dgm:pt>
    <dgm:pt modelId="{C781B399-6186-423B-A928-FE247B5B62E4}" type="pres">
      <dgm:prSet presAssocID="{854B9FC5-D74D-4CB8-9339-2AFC0B30CDF6}" presName="Name0" presStyleCnt="0">
        <dgm:presLayoutVars>
          <dgm:dir/>
          <dgm:resizeHandles val="exact"/>
        </dgm:presLayoutVars>
      </dgm:prSet>
      <dgm:spPr/>
    </dgm:pt>
    <dgm:pt modelId="{863EF9EA-F072-4A25-8E21-70D4EEED1667}" type="pres">
      <dgm:prSet presAssocID="{854B9FC5-D74D-4CB8-9339-2AFC0B30CDF6}" presName="fgShape" presStyleLbl="fgShp" presStyleIdx="0" presStyleCnt="1"/>
      <dgm:spPr/>
    </dgm:pt>
    <dgm:pt modelId="{303B0810-EDAD-4A90-A897-939582C87455}" type="pres">
      <dgm:prSet presAssocID="{854B9FC5-D74D-4CB8-9339-2AFC0B30CDF6}" presName="linComp" presStyleCnt="0"/>
      <dgm:spPr/>
    </dgm:pt>
    <dgm:pt modelId="{980BCCF0-B26F-4C6F-8616-77508665B96F}" type="pres">
      <dgm:prSet presAssocID="{955721D0-A2E0-4CB3-BEB8-3363077647C5}" presName="compNode" presStyleCnt="0"/>
      <dgm:spPr/>
    </dgm:pt>
    <dgm:pt modelId="{572CAB00-CA4B-4896-AA18-084893B19680}" type="pres">
      <dgm:prSet presAssocID="{955721D0-A2E0-4CB3-BEB8-3363077647C5}" presName="bkgdShape" presStyleLbl="node1" presStyleIdx="0" presStyleCnt="2"/>
      <dgm:spPr/>
      <dgm:t>
        <a:bodyPr/>
        <a:lstStyle/>
        <a:p>
          <a:endParaRPr lang="es-MX"/>
        </a:p>
      </dgm:t>
    </dgm:pt>
    <dgm:pt modelId="{4F12DA8C-F2E9-4127-939F-E681D75D8B8F}" type="pres">
      <dgm:prSet presAssocID="{955721D0-A2E0-4CB3-BEB8-3363077647C5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C93810-9B84-4D4D-AA65-7EF81FE6D4FC}" type="pres">
      <dgm:prSet presAssocID="{955721D0-A2E0-4CB3-BEB8-3363077647C5}" presName="invisiNode" presStyleLbl="node1" presStyleIdx="0" presStyleCnt="2"/>
      <dgm:spPr/>
    </dgm:pt>
    <dgm:pt modelId="{DCC98DFF-C4EC-4524-B7E6-E61067E6193D}" type="pres">
      <dgm:prSet presAssocID="{955721D0-A2E0-4CB3-BEB8-3363077647C5}" presName="imagNode" presStyleLbl="fgImgPlace1" presStyleIdx="0" presStyleCnt="2" custScaleX="179863" custScaleY="159574" custLinFactNeighborY="111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91B607-8F65-4EA1-85D2-541ABA2853F6}" type="pres">
      <dgm:prSet presAssocID="{41B61F9D-7DA9-42EF-9CC1-F35A299B6B2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876D949-644F-45E3-8BD9-83EB17564270}" type="pres">
      <dgm:prSet presAssocID="{232D4AAF-210B-47B5-9639-919DE9EDAA06}" presName="compNode" presStyleCnt="0"/>
      <dgm:spPr/>
    </dgm:pt>
    <dgm:pt modelId="{58B501D9-F715-485C-8DEF-A5A58690D98D}" type="pres">
      <dgm:prSet presAssocID="{232D4AAF-210B-47B5-9639-919DE9EDAA06}" presName="bkgdShape" presStyleLbl="node1" presStyleIdx="1" presStyleCnt="2" custLinFactNeighborY="-6"/>
      <dgm:spPr/>
      <dgm:t>
        <a:bodyPr/>
        <a:lstStyle/>
        <a:p>
          <a:endParaRPr lang="es-MX"/>
        </a:p>
      </dgm:t>
    </dgm:pt>
    <dgm:pt modelId="{8BBBBF70-9D59-43D0-8A40-42D8309890A0}" type="pres">
      <dgm:prSet presAssocID="{232D4AAF-210B-47B5-9639-919DE9EDAA0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174BD4-2D14-4A34-8052-CD55277F82F4}" type="pres">
      <dgm:prSet presAssocID="{232D4AAF-210B-47B5-9639-919DE9EDAA06}" presName="invisiNode" presStyleLbl="node1" presStyleIdx="1" presStyleCnt="2"/>
      <dgm:spPr/>
    </dgm:pt>
    <dgm:pt modelId="{1140E3D0-4A41-4306-BB0D-195514FD507D}" type="pres">
      <dgm:prSet presAssocID="{232D4AAF-210B-47B5-9639-919DE9EDAA06}" presName="imagNode" presStyleLbl="fgImgPlace1" presStyleIdx="1" presStyleCnt="2" custScaleX="155236" custScaleY="159574" custLinFactNeighborY="6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2E90C96-C2B8-4591-A343-FF4576A2A413}" srcId="{854B9FC5-D74D-4CB8-9339-2AFC0B30CDF6}" destId="{955721D0-A2E0-4CB3-BEB8-3363077647C5}" srcOrd="0" destOrd="0" parTransId="{24998AC5-8CEC-4D41-903C-8D5E9492ABEE}" sibTransId="{41B61F9D-7DA9-42EF-9CC1-F35A299B6B27}"/>
    <dgm:cxn modelId="{DB09297D-61FC-4E85-8DFB-EE644E76F7FC}" srcId="{854B9FC5-D74D-4CB8-9339-2AFC0B30CDF6}" destId="{232D4AAF-210B-47B5-9639-919DE9EDAA06}" srcOrd="1" destOrd="0" parTransId="{303ED329-E4BB-46B8-AB25-BBB81E0171DB}" sibTransId="{26770594-66FD-4540-AC91-FD2F04C5C843}"/>
    <dgm:cxn modelId="{0CC7317A-0595-4988-932B-32E1E9E3FF91}" type="presOf" srcId="{955721D0-A2E0-4CB3-BEB8-3363077647C5}" destId="{572CAB00-CA4B-4896-AA18-084893B19680}" srcOrd="0" destOrd="0" presId="urn:microsoft.com/office/officeart/2005/8/layout/hList7"/>
    <dgm:cxn modelId="{F8F5D9D8-451F-4AC6-8FBF-7CE51057A91B}" type="presOf" srcId="{955721D0-A2E0-4CB3-BEB8-3363077647C5}" destId="{4F12DA8C-F2E9-4127-939F-E681D75D8B8F}" srcOrd="1" destOrd="0" presId="urn:microsoft.com/office/officeart/2005/8/layout/hList7"/>
    <dgm:cxn modelId="{69B5B0B0-0E0B-4B0A-8A0E-77A99E835080}" type="presOf" srcId="{854B9FC5-D74D-4CB8-9339-2AFC0B30CDF6}" destId="{C781B399-6186-423B-A928-FE247B5B62E4}" srcOrd="0" destOrd="0" presId="urn:microsoft.com/office/officeart/2005/8/layout/hList7"/>
    <dgm:cxn modelId="{DC06EE19-CF6D-4D03-8383-A8D792A1EDA6}" type="presOf" srcId="{232D4AAF-210B-47B5-9639-919DE9EDAA06}" destId="{8BBBBF70-9D59-43D0-8A40-42D8309890A0}" srcOrd="1" destOrd="0" presId="urn:microsoft.com/office/officeart/2005/8/layout/hList7"/>
    <dgm:cxn modelId="{E06F5F60-456D-4735-9291-2E1A38534FC8}" type="presOf" srcId="{41B61F9D-7DA9-42EF-9CC1-F35A299B6B27}" destId="{F891B607-8F65-4EA1-85D2-541ABA2853F6}" srcOrd="0" destOrd="0" presId="urn:microsoft.com/office/officeart/2005/8/layout/hList7"/>
    <dgm:cxn modelId="{3923689C-59D7-4527-980D-A0C1F457AE26}" type="presOf" srcId="{232D4AAF-210B-47B5-9639-919DE9EDAA06}" destId="{58B501D9-F715-485C-8DEF-A5A58690D98D}" srcOrd="0" destOrd="0" presId="urn:microsoft.com/office/officeart/2005/8/layout/hList7"/>
    <dgm:cxn modelId="{40A9ACC6-2E87-4463-B983-7E954125A43A}" type="presParOf" srcId="{C781B399-6186-423B-A928-FE247B5B62E4}" destId="{863EF9EA-F072-4A25-8E21-70D4EEED1667}" srcOrd="0" destOrd="0" presId="urn:microsoft.com/office/officeart/2005/8/layout/hList7"/>
    <dgm:cxn modelId="{6265DDF4-65E5-4747-80C1-E31BA4146526}" type="presParOf" srcId="{C781B399-6186-423B-A928-FE247B5B62E4}" destId="{303B0810-EDAD-4A90-A897-939582C87455}" srcOrd="1" destOrd="0" presId="urn:microsoft.com/office/officeart/2005/8/layout/hList7"/>
    <dgm:cxn modelId="{FDD2BADB-C794-4603-92D7-CC976D8EDA33}" type="presParOf" srcId="{303B0810-EDAD-4A90-A897-939582C87455}" destId="{980BCCF0-B26F-4C6F-8616-77508665B96F}" srcOrd="0" destOrd="0" presId="urn:microsoft.com/office/officeart/2005/8/layout/hList7"/>
    <dgm:cxn modelId="{5DDE4B40-20E1-49C1-9FD6-CDF980E4B0DE}" type="presParOf" srcId="{980BCCF0-B26F-4C6F-8616-77508665B96F}" destId="{572CAB00-CA4B-4896-AA18-084893B19680}" srcOrd="0" destOrd="0" presId="urn:microsoft.com/office/officeart/2005/8/layout/hList7"/>
    <dgm:cxn modelId="{EABA05F1-6559-4EBD-9DB2-F82DE4CFD6E0}" type="presParOf" srcId="{980BCCF0-B26F-4C6F-8616-77508665B96F}" destId="{4F12DA8C-F2E9-4127-939F-E681D75D8B8F}" srcOrd="1" destOrd="0" presId="urn:microsoft.com/office/officeart/2005/8/layout/hList7"/>
    <dgm:cxn modelId="{27844A4B-9B91-4BC4-91DA-15858E56811C}" type="presParOf" srcId="{980BCCF0-B26F-4C6F-8616-77508665B96F}" destId="{49C93810-9B84-4D4D-AA65-7EF81FE6D4FC}" srcOrd="2" destOrd="0" presId="urn:microsoft.com/office/officeart/2005/8/layout/hList7"/>
    <dgm:cxn modelId="{B46CF57C-D846-43E5-9646-8E46D516CFBE}" type="presParOf" srcId="{980BCCF0-B26F-4C6F-8616-77508665B96F}" destId="{DCC98DFF-C4EC-4524-B7E6-E61067E6193D}" srcOrd="3" destOrd="0" presId="urn:microsoft.com/office/officeart/2005/8/layout/hList7"/>
    <dgm:cxn modelId="{816D31D2-D5CB-419C-AA5F-FF9652474A5D}" type="presParOf" srcId="{303B0810-EDAD-4A90-A897-939582C87455}" destId="{F891B607-8F65-4EA1-85D2-541ABA2853F6}" srcOrd="1" destOrd="0" presId="urn:microsoft.com/office/officeart/2005/8/layout/hList7"/>
    <dgm:cxn modelId="{6309A65A-2209-4693-B2E4-381B3E547989}" type="presParOf" srcId="{303B0810-EDAD-4A90-A897-939582C87455}" destId="{7876D949-644F-45E3-8BD9-83EB17564270}" srcOrd="2" destOrd="0" presId="urn:microsoft.com/office/officeart/2005/8/layout/hList7"/>
    <dgm:cxn modelId="{093E045A-A75D-4EC0-A79D-8B3BCAB5FB19}" type="presParOf" srcId="{7876D949-644F-45E3-8BD9-83EB17564270}" destId="{58B501D9-F715-485C-8DEF-A5A58690D98D}" srcOrd="0" destOrd="0" presId="urn:microsoft.com/office/officeart/2005/8/layout/hList7"/>
    <dgm:cxn modelId="{96F39031-9376-4319-A34B-51D4FCA2CAE1}" type="presParOf" srcId="{7876D949-644F-45E3-8BD9-83EB17564270}" destId="{8BBBBF70-9D59-43D0-8A40-42D8309890A0}" srcOrd="1" destOrd="0" presId="urn:microsoft.com/office/officeart/2005/8/layout/hList7"/>
    <dgm:cxn modelId="{6B820224-EDD5-4044-89B6-31240D8EE372}" type="presParOf" srcId="{7876D949-644F-45E3-8BD9-83EB17564270}" destId="{AE174BD4-2D14-4A34-8052-CD55277F82F4}" srcOrd="2" destOrd="0" presId="urn:microsoft.com/office/officeart/2005/8/layout/hList7"/>
    <dgm:cxn modelId="{ACCC97DC-A6D8-4E9C-81D3-2C59E0FCFFC2}" type="presParOf" srcId="{7876D949-644F-45E3-8BD9-83EB17564270}" destId="{1140E3D0-4A41-4306-BB0D-195514FD507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CAB00-CA4B-4896-AA18-084893B19680}">
      <dsp:nvSpPr>
        <dsp:cNvPr id="0" name=""/>
        <dsp:cNvSpPr/>
      </dsp:nvSpPr>
      <dsp:spPr>
        <a:xfrm>
          <a:off x="2619" y="79635"/>
          <a:ext cx="3000375" cy="40640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RENOVABLES</a:t>
          </a:r>
          <a:endParaRPr lang="es-MX" sz="28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619" y="1705235"/>
        <a:ext cx="3000375" cy="1625600"/>
      </dsp:txXfrm>
    </dsp:sp>
    <dsp:sp modelId="{DCC98DFF-C4EC-4524-B7E6-E61067E6193D}">
      <dsp:nvSpPr>
        <dsp:cNvPr id="0" name=""/>
        <dsp:cNvSpPr/>
      </dsp:nvSpPr>
      <dsp:spPr>
        <a:xfrm>
          <a:off x="285753" y="71434"/>
          <a:ext cx="2434107" cy="21595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501D9-F715-485C-8DEF-A5A58690D98D}">
      <dsp:nvSpPr>
        <dsp:cNvPr id="0" name=""/>
        <dsp:cNvSpPr/>
      </dsp:nvSpPr>
      <dsp:spPr>
        <a:xfrm>
          <a:off x="3093005" y="79391"/>
          <a:ext cx="3000375" cy="40640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NO RENOVABES</a:t>
          </a:r>
          <a:endParaRPr lang="es-MX" sz="28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093005" y="1704991"/>
        <a:ext cx="3000375" cy="1625600"/>
      </dsp:txXfrm>
    </dsp:sp>
    <dsp:sp modelId="{1140E3D0-4A41-4306-BB0D-195514FD507D}">
      <dsp:nvSpPr>
        <dsp:cNvPr id="0" name=""/>
        <dsp:cNvSpPr/>
      </dsp:nvSpPr>
      <dsp:spPr>
        <a:xfrm>
          <a:off x="3542779" y="-71434"/>
          <a:ext cx="2100827" cy="21595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EF9EA-F072-4A25-8E21-70D4EEED1667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B832C7-D835-44CC-86A6-E3F3B639BE7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0E09-9882-434C-A15C-4E91972E185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04396-C4B6-461F-8D66-603DA68A75F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437CBB0-703B-4397-B408-C4B2223B75E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62770-2307-469B-AC92-0FD08CC64C5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50B9F-26AD-437E-9548-CED684A7B8A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B04ED-F085-4223-B42D-AFD06ABA086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AB03C-C1F2-4F7A-B201-AD257C9CD35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7F037-9837-447D-B2F2-67C7729FE0C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17BC6-F733-4E7F-9602-D7669DFFAB2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8816-17AA-41B0-A769-199BA3C04E5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FAFBD-4292-4379-A3B1-97677ECD8A4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2A10AE-B245-4005-9978-5DB891E6EABE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xuletas.es/ficha/erosion-y-desertizacion-consecuencias-y-causas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142976" y="2571744"/>
            <a:ext cx="892975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Impacto Ambiental</a:t>
            </a:r>
            <a:endParaRPr lang="es-ES" sz="9600" b="1" dirty="0">
              <a:ln w="3155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ESPECIES EN PELIGRO DE EXTINCIÓN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1026294" y="2738766"/>
            <a:ext cx="7043913" cy="3033618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gray">
          <a:xfrm>
            <a:off x="2071670" y="4643446"/>
            <a:ext cx="2571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s-MX" u="sng" dirty="0" smtClean="0"/>
              <a:t>6. </a:t>
            </a:r>
            <a:r>
              <a:rPr lang="es-MX" b="1" u="sng" dirty="0" smtClean="0"/>
              <a:t>Elefante asiático</a:t>
            </a:r>
            <a:r>
              <a:rPr lang="es-MX" u="sng" dirty="0" smtClean="0"/>
              <a:t> (</a:t>
            </a:r>
            <a:r>
              <a:rPr lang="es-MX" u="sng" dirty="0" err="1" smtClean="0"/>
              <a:t>Elephas</a:t>
            </a:r>
            <a:r>
              <a:rPr lang="es-MX" u="sng" dirty="0" smtClean="0"/>
              <a:t> </a:t>
            </a:r>
            <a:r>
              <a:rPr lang="es-MX" u="sng" dirty="0" err="1" smtClean="0"/>
              <a:t>maximus</a:t>
            </a:r>
            <a:r>
              <a:rPr lang="es-MX" u="sng" dirty="0" smtClean="0"/>
              <a:t>) 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gray">
          <a:xfrm>
            <a:off x="3857620" y="3214686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s-MX" u="sng" dirty="0" smtClean="0"/>
              <a:t>7. </a:t>
            </a:r>
            <a:r>
              <a:rPr lang="es-MX" b="1" u="sng" dirty="0" smtClean="0"/>
              <a:t>Tortuga de nariz de cerdo</a:t>
            </a:r>
            <a:r>
              <a:rPr lang="es-MX" u="sng" dirty="0" smtClean="0"/>
              <a:t> (</a:t>
            </a:r>
            <a:r>
              <a:rPr lang="es-MX" u="sng" dirty="0" err="1" smtClean="0"/>
              <a:t>Carettochelys</a:t>
            </a:r>
            <a:r>
              <a:rPr lang="es-MX" u="sng" dirty="0" smtClean="0"/>
              <a:t> </a:t>
            </a:r>
            <a:r>
              <a:rPr lang="es-MX" u="sng" dirty="0" err="1" smtClean="0"/>
              <a:t>insculpta</a:t>
            </a:r>
            <a:r>
              <a:rPr lang="es-MX" u="sng" dirty="0" smtClean="0"/>
              <a:t>) 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gray">
          <a:xfrm>
            <a:off x="7072330" y="3143248"/>
            <a:ext cx="1785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s-MX" u="sng" dirty="0" smtClean="0"/>
              <a:t>8. </a:t>
            </a:r>
            <a:r>
              <a:rPr lang="es-MX" b="1" u="sng" dirty="0" smtClean="0"/>
              <a:t>Cacatúa de cresta amarilla</a:t>
            </a:r>
            <a:r>
              <a:rPr lang="es-MX" u="sng" dirty="0" smtClean="0"/>
              <a:t> (</a:t>
            </a:r>
            <a:r>
              <a:rPr lang="es-MX" u="sng" dirty="0" err="1" smtClean="0"/>
              <a:t>Cacatua</a:t>
            </a:r>
            <a:r>
              <a:rPr lang="es-MX" u="sng" dirty="0" smtClean="0"/>
              <a:t> </a:t>
            </a:r>
            <a:r>
              <a:rPr lang="es-MX" u="sng" dirty="0" err="1" smtClean="0"/>
              <a:t>sulphurea</a:t>
            </a:r>
            <a:r>
              <a:rPr lang="es-MX" u="sng" dirty="0" smtClean="0"/>
              <a:t>): 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gray">
          <a:xfrm>
            <a:off x="4214810" y="6072206"/>
            <a:ext cx="4143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s-MX" u="sng" dirty="0" smtClean="0"/>
              <a:t>10. </a:t>
            </a:r>
            <a:r>
              <a:rPr lang="es-MX" b="1" u="sng" dirty="0" smtClean="0"/>
              <a:t>Tejos asiáticos</a:t>
            </a:r>
            <a:r>
              <a:rPr lang="es-MX" u="sng" dirty="0" smtClean="0"/>
              <a:t> (</a:t>
            </a:r>
            <a:r>
              <a:rPr lang="es-MX" u="sng" dirty="0" err="1" smtClean="0"/>
              <a:t>Taxus</a:t>
            </a:r>
            <a:r>
              <a:rPr lang="es-MX" u="sng" dirty="0" smtClean="0"/>
              <a:t> </a:t>
            </a:r>
            <a:r>
              <a:rPr lang="es-MX" u="sng" dirty="0" err="1" smtClean="0"/>
              <a:t>chinensis</a:t>
            </a:r>
            <a:r>
              <a:rPr lang="es-MX" u="sng" dirty="0" smtClean="0"/>
              <a:t>, T. </a:t>
            </a:r>
            <a:r>
              <a:rPr lang="es-MX" u="sng" dirty="0" err="1" smtClean="0"/>
              <a:t>cuspidata</a:t>
            </a:r>
            <a:r>
              <a:rPr lang="es-MX" u="sng" dirty="0" smtClean="0"/>
              <a:t>, T. </a:t>
            </a:r>
            <a:r>
              <a:rPr lang="es-MX" u="sng" dirty="0" err="1" smtClean="0"/>
              <a:t>fuana</a:t>
            </a:r>
            <a:r>
              <a:rPr lang="es-MX" u="sng" dirty="0" smtClean="0"/>
              <a:t>, T </a:t>
            </a:r>
            <a:r>
              <a:rPr lang="es-MX" u="sng" dirty="0" err="1" smtClean="0"/>
              <a:t>sumatrana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286116" y="4000504"/>
            <a:ext cx="26994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/>
              <a:t>TOP 10 DE LAS ESPECIES</a:t>
            </a:r>
            <a:endParaRPr lang="en-US" sz="2000" b="1" dirty="0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black">
          <a:xfrm>
            <a:off x="2285970" y="2158289"/>
            <a:ext cx="1869089" cy="18231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MX"/>
          </a:p>
        </p:txBody>
      </p:sp>
      <p:cxnSp>
        <p:nvCxnSpPr>
          <p:cNvPr id="15388" name="AutoShape 28"/>
          <p:cNvCxnSpPr>
            <a:cxnSpLocks noChangeShapeType="1"/>
          </p:cNvCxnSpPr>
          <p:nvPr/>
        </p:nvCxnSpPr>
        <p:spPr bwMode="black">
          <a:xfrm flipV="1">
            <a:off x="2285971" y="2363666"/>
            <a:ext cx="230176" cy="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285721" y="1874616"/>
            <a:ext cx="1997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Verdana" pitchFamily="34" charset="0"/>
              </a:rPr>
              <a:t>EN EXTINCION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gray">
          <a:xfrm>
            <a:off x="6429388" y="5143512"/>
            <a:ext cx="2714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s-MX" u="sng" dirty="0" smtClean="0"/>
              <a:t>9. </a:t>
            </a:r>
            <a:r>
              <a:rPr lang="es-MX" b="1" u="sng" dirty="0" err="1" smtClean="0"/>
              <a:t>Gecos</a:t>
            </a:r>
            <a:r>
              <a:rPr lang="es-MX" b="1" u="sng" dirty="0" smtClean="0"/>
              <a:t> del género </a:t>
            </a:r>
            <a:r>
              <a:rPr lang="es-MX" b="1" u="sng" dirty="0" err="1" smtClean="0"/>
              <a:t>Uroplatus</a:t>
            </a:r>
            <a:r>
              <a:rPr lang="es-MX" u="sng" dirty="0" smtClean="0"/>
              <a:t> (</a:t>
            </a:r>
            <a:r>
              <a:rPr lang="es-MX" u="sng" dirty="0" err="1" smtClean="0"/>
              <a:t>Uroplatus</a:t>
            </a:r>
            <a:r>
              <a:rPr lang="es-MX" u="sng" dirty="0" smtClean="0"/>
              <a:t>) 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1026" name="Picture 2" descr="D:\Ecologia\cacatuacamaril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1643074" cy="1568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Ecologia\Tortuga de nariz de cerd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143116"/>
            <a:ext cx="2000264" cy="1729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Ecologia\te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214950"/>
            <a:ext cx="1857388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Ecologia\Loxodontacyclot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2071702" cy="1817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Ecologia\Gecos del género Uroplatu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429132"/>
            <a:ext cx="1714512" cy="1576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O_EROS~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500576" cy="3457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9 Rectángulo"/>
          <p:cNvSpPr/>
          <p:nvPr/>
        </p:nvSpPr>
        <p:spPr>
          <a:xfrm>
            <a:off x="285720" y="285728"/>
            <a:ext cx="778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FACTORES  QUE CONTRIBUYEN A LA EROSION DEL SUELO</a:t>
            </a:r>
            <a:endParaRPr lang="es-MX" sz="3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2844" y="5143512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Se denomina </a:t>
            </a:r>
            <a:r>
              <a:rPr lang="es-MX" sz="3200" b="1" dirty="0" smtClean="0"/>
              <a:t>erosión</a:t>
            </a:r>
            <a:r>
              <a:rPr lang="es-MX" sz="3200" dirty="0" smtClean="0"/>
              <a:t> al proceso de sustracción o desgaste del relieve del suelo intacto (roca madre)</a:t>
            </a:r>
            <a:endParaRPr lang="es-MX" sz="3200" dirty="0"/>
          </a:p>
        </p:txBody>
      </p:sp>
      <p:pic>
        <p:nvPicPr>
          <p:cNvPr id="15" name="14 Imagen" descr="eros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6059" y="1171552"/>
            <a:ext cx="4286280" cy="3829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gray">
          <a:xfrm>
            <a:off x="4857752" y="2389054"/>
            <a:ext cx="3857652" cy="1754326"/>
          </a:xfrm>
          <a:prstGeom prst="chevron">
            <a:avLst>
              <a:gd name="adj" fmla="val 1646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s-MX" dirty="0" smtClean="0"/>
              <a:t>Cuando el suelo ha quedado desprotegido de la vegetación y sometido a las lluvias, los torrentes arrastran las partículas del suelo hacia arroyos y ríos.</a:t>
            </a:r>
            <a:endParaRPr lang="es-MX" dirty="0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214282" y="2428868"/>
            <a:ext cx="4000528" cy="1754326"/>
          </a:xfrm>
          <a:prstGeom prst="chevron">
            <a:avLst>
              <a:gd name="adj" fmla="val 1784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s-MX" dirty="0" smtClean="0"/>
              <a:t>El suelo desprovisto de la cortina protectora que forman los árboles, es víctima de la acción del viento que pule, talla y arrastra las partículas de suelo y de roca. </a:t>
            </a:r>
            <a:endParaRPr lang="es-MX" dirty="0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928662" y="1571612"/>
            <a:ext cx="2057400" cy="5746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smtClean="0"/>
              <a:t>EL VIENTO</a:t>
            </a:r>
            <a:endParaRPr lang="en-US" sz="2000" b="1" dirty="0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gray">
          <a:xfrm>
            <a:off x="5500694" y="1497003"/>
            <a:ext cx="2057400" cy="5746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dirty="0" smtClean="0"/>
              <a:t>EL AGUA</a:t>
            </a:r>
            <a:endParaRPr lang="en-US" sz="2000" b="1" dirty="0"/>
          </a:p>
        </p:txBody>
      </p:sp>
      <p:sp>
        <p:nvSpPr>
          <p:cNvPr id="10" name="9 Rectángulo"/>
          <p:cNvSpPr/>
          <p:nvPr/>
        </p:nvSpPr>
        <p:spPr>
          <a:xfrm>
            <a:off x="285720" y="285728"/>
            <a:ext cx="778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FACTORES  QUE CONTRIBUYEN A LA EROSION DEL SUELO</a:t>
            </a:r>
            <a:endParaRPr lang="es-MX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8 Imagen" descr="GullyErosionPasture-NRCS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058169"/>
            <a:ext cx="2714644" cy="2656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10 Imagen" descr="799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005646"/>
            <a:ext cx="2643206" cy="2780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85720" y="285728"/>
            <a:ext cx="778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CONSECUENCIAS DE LA EROSION</a:t>
            </a:r>
            <a:endParaRPr lang="es-MX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Recortar y redondear rectángulo de esquina sencilla"/>
          <p:cNvSpPr/>
          <p:nvPr/>
        </p:nvSpPr>
        <p:spPr>
          <a:xfrm>
            <a:off x="71406" y="6000768"/>
            <a:ext cx="5786478" cy="571504"/>
          </a:xfrm>
          <a:prstGeom prst="snipRoundRect">
            <a:avLst>
              <a:gd name="adj1" fmla="val 16667"/>
              <a:gd name="adj2" fmla="val 50000"/>
            </a:avLst>
          </a:prstGeom>
          <a:ln w="28575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/>
            <a:r>
              <a:rPr lang="es-MX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Disminución de la flora y la fauna.</a:t>
            </a:r>
          </a:p>
        </p:txBody>
      </p:sp>
      <p:sp>
        <p:nvSpPr>
          <p:cNvPr id="6" name="5 Recortar y redondear rectángulo de esquina sencilla"/>
          <p:cNvSpPr/>
          <p:nvPr/>
        </p:nvSpPr>
        <p:spPr>
          <a:xfrm>
            <a:off x="142844" y="3286124"/>
            <a:ext cx="7500990" cy="571504"/>
          </a:xfrm>
          <a:prstGeom prst="snipRoundRect">
            <a:avLst>
              <a:gd name="adj1" fmla="val 16667"/>
              <a:gd name="adj2" fmla="val 50000"/>
            </a:avLst>
          </a:prstGeom>
          <a:ln w="28575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/>
            <a:r>
              <a:rPr lang="es-MX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Desequilibrio grave en el ecosistema del suelo</a:t>
            </a:r>
          </a:p>
        </p:txBody>
      </p:sp>
      <p:sp>
        <p:nvSpPr>
          <p:cNvPr id="9" name="8 Recortar y redondear rectángulo de esquina sencilla"/>
          <p:cNvSpPr/>
          <p:nvPr/>
        </p:nvSpPr>
        <p:spPr>
          <a:xfrm>
            <a:off x="142844" y="4214818"/>
            <a:ext cx="6000760" cy="571504"/>
          </a:xfrm>
          <a:prstGeom prst="snipRoundRect">
            <a:avLst>
              <a:gd name="adj1" fmla="val 16667"/>
              <a:gd name="adj2" fmla="val 50000"/>
            </a:avLst>
          </a:prstGeom>
          <a:ln w="28575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/>
            <a:r>
              <a:rPr lang="es-MX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Perdida progresiva de la fertilidad.</a:t>
            </a:r>
          </a:p>
        </p:txBody>
      </p:sp>
      <p:sp>
        <p:nvSpPr>
          <p:cNvPr id="11" name="10 Recortar y redondear rectángulo de esquina sencilla"/>
          <p:cNvSpPr/>
          <p:nvPr/>
        </p:nvSpPr>
        <p:spPr>
          <a:xfrm>
            <a:off x="71406" y="5143512"/>
            <a:ext cx="6000760" cy="571504"/>
          </a:xfrm>
          <a:prstGeom prst="snipRoundRect">
            <a:avLst>
              <a:gd name="adj1" fmla="val 16667"/>
              <a:gd name="adj2" fmla="val 50000"/>
            </a:avLst>
          </a:prstGeom>
          <a:ln w="28575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/>
            <a:r>
              <a:rPr lang="es-MX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Reducción de la </a:t>
            </a:r>
            <a:r>
              <a:rPr lang="es-MX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hlinkClick r:id="rId2"/>
              </a:rPr>
              <a:t>cobertura</a:t>
            </a:r>
            <a:r>
              <a:rPr lang="es-MX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vegetal.</a:t>
            </a:r>
          </a:p>
        </p:txBody>
      </p:sp>
      <p:sp>
        <p:nvSpPr>
          <p:cNvPr id="13" name="12 Recortar y redondear rectángulo de esquina sencilla"/>
          <p:cNvSpPr/>
          <p:nvPr/>
        </p:nvSpPr>
        <p:spPr>
          <a:xfrm>
            <a:off x="71406" y="2143116"/>
            <a:ext cx="7777218" cy="776294"/>
          </a:xfrm>
          <a:prstGeom prst="snipRoundRect">
            <a:avLst>
              <a:gd name="adj1" fmla="val 16667"/>
              <a:gd name="adj2" fmla="val 50000"/>
            </a:avLst>
          </a:prstGeom>
          <a:ln w="28575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/>
            <a:r>
              <a:rPr lang="es-MX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Reducción de la humedad ambiental aportada por la vegetación.	</a:t>
            </a:r>
          </a:p>
        </p:txBody>
      </p:sp>
      <p:sp>
        <p:nvSpPr>
          <p:cNvPr id="14" name="13 Recortar y redondear rectángulo de esquina sencilla"/>
          <p:cNvSpPr/>
          <p:nvPr/>
        </p:nvSpPr>
        <p:spPr>
          <a:xfrm>
            <a:off x="71406" y="1214422"/>
            <a:ext cx="9001188" cy="571504"/>
          </a:xfrm>
          <a:prstGeom prst="snipRoundRect">
            <a:avLst>
              <a:gd name="adj1" fmla="val 16667"/>
              <a:gd name="adj2" fmla="val 50000"/>
            </a:avLst>
          </a:prstGeom>
          <a:ln w="28575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/>
            <a:r>
              <a:rPr lang="es-MX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hlinkClick r:id="rId2"/>
              </a:rPr>
              <a:t>Formación</a:t>
            </a:r>
            <a:r>
              <a:rPr lang="es-MX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de arenales y graveras en las vegas fértiles</a:t>
            </a:r>
            <a:endParaRPr lang="es-MX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14 Imagen" descr="desertificac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95" y="4000504"/>
            <a:ext cx="3571875" cy="2647950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CONTAMINACIONES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121422" y="3357562"/>
            <a:ext cx="2165354" cy="30003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428992" y="3357562"/>
            <a:ext cx="2357454" cy="30003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785786" y="3409968"/>
            <a:ext cx="2286016" cy="294799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2000232" y="1785926"/>
            <a:ext cx="6476257" cy="1247804"/>
            <a:chOff x="624" y="1152"/>
            <a:chExt cx="3799" cy="720"/>
          </a:xfrm>
        </p:grpSpPr>
        <p:sp>
          <p:nvSpPr>
            <p:cNvPr id="19466" name="Rectangle 10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grpSp>
          <p:nvGrpSpPr>
            <p:cNvPr id="19467" name="Group 11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19468" name="Oval 1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9469" name="Rectangle 1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9470" name="Oval 1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9471" name="Oval 1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9472" name="Rectangle 16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grpSp>
          <p:nvGrpSpPr>
            <p:cNvPr id="19473" name="Group 17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19474" name="Oval 1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9475" name="Rectangle 1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9476" name="Oval 2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9477" name="Oval 2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9478" name="Rectangle 22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grpSp>
          <p:nvGrpSpPr>
            <p:cNvPr id="19479" name="Group 23"/>
            <p:cNvGrpSpPr>
              <a:grpSpLocks/>
            </p:cNvGrpSpPr>
            <p:nvPr/>
          </p:nvGrpSpPr>
          <p:grpSpPr bwMode="auto">
            <a:xfrm>
              <a:off x="4299" y="1297"/>
              <a:ext cx="124" cy="92"/>
              <a:chOff x="2400" y="3443"/>
              <a:chExt cx="71" cy="234"/>
            </a:xfrm>
          </p:grpSpPr>
          <p:sp>
            <p:nvSpPr>
              <p:cNvPr id="19482" name="Oval 2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9483" name="Oval 2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</p:grpSp>
      <p:sp>
        <p:nvSpPr>
          <p:cNvPr id="19486" name="Rectangle 30"/>
          <p:cNvSpPr>
            <a:spLocks noChangeArrowheads="1"/>
          </p:cNvSpPr>
          <p:nvPr/>
        </p:nvSpPr>
        <p:spPr bwMode="gray">
          <a:xfrm>
            <a:off x="5643570" y="2143116"/>
            <a:ext cx="2214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BIOLOGICAS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gray">
          <a:xfrm>
            <a:off x="3786182" y="2214554"/>
            <a:ext cx="1917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QUÍMICAS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gray">
          <a:xfrm>
            <a:off x="1857356" y="2214554"/>
            <a:ext cx="1550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FÍSICAS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785786" y="3429000"/>
            <a:ext cx="22859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 caracterizados por un intercambio de energía entre persona y ambiente en una dimensión y/o velocidad tan alta que el organismo no es capaz de soportarlo..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3428992" y="3286124"/>
            <a:ext cx="235745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Toda sustancia orgánica e inorgánica, natural o sintética que tiene probabilidades de lesionar la salud de las personas en alguna forma o causar otro efecto negativo en el medio ambiente.</a:t>
            </a:r>
          </a:p>
          <a:p>
            <a:endParaRPr lang="en-US" dirty="0"/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6215075" y="3558321"/>
            <a:ext cx="207170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Todos los agentes representados por organismos vivos (la mayoría suelen que ser microorganismos como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bacterias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vírus, hongos, etc.).</a:t>
            </a:r>
          </a:p>
        </p:txBody>
      </p:sp>
      <p:pic>
        <p:nvPicPr>
          <p:cNvPr id="29" name="Picture 3" descr="E:\contaminacion-ambiental-efectos-seres-vivos_image010.jpg"/>
          <p:cNvPicPr>
            <a:picLocks noChangeAspect="1" noChangeArrowheads="1"/>
          </p:cNvPicPr>
          <p:nvPr/>
        </p:nvPicPr>
        <p:blipFill>
          <a:blip r:embed="rId2" cstate="print"/>
          <a:srcRect l="2326" t="2152" r="2326" b="1017"/>
          <a:stretch>
            <a:fillRect/>
          </a:stretch>
        </p:blipFill>
        <p:spPr bwMode="auto">
          <a:xfrm rot="20830007">
            <a:off x="315432" y="1617252"/>
            <a:ext cx="269423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" name="29 Grupo"/>
          <p:cNvGrpSpPr/>
          <p:nvPr/>
        </p:nvGrpSpPr>
        <p:grpSpPr>
          <a:xfrm>
            <a:off x="2928926" y="3143248"/>
            <a:ext cx="3143240" cy="3143272"/>
            <a:chOff x="5643570" y="3214686"/>
            <a:chExt cx="2652736" cy="2857520"/>
          </a:xfrm>
        </p:grpSpPr>
        <p:pic>
          <p:nvPicPr>
            <p:cNvPr id="31" name="Picture 5" descr="E:\nzp0x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3214686"/>
              <a:ext cx="1724042" cy="28575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32" name="Picture 6" descr="E:\cont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3570" y="3214686"/>
              <a:ext cx="1476385" cy="28575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33" name="Picture 2" descr="E:\ECOLOGIA2.gif"/>
          <p:cNvPicPr>
            <a:picLocks noChangeAspect="1" noChangeArrowheads="1"/>
          </p:cNvPicPr>
          <p:nvPr/>
        </p:nvPicPr>
        <p:blipFill>
          <a:blip r:embed="rId5" cstate="print"/>
          <a:srcRect l="2564" t="4324" r="5128" b="4861"/>
          <a:stretch>
            <a:fillRect/>
          </a:stretch>
        </p:blipFill>
        <p:spPr bwMode="auto">
          <a:xfrm rot="701068">
            <a:off x="6492250" y="1515192"/>
            <a:ext cx="257176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5" name="Rectangle 51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868362"/>
          </a:xfrm>
        </p:spPr>
        <p:txBody>
          <a:bodyPr/>
          <a:lstStyle/>
          <a:p>
            <a:r>
              <a:rPr lang="en-US" sz="28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latin typeface="Arial Rounded MT Bold" pitchFamily="34" charset="0"/>
              </a:rPr>
              <a:t>ENFERMEDADES POR CONTAMINACION DEL AGUA</a:t>
            </a:r>
            <a:endParaRPr lang="en-US" sz="28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latin typeface="Arial Rounded MT Bold" pitchFamily="34" charset="0"/>
            </a:endParaRPr>
          </a:p>
        </p:txBody>
      </p:sp>
      <p:graphicFrame>
        <p:nvGraphicFramePr>
          <p:cNvPr id="21592" name="Group 88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572560" cy="6107752"/>
        </p:xfrm>
        <a:graphic>
          <a:graphicData uri="http://schemas.openxmlformats.org/drawingml/2006/table">
            <a:tbl>
              <a:tblPr/>
              <a:tblGrid>
                <a:gridCol w="1857388"/>
                <a:gridCol w="3228029"/>
                <a:gridCol w="3487143"/>
              </a:tblGrid>
              <a:tr h="573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cap="none" spc="0" dirty="0" smtClean="0">
                          <a:ln w="1905"/>
                          <a:solidFill>
                            <a:srgbClr val="C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Amebiasis</a:t>
                      </a:r>
                      <a:endParaRPr lang="es-MX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cap="none" spc="0" dirty="0" smtClean="0">
                          <a:ln w="1905"/>
                          <a:solidFill>
                            <a:srgbClr val="C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Giardiasis</a:t>
                      </a:r>
                      <a:endParaRPr lang="es-MX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644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Síntomas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Dolores</a:t>
                      </a:r>
                      <a:r>
                        <a:rPr lang="es-MX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abdominales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Estreñimiento o diarreas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Fiebre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Escalofríos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Ulceras cutáneas.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Diarrea</a:t>
                      </a:r>
                      <a:r>
                        <a:rPr lang="es-MX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Nauseas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Vómitos y Debilidad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Fatiga</a:t>
                      </a:r>
                      <a:r>
                        <a:rPr lang="es-MX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y F</a:t>
                      </a: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iebre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Haces amarillentas.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638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Fuentes contaminantes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Heces humanas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Aguas residuales.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Heces humanas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Heces del castor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Agua residuales domesticas.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644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Factores contribuyentes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Uso</a:t>
                      </a:r>
                      <a:r>
                        <a:rPr lang="es-MX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 agua contaminada.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Saneamiento ambiental deficiente.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Eliminación inadecuada de aguas residuales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Tratamiento de agua incompleto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Saneamiento ambiental deficiente.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4" name="3 Imagen" descr="dolor-abdominal-en-la-infa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2597">
            <a:off x="461133" y="1164359"/>
            <a:ext cx="2405504" cy="3098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diarre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713">
            <a:off x="2499468" y="1862165"/>
            <a:ext cx="2275998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vomit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62712">
            <a:off x="5715008" y="1142984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5" name="Rectangle 51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868362"/>
          </a:xfrm>
        </p:spPr>
        <p:txBody>
          <a:bodyPr/>
          <a:lstStyle/>
          <a:p>
            <a:r>
              <a:rPr lang="en-US" sz="28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latin typeface="Arial Rounded MT Bold" pitchFamily="34" charset="0"/>
              </a:rPr>
              <a:t>ENFERMEDADES POR CONTAMINACION DEL AGUA</a:t>
            </a:r>
            <a:endParaRPr lang="en-US" sz="28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latin typeface="Arial Rounded MT Bold" pitchFamily="34" charset="0"/>
            </a:endParaRPr>
          </a:p>
        </p:txBody>
      </p:sp>
      <p:graphicFrame>
        <p:nvGraphicFramePr>
          <p:cNvPr id="21592" name="Group 88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572560" cy="5539065"/>
        </p:xfrm>
        <a:graphic>
          <a:graphicData uri="http://schemas.openxmlformats.org/drawingml/2006/table">
            <a:tbl>
              <a:tblPr/>
              <a:tblGrid>
                <a:gridCol w="1857388"/>
                <a:gridCol w="3228029"/>
                <a:gridCol w="3487143"/>
              </a:tblGrid>
              <a:tr h="573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cap="none" spc="0" dirty="0" smtClean="0">
                          <a:ln w="1905"/>
                          <a:solidFill>
                            <a:srgbClr val="C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Cólera (rebrote):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cap="none" spc="0" dirty="0" smtClean="0">
                          <a:ln w="1905"/>
                          <a:solidFill>
                            <a:srgbClr val="C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Gastroenteritis: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644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Síntomas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Diarrea profunda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Vómitos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Dolores abdominales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Deshidratación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Ojos hundidos.</a:t>
                      </a:r>
                      <a:endParaRPr lang="es-MX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Dolores</a:t>
                      </a:r>
                      <a:r>
                        <a:rPr lang="es-MX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abdominales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Diarrea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Fiebre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Vómitos y cefalea.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638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Fuentes contaminantes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Heces y Vómitos humanos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Aguas residuales domesticas.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Heces humanas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Aguas residuales domesticas.</a:t>
                      </a:r>
                      <a:endParaRPr lang="es-MX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644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Factores contribuyentes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Utilización de aguas contaminadas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Mal estado nutricional.</a:t>
                      </a:r>
                      <a:endParaRPr lang="es-MX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Eliminación impropia de aguas residuales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Uso de agua contaminada.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4" name="3 Imagen" descr="gastro_ch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78811">
            <a:off x="719206" y="1476277"/>
            <a:ext cx="3591048" cy="3271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 descr="wc%20A%20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7307">
            <a:off x="5199707" y="1102329"/>
            <a:ext cx="3320865" cy="3533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ECOLOGÍA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ltGray">
          <a:xfrm>
            <a:off x="2187575" y="4178300"/>
            <a:ext cx="5562600" cy="1325563"/>
          </a:xfrm>
          <a:prstGeom prst="ellipse">
            <a:avLst/>
          </a:prstGeom>
          <a:gradFill rotWithShape="1">
            <a:gsLst>
              <a:gs pos="0">
                <a:srgbClr val="292929"/>
              </a:gs>
              <a:gs pos="100000">
                <a:schemeClr val="bg1"/>
              </a:gs>
            </a:gsLst>
            <a:lin ang="2700000" scaled="1"/>
          </a:gradFill>
          <a:ln w="3175">
            <a:noFill/>
            <a:round/>
            <a:headEnd/>
            <a:tailEnd type="none" w="sm" len="sm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eaVert" wrap="none" lIns="92075" tIns="46038" rIns="92075" bIns="46038" anchor="ctr"/>
          <a:lstStyle/>
          <a:p>
            <a:endParaRPr lang="es-MX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gray">
          <a:xfrm rot="-998297">
            <a:off x="1462088" y="2065338"/>
            <a:ext cx="5762625" cy="3016250"/>
          </a:xfrm>
          <a:prstGeom prst="ellipse">
            <a:avLst/>
          </a:prstGeom>
          <a:gradFill rotWithShape="0">
            <a:gsLst>
              <a:gs pos="0">
                <a:srgbClr val="29698D"/>
              </a:gs>
              <a:gs pos="50000">
                <a:srgbClr val="29698D">
                  <a:gamma/>
                  <a:tint val="24314"/>
                  <a:invGamma/>
                </a:srgbClr>
              </a:gs>
              <a:gs pos="100000">
                <a:srgbClr val="29698D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gray">
          <a:xfrm rot="-998297">
            <a:off x="1517650" y="1903413"/>
            <a:ext cx="5564188" cy="2922587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shade val="63529"/>
                  <a:invGamma/>
                </a:srgbClr>
              </a:gs>
              <a:gs pos="100000">
                <a:srgbClr val="33CCCC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584" name="Arc 8"/>
          <p:cNvSpPr>
            <a:spLocks/>
          </p:cNvSpPr>
          <p:nvPr/>
        </p:nvSpPr>
        <p:spPr bwMode="gray">
          <a:xfrm rot="-998297">
            <a:off x="4391025" y="2974975"/>
            <a:ext cx="2652713" cy="1320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933 w 19933"/>
              <a:gd name="T1" fmla="*/ 8321 h 19523"/>
              <a:gd name="T2" fmla="*/ 9242 w 19933"/>
              <a:gd name="T3" fmla="*/ 19523 h 19523"/>
              <a:gd name="T4" fmla="*/ 0 w 19933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33" h="19523" fill="none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</a:path>
              <a:path w="19933" h="19523" stroke="0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solidFill>
            <a:srgbClr val="D9AF13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585" name="Arc 9"/>
          <p:cNvSpPr>
            <a:spLocks/>
          </p:cNvSpPr>
          <p:nvPr/>
        </p:nvSpPr>
        <p:spPr bwMode="gray">
          <a:xfrm rot="-998297">
            <a:off x="4167188" y="1981200"/>
            <a:ext cx="2849562" cy="1538288"/>
          </a:xfrm>
          <a:custGeom>
            <a:avLst/>
            <a:gdLst>
              <a:gd name="G0" fmla="+- 0 0 0"/>
              <a:gd name="G1" fmla="+- 14335 0 0"/>
              <a:gd name="G2" fmla="+- 21600 0 0"/>
              <a:gd name="T0" fmla="*/ 16157 w 21600"/>
              <a:gd name="T1" fmla="*/ 0 h 22718"/>
              <a:gd name="T2" fmla="*/ 19907 w 21600"/>
              <a:gd name="T3" fmla="*/ 22718 h 22718"/>
              <a:gd name="T4" fmla="*/ 0 w 21600"/>
              <a:gd name="T5" fmla="*/ 14335 h 22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solidFill>
            <a:srgbClr val="0099CC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4586" name="Arc 10"/>
          <p:cNvSpPr>
            <a:spLocks/>
          </p:cNvSpPr>
          <p:nvPr/>
        </p:nvSpPr>
        <p:spPr bwMode="gray">
          <a:xfrm rot="20601703" flipH="1">
            <a:off x="1600200" y="3276600"/>
            <a:ext cx="2876550" cy="1630363"/>
          </a:xfrm>
          <a:custGeom>
            <a:avLst/>
            <a:gdLst>
              <a:gd name="G0" fmla="+- 0 0 0"/>
              <a:gd name="G1" fmla="+- 6947 0 0"/>
              <a:gd name="G2" fmla="+- 21600 0 0"/>
              <a:gd name="T0" fmla="*/ 20452 w 21600"/>
              <a:gd name="T1" fmla="*/ 0 h 24439"/>
              <a:gd name="T2" fmla="*/ 12673 w 21600"/>
              <a:gd name="T3" fmla="*/ 24439 h 24439"/>
              <a:gd name="T4" fmla="*/ 0 w 21600"/>
              <a:gd name="T5" fmla="*/ 6947 h 24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close/>
              </a:path>
            </a:pathLst>
          </a:custGeom>
          <a:gradFill rotWithShape="1">
            <a:gsLst>
              <a:gs pos="0">
                <a:srgbClr val="47ABE3">
                  <a:gamma/>
                  <a:tint val="45490"/>
                  <a:invGamma/>
                </a:srgbClr>
              </a:gs>
              <a:gs pos="100000">
                <a:srgbClr val="47ABE3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587" name="Arc 11"/>
          <p:cNvSpPr>
            <a:spLocks/>
          </p:cNvSpPr>
          <p:nvPr/>
        </p:nvSpPr>
        <p:spPr bwMode="gray">
          <a:xfrm rot="-998297">
            <a:off x="3409950" y="1709738"/>
            <a:ext cx="2814638" cy="1417637"/>
          </a:xfrm>
          <a:custGeom>
            <a:avLst/>
            <a:gdLst>
              <a:gd name="G0" fmla="+- 4839 0 0"/>
              <a:gd name="G1" fmla="+- 21600 0 0"/>
              <a:gd name="G2" fmla="+- 21600 0 0"/>
              <a:gd name="T0" fmla="*/ 0 w 21397"/>
              <a:gd name="T1" fmla="*/ 549 h 21600"/>
              <a:gd name="T2" fmla="*/ 21397 w 21397"/>
              <a:gd name="T3" fmla="*/ 7730 h 21600"/>
              <a:gd name="T4" fmla="*/ 4839 w 213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gradFill rotWithShape="1">
            <a:gsLst>
              <a:gs pos="0">
                <a:srgbClr val="AAA0F8">
                  <a:gamma/>
                  <a:shade val="46275"/>
                  <a:invGamma/>
                </a:srgbClr>
              </a:gs>
              <a:gs pos="100000">
                <a:srgbClr val="AAA0F8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588" name="Arc 12"/>
          <p:cNvSpPr>
            <a:spLocks/>
          </p:cNvSpPr>
          <p:nvPr/>
        </p:nvSpPr>
        <p:spPr bwMode="gray">
          <a:xfrm rot="20601703" flipH="1">
            <a:off x="1371600" y="2362200"/>
            <a:ext cx="2762250" cy="1381125"/>
          </a:xfrm>
          <a:custGeom>
            <a:avLst/>
            <a:gdLst>
              <a:gd name="G0" fmla="+- 0 0 0"/>
              <a:gd name="G1" fmla="+- 21142 0 0"/>
              <a:gd name="G2" fmla="+- 21600 0 0"/>
              <a:gd name="T0" fmla="*/ 4423 w 20934"/>
              <a:gd name="T1" fmla="*/ 0 h 21142"/>
              <a:gd name="T2" fmla="*/ 20934 w 20934"/>
              <a:gd name="T3" fmla="*/ 15820 h 21142"/>
              <a:gd name="T4" fmla="*/ 0 w 20934"/>
              <a:gd name="T5" fmla="*/ 21142 h 2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47ABE3">
                  <a:gamma/>
                  <a:shade val="46275"/>
                  <a:invGamma/>
                </a:srgbClr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589" name="Freeform 13"/>
          <p:cNvSpPr>
            <a:spLocks/>
          </p:cNvSpPr>
          <p:nvPr/>
        </p:nvSpPr>
        <p:spPr bwMode="gray">
          <a:xfrm rot="-998297">
            <a:off x="4506913" y="3224213"/>
            <a:ext cx="1220787" cy="1498600"/>
          </a:xfrm>
          <a:custGeom>
            <a:avLst/>
            <a:gdLst/>
            <a:ahLst/>
            <a:cxnLst>
              <a:cxn ang="0">
                <a:pos x="480" y="716"/>
              </a:cxn>
              <a:cxn ang="0">
                <a:pos x="480" y="604"/>
              </a:cxn>
              <a:cxn ang="0">
                <a:pos x="0" y="0"/>
              </a:cxn>
            </a:cxnLst>
            <a:rect l="0" t="0" r="r" b="b"/>
            <a:pathLst>
              <a:path w="480" h="716">
                <a:moveTo>
                  <a:pt x="480" y="716"/>
                </a:moveTo>
                <a:lnTo>
                  <a:pt x="480" y="604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6A93DE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MX"/>
          </a:p>
        </p:txBody>
      </p:sp>
      <p:sp>
        <p:nvSpPr>
          <p:cNvPr id="24590" name="Freeform 14"/>
          <p:cNvSpPr>
            <a:spLocks/>
          </p:cNvSpPr>
          <p:nvPr/>
        </p:nvSpPr>
        <p:spPr bwMode="gray">
          <a:xfrm rot="-998297">
            <a:off x="4400550" y="2971800"/>
            <a:ext cx="2562225" cy="809625"/>
          </a:xfrm>
          <a:custGeom>
            <a:avLst/>
            <a:gdLst/>
            <a:ahLst/>
            <a:cxnLst>
              <a:cxn ang="0">
                <a:pos x="1008" y="388"/>
              </a:cxn>
              <a:cxn ang="0">
                <a:pos x="1000" y="284"/>
              </a:cxn>
              <a:cxn ang="0">
                <a:pos x="0" y="0"/>
              </a:cxn>
            </a:cxnLst>
            <a:rect l="0" t="0" r="r" b="b"/>
            <a:pathLst>
              <a:path w="1008" h="388">
                <a:moveTo>
                  <a:pt x="1008" y="388"/>
                </a:moveTo>
                <a:lnTo>
                  <a:pt x="1000" y="284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MX"/>
          </a:p>
        </p:txBody>
      </p: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4102100" y="3003550"/>
            <a:ext cx="3040063" cy="1725613"/>
            <a:chOff x="2694" y="1900"/>
            <a:chExt cx="1915" cy="1087"/>
          </a:xfrm>
        </p:grpSpPr>
        <p:sp>
          <p:nvSpPr>
            <p:cNvPr id="24592" name="Arc 16"/>
            <p:cNvSpPr>
              <a:spLocks/>
            </p:cNvSpPr>
            <p:nvPr/>
          </p:nvSpPr>
          <p:spPr bwMode="gray">
            <a:xfrm rot="-886887">
              <a:off x="2694" y="1900"/>
              <a:ext cx="1858" cy="80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866 w 19866"/>
                <a:gd name="T1" fmla="*/ 8479 h 19523"/>
                <a:gd name="T2" fmla="*/ 9242 w 19866"/>
                <a:gd name="T3" fmla="*/ 19523 h 19523"/>
                <a:gd name="T4" fmla="*/ 0 w 19866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6" h="19523" fill="none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</a:path>
                <a:path w="19866" h="19523" stroke="0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52973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gray">
            <a:xfrm rot="-886887">
              <a:off x="2747" y="2019"/>
              <a:ext cx="868" cy="968"/>
            </a:xfrm>
            <a:custGeom>
              <a:avLst/>
              <a:gdLst/>
              <a:ahLst/>
              <a:cxnLst>
                <a:cxn ang="0">
                  <a:pos x="480" y="633"/>
                </a:cxn>
                <a:cxn ang="0">
                  <a:pos x="486" y="762"/>
                </a:cxn>
                <a:cxn ang="0">
                  <a:pos x="9" y="129"/>
                </a:cxn>
                <a:cxn ang="0">
                  <a:pos x="0" y="0"/>
                </a:cxn>
                <a:cxn ang="0">
                  <a:pos x="480" y="633"/>
                </a:cxn>
              </a:cxnLst>
              <a:rect l="0" t="0" r="r" b="b"/>
              <a:pathLst>
                <a:path w="486" h="762">
                  <a:moveTo>
                    <a:pt x="480" y="633"/>
                  </a:moveTo>
                  <a:lnTo>
                    <a:pt x="486" y="762"/>
                  </a:lnTo>
                  <a:lnTo>
                    <a:pt x="9" y="129"/>
                  </a:lnTo>
                  <a:lnTo>
                    <a:pt x="0" y="0"/>
                  </a:lnTo>
                  <a:lnTo>
                    <a:pt x="480" y="633"/>
                  </a:lnTo>
                  <a:close/>
                </a:path>
              </a:pathLst>
            </a:custGeom>
            <a:gradFill rotWithShape="1">
              <a:gsLst>
                <a:gs pos="0">
                  <a:srgbClr val="352973">
                    <a:gamma/>
                    <a:tint val="73725"/>
                    <a:invGamma/>
                  </a:srgbClr>
                </a:gs>
                <a:gs pos="100000">
                  <a:srgbClr val="35297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s-MX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gray">
            <a:xfrm rot="-886887">
              <a:off x="3614" y="2125"/>
              <a:ext cx="995" cy="617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552" y="0"/>
                </a:cxn>
                <a:cxn ang="0">
                  <a:pos x="556" y="138"/>
                </a:cxn>
                <a:cxn ang="0">
                  <a:pos x="346" y="338"/>
                </a:cxn>
                <a:cxn ang="0">
                  <a:pos x="6" y="486"/>
                </a:cxn>
                <a:cxn ang="0">
                  <a:pos x="0" y="342"/>
                </a:cxn>
              </a:cxnLst>
              <a:rect l="0" t="0" r="r" b="b"/>
              <a:pathLst>
                <a:path w="556" h="486">
                  <a:moveTo>
                    <a:pt x="0" y="342"/>
                  </a:moveTo>
                  <a:lnTo>
                    <a:pt x="552" y="0"/>
                  </a:lnTo>
                  <a:lnTo>
                    <a:pt x="556" y="138"/>
                  </a:lnTo>
                  <a:cubicBezTo>
                    <a:pt x="522" y="194"/>
                    <a:pt x="438" y="280"/>
                    <a:pt x="346" y="338"/>
                  </a:cubicBezTo>
                  <a:cubicBezTo>
                    <a:pt x="254" y="396"/>
                    <a:pt x="64" y="485"/>
                    <a:pt x="6" y="486"/>
                  </a:cubicBezTo>
                  <a:cubicBezTo>
                    <a:pt x="8" y="434"/>
                    <a:pt x="1" y="372"/>
                    <a:pt x="0" y="342"/>
                  </a:cubicBezTo>
                  <a:close/>
                </a:path>
              </a:pathLst>
            </a:custGeom>
            <a:solidFill>
              <a:srgbClr val="352973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s-MX"/>
            </a:p>
          </p:txBody>
        </p:sp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4625975" y="2882900"/>
            <a:ext cx="3003550" cy="1900238"/>
            <a:chOff x="2914" y="1816"/>
            <a:chExt cx="1892" cy="1197"/>
          </a:xfrm>
        </p:grpSpPr>
        <p:sp>
          <p:nvSpPr>
            <p:cNvPr id="24595" name="Freeform 19"/>
            <p:cNvSpPr>
              <a:spLocks/>
            </p:cNvSpPr>
            <p:nvPr/>
          </p:nvSpPr>
          <p:spPr bwMode="gray">
            <a:xfrm rot="-998297">
              <a:off x="3826" y="2056"/>
              <a:ext cx="980" cy="688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552" y="0"/>
                </a:cxn>
                <a:cxn ang="0">
                  <a:pos x="556" y="138"/>
                </a:cxn>
                <a:cxn ang="0">
                  <a:pos x="346" y="338"/>
                </a:cxn>
                <a:cxn ang="0">
                  <a:pos x="6" y="486"/>
                </a:cxn>
                <a:cxn ang="0">
                  <a:pos x="0" y="342"/>
                </a:cxn>
              </a:cxnLst>
              <a:rect l="0" t="0" r="r" b="b"/>
              <a:pathLst>
                <a:path w="556" h="486">
                  <a:moveTo>
                    <a:pt x="0" y="342"/>
                  </a:moveTo>
                  <a:lnTo>
                    <a:pt x="552" y="0"/>
                  </a:lnTo>
                  <a:lnTo>
                    <a:pt x="556" y="138"/>
                  </a:lnTo>
                  <a:cubicBezTo>
                    <a:pt x="522" y="194"/>
                    <a:pt x="438" y="280"/>
                    <a:pt x="346" y="338"/>
                  </a:cubicBezTo>
                  <a:cubicBezTo>
                    <a:pt x="254" y="396"/>
                    <a:pt x="64" y="485"/>
                    <a:pt x="6" y="486"/>
                  </a:cubicBezTo>
                  <a:cubicBezTo>
                    <a:pt x="8" y="434"/>
                    <a:pt x="1" y="372"/>
                    <a:pt x="0" y="342"/>
                  </a:cubicBezTo>
                  <a:close/>
                </a:path>
              </a:pathLst>
            </a:custGeom>
            <a:gradFill rotWithShape="0">
              <a:gsLst>
                <a:gs pos="0">
                  <a:srgbClr val="6600CC">
                    <a:gamma/>
                    <a:tint val="45490"/>
                    <a:invGamma/>
                  </a:srgbClr>
                </a:gs>
                <a:gs pos="100000">
                  <a:srgbClr val="6600CC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24596" name="Arc 20"/>
            <p:cNvSpPr>
              <a:spLocks/>
            </p:cNvSpPr>
            <p:nvPr/>
          </p:nvSpPr>
          <p:spPr bwMode="gray">
            <a:xfrm rot="-1060795">
              <a:off x="2914" y="1816"/>
              <a:ext cx="1830" cy="88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866 w 19866"/>
                <a:gd name="T1" fmla="*/ 8479 h 19523"/>
                <a:gd name="T2" fmla="*/ 9242 w 19866"/>
                <a:gd name="T3" fmla="*/ 19523 h 19523"/>
                <a:gd name="T4" fmla="*/ 0 w 19866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6" h="19523" fill="none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</a:path>
                <a:path w="19866" h="19523" stroke="0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gray">
            <a:xfrm rot="-998297">
              <a:off x="2997" y="1949"/>
              <a:ext cx="839" cy="1064"/>
            </a:xfrm>
            <a:custGeom>
              <a:avLst/>
              <a:gdLst/>
              <a:ahLst/>
              <a:cxnLst>
                <a:cxn ang="0">
                  <a:pos x="480" y="633"/>
                </a:cxn>
                <a:cxn ang="0">
                  <a:pos x="486" y="762"/>
                </a:cxn>
                <a:cxn ang="0">
                  <a:pos x="9" y="129"/>
                </a:cxn>
                <a:cxn ang="0">
                  <a:pos x="0" y="0"/>
                </a:cxn>
                <a:cxn ang="0">
                  <a:pos x="480" y="633"/>
                </a:cxn>
              </a:cxnLst>
              <a:rect l="0" t="0" r="r" b="b"/>
              <a:pathLst>
                <a:path w="486" h="762">
                  <a:moveTo>
                    <a:pt x="480" y="633"/>
                  </a:moveTo>
                  <a:lnTo>
                    <a:pt x="486" y="762"/>
                  </a:lnTo>
                  <a:lnTo>
                    <a:pt x="9" y="129"/>
                  </a:lnTo>
                  <a:lnTo>
                    <a:pt x="0" y="0"/>
                  </a:lnTo>
                  <a:lnTo>
                    <a:pt x="480" y="633"/>
                  </a:lnTo>
                  <a:close/>
                </a:path>
              </a:pathLst>
            </a:custGeom>
            <a:gradFill rotWithShape="1">
              <a:gsLst>
                <a:gs pos="0">
                  <a:srgbClr val="5007A1"/>
                </a:gs>
                <a:gs pos="100000">
                  <a:srgbClr val="5007A1">
                    <a:gamma/>
                    <a:tint val="45490"/>
                    <a:invGamma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24598" name="Oval 22"/>
          <p:cNvSpPr>
            <a:spLocks noChangeArrowheads="1"/>
          </p:cNvSpPr>
          <p:nvPr/>
        </p:nvSpPr>
        <p:spPr bwMode="gray">
          <a:xfrm rot="-998297">
            <a:off x="2979738" y="2617788"/>
            <a:ext cx="2695575" cy="133985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000000">
                  <a:gamma/>
                  <a:tint val="24314"/>
                  <a:invGamma/>
                </a:srgbClr>
              </a:gs>
              <a:gs pos="100000">
                <a:srgbClr val="000000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white">
          <a:xfrm rot="-998297">
            <a:off x="3055938" y="2852738"/>
            <a:ext cx="2624137" cy="109855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gray">
          <a:xfrm>
            <a:off x="4572000" y="2428868"/>
            <a:ext cx="3277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Laura G. Puebla Pedraza</a:t>
            </a:r>
            <a:endParaRPr lang="en-US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gray">
          <a:xfrm>
            <a:off x="3000364" y="1785926"/>
            <a:ext cx="3331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Edwin A. Chavez Macedo</a:t>
            </a:r>
            <a:endParaRPr lang="en-US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gray">
          <a:xfrm>
            <a:off x="1285852" y="2571744"/>
            <a:ext cx="2793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Itzelt G. Guerra Vera</a:t>
            </a:r>
            <a:endParaRPr lang="en-US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gray">
          <a:xfrm>
            <a:off x="785786" y="3714752"/>
            <a:ext cx="3269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Diana L. Gonzalez Rosas</a:t>
            </a:r>
            <a:endParaRPr lang="en-US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gray">
          <a:xfrm>
            <a:off x="2714612" y="4286256"/>
            <a:ext cx="3049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Ana I. Perea Contreras</a:t>
            </a:r>
            <a:endParaRPr lang="en-US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gray">
          <a:xfrm>
            <a:off x="5428859" y="3214686"/>
            <a:ext cx="21435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EQUIPO 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Que es impacto ambiental?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2876" y="1295459"/>
            <a:ext cx="5357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Es el efecto </a:t>
            </a:r>
            <a:r>
              <a:rPr lang="es-MX" sz="3200" b="1" dirty="0"/>
              <a:t>que produce una determinada acción humana sobre el medio </a:t>
            </a:r>
            <a:r>
              <a:rPr lang="es-MX" sz="3200" b="1" dirty="0" smtClean="0"/>
              <a:t>ambiente.</a:t>
            </a:r>
            <a:endParaRPr lang="es-MX" sz="3200" dirty="0"/>
          </a:p>
        </p:txBody>
      </p:sp>
      <p:pic>
        <p:nvPicPr>
          <p:cNvPr id="4" name="3 Imagen" descr="contamin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929066"/>
            <a:ext cx="4095750" cy="276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sobreexplotac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643314"/>
            <a:ext cx="3810000" cy="2762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6 Imagen" descr="impacto-ambiental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184152"/>
            <a:ext cx="2121408" cy="2816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5019716" y="2857496"/>
            <a:ext cx="4052878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r"/>
            <a:r>
              <a:rPr lang="en-US" sz="2400" b="1" dirty="0" smtClean="0"/>
              <a:t> </a:t>
            </a:r>
            <a:r>
              <a:rPr lang="es-MX" sz="2400" b="1" dirty="0">
                <a:latin typeface="Comic Sans MS" pitchFamily="66" charset="0"/>
              </a:rPr>
              <a:t>Irreversible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3428992" y="4000504"/>
            <a:ext cx="5072098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r"/>
            <a:r>
              <a:rPr lang="es-MX" sz="2400" b="1" dirty="0" smtClean="0">
                <a:latin typeface="Comic Sans MS" pitchFamily="66" charset="0"/>
              </a:rPr>
              <a:t>Temporal 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447684" y="5857892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r"/>
            <a:r>
              <a:rPr lang="es-MX" sz="2400" b="1" dirty="0" smtClean="0">
                <a:latin typeface="Comic Sans MS" pitchFamily="66" charset="0"/>
              </a:rPr>
              <a:t>Reversible</a:t>
            </a:r>
            <a:r>
              <a:rPr lang="en-US" sz="2400" b="1" dirty="0" smtClean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1662130" y="4929198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r"/>
            <a:r>
              <a:rPr lang="es-MX" sz="2400" b="1" dirty="0" smtClean="0">
                <a:latin typeface="Comic Sans MS" pitchFamily="66" charset="0"/>
              </a:rPr>
              <a:t>Persistente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214290"/>
            <a:ext cx="97155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MX" sz="3600" b="1" cap="all" dirty="0">
                <a:ln/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Clasificación </a:t>
            </a:r>
            <a:r>
              <a:rPr lang="es-MX" sz="3600" b="1" cap="all" dirty="0" smtClean="0">
                <a:ln/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de los impactos  </a:t>
            </a:r>
            <a:endParaRPr lang="es-MX" sz="3600" b="1" cap="all" dirty="0">
              <a:ln/>
              <a:solidFill>
                <a:srgbClr val="FFC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7" name="6 Imagen" descr="PC131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000108"/>
            <a:ext cx="2928958" cy="21967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7 Imagen" descr="vertido-de-lodos-contamina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053807"/>
            <a:ext cx="3071834" cy="23038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9 Imagen" descr="curac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893206"/>
            <a:ext cx="3143272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8 Imagen" descr="tala-deja-sin-bosque-al-valle-del-cofre-de-pero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593" y="4286256"/>
            <a:ext cx="2386019" cy="19883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32807" y="285728"/>
            <a:ext cx="60822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40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AGOTAMIENTOS DE LOS RECURSOS NATURALES</a:t>
            </a:r>
            <a:endParaRPr lang="es-MX" sz="4000" b="1" dirty="0">
              <a:ln w="3155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4282" y="4572008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Los recursos naturales son aquellos bienes materiales y servicios que proporciona la naturaleza sin alteración por parte del ser humano.</a:t>
            </a:r>
            <a:endParaRPr lang="es-MX" sz="3200" b="1" dirty="0"/>
          </a:p>
        </p:txBody>
      </p:sp>
      <p:pic>
        <p:nvPicPr>
          <p:cNvPr id="4" name="3 Imagen" descr="pesc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414469"/>
            <a:ext cx="4782292" cy="3157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6 Imagen" descr="deforestac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857364"/>
            <a:ext cx="2857520" cy="27989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571472" y="4572008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</a:rPr>
              <a:t>Los vehículos queman grandes cantidades de petróleo, sin tener en cuenta su agotamiento ni los problemas que trae su combustión. </a:t>
            </a:r>
            <a:endParaRPr lang="es-MX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entury Gothic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500166" y="2857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567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3643338" cy="50904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3 Imagen" descr="aguapozosextracc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214" y="142852"/>
            <a:ext cx="5286380" cy="3964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deforestac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8326" y="3714752"/>
            <a:ext cx="47625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500034" y="1643050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El agotamiento de los recursos naturales se ha convertido en un motivo muy preocupante.</a:t>
            </a:r>
            <a:endParaRPr lang="es-MX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868362"/>
          </a:xfrm>
        </p:spPr>
        <p:txBody>
          <a:bodyPr/>
          <a:lstStyle/>
          <a:p>
            <a:r>
              <a:rPr lang="es-MX" sz="3200" dirty="0" smtClean="0">
                <a:latin typeface="Arial Rounded MT Bold" pitchFamily="34" charset="0"/>
              </a:rPr>
              <a:t>FACTORES QUE INTERVIENEN EN LA EXTINCION DE LAS ESPECIES</a:t>
            </a:r>
            <a:endParaRPr lang="es-MX" sz="3200" dirty="0">
              <a:latin typeface="Arial Rounded MT Bold" pitchFamily="34" charset="0"/>
            </a:endParaRPr>
          </a:p>
        </p:txBody>
      </p:sp>
      <p:pic>
        <p:nvPicPr>
          <p:cNvPr id="4" name="3 Imagen" descr="799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3053975" cy="1928826"/>
          </a:xfrm>
          <a:prstGeom prst="roundRect">
            <a:avLst>
              <a:gd name="adj" fmla="val 16667"/>
            </a:avLst>
          </a:prstGeom>
          <a:ln w="57150">
            <a:solidFill>
              <a:srgbClr val="C0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5 Imagen" descr="plaga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145164"/>
            <a:ext cx="3286148" cy="2355670"/>
          </a:xfrm>
          <a:prstGeom prst="roundRect">
            <a:avLst>
              <a:gd name="adj" fmla="val 16667"/>
            </a:avLst>
          </a:prstGeom>
          <a:ln w="57150">
            <a:solidFill>
              <a:srgbClr val="C0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6 Imagen" descr="abonar-flo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428736"/>
            <a:ext cx="3071834" cy="1957774"/>
          </a:xfrm>
          <a:prstGeom prst="roundRect">
            <a:avLst>
              <a:gd name="adj" fmla="val 16667"/>
            </a:avLst>
          </a:prstGeom>
          <a:ln w="57150">
            <a:solidFill>
              <a:srgbClr val="C0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fuego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189744"/>
            <a:ext cx="3286148" cy="2099171"/>
          </a:xfrm>
          <a:prstGeom prst="roundRect">
            <a:avLst>
              <a:gd name="adj" fmla="val 16667"/>
            </a:avLst>
          </a:prstGeom>
          <a:ln w="57150">
            <a:solidFill>
              <a:srgbClr val="C0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10 Imagen" descr="uesc_07_img03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2391330"/>
            <a:ext cx="4529150" cy="2631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itarunriomassucio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072198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citarunriomassucio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0"/>
            <a:ext cx="5072098" cy="5220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 descr="16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2500306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citarunriomassucio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43380"/>
            <a:ext cx="4533900" cy="311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citarunriomassucio0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4408696"/>
            <a:ext cx="3429024" cy="244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 descr="20021121145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5179230"/>
            <a:ext cx="2357454" cy="176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ESPECIES EN PELIGRO DE EXTINCIÓN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1026294" y="2738766"/>
            <a:ext cx="7043913" cy="3033618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gray">
          <a:xfrm>
            <a:off x="2214546" y="4214818"/>
            <a:ext cx="1285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s-MX" b="1" u="sng" dirty="0" smtClean="0"/>
              <a:t>1- Pez Napoleón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gray">
          <a:xfrm>
            <a:off x="4071934" y="2714620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s-MX" b="1" u="sng" dirty="0" smtClean="0"/>
              <a:t>2- Ramín</a:t>
            </a:r>
            <a:r>
              <a:rPr lang="es-MX" u="sng" dirty="0" smtClean="0"/>
              <a:t> (Gonystylus spp)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gray">
          <a:xfrm>
            <a:off x="7072330" y="3143248"/>
            <a:ext cx="185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s-MX" b="1" u="sng" dirty="0" smtClean="0"/>
              <a:t>3- Tigre</a:t>
            </a:r>
            <a:r>
              <a:rPr lang="es-MX" u="sng" dirty="0" smtClean="0"/>
              <a:t> </a:t>
            </a:r>
          </a:p>
          <a:p>
            <a:pPr eaLnBrk="0" hangingPunct="0"/>
            <a:r>
              <a:rPr lang="es-MX" u="sng" dirty="0" smtClean="0"/>
              <a:t>(Panthera tigris)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gray">
          <a:xfrm>
            <a:off x="4500562" y="6000768"/>
            <a:ext cx="2643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s-MX" b="1" u="sng" dirty="0" smtClean="0"/>
              <a:t>5- Delfín de </a:t>
            </a:r>
            <a:r>
              <a:rPr lang="es-MX" b="1" u="sng" dirty="0" err="1" smtClean="0"/>
              <a:t>Irrawaddy</a:t>
            </a:r>
            <a:r>
              <a:rPr lang="es-MX" u="sng" dirty="0" smtClean="0"/>
              <a:t> (</a:t>
            </a:r>
            <a:r>
              <a:rPr lang="es-MX" u="sng" dirty="0" err="1" smtClean="0"/>
              <a:t>Orcaella</a:t>
            </a:r>
            <a:r>
              <a:rPr lang="es-MX" u="sng" dirty="0" smtClean="0"/>
              <a:t> </a:t>
            </a:r>
            <a:r>
              <a:rPr lang="es-MX" u="sng" dirty="0" err="1" smtClean="0"/>
              <a:t>brevirostris</a:t>
            </a:r>
            <a:r>
              <a:rPr lang="es-MX" u="sng" dirty="0" smtClean="0"/>
              <a:t>): 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170198" y="3762841"/>
            <a:ext cx="26994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/>
              <a:t>TOP 10 DE LAS ESPECIES</a:t>
            </a:r>
            <a:endParaRPr lang="en-US" sz="2000" b="1" dirty="0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black">
          <a:xfrm>
            <a:off x="2285970" y="2158289"/>
            <a:ext cx="1869089" cy="18231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MX"/>
          </a:p>
        </p:txBody>
      </p:sp>
      <p:cxnSp>
        <p:nvCxnSpPr>
          <p:cNvPr id="15388" name="AutoShape 28"/>
          <p:cNvCxnSpPr>
            <a:cxnSpLocks noChangeShapeType="1"/>
          </p:cNvCxnSpPr>
          <p:nvPr/>
        </p:nvCxnSpPr>
        <p:spPr bwMode="black">
          <a:xfrm flipV="1">
            <a:off x="2285971" y="2363666"/>
            <a:ext cx="230176" cy="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285721" y="1874616"/>
            <a:ext cx="1997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Verdana" pitchFamily="34" charset="0"/>
              </a:rPr>
              <a:t>EN EXTINCION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31" name="30 Imagen" descr="Gonystylus%20spp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928802"/>
            <a:ext cx="2000264" cy="2067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34 Imagen" descr="gran tiburon grand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000504"/>
            <a:ext cx="2143140" cy="1958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32 Imagen" descr="pez napole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2095498" cy="1962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33 Imagen" descr="tigre_debenga2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1571612"/>
            <a:ext cx="2044532" cy="1889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84" name="Text Box 24"/>
          <p:cNvSpPr txBox="1">
            <a:spLocks noChangeArrowheads="1"/>
          </p:cNvSpPr>
          <p:nvPr/>
        </p:nvSpPr>
        <p:spPr bwMode="gray">
          <a:xfrm>
            <a:off x="6429388" y="5143512"/>
            <a:ext cx="378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s-MX" b="1" u="sng" dirty="0" smtClean="0"/>
              <a:t>4- Gran tiburón blanco</a:t>
            </a:r>
            <a:r>
              <a:rPr lang="es-MX" u="sng" dirty="0" smtClean="0"/>
              <a:t> (</a:t>
            </a:r>
            <a:r>
              <a:rPr lang="es-MX" u="sng" dirty="0" err="1" smtClean="0"/>
              <a:t>Carcharodon</a:t>
            </a:r>
            <a:r>
              <a:rPr lang="es-MX" u="sng" dirty="0" smtClean="0"/>
              <a:t> </a:t>
            </a:r>
            <a:r>
              <a:rPr lang="es-MX" u="sng" dirty="0" err="1" smtClean="0"/>
              <a:t>carcharias</a:t>
            </a:r>
            <a:r>
              <a:rPr lang="es-MX" u="sng" dirty="0" smtClean="0"/>
              <a:t>)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36" name="35 Imagen" descr="Delfín de Irrawaddy (Orcaella brevirostris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5040314"/>
            <a:ext cx="2214577" cy="1817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GD_BusPres_01_TP01136794 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651</TotalTime>
  <Words>613</Words>
  <Application>Microsoft Office PowerPoint</Application>
  <PresentationFormat>Presentación en pantalla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Sample presentation slides</vt:lpstr>
      <vt:lpstr>Diapositiva 1</vt:lpstr>
      <vt:lpstr>Diapositiva 2</vt:lpstr>
      <vt:lpstr>Diapositiva 3</vt:lpstr>
      <vt:lpstr>Diapositiva 4</vt:lpstr>
      <vt:lpstr>Diapositiva 5</vt:lpstr>
      <vt:lpstr>Diapositiva 6</vt:lpstr>
      <vt:lpstr>FACTORES QUE INTERVIENEN EN LA EXTINCION DE LAS ESPECIES</vt:lpstr>
      <vt:lpstr>Diapositiva 8</vt:lpstr>
      <vt:lpstr>ESPECIES EN PELIGRO DE EXTINCIÓN</vt:lpstr>
      <vt:lpstr>ESPECIES EN PELIGRO DE EXTINCIÓN</vt:lpstr>
      <vt:lpstr>Diapositiva 11</vt:lpstr>
      <vt:lpstr>Diapositiva 12</vt:lpstr>
      <vt:lpstr>Diapositiva 13</vt:lpstr>
      <vt:lpstr>CONTAMINACIONES</vt:lpstr>
      <vt:lpstr>ENFERMEDADES POR CONTAMINACION DEL AGUA</vt:lpstr>
      <vt:lpstr>ENFERMEDADES POR CONTAMINACION DEL AGUA</vt:lpstr>
      <vt:lpstr>ECOLOGÍA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/>
  <dc:creator>Aurorita</dc:creator>
  <cp:keywords/>
  <dc:description/>
  <cp:lastModifiedBy>LuxDies</cp:lastModifiedBy>
  <cp:revision>69</cp:revision>
  <dcterms:created xsi:type="dcterms:W3CDTF">2010-05-05T16:11:18Z</dcterms:created>
  <dcterms:modified xsi:type="dcterms:W3CDTF">2011-04-03T01:00:07Z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TC011368011033</vt:lpwstr>
  </property>
</Properties>
</file>