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9528BE15-A3CE-42EB-AC07-BB071A3D9FB4}" type="datetimeFigureOut">
              <a:rPr lang="es-MX" smtClean="0"/>
              <a:t>27/11/2015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87F4DAA-4909-4E73-BEFF-C421312793F0}" type="slidenum">
              <a:rPr lang="es-MX" smtClean="0"/>
              <a:t>‹Nº›</a:t>
            </a:fld>
            <a:endParaRPr lang="es-MX"/>
          </a:p>
        </p:txBody>
      </p:sp>
    </p:spTree>
    <p:extLst>
      <p:ext uri="{BB962C8B-B14F-4D97-AF65-F5344CB8AC3E}">
        <p14:creationId xmlns:p14="http://schemas.microsoft.com/office/powerpoint/2010/main" val="41918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528BE15-A3CE-42EB-AC07-BB071A3D9FB4}" type="datetimeFigureOut">
              <a:rPr lang="es-MX" smtClean="0"/>
              <a:t>27/11/2015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87F4DAA-4909-4E73-BEFF-C421312793F0}" type="slidenum">
              <a:rPr lang="es-MX" smtClean="0"/>
              <a:t>‹Nº›</a:t>
            </a:fld>
            <a:endParaRPr lang="es-MX"/>
          </a:p>
        </p:txBody>
      </p:sp>
    </p:spTree>
    <p:extLst>
      <p:ext uri="{BB962C8B-B14F-4D97-AF65-F5344CB8AC3E}">
        <p14:creationId xmlns:p14="http://schemas.microsoft.com/office/powerpoint/2010/main" val="2983140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528BE15-A3CE-42EB-AC07-BB071A3D9FB4}" type="datetimeFigureOut">
              <a:rPr lang="es-MX" smtClean="0"/>
              <a:t>27/11/2015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87F4DAA-4909-4E73-BEFF-C421312793F0}" type="slidenum">
              <a:rPr lang="es-MX" smtClean="0"/>
              <a:t>‹Nº›</a:t>
            </a:fld>
            <a:endParaRPr lang="es-MX"/>
          </a:p>
        </p:txBody>
      </p:sp>
    </p:spTree>
    <p:extLst>
      <p:ext uri="{BB962C8B-B14F-4D97-AF65-F5344CB8AC3E}">
        <p14:creationId xmlns:p14="http://schemas.microsoft.com/office/powerpoint/2010/main" val="3748462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528BE15-A3CE-42EB-AC07-BB071A3D9FB4}" type="datetimeFigureOut">
              <a:rPr lang="es-MX" smtClean="0"/>
              <a:t>27/11/2015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87F4DAA-4909-4E73-BEFF-C421312793F0}" type="slidenum">
              <a:rPr lang="es-MX" smtClean="0"/>
              <a:t>‹Nº›</a:t>
            </a:fld>
            <a:endParaRPr lang="es-MX"/>
          </a:p>
        </p:txBody>
      </p:sp>
    </p:spTree>
    <p:extLst>
      <p:ext uri="{BB962C8B-B14F-4D97-AF65-F5344CB8AC3E}">
        <p14:creationId xmlns:p14="http://schemas.microsoft.com/office/powerpoint/2010/main" val="616975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528BE15-A3CE-42EB-AC07-BB071A3D9FB4}" type="datetimeFigureOut">
              <a:rPr lang="es-MX" smtClean="0"/>
              <a:t>27/11/2015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87F4DAA-4909-4E73-BEFF-C421312793F0}" type="slidenum">
              <a:rPr lang="es-MX" smtClean="0"/>
              <a:t>‹Nº›</a:t>
            </a:fld>
            <a:endParaRPr lang="es-MX"/>
          </a:p>
        </p:txBody>
      </p:sp>
    </p:spTree>
    <p:extLst>
      <p:ext uri="{BB962C8B-B14F-4D97-AF65-F5344CB8AC3E}">
        <p14:creationId xmlns:p14="http://schemas.microsoft.com/office/powerpoint/2010/main" val="3009768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9528BE15-A3CE-42EB-AC07-BB071A3D9FB4}" type="datetimeFigureOut">
              <a:rPr lang="es-MX" smtClean="0"/>
              <a:t>27/11/2015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87F4DAA-4909-4E73-BEFF-C421312793F0}" type="slidenum">
              <a:rPr lang="es-MX" smtClean="0"/>
              <a:t>‹Nº›</a:t>
            </a:fld>
            <a:endParaRPr lang="es-MX"/>
          </a:p>
        </p:txBody>
      </p:sp>
    </p:spTree>
    <p:extLst>
      <p:ext uri="{BB962C8B-B14F-4D97-AF65-F5344CB8AC3E}">
        <p14:creationId xmlns:p14="http://schemas.microsoft.com/office/powerpoint/2010/main" val="3511399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9528BE15-A3CE-42EB-AC07-BB071A3D9FB4}" type="datetimeFigureOut">
              <a:rPr lang="es-MX" smtClean="0"/>
              <a:t>27/11/2015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F87F4DAA-4909-4E73-BEFF-C421312793F0}" type="slidenum">
              <a:rPr lang="es-MX" smtClean="0"/>
              <a:t>‹Nº›</a:t>
            </a:fld>
            <a:endParaRPr lang="es-MX"/>
          </a:p>
        </p:txBody>
      </p:sp>
    </p:spTree>
    <p:extLst>
      <p:ext uri="{BB962C8B-B14F-4D97-AF65-F5344CB8AC3E}">
        <p14:creationId xmlns:p14="http://schemas.microsoft.com/office/powerpoint/2010/main" val="2530408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9528BE15-A3CE-42EB-AC07-BB071A3D9FB4}" type="datetimeFigureOut">
              <a:rPr lang="es-MX" smtClean="0"/>
              <a:t>27/11/2015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F87F4DAA-4909-4E73-BEFF-C421312793F0}" type="slidenum">
              <a:rPr lang="es-MX" smtClean="0"/>
              <a:t>‹Nº›</a:t>
            </a:fld>
            <a:endParaRPr lang="es-MX"/>
          </a:p>
        </p:txBody>
      </p:sp>
    </p:spTree>
    <p:extLst>
      <p:ext uri="{BB962C8B-B14F-4D97-AF65-F5344CB8AC3E}">
        <p14:creationId xmlns:p14="http://schemas.microsoft.com/office/powerpoint/2010/main" val="1623751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528BE15-A3CE-42EB-AC07-BB071A3D9FB4}" type="datetimeFigureOut">
              <a:rPr lang="es-MX" smtClean="0"/>
              <a:t>27/11/2015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F87F4DAA-4909-4E73-BEFF-C421312793F0}" type="slidenum">
              <a:rPr lang="es-MX" smtClean="0"/>
              <a:t>‹Nº›</a:t>
            </a:fld>
            <a:endParaRPr lang="es-MX"/>
          </a:p>
        </p:txBody>
      </p:sp>
    </p:spTree>
    <p:extLst>
      <p:ext uri="{BB962C8B-B14F-4D97-AF65-F5344CB8AC3E}">
        <p14:creationId xmlns:p14="http://schemas.microsoft.com/office/powerpoint/2010/main" val="1904834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528BE15-A3CE-42EB-AC07-BB071A3D9FB4}" type="datetimeFigureOut">
              <a:rPr lang="es-MX" smtClean="0"/>
              <a:t>27/11/2015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87F4DAA-4909-4E73-BEFF-C421312793F0}" type="slidenum">
              <a:rPr lang="es-MX" smtClean="0"/>
              <a:t>‹Nº›</a:t>
            </a:fld>
            <a:endParaRPr lang="es-MX"/>
          </a:p>
        </p:txBody>
      </p:sp>
    </p:spTree>
    <p:extLst>
      <p:ext uri="{BB962C8B-B14F-4D97-AF65-F5344CB8AC3E}">
        <p14:creationId xmlns:p14="http://schemas.microsoft.com/office/powerpoint/2010/main" val="748850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528BE15-A3CE-42EB-AC07-BB071A3D9FB4}" type="datetimeFigureOut">
              <a:rPr lang="es-MX" smtClean="0"/>
              <a:t>27/11/2015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87F4DAA-4909-4E73-BEFF-C421312793F0}" type="slidenum">
              <a:rPr lang="es-MX" smtClean="0"/>
              <a:t>‹Nº›</a:t>
            </a:fld>
            <a:endParaRPr lang="es-MX"/>
          </a:p>
        </p:txBody>
      </p:sp>
    </p:spTree>
    <p:extLst>
      <p:ext uri="{BB962C8B-B14F-4D97-AF65-F5344CB8AC3E}">
        <p14:creationId xmlns:p14="http://schemas.microsoft.com/office/powerpoint/2010/main" val="3326272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000" b="-3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28BE15-A3CE-42EB-AC07-BB071A3D9FB4}" type="datetimeFigureOut">
              <a:rPr lang="es-MX" smtClean="0"/>
              <a:t>27/11/2015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7F4DAA-4909-4E73-BEFF-C421312793F0}" type="slidenum">
              <a:rPr lang="es-MX" smtClean="0"/>
              <a:t>‹Nº›</a:t>
            </a:fld>
            <a:endParaRPr lang="es-MX"/>
          </a:p>
        </p:txBody>
      </p:sp>
    </p:spTree>
    <p:extLst>
      <p:ext uri="{BB962C8B-B14F-4D97-AF65-F5344CB8AC3E}">
        <p14:creationId xmlns:p14="http://schemas.microsoft.com/office/powerpoint/2010/main" val="756847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4090466"/>
          </a:xfrm>
        </p:spPr>
        <p:txBody>
          <a:bodyPr>
            <a:normAutofit/>
          </a:bodyPr>
          <a:lstStyle/>
          <a:p>
            <a:r>
              <a:rPr lang="es-MX" sz="9600" b="1" i="1" dirty="0" smtClean="0">
                <a:solidFill>
                  <a:schemeClr val="tx2">
                    <a:lumMod val="50000"/>
                  </a:schemeClr>
                </a:solidFill>
                <a:latin typeface="Arial" pitchFamily="34" charset="0"/>
                <a:cs typeface="Arial" pitchFamily="34" charset="0"/>
              </a:rPr>
              <a:t>Alzheimer</a:t>
            </a:r>
            <a:endParaRPr lang="es-MX" sz="9600" b="1" i="1" dirty="0">
              <a:solidFill>
                <a:schemeClr val="tx2">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3912767308"/>
      </p:ext>
    </p:extLst>
  </p:cSld>
  <p:clrMapOvr>
    <a:masterClrMapping/>
  </p:clrMapOvr>
  <mc:AlternateContent xmlns:mc="http://schemas.openxmlformats.org/markup-compatibility/2006" xmlns:p14="http://schemas.microsoft.com/office/powerpoint/2010/main">
    <mc:Choice Requires="p14">
      <p:transition spd="slow" p14:dur="2000">
        <p:sndAc>
          <p:stSnd>
            <p:snd r:embed="rId2" name="drumroll.wav"/>
          </p:stSnd>
        </p:sndAc>
      </p:transition>
    </mc:Choice>
    <mc:Fallback xmlns="">
      <p:transition spd="slow">
        <p:sndAc>
          <p:stSnd>
            <p:snd r:embed="rId3" name="drumroll.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962674"/>
          </a:xfrm>
        </p:spPr>
        <p:txBody>
          <a:bodyPr/>
          <a:lstStyle/>
          <a:p>
            <a:r>
              <a:rPr lang="es-MX" sz="6000" b="1" dirty="0" smtClean="0">
                <a:solidFill>
                  <a:schemeClr val="tx2">
                    <a:lumMod val="50000"/>
                  </a:schemeClr>
                </a:solidFill>
              </a:rPr>
              <a:t>¿Qué es DCL?</a:t>
            </a:r>
            <a:br>
              <a:rPr lang="es-MX" sz="6000" b="1" dirty="0" smtClean="0">
                <a:solidFill>
                  <a:schemeClr val="tx2">
                    <a:lumMod val="50000"/>
                  </a:schemeClr>
                </a:solidFill>
              </a:rPr>
            </a:br>
            <a:r>
              <a:rPr lang="es-MX" dirty="0" smtClean="0"/>
              <a:t/>
            </a:r>
            <a:br>
              <a:rPr lang="es-MX" dirty="0" smtClean="0"/>
            </a:br>
            <a:r>
              <a:rPr lang="es-MX" dirty="0" smtClean="0"/>
              <a:t>Es </a:t>
            </a:r>
            <a:r>
              <a:rPr lang="es-MX" dirty="0"/>
              <a:t>la fase entre el olvido normal debido al envejecimiento y el desarrollo del mal de Alzheimer. </a:t>
            </a:r>
          </a:p>
        </p:txBody>
      </p:sp>
    </p:spTree>
    <p:extLst>
      <p:ext uri="{BB962C8B-B14F-4D97-AF65-F5344CB8AC3E}">
        <p14:creationId xmlns:p14="http://schemas.microsoft.com/office/powerpoint/2010/main" val="313361525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962674"/>
          </a:xfrm>
        </p:spPr>
        <p:txBody>
          <a:bodyPr/>
          <a:lstStyle/>
          <a:p>
            <a:r>
              <a:rPr lang="es-MX" sz="5400" dirty="0" smtClean="0"/>
              <a:t>Sin embargo, no </a:t>
            </a:r>
            <a:r>
              <a:rPr lang="es-MX" sz="5400" dirty="0"/>
              <a:t>todas las personas con deterioro cognitivo leve progresan a mal de Alzheimer</a:t>
            </a:r>
            <a:r>
              <a:rPr lang="es-MX" dirty="0"/>
              <a:t>.</a:t>
            </a:r>
          </a:p>
        </p:txBody>
      </p:sp>
    </p:spTree>
    <p:extLst>
      <p:ext uri="{BB962C8B-B14F-4D97-AF65-F5344CB8AC3E}">
        <p14:creationId xmlns:p14="http://schemas.microsoft.com/office/powerpoint/2010/main" val="317921692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962674"/>
          </a:xfrm>
        </p:spPr>
        <p:txBody>
          <a:bodyPr>
            <a:normAutofit fontScale="90000"/>
          </a:bodyPr>
          <a:lstStyle/>
          <a:p>
            <a:pPr fontAlgn="base"/>
            <a:r>
              <a:rPr lang="es-MX" b="1" dirty="0">
                <a:solidFill>
                  <a:schemeClr val="tx2">
                    <a:lumMod val="50000"/>
                  </a:schemeClr>
                </a:solidFill>
              </a:rPr>
              <a:t>Los síntomas del deterioro cognitivo leve abarcan:</a:t>
            </a:r>
            <a:r>
              <a:rPr lang="es-MX" dirty="0"/>
              <a:t/>
            </a:r>
            <a:br>
              <a:rPr lang="es-MX" dirty="0"/>
            </a:br>
            <a:r>
              <a:rPr lang="es-MX" dirty="0" smtClean="0"/>
              <a:t>*Dificultad </a:t>
            </a:r>
            <a:r>
              <a:rPr lang="es-MX" dirty="0"/>
              <a:t>para realizar más de una tarea a la vez</a:t>
            </a:r>
            <a:br>
              <a:rPr lang="es-MX" dirty="0"/>
            </a:br>
            <a:r>
              <a:rPr lang="es-MX" dirty="0" smtClean="0"/>
              <a:t>*Dificultad </a:t>
            </a:r>
            <a:r>
              <a:rPr lang="es-MX" dirty="0"/>
              <a:t>para resolver problemas</a:t>
            </a:r>
            <a:br>
              <a:rPr lang="es-MX" dirty="0"/>
            </a:br>
            <a:r>
              <a:rPr lang="es-MX" dirty="0" smtClean="0"/>
              <a:t>*Olvidar </a:t>
            </a:r>
            <a:r>
              <a:rPr lang="es-MX" dirty="0"/>
              <a:t>hechos o conversaciones recientes</a:t>
            </a:r>
            <a:br>
              <a:rPr lang="es-MX" dirty="0"/>
            </a:br>
            <a:r>
              <a:rPr lang="es-MX" dirty="0" smtClean="0"/>
              <a:t>*Tardar </a:t>
            </a:r>
            <a:r>
              <a:rPr lang="es-MX" dirty="0"/>
              <a:t>más tiempo para llevar a cabo actividades más difíciles</a:t>
            </a:r>
            <a:br>
              <a:rPr lang="es-MX" dirty="0"/>
            </a:br>
            <a:endParaRPr lang="es-MX" dirty="0"/>
          </a:p>
        </p:txBody>
      </p:sp>
    </p:spTree>
    <p:extLst>
      <p:ext uri="{BB962C8B-B14F-4D97-AF65-F5344CB8AC3E}">
        <p14:creationId xmlns:p14="http://schemas.microsoft.com/office/powerpoint/2010/main" val="21114507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034682"/>
          </a:xfrm>
        </p:spPr>
        <p:txBody>
          <a:bodyPr/>
          <a:lstStyle/>
          <a:p>
            <a:r>
              <a:rPr lang="es-MX" sz="5400" dirty="0">
                <a:solidFill>
                  <a:schemeClr val="tx2">
                    <a:lumMod val="50000"/>
                  </a:schemeClr>
                </a:solidFill>
              </a:rPr>
              <a:t>A medida que </a:t>
            </a:r>
            <a:r>
              <a:rPr lang="es-MX" sz="5400" dirty="0" smtClean="0">
                <a:solidFill>
                  <a:schemeClr val="tx2">
                    <a:lumMod val="50000"/>
                  </a:schemeClr>
                </a:solidFill>
              </a:rPr>
              <a:t>el </a:t>
            </a:r>
            <a:r>
              <a:rPr lang="es-MX" sz="5400" dirty="0">
                <a:solidFill>
                  <a:schemeClr val="tx2">
                    <a:lumMod val="50000"/>
                  </a:schemeClr>
                </a:solidFill>
              </a:rPr>
              <a:t>Alzheimer empeora, los síntomas son más obvios e interfieren con la capacidad para cuidarse.</a:t>
            </a:r>
            <a:r>
              <a:rPr lang="es-MX" dirty="0"/>
              <a:t> </a:t>
            </a:r>
          </a:p>
        </p:txBody>
      </p:sp>
    </p:spTree>
    <p:extLst>
      <p:ext uri="{BB962C8B-B14F-4D97-AF65-F5344CB8AC3E}">
        <p14:creationId xmlns:p14="http://schemas.microsoft.com/office/powerpoint/2010/main" val="123213010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06690"/>
          </a:xfrm>
        </p:spPr>
        <p:txBody>
          <a:bodyPr>
            <a:normAutofit fontScale="90000"/>
          </a:bodyPr>
          <a:lstStyle/>
          <a:p>
            <a:pPr fontAlgn="base"/>
            <a:r>
              <a:rPr lang="es-MX" sz="5300" b="1" dirty="0">
                <a:solidFill>
                  <a:schemeClr val="tx2">
                    <a:lumMod val="50000"/>
                  </a:schemeClr>
                </a:solidFill>
              </a:rPr>
              <a:t>Las personas con mal de Alzheimer avanzado ya no pueden</a:t>
            </a:r>
            <a:r>
              <a:rPr lang="es-MX" sz="5300" b="1" dirty="0" smtClean="0">
                <a:solidFill>
                  <a:schemeClr val="tx2">
                    <a:lumMod val="50000"/>
                  </a:schemeClr>
                </a:solidFill>
              </a:rPr>
              <a:t>:</a:t>
            </a:r>
            <a:r>
              <a:rPr lang="es-MX" dirty="0">
                <a:solidFill>
                  <a:schemeClr val="tx2">
                    <a:lumMod val="50000"/>
                  </a:schemeClr>
                </a:solidFill>
              </a:rPr>
              <a:t/>
            </a:r>
            <a:br>
              <a:rPr lang="es-MX" dirty="0">
                <a:solidFill>
                  <a:schemeClr val="tx2">
                    <a:lumMod val="50000"/>
                  </a:schemeClr>
                </a:solidFill>
              </a:rPr>
            </a:br>
            <a:r>
              <a:rPr lang="es-MX" dirty="0" smtClean="0"/>
              <a:t>* Reconocer </a:t>
            </a:r>
            <a:r>
              <a:rPr lang="es-MX" dirty="0"/>
              <a:t>a los miembros de la familia</a:t>
            </a:r>
            <a:br>
              <a:rPr lang="es-MX" dirty="0"/>
            </a:br>
            <a:r>
              <a:rPr lang="es-MX" dirty="0" smtClean="0"/>
              <a:t>* Llevar </a:t>
            </a:r>
            <a:r>
              <a:rPr lang="es-MX" dirty="0"/>
              <a:t>a cabo actividades básicas de la vida diaria, como comer, vestirse y bañarse</a:t>
            </a:r>
            <a:br>
              <a:rPr lang="es-MX" dirty="0"/>
            </a:br>
            <a:r>
              <a:rPr lang="es-MX" dirty="0" smtClean="0"/>
              <a:t>* Entender </a:t>
            </a:r>
            <a:r>
              <a:rPr lang="es-MX" dirty="0"/>
              <a:t>el lenguaje</a:t>
            </a:r>
            <a:br>
              <a:rPr lang="es-MX" dirty="0"/>
            </a:br>
            <a:endParaRPr lang="es-MX" dirty="0"/>
          </a:p>
        </p:txBody>
      </p:sp>
    </p:spTree>
    <p:extLst>
      <p:ext uri="{BB962C8B-B14F-4D97-AF65-F5344CB8AC3E}">
        <p14:creationId xmlns:p14="http://schemas.microsoft.com/office/powerpoint/2010/main" val="287312620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06690"/>
          </a:xfrm>
        </p:spPr>
        <p:txBody>
          <a:bodyPr>
            <a:normAutofit/>
          </a:bodyPr>
          <a:lstStyle/>
          <a:p>
            <a:r>
              <a:rPr lang="es-MX" sz="5400" dirty="0">
                <a:solidFill>
                  <a:schemeClr val="tx2">
                    <a:lumMod val="50000"/>
                  </a:schemeClr>
                </a:solidFill>
              </a:rPr>
              <a:t>El diagnóstico de esta enfermedad se hace cuando ciertos síntomas están presentes y verificando que otras causas de demencia no estén presentes.</a:t>
            </a:r>
          </a:p>
        </p:txBody>
      </p:sp>
    </p:spTree>
    <p:extLst>
      <p:ext uri="{BB962C8B-B14F-4D97-AF65-F5344CB8AC3E}">
        <p14:creationId xmlns:p14="http://schemas.microsoft.com/office/powerpoint/2010/main" val="26121535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06690"/>
          </a:xfrm>
        </p:spPr>
        <p:txBody>
          <a:bodyPr>
            <a:normAutofit/>
          </a:bodyPr>
          <a:lstStyle/>
          <a:p>
            <a:r>
              <a:rPr lang="es-MX" sz="8800" b="1" dirty="0" smtClean="0">
                <a:solidFill>
                  <a:schemeClr val="tx2">
                    <a:lumMod val="50000"/>
                  </a:schemeClr>
                </a:solidFill>
                <a:effectLst>
                  <a:outerShdw blurRad="38100" dist="38100" dir="2700000" algn="tl">
                    <a:srgbClr val="000000">
                      <a:alpha val="43137"/>
                    </a:srgbClr>
                  </a:outerShdw>
                </a:effectLst>
              </a:rPr>
              <a:t>Tratamiento</a:t>
            </a:r>
            <a:endParaRPr lang="es-MX" sz="8800" b="1" dirty="0">
              <a:solidFill>
                <a:schemeClr val="tx2">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5744406"/>
      </p:ext>
    </p:extLst>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962674"/>
          </a:xfrm>
        </p:spPr>
        <p:txBody>
          <a:bodyPr>
            <a:normAutofit/>
          </a:bodyPr>
          <a:lstStyle/>
          <a:p>
            <a:r>
              <a:rPr lang="es-MX" sz="6000" dirty="0">
                <a:solidFill>
                  <a:schemeClr val="tx2">
                    <a:lumMod val="50000"/>
                  </a:schemeClr>
                </a:solidFill>
              </a:rPr>
              <a:t>No existe cura para la enfermedad de Alzheimer</a:t>
            </a:r>
            <a:r>
              <a:rPr lang="es-MX" sz="6000" dirty="0" smtClean="0">
                <a:solidFill>
                  <a:schemeClr val="tx2">
                    <a:lumMod val="50000"/>
                  </a:schemeClr>
                </a:solidFill>
              </a:rPr>
              <a:t>.</a:t>
            </a:r>
            <a:br>
              <a:rPr lang="es-MX" sz="6000" dirty="0" smtClean="0">
                <a:solidFill>
                  <a:schemeClr val="tx2">
                    <a:lumMod val="50000"/>
                  </a:schemeClr>
                </a:solidFill>
              </a:rPr>
            </a:br>
            <a:r>
              <a:rPr lang="es-MX" sz="6000" dirty="0" smtClean="0">
                <a:solidFill>
                  <a:schemeClr val="tx2">
                    <a:lumMod val="50000"/>
                  </a:schemeClr>
                </a:solidFill>
              </a:rPr>
              <a:t>Pero, existen algunos alimentos que retrasan el deterioro cognitivo.</a:t>
            </a:r>
            <a:endParaRPr lang="es-MX" sz="6000" dirty="0">
              <a:solidFill>
                <a:schemeClr val="tx2">
                  <a:lumMod val="50000"/>
                </a:schemeClr>
              </a:solidFill>
            </a:endParaRPr>
          </a:p>
        </p:txBody>
      </p:sp>
    </p:spTree>
    <p:extLst>
      <p:ext uri="{BB962C8B-B14F-4D97-AF65-F5344CB8AC3E}">
        <p14:creationId xmlns:p14="http://schemas.microsoft.com/office/powerpoint/2010/main" val="253752555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3472248"/>
      </p:ext>
    </p:extLst>
  </p:cSld>
  <p:clrMapOvr>
    <a:masterClrMapping/>
  </p:clrMapOvr>
  <p:transition spd="slow">
    <p:wheel spokes="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Tree>
    <p:extLst>
      <p:ext uri="{BB962C8B-B14F-4D97-AF65-F5344CB8AC3E}">
        <p14:creationId xmlns:p14="http://schemas.microsoft.com/office/powerpoint/2010/main" val="161744824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759756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18658"/>
          </a:xfrm>
        </p:spPr>
        <p:txBody>
          <a:bodyPr>
            <a:noAutofit/>
          </a:bodyPr>
          <a:lstStyle/>
          <a:p>
            <a:r>
              <a:rPr lang="es-MX" sz="6000" b="1" dirty="0">
                <a:solidFill>
                  <a:schemeClr val="tx2">
                    <a:lumMod val="50000"/>
                  </a:schemeClr>
                </a:solidFill>
              </a:rPr>
              <a:t>¿</a:t>
            </a:r>
            <a:r>
              <a:rPr lang="es-MX" sz="6000" b="1" dirty="0" smtClean="0">
                <a:solidFill>
                  <a:schemeClr val="tx2">
                    <a:lumMod val="50000"/>
                  </a:schemeClr>
                </a:solidFill>
              </a:rPr>
              <a:t>Que es?</a:t>
            </a:r>
            <a:r>
              <a:rPr lang="es-MX" dirty="0" smtClean="0"/>
              <a:t/>
            </a:r>
            <a:br>
              <a:rPr lang="es-MX" dirty="0" smtClean="0"/>
            </a:br>
            <a:r>
              <a:rPr lang="es-MX" dirty="0" smtClean="0"/>
              <a:t>Es una enfermedad </a:t>
            </a:r>
            <a:r>
              <a:rPr lang="es-MX" dirty="0"/>
              <a:t>mental progresiva que se caracteriza por una degeneración de las células nerviosas del cerebro y una disminución de la masa </a:t>
            </a:r>
            <a:r>
              <a:rPr lang="es-MX" dirty="0" smtClean="0"/>
              <a:t>cerebral.</a:t>
            </a:r>
            <a:endParaRPr lang="es-MX" dirty="0"/>
          </a:p>
        </p:txBody>
      </p:sp>
    </p:spTree>
    <p:extLst>
      <p:ext uri="{BB962C8B-B14F-4D97-AF65-F5344CB8AC3E}">
        <p14:creationId xmlns:p14="http://schemas.microsoft.com/office/powerpoint/2010/main" val="267919801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90666"/>
          </a:xfrm>
        </p:spPr>
        <p:txBody>
          <a:bodyPr/>
          <a:lstStyle/>
          <a:p>
            <a:r>
              <a:rPr lang="es-MX" sz="4800" b="1" dirty="0" smtClean="0">
                <a:solidFill>
                  <a:schemeClr val="tx2">
                    <a:lumMod val="50000"/>
                  </a:schemeClr>
                </a:solidFill>
              </a:rPr>
              <a:t>¿Por qué se genera el Alzheimer?</a:t>
            </a:r>
            <a:r>
              <a:rPr lang="es-MX" dirty="0" smtClean="0"/>
              <a:t/>
            </a:r>
            <a:br>
              <a:rPr lang="es-MX" dirty="0" smtClean="0"/>
            </a:br>
            <a:r>
              <a:rPr lang="es-MX" dirty="0"/>
              <a:t>Se desconoce la causa exacta del mal de Alzheimer (EA). </a:t>
            </a:r>
            <a:r>
              <a:rPr lang="es-MX" dirty="0" smtClean="0"/>
              <a:t>Una investigación </a:t>
            </a:r>
            <a:r>
              <a:rPr lang="es-MX" dirty="0"/>
              <a:t>muestra que ciertos cambios en el cerebro conducen al desarrollo de esta enfermedad.</a:t>
            </a:r>
          </a:p>
        </p:txBody>
      </p:sp>
    </p:spTree>
    <p:extLst>
      <p:ext uri="{BB962C8B-B14F-4D97-AF65-F5344CB8AC3E}">
        <p14:creationId xmlns:p14="http://schemas.microsoft.com/office/powerpoint/2010/main" val="2386530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06690"/>
          </a:xfrm>
        </p:spPr>
        <p:txBody>
          <a:bodyPr>
            <a:normAutofit fontScale="90000"/>
          </a:bodyPr>
          <a:lstStyle/>
          <a:p>
            <a:pPr fontAlgn="base"/>
            <a:r>
              <a:rPr lang="es-MX" sz="4900" b="1" dirty="0" smtClean="0">
                <a:solidFill>
                  <a:schemeClr val="tx2">
                    <a:lumMod val="50000"/>
                  </a:schemeClr>
                </a:solidFill>
              </a:rPr>
              <a:t>Usted es mas propenso a desarrollar Alzheimer si:</a:t>
            </a:r>
            <a:r>
              <a:rPr lang="es-MX" dirty="0" smtClean="0"/>
              <a:t/>
            </a:r>
            <a:br>
              <a:rPr lang="es-MX" dirty="0" smtClean="0"/>
            </a:br>
            <a:r>
              <a:rPr lang="es-MX" dirty="0" smtClean="0"/>
              <a:t>* </a:t>
            </a:r>
            <a:r>
              <a:rPr lang="es-MX" sz="4000" dirty="0" smtClean="0"/>
              <a:t>Es </a:t>
            </a:r>
            <a:r>
              <a:rPr lang="es-MX" sz="4000" dirty="0"/>
              <a:t>mayor. Sin embargo, sufrir esta enfermedad no es parte del envejecimiento normal.</a:t>
            </a:r>
            <a:br>
              <a:rPr lang="es-MX" sz="4000" dirty="0"/>
            </a:br>
            <a:r>
              <a:rPr lang="es-MX" sz="4000" dirty="0" smtClean="0"/>
              <a:t>* Tener </a:t>
            </a:r>
            <a:r>
              <a:rPr lang="es-MX" sz="4000" dirty="0"/>
              <a:t>un pariente consanguíneo cercano,  con la enfermedad.</a:t>
            </a:r>
            <a:br>
              <a:rPr lang="es-MX" sz="4000" dirty="0"/>
            </a:br>
            <a:r>
              <a:rPr lang="es-MX" sz="4000" dirty="0" smtClean="0"/>
              <a:t>* Tener </a:t>
            </a:r>
            <a:r>
              <a:rPr lang="es-MX" sz="4000" dirty="0"/>
              <a:t>ciertos genes ligados al </a:t>
            </a:r>
            <a:r>
              <a:rPr lang="es-MX" sz="4000" dirty="0" smtClean="0"/>
              <a:t>Alzheimer</a:t>
            </a:r>
            <a:r>
              <a:rPr lang="es-MX" dirty="0"/>
              <a:t>.</a:t>
            </a:r>
            <a:br>
              <a:rPr lang="es-MX" dirty="0"/>
            </a:br>
            <a:endParaRPr lang="es-MX" dirty="0"/>
          </a:p>
        </p:txBody>
      </p:sp>
    </p:spTree>
    <p:extLst>
      <p:ext uri="{BB962C8B-B14F-4D97-AF65-F5344CB8AC3E}">
        <p14:creationId xmlns:p14="http://schemas.microsoft.com/office/powerpoint/2010/main" val="42746331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06690"/>
          </a:xfrm>
        </p:spPr>
        <p:txBody>
          <a:bodyPr>
            <a:normAutofit/>
          </a:bodyPr>
          <a:lstStyle/>
          <a:p>
            <a:r>
              <a:rPr lang="es-MX" sz="7200" b="1" dirty="0" smtClean="0">
                <a:solidFill>
                  <a:schemeClr val="tx2">
                    <a:lumMod val="50000"/>
                  </a:schemeClr>
                </a:solidFill>
              </a:rPr>
              <a:t>SINTOMAS </a:t>
            </a:r>
            <a:br>
              <a:rPr lang="es-MX" sz="7200" b="1" dirty="0" smtClean="0">
                <a:solidFill>
                  <a:schemeClr val="tx2">
                    <a:lumMod val="50000"/>
                  </a:schemeClr>
                </a:solidFill>
              </a:rPr>
            </a:br>
            <a:endParaRPr lang="es-MX" sz="7200" b="1" dirty="0">
              <a:solidFill>
                <a:schemeClr val="tx2">
                  <a:lumMod val="50000"/>
                </a:schemeClr>
              </a:solidFill>
            </a:endParaRPr>
          </a:p>
        </p:txBody>
      </p:sp>
    </p:spTree>
    <p:extLst>
      <p:ext uri="{BB962C8B-B14F-4D97-AF65-F5344CB8AC3E}">
        <p14:creationId xmlns:p14="http://schemas.microsoft.com/office/powerpoint/2010/main" val="29957325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250706"/>
          </a:xfrm>
        </p:spPr>
        <p:txBody>
          <a:bodyPr/>
          <a:lstStyle/>
          <a:p>
            <a:r>
              <a:rPr lang="es-MX" dirty="0"/>
              <a:t>Los síntomas de demencia abarcan dificultad con muchas áreas de la función mental, entre ellas:</a:t>
            </a:r>
          </a:p>
        </p:txBody>
      </p:sp>
    </p:spTree>
    <p:extLst>
      <p:ext uri="{BB962C8B-B14F-4D97-AF65-F5344CB8AC3E}">
        <p14:creationId xmlns:p14="http://schemas.microsoft.com/office/powerpoint/2010/main" val="1584290666"/>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lstStyle/>
          <a:p>
            <a:pPr fontAlgn="base"/>
            <a:r>
              <a:rPr lang="es-MX" dirty="0" smtClean="0"/>
              <a:t>* El </a:t>
            </a:r>
            <a:r>
              <a:rPr lang="es-MX" dirty="0"/>
              <a:t>comportamiento emocional o </a:t>
            </a:r>
            <a:r>
              <a:rPr lang="es-MX" dirty="0" smtClean="0"/>
              <a:t>* la </a:t>
            </a:r>
            <a:r>
              <a:rPr lang="es-MX" dirty="0"/>
              <a:t>personalidad</a:t>
            </a:r>
            <a:br>
              <a:rPr lang="es-MX" dirty="0"/>
            </a:br>
            <a:r>
              <a:rPr lang="es-MX" dirty="0" smtClean="0"/>
              <a:t>* El </a:t>
            </a:r>
            <a:r>
              <a:rPr lang="es-MX" dirty="0"/>
              <a:t>lenguaje</a:t>
            </a:r>
            <a:br>
              <a:rPr lang="es-MX" dirty="0"/>
            </a:br>
            <a:r>
              <a:rPr lang="es-MX" dirty="0" smtClean="0"/>
              <a:t>* La </a:t>
            </a:r>
            <a:r>
              <a:rPr lang="es-MX" dirty="0"/>
              <a:t>memoria</a:t>
            </a:r>
            <a:br>
              <a:rPr lang="es-MX" dirty="0"/>
            </a:br>
            <a:r>
              <a:rPr lang="es-MX" dirty="0" smtClean="0"/>
              <a:t>* La </a:t>
            </a:r>
            <a:r>
              <a:rPr lang="es-MX" dirty="0"/>
              <a:t>percepción</a:t>
            </a:r>
            <a:br>
              <a:rPr lang="es-MX" dirty="0"/>
            </a:br>
            <a:r>
              <a:rPr lang="es-MX" dirty="0" smtClean="0"/>
              <a:t>* El </a:t>
            </a:r>
            <a:r>
              <a:rPr lang="es-MX" dirty="0"/>
              <a:t>pensamiento y el juicio (habilidades cognitivas)</a:t>
            </a:r>
            <a:br>
              <a:rPr lang="es-MX" dirty="0"/>
            </a:br>
            <a:endParaRPr lang="es-MX" dirty="0"/>
          </a:p>
        </p:txBody>
      </p:sp>
    </p:spTree>
    <p:extLst>
      <p:ext uri="{BB962C8B-B14F-4D97-AF65-F5344CB8AC3E}">
        <p14:creationId xmlns:p14="http://schemas.microsoft.com/office/powerpoint/2010/main" val="316424297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034682"/>
          </a:xfrm>
        </p:spPr>
        <p:txBody>
          <a:bodyPr>
            <a:normAutofit/>
          </a:bodyPr>
          <a:lstStyle/>
          <a:p>
            <a:r>
              <a:rPr lang="es-MX" sz="7200" b="1" dirty="0" smtClean="0">
                <a:solidFill>
                  <a:schemeClr val="tx2">
                    <a:lumMod val="50000"/>
                  </a:schemeClr>
                </a:solidFill>
              </a:rPr>
              <a:t>Deterioro cognitivo leve</a:t>
            </a:r>
            <a:br>
              <a:rPr lang="es-MX" sz="7200" b="1" dirty="0" smtClean="0">
                <a:solidFill>
                  <a:schemeClr val="tx2">
                    <a:lumMod val="50000"/>
                  </a:schemeClr>
                </a:solidFill>
              </a:rPr>
            </a:br>
            <a:r>
              <a:rPr lang="es-MX" sz="7200" b="1" dirty="0" smtClean="0">
                <a:solidFill>
                  <a:schemeClr val="tx2">
                    <a:lumMod val="50000"/>
                  </a:schemeClr>
                </a:solidFill>
              </a:rPr>
              <a:t>(DCL)</a:t>
            </a:r>
            <a:endParaRPr lang="es-MX" sz="7200" b="1" dirty="0">
              <a:solidFill>
                <a:schemeClr val="tx2">
                  <a:lumMod val="50000"/>
                </a:schemeClr>
              </a:solidFill>
            </a:endParaRPr>
          </a:p>
        </p:txBody>
      </p:sp>
    </p:spTree>
    <p:extLst>
      <p:ext uri="{BB962C8B-B14F-4D97-AF65-F5344CB8AC3E}">
        <p14:creationId xmlns:p14="http://schemas.microsoft.com/office/powerpoint/2010/main" val="2097288218"/>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134</Words>
  <Application>Microsoft Office PowerPoint</Application>
  <PresentationFormat>Presentación en pantalla (4:3)</PresentationFormat>
  <Paragraphs>16</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Alzheimer</vt:lpstr>
      <vt:lpstr>Presentación de PowerPoint</vt:lpstr>
      <vt:lpstr>¿Que es? Es una enfermedad mental progresiva que se caracteriza por una degeneración de las células nerviosas del cerebro y una disminución de la masa cerebral.</vt:lpstr>
      <vt:lpstr>¿Por qué se genera el Alzheimer? Se desconoce la causa exacta del mal de Alzheimer (EA). Una investigación muestra que ciertos cambios en el cerebro conducen al desarrollo de esta enfermedad.</vt:lpstr>
      <vt:lpstr>Usted es mas propenso a desarrollar Alzheimer si: * Es mayor. Sin embargo, sufrir esta enfermedad no es parte del envejecimiento normal. * Tener un pariente consanguíneo cercano,  con la enfermedad. * Tener ciertos genes ligados al Alzheimer. </vt:lpstr>
      <vt:lpstr>SINTOMAS  </vt:lpstr>
      <vt:lpstr>Los síntomas de demencia abarcan dificultad con muchas áreas de la función mental, entre ellas:</vt:lpstr>
      <vt:lpstr>* El comportamiento emocional o * la personalidad * El lenguaje * La memoria * La percepción * El pensamiento y el juicio (habilidades cognitivas) </vt:lpstr>
      <vt:lpstr>Deterioro cognitivo leve (DCL)</vt:lpstr>
      <vt:lpstr>¿Qué es DCL?  Es la fase entre el olvido normal debido al envejecimiento y el desarrollo del mal de Alzheimer. </vt:lpstr>
      <vt:lpstr>Sin embargo, no todas las personas con deterioro cognitivo leve progresan a mal de Alzheimer.</vt:lpstr>
      <vt:lpstr>Los síntomas del deterioro cognitivo leve abarcan: *Dificultad para realizar más de una tarea a la vez *Dificultad para resolver problemas *Olvidar hechos o conversaciones recientes *Tardar más tiempo para llevar a cabo actividades más difíciles </vt:lpstr>
      <vt:lpstr>A medida que el Alzheimer empeora, los síntomas son más obvios e interfieren con la capacidad para cuidarse. </vt:lpstr>
      <vt:lpstr>Las personas con mal de Alzheimer avanzado ya no pueden: * Reconocer a los miembros de la familia * Llevar a cabo actividades básicas de la vida diaria, como comer, vestirse y bañarse * Entender el lenguaje </vt:lpstr>
      <vt:lpstr>El diagnóstico de esta enfermedad se hace cuando ciertos síntomas están presentes y verificando que otras causas de demencia no estén presentes.</vt:lpstr>
      <vt:lpstr>Tratamiento</vt:lpstr>
      <vt:lpstr>No existe cura para la enfermedad de Alzheimer. Pero, existen algunos alimentos que retrasan el deterioro cognitivo.</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Alzheimer</dc:title>
  <dc:creator>paola</dc:creator>
  <cp:lastModifiedBy>power</cp:lastModifiedBy>
  <cp:revision>6</cp:revision>
  <dcterms:created xsi:type="dcterms:W3CDTF">2015-11-21T23:21:43Z</dcterms:created>
  <dcterms:modified xsi:type="dcterms:W3CDTF">2015-11-27T19:20:56Z</dcterms:modified>
</cp:coreProperties>
</file>