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15" r:id="rId3"/>
    <p:sldId id="317" r:id="rId4"/>
    <p:sldId id="263" r:id="rId5"/>
    <p:sldId id="264" r:id="rId6"/>
    <p:sldId id="276" r:id="rId7"/>
    <p:sldId id="319" r:id="rId8"/>
    <p:sldId id="257" r:id="rId9"/>
    <p:sldId id="279" r:id="rId10"/>
    <p:sldId id="284" r:id="rId11"/>
    <p:sldId id="321" r:id="rId12"/>
    <p:sldId id="286" r:id="rId13"/>
    <p:sldId id="267" r:id="rId14"/>
    <p:sldId id="280" r:id="rId15"/>
    <p:sldId id="323" r:id="rId16"/>
    <p:sldId id="272" r:id="rId17"/>
    <p:sldId id="270" r:id="rId18"/>
    <p:sldId id="290" r:id="rId19"/>
    <p:sldId id="293" r:id="rId20"/>
    <p:sldId id="294" r:id="rId21"/>
    <p:sldId id="281" r:id="rId22"/>
    <p:sldId id="289" r:id="rId23"/>
    <p:sldId id="265" r:id="rId24"/>
    <p:sldId id="273" r:id="rId25"/>
    <p:sldId id="275" r:id="rId26"/>
    <p:sldId id="258" r:id="rId27"/>
    <p:sldId id="291" r:id="rId28"/>
    <p:sldId id="274" r:id="rId29"/>
    <p:sldId id="297" r:id="rId30"/>
    <p:sldId id="298" r:id="rId31"/>
    <p:sldId id="299" r:id="rId32"/>
    <p:sldId id="300" r:id="rId33"/>
    <p:sldId id="301" r:id="rId34"/>
    <p:sldId id="262" r:id="rId35"/>
    <p:sldId id="282" r:id="rId36"/>
    <p:sldId id="296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292" r:id="rId45"/>
    <p:sldId id="325" r:id="rId46"/>
    <p:sldId id="324" r:id="rId47"/>
    <p:sldId id="326" r:id="rId48"/>
    <p:sldId id="268" r:id="rId49"/>
    <p:sldId id="327" r:id="rId50"/>
    <p:sldId id="269" r:id="rId51"/>
    <p:sldId id="328" r:id="rId52"/>
    <p:sldId id="271" r:id="rId53"/>
    <p:sldId id="329" r:id="rId54"/>
    <p:sldId id="278" r:id="rId55"/>
    <p:sldId id="330" r:id="rId56"/>
    <p:sldId id="331" r:id="rId57"/>
    <p:sldId id="259" r:id="rId58"/>
    <p:sldId id="295" r:id="rId59"/>
    <p:sldId id="28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2" autoAdjust="0"/>
  </p:normalViewPr>
  <p:slideViewPr>
    <p:cSldViewPr>
      <p:cViewPr>
        <p:scale>
          <a:sx n="76" d="100"/>
          <a:sy n="76" d="100"/>
        </p:scale>
        <p:origin x="-426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D72B9-A674-4B0B-8746-BCA3871FC107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301DB-3769-4AF5-B0C6-FDAE9D30B59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92899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Retrieved</a:t>
            </a:r>
            <a:r>
              <a:rPr lang="en-CA" baseline="0" dirty="0" smtClean="0"/>
              <a:t> from: https://www.google.ca/url?sa=i&amp;rct=j&amp;q=&amp;esrc=s&amp;source=images&amp;cd=&amp;cad=rja&amp;uact=8&amp;ved=0ahUKEwikzsuxltzLAhVFsIMKHYs6BR4QjB0IBg&amp;url=http%3A%2F%2Fwww.123rf.com%2Fphoto_29478261_silhouettes-of-people-partying-outdoors.html&amp;psig=AFQjCNE1YGBZgw7U-by9H9_giL-ETA2Kjw&amp;ust=1459006201173214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301DB-3769-4AF5-B0C6-FDAE9D30B59A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4042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301DB-3769-4AF5-B0C6-FDAE9D30B59A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1735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1AE0-C408-4D8C-B7AC-D83FFD7C67F3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47A6-6D32-48AA-BF7A-D7377FFA7D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7232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1AE0-C408-4D8C-B7AC-D83FFD7C67F3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47A6-6D32-48AA-BF7A-D7377FFA7D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67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1AE0-C408-4D8C-B7AC-D83FFD7C67F3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47A6-6D32-48AA-BF7A-D7377FFA7D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148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1AE0-C408-4D8C-B7AC-D83FFD7C67F3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47A6-6D32-48AA-BF7A-D7377FFA7D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2936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1AE0-C408-4D8C-B7AC-D83FFD7C67F3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47A6-6D32-48AA-BF7A-D7377FFA7D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287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1AE0-C408-4D8C-B7AC-D83FFD7C67F3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47A6-6D32-48AA-BF7A-D7377FFA7D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3254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1AE0-C408-4D8C-B7AC-D83FFD7C67F3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47A6-6D32-48AA-BF7A-D7377FFA7D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5615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1AE0-C408-4D8C-B7AC-D83FFD7C67F3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47A6-6D32-48AA-BF7A-D7377FFA7D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221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1AE0-C408-4D8C-B7AC-D83FFD7C67F3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47A6-6D32-48AA-BF7A-D7377FFA7D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7562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1AE0-C408-4D8C-B7AC-D83FFD7C67F3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47A6-6D32-48AA-BF7A-D7377FFA7D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9842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1AE0-C408-4D8C-B7AC-D83FFD7C67F3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47A6-6D32-48AA-BF7A-D7377FFA7D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850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1AE0-C408-4D8C-B7AC-D83FFD7C67F3}" type="datetimeFigureOut">
              <a:rPr lang="en-CA" smtClean="0"/>
              <a:pPr/>
              <a:t>26/03/2016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47A6-6D32-48AA-BF7A-D7377FFA7DA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1042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absenteeism" TargetMode="External"/><Relationship Id="rId2" Type="http://schemas.openxmlformats.org/officeDocument/2006/relationships/hyperlink" Target="http://www.businessdictionary.com/definition/absenteeis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rsesunions.ca/news/absenteeism-and-overtime-rates-clearly-indicate-need-more-emphasis-safe-nursing-staff-numbers-i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0-dx.doi.org.aupac.lib.athabascau.ca/10.1002/14651858.CD008009.pub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1"/>
            <a:ext cx="8001000" cy="2838450"/>
          </a:xfrm>
        </p:spPr>
        <p:txBody>
          <a:bodyPr>
            <a:normAutofit fontScale="90000"/>
          </a:bodyPr>
          <a:lstStyle/>
          <a:p>
            <a:r>
              <a:rPr lang="en-CA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Athabasca University MHST/NURS 603</a:t>
            </a:r>
            <a:br>
              <a:rPr lang="en-CA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Facilitating Inquiry: Assignment 3 Group </a:t>
            </a:r>
            <a:r>
              <a:rPr lang="en-CA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CA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Absenteeism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Cheryl Levi, BScN, RN(EC), PHC-NP</a:t>
            </a:r>
          </a:p>
          <a:p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Brenda Henke, RN, BAA(N)</a:t>
            </a:r>
          </a:p>
          <a:p>
            <a:r>
              <a:rPr lang="en-C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Jamie Hernandez, BScN, RN</a:t>
            </a:r>
            <a:endParaRPr lang="en-C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1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 Absenteeism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Involuntary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absenteeism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sickness 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absenteeism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instances where employees do not attend work due to poor physical or mental 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considered ‘legitimate’ use of sick time</a:t>
            </a:r>
          </a:p>
          <a:p>
            <a:pPr marL="457200" lvl="1" indent="0">
              <a:buNone/>
            </a:pP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Magee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A., Caputi, P., &amp; Lee, J. K. (2016).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15625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focus group</a:t>
            </a:r>
            <a:endParaRPr lang="en-CA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job satisfaction by the absentee and remaining staff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costs to organization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Denial of vacation time or educational leave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switch shifts due to skill level requirements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staffing ratios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positive patient outcomes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22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focus group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effects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Nursing Absenteeism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implications to individuals, units, organizations and the health care system leads to increased direct and indirect costs.</a:t>
            </a:r>
          </a:p>
          <a:p>
            <a:pPr marL="0" indent="0"/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Impacts the quality of care and leads to negative patient outcomes.</a:t>
            </a: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(Davey, Cummings,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Newburn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-Cook, &amp; Lo, 2009)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27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 for Absenteeism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646" y="1905000"/>
            <a:ext cx="6717154" cy="3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204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48000" cy="1708150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 your workplace measure up?</a:t>
            </a:r>
            <a:endParaRPr lang="en-CA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7200" y="1447801"/>
            <a:ext cx="3160713" cy="4648200"/>
          </a:xfrm>
        </p:spPr>
        <p:txBody>
          <a:bodyPr>
            <a:normAutofit/>
          </a:bodyPr>
          <a:lstStyle/>
          <a:p>
            <a:endParaRPr lang="en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environments are 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toxic and can lead to an increased rate of employee absences</a:t>
            </a:r>
            <a:endParaRPr lang="en-CA" dirty="0"/>
          </a:p>
        </p:txBody>
      </p:sp>
      <p:sp>
        <p:nvSpPr>
          <p:cNvPr id="7" name="Picture Placeholder 4"/>
          <p:cNvSpPr txBox="1">
            <a:spLocks/>
          </p:cNvSpPr>
          <p:nvPr/>
        </p:nvSpPr>
        <p:spPr>
          <a:xfrm>
            <a:off x="1752600" y="609600"/>
            <a:ext cx="5486400" cy="4114800"/>
          </a:xfrm>
          <a:prstGeom prst="rect">
            <a:avLst/>
          </a:prstGeom>
        </p:spPr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49" y="1531935"/>
            <a:ext cx="5416551" cy="315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559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Absenteeism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nursing absenteeism:  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physical illness (legitimate cause) however frequency may become the issue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 family member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or mental health issue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Unable to switch or change a shift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 that one is entitled to sick leave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34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results - Job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982" y="1510145"/>
            <a:ext cx="7228617" cy="476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150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results </a:t>
            </a:r>
            <a:r>
              <a:rPr lang="en-CA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Percentage of participants reporting </a:t>
            </a:r>
            <a:r>
              <a:rPr lang="en-CA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CA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Satisfaction</a:t>
            </a:r>
            <a:endParaRPr lang="en-CA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453" y="1752600"/>
            <a:ext cx="7176757" cy="417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3539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Absenteeism</a:t>
            </a:r>
            <a:endParaRPr lang="en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r>
              <a:rPr lang="en-CA" sz="3000" dirty="0" smtClean="0"/>
              <a:t>The greatest predictor of absenteeism is prior poor attendance (Davey et al., 2009).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705788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 </a:t>
            </a:r>
            <a:r>
              <a:rPr lang="en-CA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Poor Attendance</a:t>
            </a:r>
            <a:endParaRPr lang="en-CA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analysis from the focus group indicates absenteeism results from: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demands, demanding patients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or ineffective managerial support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failure or insufficient materials/equipment to perform required tasks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staffing, improper staffing ratios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other 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and support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Farquharson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Allan, Johnston, Johnston, </a:t>
            </a:r>
            <a:r>
              <a:rPr lang="en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Choudhary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Jones (2012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D focus group results (2016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51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study- Research Question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To explore the perceived factors that contribute to nursing absenteeism and identify factors that promote or hinder job satisfaction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5098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Poor Attendance</a:t>
            </a:r>
            <a:endParaRPr lang="en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demands such as inadequate or unavailable child care or elder care.</a:t>
            </a: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Denial or anticipated denial of vacation requests</a:t>
            </a: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Denial of leave for self or professional development activities or endeavours</a:t>
            </a: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Bullying in the workplace</a:t>
            </a: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commitment and culture (McNeese-Smith, 1995; </a:t>
            </a:r>
            <a:r>
              <a:rPr lang="en-C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Zboril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-Benson, 2002)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510712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Absenteeism 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“sickness” absenteeism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instances where employees do not attend work due to poor physical or mental health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Magee, C. A., Caputi, P., &amp; Lee, J. K. (2016).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https://ashscrapyard.wordpress.com/2012/09/29/it-has-been-a-sick-week-literally/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12651"/>
            <a:ext cx="4038600" cy="29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4157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 </a:t>
            </a:r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Absenteeism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592" y="1600200"/>
            <a:ext cx="70128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3443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Absenteeism</a:t>
            </a:r>
            <a:endParaRPr lang="en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prevalent is it?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factors contribute to it?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colleagues interpret absenteeism? 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systemic implications of absenteeism?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potential solutions exist to manage absenteeism constructively?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446971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Nursing Absenteeism</a:t>
            </a:r>
            <a:endParaRPr lang="en-CA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18,900 of 251,500 or 7.5% of Registered Nurses and Nurse Supervisors were absent from work in 2012 due illness or disability according to the Canadian Federation of Nurses Unions (CFNU) (2013)</a:t>
            </a: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Ottawa Hospital (2016) and CFNU (2013) absentee rates are closer to 13.8 days per full time employee (nurse) per year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941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Sick Are Nurses?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“Within 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Canada, full-time nurses rate of absenteeism is 58% higher than the average Canadian full-time worker with 12 days of work a year missed compared to 7 days used by employees in other fields for illness or 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disability” (Gaudine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Saks, Dawe, &amp; 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Beaton, 2013).</a:t>
            </a:r>
          </a:p>
          <a:p>
            <a:pPr marL="0" indent="0">
              <a:buNone/>
            </a:pP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6879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Absenteeism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nursing absenteeism in acute care settings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physical illness (legitimate cause) however frequency may become the issue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 family member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or personal stress, mental health issue(s), burnout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Unable to switch or change a shift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Denial of vacation, leave of absence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 that one is entitled to sick leave</a:t>
            </a:r>
          </a:p>
          <a:p>
            <a:pPr marL="457200" lvl="1" indent="0">
              <a:buNone/>
            </a:pP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analysis)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008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Absenteeism</a:t>
            </a:r>
            <a:endParaRPr lang="en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Literature indicates: </a:t>
            </a:r>
          </a:p>
          <a:p>
            <a:pPr marL="0" indent="0">
              <a:buNone/>
            </a:pPr>
            <a:r>
              <a:rPr lang="en-CA" dirty="0" smtClean="0"/>
              <a:t>determinants of nursing absenteeism are inconsistent, diverse perceptions of nursing absenteeism exist and more research is required to identify methods to reduce nursing absenteeism.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2000" dirty="0" smtClean="0"/>
              <a:t>Ayon</a:t>
            </a:r>
            <a:r>
              <a:rPr lang="da-DK" sz="2000" dirty="0"/>
              <a:t>, 2015; Daouk-Öyry, Anouze, Otaki, Dumit, &amp; Osman, 2014; Davey, et al., 2009)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12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 of Others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61214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1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were selected from the course MHST/NURS 603 Facilitating Inquiry winter session 2016.</a:t>
            </a: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 6 focus group questions were developed by the three members of Group D and analyzed to explore perceived factors contributing to nursing absenteeism and job satisfaction. Online participation was arranged and definitions developed for clarity of the group members.</a:t>
            </a:r>
          </a:p>
          <a:p>
            <a:pPr marL="0" indent="0">
              <a:buNone/>
            </a:pP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65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mixed method </a:t>
            </a:r>
            <a:r>
              <a:rPr lang="en-CA" dirty="0" smtClean="0"/>
              <a:t>design study </a:t>
            </a:r>
            <a:r>
              <a:rPr lang="en-CA" dirty="0" smtClean="0"/>
              <a:t>was conducted using:</a:t>
            </a:r>
          </a:p>
          <a:p>
            <a:r>
              <a:rPr lang="en-CA" dirty="0" smtClean="0"/>
              <a:t>An on-line focus group</a:t>
            </a:r>
          </a:p>
          <a:p>
            <a:r>
              <a:rPr lang="en-CA" dirty="0" smtClean="0"/>
              <a:t>An on-line survey </a:t>
            </a:r>
          </a:p>
        </p:txBody>
      </p:sp>
    </p:spTree>
    <p:extLst>
      <p:ext uri="{BB962C8B-B14F-4D97-AF65-F5344CB8AC3E}">
        <p14:creationId xmlns:p14="http://schemas.microsoft.com/office/powerpoint/2010/main" xmlns="" val="1461176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1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Ethical approval was not required and the questions were approved by the course instructor. Anonymity was maintained by assigning numbers to the participants.</a:t>
            </a: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that affected the rigor and strength of the study: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size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saturate the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cross-section of roles of participants affecting generalizability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distance and time constraints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personal interactions preventing non-verbal cues and observations of reactions of others</a:t>
            </a:r>
          </a:p>
        </p:txBody>
      </p:sp>
    </p:spTree>
    <p:extLst>
      <p:ext uri="{BB962C8B-B14F-4D97-AF65-F5344CB8AC3E}">
        <p14:creationId xmlns:p14="http://schemas.microsoft.com/office/powerpoint/2010/main" xmlns="" val="2577113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1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 common themes were identified and coded manually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broad categories of job satisfaction or dissatisfaction, burnout or stress, retention factors, and work attitudes.</a:t>
            </a:r>
          </a:p>
        </p:txBody>
      </p:sp>
    </p:spTree>
    <p:extLst>
      <p:ext uri="{BB962C8B-B14F-4D97-AF65-F5344CB8AC3E}">
        <p14:creationId xmlns:p14="http://schemas.microsoft.com/office/powerpoint/2010/main" xmlns="" val="2053728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1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of the focus groups identified issues relating to each of the following factors: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Absenteeism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and recruitment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Workplace attitudes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Satisfying aspects of work life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to reduce nursing absenteeism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negative impact of nursing absenteeism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134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1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 agreed that nursing absenteeism negatively affects the health care system, other employees and patient outcomes and that it is a multifactorial problem. The group’s finding are consistent with the literature </a:t>
            </a:r>
            <a:r>
              <a:rPr lang="en-CA" sz="2800" dirty="0" smtClean="0"/>
              <a:t>(</a:t>
            </a:r>
            <a:r>
              <a:rPr lang="en-CA" sz="2800" dirty="0"/>
              <a:t>Lavoie-Tremblay, Wright, </a:t>
            </a:r>
            <a:r>
              <a:rPr lang="en-CA" sz="2800" dirty="0" err="1"/>
              <a:t>Desforges</a:t>
            </a:r>
            <a:r>
              <a:rPr lang="en-CA" sz="2800" dirty="0"/>
              <a:t>, </a:t>
            </a:r>
            <a:r>
              <a:rPr lang="en-CA" sz="2800" dirty="0" err="1"/>
              <a:t>Gelinas</a:t>
            </a:r>
            <a:r>
              <a:rPr lang="en-CA" sz="2800" dirty="0"/>
              <a:t>, Marchionni &amp; </a:t>
            </a:r>
            <a:r>
              <a:rPr lang="en-CA" sz="2800" dirty="0" err="1"/>
              <a:t>Drevniok</a:t>
            </a:r>
            <a:r>
              <a:rPr lang="en-CA" sz="2800" dirty="0"/>
              <a:t>, 2008</a:t>
            </a:r>
            <a:r>
              <a:rPr lang="en-CA" sz="2800" dirty="0" smtClean="0"/>
              <a:t>).</a:t>
            </a:r>
            <a:endParaRPr lang="en-C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245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Absenteeism</a:t>
            </a:r>
            <a:endParaRPr lang="en-CA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job satisfaction by the absentee and remaining staff</a:t>
            </a: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costs to organization and health care system</a:t>
            </a: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Denial of vacation time or educational leave</a:t>
            </a: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switch shifts due to skill level requirements</a:t>
            </a: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staffing ratios</a:t>
            </a: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positive patient outcomes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668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</a:t>
            </a:r>
            <a:endParaRPr lang="en-CA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satisfaction</a:t>
            </a:r>
          </a:p>
          <a:p>
            <a:pPr marL="457200" lvl="1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C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workers self-reported level of contentment 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 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work and the working 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Ma, Samuels, &amp; Alexander (2003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3091189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contributing to job satisfaction</a:t>
            </a:r>
          </a:p>
          <a:p>
            <a:pPr marL="1200150" lvl="2" indent="-342900"/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communication</a:t>
            </a:r>
          </a:p>
          <a:p>
            <a:pPr marL="1200150" lvl="2" indent="-342900"/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Teamwork</a:t>
            </a:r>
          </a:p>
          <a:p>
            <a:pPr marL="1200150" lvl="2" indent="-342900"/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 to the organization and </a:t>
            </a:r>
          </a:p>
          <a:p>
            <a:pPr marL="1200150" lvl="2" indent="-342900"/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of the individual to identify with the organization’s culture</a:t>
            </a:r>
          </a:p>
          <a:p>
            <a:pPr marL="1200150" lvl="2" indent="-342900"/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involvement leading to increased satisfaction</a:t>
            </a:r>
          </a:p>
          <a:p>
            <a:pPr marL="57150" indent="0">
              <a:buNone/>
            </a:pPr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(Joyce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Pabayo, Critchley, &amp; Bambra, 2010; Ruotsalainen, Verbeek, Marine, &amp; Serra, 2015)</a:t>
            </a:r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1673476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2: Survey and quantitative analysis</a:t>
            </a:r>
            <a:endParaRPr lang="en-CA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convenience sampling was used from the same class identified in Lab 1. Participants were requested to complete an online survey (</a:t>
            </a:r>
            <a:r>
              <a:rPr lang="en-CA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surveys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voluntarily regarding their perceptions of nursing absenteeism and job satisfaction. 87.4 % of the class responded.</a:t>
            </a:r>
          </a:p>
        </p:txBody>
      </p:sp>
    </p:spTree>
    <p:extLst>
      <p:ext uri="{BB962C8B-B14F-4D97-AF65-F5344CB8AC3E}">
        <p14:creationId xmlns:p14="http://schemas.microsoft.com/office/powerpoint/2010/main" xmlns="" val="1306371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2: Procedure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non-experimental research study was developed using </a:t>
            </a:r>
            <a:r>
              <a:rPr lang="en-C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surveys</a:t>
            </a: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 were obtained.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Perceptions of nursing absenteeism and job satisfaction were elicited using multiple choice 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Likert </a:t>
            </a: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questions.</a:t>
            </a:r>
            <a:endParaRPr lang="en-CA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815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2: Ethical issues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Ethical considerations: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ethical consent was not required for this assignment participation was voluntary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the survey implied consent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confidentiality was maintained.</a:t>
            </a:r>
          </a:p>
        </p:txBody>
      </p:sp>
    </p:spTree>
    <p:extLst>
      <p:ext uri="{BB962C8B-B14F-4D97-AF65-F5344CB8AC3E}">
        <p14:creationId xmlns:p14="http://schemas.microsoft.com/office/powerpoint/2010/main" xmlns="" val="273579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Historically Speaking</a:t>
            </a:r>
            <a:endParaRPr lang="en-CA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of consensus in literature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nursing absenteeism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contributing to </a:t>
            </a: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</a:t>
            </a: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absenteeism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nursing absenteeism are inconsistent</a:t>
            </a: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Ayon</a:t>
            </a: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2015; Daouk-Öyry, Anouze, Otaki, Dumit, &amp; Osman, 2014; Davey et al, </a:t>
            </a:r>
            <a:r>
              <a:rPr lang="da-D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endParaRPr lang="en-C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154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2: Limitations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the study: 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size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variability (not all students were nurses and not all worked in acute care settings)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data saturation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interpretations of the same </a:t>
            </a: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distances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constraints of the participants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 bias (data was only from females)</a:t>
            </a:r>
            <a:endParaRPr lang="en-C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837413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2: Analysis and results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participants were 25 to 34 years of age, seconded by those 35 to 44 years of age.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participants were female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66.7% worked full time, 20% worked part-time, 6.7% worked casual, 6.7% were on leave.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53.8% of the respondents have worked  in nursing for 4 to 9 years, 30.8% have worked 10 to 20 years, 15.4% have worked 20 or more years, and the others did not respond to this question.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888889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2: Analysis </a:t>
            </a:r>
            <a:r>
              <a:rPr lang="en-CA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considerations: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worked in acute care settings (46.7%)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6.7% worked in a community setting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13.3% were either clinical nurse specialists or nurse educators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6.7% were nurse managers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6.7% were nurse practitioners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indicated “other” as their profession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53.3% worked days only, 6.7% worked nights and 40% indicated they worked a combination of shifts</a:t>
            </a:r>
          </a:p>
        </p:txBody>
      </p:sp>
    </p:spTree>
    <p:extLst>
      <p:ext uri="{BB962C8B-B14F-4D97-AF65-F5344CB8AC3E}">
        <p14:creationId xmlns:p14="http://schemas.microsoft.com/office/powerpoint/2010/main" xmlns="" val="3822926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2: Absenteeism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absences within the last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Ranged from 1 to 25 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frequency was not broken down into episodes which may yield better information about absenteeism 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number of days was four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median was two and mode was 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was skewed due to outlier responses of 8 and 25 days absent.</a:t>
            </a:r>
          </a:p>
          <a:p>
            <a:pPr marL="57150" indent="0">
              <a:buNone/>
            </a:pPr>
            <a:r>
              <a:rPr lang="en-C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note, Gaudine and Gregory (2010) found nurses underestimate their absenteeism.</a:t>
            </a:r>
          </a:p>
        </p:txBody>
      </p:sp>
    </p:spTree>
    <p:extLst>
      <p:ext uri="{BB962C8B-B14F-4D97-AF65-F5344CB8AC3E}">
        <p14:creationId xmlns:p14="http://schemas.microsoft.com/office/powerpoint/2010/main" xmlns="" val="1887099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results- Self-Reported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Absences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762" y="1996281"/>
            <a:ext cx="6086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9809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Work Stressors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most common and frequent psychological stressors at work were identified as the absence of control over one’s workload closely followed by a feeling of being undervalued.</a:t>
            </a: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significant findings were lack of recognition from management and bullying in the workplace.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231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results- Psychological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Stressors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553200" cy="44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8640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results- Job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contribute to a positive work environment and job satisfaction are: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Appreciation and recognition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Effective communication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Opportunities for continuing education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Positive teamwork with collective strength and open communication</a:t>
            </a:r>
          </a:p>
          <a:p>
            <a:pPr marL="40005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823540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results- Stimulating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Satisfaction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984" y="1676400"/>
            <a:ext cx="6851016" cy="43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0704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results- Job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Dissatisfaction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Factors contributing to job dissatisfaction were identified as: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Poor communication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High acuity levels/increased workloads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Lack of managerial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Bulling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Unsafe working environments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Nursing staff shortages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Lack of supplies and equipment</a:t>
            </a:r>
          </a:p>
          <a:p>
            <a:pPr marL="0" indent="0">
              <a:buNone/>
            </a:pPr>
            <a:endParaRPr lang="en-CA" dirty="0" smtClean="0"/>
          </a:p>
          <a:p>
            <a:pPr lvl="2" indent="-34290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85375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 Review</a:t>
            </a:r>
            <a:endParaRPr lang="en-CA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Davey et al. (2009)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review: results identified 70 independent variables that may influence nursing absenteeism</a:t>
            </a:r>
          </a:p>
          <a:p>
            <a:pPr marL="457200" lvl="1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common themes: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attitudes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factors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stress and burnout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561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Dissatisfaction</a:t>
            </a:r>
            <a:endParaRPr lang="en-CA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369310" cy="452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1473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results- Suggested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work schedules (most desirable)</a:t>
            </a: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Wellness program</a:t>
            </a: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Reward systems</a:t>
            </a: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Disciplinary measures</a:t>
            </a: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 management program (least desirable)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55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results- Possible </a:t>
            </a:r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632" y="1676400"/>
            <a:ext cx="733148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7583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Job Satisfaction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Three most popular choices to enhance job satisfaction were</a:t>
            </a:r>
          </a:p>
          <a:p>
            <a:r>
              <a:rPr lang="en-CA" dirty="0" err="1" smtClean="0"/>
              <a:t>Involvment</a:t>
            </a:r>
            <a:r>
              <a:rPr lang="en-CA" dirty="0" smtClean="0"/>
              <a:t> in organizational decision-making</a:t>
            </a:r>
          </a:p>
          <a:p>
            <a:r>
              <a:rPr lang="en-CA" dirty="0" smtClean="0"/>
              <a:t>Improved communication</a:t>
            </a:r>
          </a:p>
          <a:p>
            <a:r>
              <a:rPr lang="en-CA" dirty="0" smtClean="0"/>
              <a:t>Improved nurse-patient staffing ratios</a:t>
            </a:r>
          </a:p>
          <a:p>
            <a:pPr marL="0" indent="0">
              <a:buNone/>
            </a:pPr>
            <a:r>
              <a:rPr lang="en-CA" dirty="0" smtClean="0"/>
              <a:t>Other suggestions </a:t>
            </a:r>
          </a:p>
          <a:p>
            <a:pPr marL="0" indent="0">
              <a:buNone/>
            </a:pPr>
            <a:r>
              <a:rPr lang="en-CA" dirty="0" smtClean="0"/>
              <a:t>Self-scheduling </a:t>
            </a:r>
          </a:p>
          <a:p>
            <a:pPr marL="0" indent="0">
              <a:buNone/>
            </a:pPr>
            <a:r>
              <a:rPr lang="en-CA" dirty="0" smtClean="0"/>
              <a:t>Facilitating breaks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320835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Job Satisfaction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637" y="1701006"/>
            <a:ext cx="65627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3799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 results are inconclusive regarding the factors that influence absenteeism and the relationship to job satisfaction.</a:t>
            </a: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may be due to weak evidence and lack of rigor in the research methodology.</a:t>
            </a:r>
          </a:p>
          <a:p>
            <a:pPr marL="0" indent="0">
              <a:buNone/>
            </a:pP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suggests that further research is required to determine if the null hypothesis can be rejected and in fact the two variables (absenteeism and job satisfaction) are correlated.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9697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This study used a mixed-methods design, with qualitative focus groups and quantitatively an on-line survey method. The problem remains unaddressed. Further research is required due to the complexity of the variables, absenteeism and job satisfaction.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23131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References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25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Absenteeism (n.d.). Retrieved March 18, 2016 from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www.businessdictionary.com/definition/absenteeism.html</a:t>
            </a:r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Absenteeism (n.d.) Merriam-Webster Dictionary.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March 18, 2016 from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www.merriam-webster.com/dictionary/absenteeism</a:t>
            </a:r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Canadian Federation of Nurses Unions. (2013).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Absenteeism and overtime rates clearly indicate need for more emphasis on safe nursing staff numbers in Canada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[Press release]. Retrieved from </a:t>
            </a:r>
            <a:r>
              <a:rPr lang="en-CA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https://nursesunions.ca/news/absenteeism-and-overtime-rates-clearly-indicate-need-more-emphasis-safe-nursing-staff-numbers-i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Daouk-Öyry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Anouze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A.-L., Otaki, F.,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Dumit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Y., &amp; Osman, I. (2014). The JOINT model of nurse absenteeism and turnover: A systematic review.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Nursing Studies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93-110.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doi:10.1016/j.ijnurstu.2013.06.018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Davey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M., Cummings, G.,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Newburn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-Cook, C. V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&amp;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Lo, E. A. (2009). Predictors of nurse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absenteeism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hospitals: A systematic review.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Nursing Management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312-330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doi:10.1111/j.1365-2834.2008.00958.x</a:t>
            </a:r>
          </a:p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6856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References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Farquharson, B., Allan, J., Johnston, D., Johnston, M.,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Choudhary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&amp; Jones, M. (2012). Stress amongst nurses working in a healthcare telephone-advice service: Relationship with job satisfaction, intention to leave, sickness absence, and performance.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Advanced Nursing,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(7), 1624-1635.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doi:10.1111/j.1365-2648.2012.06006.x</a:t>
            </a:r>
          </a:p>
          <a:p>
            <a:pPr marL="0" indent="0">
              <a:buNone/>
            </a:pPr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Gaudine, A., &amp; Gregory, C. (2010). The accuracy of nurses' estimates of their absenteeism.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Nursing Management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599-605.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doi:10.1111/j.1365-2834.2010.01107.x</a:t>
            </a:r>
          </a:p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Gaudine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Saks, A. M., Dawe, D., &amp; Beaton, M. (2013). Effects of absenteeism feedback and goal-setting interventions on nurses' fairness perceptions, discomfort feelings and absenteeism.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Nursing Management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591-602 12p.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doi:10.1111/j.1365-2834.2011.01337.x</a:t>
            </a:r>
          </a:p>
          <a:p>
            <a:pPr marL="0" indent="0">
              <a:buNone/>
            </a:pPr>
            <a:endParaRPr lang="en-C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9047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 focus group results (2016)</a:t>
            </a:r>
          </a:p>
          <a:p>
            <a:pPr marL="0" indent="0">
              <a:buNone/>
            </a:pP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Joyce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Pabayo, R., Critchley, J. A., Bambra, C. (2010).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working conditions and their effects on employee health and wellbeing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Cochrane Database of Systematic Reviews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Issue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doi: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CA" sz="20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10.1002/14651858.CD008009.pub2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Samuels, M., &amp; Alexander, J. (2003). Factors that influence nurses' job satisfaction.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Nursing Administration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293-299. </a:t>
            </a:r>
            <a:endParaRPr lang="en-C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Magee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A.,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Caputi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&amp; Lee, J. K. (2016). Distinct longitudinal patterns of absenteeism and their antecedents in full-time Australian employees. 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Occupational Health Psychology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24-36. doi:10.1037/a0039138</a:t>
            </a:r>
          </a:p>
          <a:p>
            <a:pPr marL="0" indent="0">
              <a:buNone/>
            </a:pP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69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The objective of this study was to explore the factors that contribute to nursing absenteeism and how it influences job satisfaction. </a:t>
            </a:r>
          </a:p>
          <a:p>
            <a:pPr marL="0" indent="0">
              <a:buNone/>
            </a:pPr>
            <a:r>
              <a:rPr lang="en-CA" dirty="0" smtClean="0"/>
              <a:t>The null  hypothesis of this study is that there is no relationship between nursing absenteeism and job satisfaction that can be proven at a statistically significant level with the data obtained.</a:t>
            </a:r>
          </a:p>
        </p:txBody>
      </p:sp>
    </p:spTree>
    <p:extLst>
      <p:ext uri="{BB962C8B-B14F-4D97-AF65-F5344CB8AC3E}">
        <p14:creationId xmlns:p14="http://schemas.microsoft.com/office/powerpoint/2010/main" xmlns="" val="27019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Subproblems</a:t>
            </a:r>
            <a:endParaRPr lang="en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prevalent is it?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factors contribute to it?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colleagues interpret absenteeism? 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systemic implications of absenteeism?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potential solutions exist to manage absenteeism constructively?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3937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terms</a:t>
            </a:r>
            <a:endParaRPr lang="en-C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Absenteeism - the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report to work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scheduled and includes voluntary and involuntary absences whether or not they were planned.</a:t>
            </a: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Magee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Caputi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Lee (2016; as cited in Johns,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2008) 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56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accent2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en-CA" b="1" dirty="0" smtClean="0">
                <a:solidFill>
                  <a:schemeClr val="accent2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C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 </a:t>
            </a:r>
            <a:r>
              <a:rPr lang="en-CA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absenteeism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Voluntary absenteeism </a:t>
            </a:r>
          </a:p>
          <a:p>
            <a:pPr marL="1200150" lvl="2" indent="-342900"/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influencing an 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employee’s ability to attend 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marL="1200150" lvl="2" indent="-342900"/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withdraw from work or escape from a negative work environment. </a:t>
            </a:r>
          </a:p>
          <a:p>
            <a:pPr marL="1200150" lvl="2" indent="-342900"/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a way of 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escaping, avoiding, or compensating for adverse, demoralizing, or stressful work environments (i.e. bullying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Magee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A., Caputi, P., &amp; Lee, J. K. (2016).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14248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2481</Words>
  <Application>Microsoft Office PowerPoint</Application>
  <PresentationFormat>On-screen Show (4:3)</PresentationFormat>
  <Paragraphs>305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 Athabasca University MHST/NURS 603 Facilitating Inquiry: Assignment 3 Group D  Nursing Absenteeism </vt:lpstr>
      <vt:lpstr>Purpose of the study- Research Question</vt:lpstr>
      <vt:lpstr> Methodology </vt:lpstr>
      <vt:lpstr>Historically Speaking</vt:lpstr>
      <vt:lpstr>Systematic Review</vt:lpstr>
      <vt:lpstr>Hypothesis</vt:lpstr>
      <vt:lpstr>Subproblems</vt:lpstr>
      <vt:lpstr>Definition of terms</vt:lpstr>
      <vt:lpstr> Voluntary absenteeism  </vt:lpstr>
      <vt:lpstr>Involuntary Absenteeism</vt:lpstr>
      <vt:lpstr> Results of focus group</vt:lpstr>
      <vt:lpstr>Results of focus group - effects of Nursing Absenteeism</vt:lpstr>
      <vt:lpstr>Stimulus for Absenteeism</vt:lpstr>
      <vt:lpstr>How does  your workplace measure up?</vt:lpstr>
      <vt:lpstr>Nursing Absenteeism</vt:lpstr>
      <vt:lpstr>Survey results - Job Satisfaction</vt:lpstr>
      <vt:lpstr>Survey results – Percentage of participants reporting of Job Satisfaction</vt:lpstr>
      <vt:lpstr>Predicting Absenteeism</vt:lpstr>
      <vt:lpstr>Stimulus For Poor Attendance</vt:lpstr>
      <vt:lpstr>Stimulus For Poor Attendance</vt:lpstr>
      <vt:lpstr>Involuntary Absenteeism </vt:lpstr>
      <vt:lpstr>Voluntary Absenteeism</vt:lpstr>
      <vt:lpstr>Nursing Absenteeism</vt:lpstr>
      <vt:lpstr>Prevalence of Nursing Absenteeism</vt:lpstr>
      <vt:lpstr>How Sick Are Nurses?</vt:lpstr>
      <vt:lpstr>Nursing Absenteeism</vt:lpstr>
      <vt:lpstr>Nursing Absenteeism</vt:lpstr>
      <vt:lpstr>Perception of Others</vt:lpstr>
      <vt:lpstr>Lab 1</vt:lpstr>
      <vt:lpstr>Lab 1</vt:lpstr>
      <vt:lpstr>Lab 1</vt:lpstr>
      <vt:lpstr>Lab 1</vt:lpstr>
      <vt:lpstr>Lab 1</vt:lpstr>
      <vt:lpstr>Impact of Absenteeism</vt:lpstr>
      <vt:lpstr>Job Satisfaction </vt:lpstr>
      <vt:lpstr>Job Satisfaction </vt:lpstr>
      <vt:lpstr>Lab 2: Survey and quantitative analysis</vt:lpstr>
      <vt:lpstr>Lab 2: Procedure</vt:lpstr>
      <vt:lpstr>Lab 2: Ethical issues</vt:lpstr>
      <vt:lpstr>Lab 2: Limitations</vt:lpstr>
      <vt:lpstr>Lab 2: Analysis and results</vt:lpstr>
      <vt:lpstr>Lab 2: Analysis and results</vt:lpstr>
      <vt:lpstr>Lab 2: Absenteeism</vt:lpstr>
      <vt:lpstr>Survey results- Self-Reported Absences</vt:lpstr>
      <vt:lpstr>Psychological Work Stressors</vt:lpstr>
      <vt:lpstr>Survey results- Psychological Work Stressors</vt:lpstr>
      <vt:lpstr>Survey results- Job Satisfaction</vt:lpstr>
      <vt:lpstr>Survey results- Stimulating Job Satisfaction</vt:lpstr>
      <vt:lpstr>Survey results- Job Dissatisfaction</vt:lpstr>
      <vt:lpstr>Job Dissatisfaction</vt:lpstr>
      <vt:lpstr>Survey results- Suggested Interventions</vt:lpstr>
      <vt:lpstr>Survey results- Possible Interventions</vt:lpstr>
      <vt:lpstr>Enhancing Job Satisfaction</vt:lpstr>
      <vt:lpstr>Enhancing Job Satisfaction</vt:lpstr>
      <vt:lpstr>Results </vt:lpstr>
      <vt:lpstr>Conclusion </vt:lpstr>
      <vt:lpstr>References</vt:lpstr>
      <vt:lpstr>References</vt:lpstr>
      <vt:lpstr>References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Absenteeism Athabasca University MHST/NURS 603 Facilitating Inquiry</dc:title>
  <dc:creator>Owner</dc:creator>
  <cp:lastModifiedBy>OWNER</cp:lastModifiedBy>
  <cp:revision>72</cp:revision>
  <dcterms:created xsi:type="dcterms:W3CDTF">2016-03-19T01:48:47Z</dcterms:created>
  <dcterms:modified xsi:type="dcterms:W3CDTF">2016-03-26T05:30:23Z</dcterms:modified>
</cp:coreProperties>
</file>