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84" name="Shape 8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33" name="Shape 13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38" name="Shape 13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43" name="Shape 14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90" name="Shape 9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96" name="Shape 9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02" name="Shape 10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Shape 107"/>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08" name="Shape 10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Shape 112"/>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13" name="Shape 11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18" name="Shape 11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23" name="Shape 1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txBox="1"/>
          <p:nvPr>
            <p:ph idx="1" type="body"/>
          </p:nvPr>
        </p:nvSpPr>
        <p:spPr>
          <a:xfrm>
            <a:off x="685800" y="4343400"/>
            <a:ext cx="5486399"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28" name="Shape 12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PORTADA ESTILO 2">
    <p:spTree>
      <p:nvGrpSpPr>
        <p:cNvPr id="11" name="Shape 11"/>
        <p:cNvGrpSpPr/>
        <p:nvPr/>
      </p:nvGrpSpPr>
      <p:grpSpPr>
        <a:xfrm>
          <a:off x="0" y="0"/>
          <a:ext cx="0" cy="0"/>
          <a:chOff x="0" y="0"/>
          <a:chExt cx="0" cy="0"/>
        </a:xfrm>
      </p:grpSpPr>
      <p:pic>
        <p:nvPicPr>
          <p:cNvPr descr="Sin título2.png" id="12" name="Shape 12"/>
          <p:cNvPicPr preferRelativeResize="0"/>
          <p:nvPr/>
        </p:nvPicPr>
        <p:blipFill rotWithShape="1">
          <a:blip r:embed="rId2">
            <a:alphaModFix/>
          </a:blip>
          <a:srcRect b="0" l="0" r="0" t="0"/>
          <a:stretch/>
        </p:blipFill>
        <p:spPr>
          <a:xfrm>
            <a:off x="17105" y="0"/>
            <a:ext cx="12191999" cy="6849313"/>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Imagen con título">
    <p:spTree>
      <p:nvGrpSpPr>
        <p:cNvPr id="63" name="Shape 63"/>
        <p:cNvGrpSpPr/>
        <p:nvPr/>
      </p:nvGrpSpPr>
      <p:grpSpPr>
        <a:xfrm>
          <a:off x="0" y="0"/>
          <a:ext cx="0" cy="0"/>
          <a:chOff x="0" y="0"/>
          <a:chExt cx="0" cy="0"/>
        </a:xfrm>
      </p:grpSpPr>
      <p:sp>
        <p:nvSpPr>
          <p:cNvPr id="64" name="Shape 64"/>
          <p:cNvSpPr txBox="1"/>
          <p:nvPr>
            <p:ph type="title"/>
          </p:nvPr>
        </p:nvSpPr>
        <p:spPr>
          <a:xfrm>
            <a:off x="839787" y="457200"/>
            <a:ext cx="3932237" cy="1600199"/>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dk1"/>
              </a:buClr>
              <a:buFont typeface="Calibri"/>
              <a:buNone/>
              <a:defRPr b="0" i="0" sz="32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5" name="Shape 65"/>
          <p:cNvSpPr/>
          <p:nvPr>
            <p:ph idx="2" type="pic"/>
          </p:nvPr>
        </p:nvSpPr>
        <p:spPr>
          <a:xfrm>
            <a:off x="5183187" y="987425"/>
            <a:ext cx="6172199" cy="4873624"/>
          </a:xfrm>
          <a:prstGeom prst="rect">
            <a:avLst/>
          </a:prstGeom>
          <a:noFill/>
          <a:ln>
            <a:noFill/>
          </a:ln>
        </p:spPr>
        <p:txBody>
          <a:bodyPr anchorCtr="0" anchor="t" bIns="91425" lIns="91425" rIns="91425" wrap="square" tIns="91425"/>
          <a:lstStyle>
            <a:lvl1pPr indent="0" lvl="0" marL="0" marR="0" rtl="0" algn="l">
              <a:lnSpc>
                <a:spcPct val="90000"/>
              </a:lnSpc>
              <a:spcBef>
                <a:spcPts val="100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6" name="Shape 66"/>
          <p:cNvSpPr txBox="1"/>
          <p:nvPr>
            <p:ph idx="1" type="body"/>
          </p:nvPr>
        </p:nvSpPr>
        <p:spPr>
          <a:xfrm>
            <a:off x="839787" y="2057400"/>
            <a:ext cx="3932237" cy="3811588"/>
          </a:xfrm>
          <a:prstGeom prst="rect">
            <a:avLst/>
          </a:prstGeom>
          <a:noFill/>
          <a:ln>
            <a:noFill/>
          </a:ln>
        </p:spPr>
        <p:txBody>
          <a:bodyPr anchorCtr="0" anchor="t" bIns="91425" lIns="91425" rIns="91425" wrap="square" tIns="91425"/>
          <a:lstStyle>
            <a:lvl1pPr indent="0" lvl="0" marL="0" marR="0" rtl="0" algn="l">
              <a:lnSpc>
                <a:spcPct val="90000"/>
              </a:lnSpc>
              <a:spcBef>
                <a:spcPts val="1000"/>
              </a:spcBef>
              <a:buClr>
                <a:schemeClr val="dk1"/>
              </a:buClr>
              <a:buFont typeface="Arial"/>
              <a:buNone/>
              <a:defRPr b="0" i="0" sz="16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0" i="0" sz="14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0" i="0" sz="12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9pPr>
          </a:lstStyle>
          <a:p/>
        </p:txBody>
      </p:sp>
      <p:sp>
        <p:nvSpPr>
          <p:cNvPr id="67" name="Shape 67"/>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8" name="Shape 68"/>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9" name="Shape 69"/>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ítulo y texto vertical">
    <p:spTree>
      <p:nvGrpSpPr>
        <p:cNvPr id="70" name="Shape 70"/>
        <p:cNvGrpSpPr/>
        <p:nvPr/>
      </p:nvGrpSpPr>
      <p:grpSpPr>
        <a:xfrm>
          <a:off x="0" y="0"/>
          <a:ext cx="0" cy="0"/>
          <a:chOff x="0" y="0"/>
          <a:chExt cx="0" cy="0"/>
        </a:xfrm>
      </p:grpSpPr>
      <p:sp>
        <p:nvSpPr>
          <p:cNvPr id="71" name="Shape 71"/>
          <p:cNvSpPr txBox="1"/>
          <p:nvPr>
            <p:ph type="title"/>
          </p:nvPr>
        </p:nvSpPr>
        <p:spPr>
          <a:xfrm>
            <a:off x="838200" y="365125"/>
            <a:ext cx="10515599" cy="1325562"/>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2" name="Shape 72"/>
          <p:cNvSpPr txBox="1"/>
          <p:nvPr>
            <p:ph idx="1" type="body"/>
          </p:nvPr>
        </p:nvSpPr>
        <p:spPr>
          <a:xfrm rot="5400000">
            <a:off x="3920331" y="-1256505"/>
            <a:ext cx="4351338" cy="10515599"/>
          </a:xfrm>
          <a:prstGeom prst="rect">
            <a:avLst/>
          </a:prstGeom>
          <a:noFill/>
          <a:ln>
            <a:noFill/>
          </a:ln>
        </p:spPr>
        <p:txBody>
          <a:bodyPr anchorCtr="0" anchor="t" bIns="91425" lIns="91425" rIns="91425" wrap="square"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4" name="Shape 74"/>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5" name="Shape 75"/>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Título vertical y texto">
    <p:spTree>
      <p:nvGrpSpPr>
        <p:cNvPr id="76" name="Shape 76"/>
        <p:cNvGrpSpPr/>
        <p:nvPr/>
      </p:nvGrpSpPr>
      <p:grpSpPr>
        <a:xfrm>
          <a:off x="0" y="0"/>
          <a:ext cx="0" cy="0"/>
          <a:chOff x="0" y="0"/>
          <a:chExt cx="0" cy="0"/>
        </a:xfrm>
      </p:grpSpPr>
      <p:sp>
        <p:nvSpPr>
          <p:cNvPr id="77" name="Shape 77"/>
          <p:cNvSpPr txBox="1"/>
          <p:nvPr>
            <p:ph type="title"/>
          </p:nvPr>
        </p:nvSpPr>
        <p:spPr>
          <a:xfrm rot="5400000">
            <a:off x="7133431" y="1956594"/>
            <a:ext cx="5811838" cy="26288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8" name="Shape 78"/>
          <p:cNvSpPr txBox="1"/>
          <p:nvPr>
            <p:ph idx="1" type="body"/>
          </p:nvPr>
        </p:nvSpPr>
        <p:spPr>
          <a:xfrm rot="5400000">
            <a:off x="1799431" y="-596105"/>
            <a:ext cx="5811838" cy="7734299"/>
          </a:xfrm>
          <a:prstGeom prst="rect">
            <a:avLst/>
          </a:prstGeom>
          <a:noFill/>
          <a:ln>
            <a:noFill/>
          </a:ln>
        </p:spPr>
        <p:txBody>
          <a:bodyPr anchorCtr="0" anchor="t" bIns="91425" lIns="91425" rIns="91425" wrap="square"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0" name="Shape 80"/>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1" name="Shape 81"/>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Diapositiva de título">
    <p:spTree>
      <p:nvGrpSpPr>
        <p:cNvPr id="13" name="Shape 13"/>
        <p:cNvGrpSpPr/>
        <p:nvPr/>
      </p:nvGrpSpPr>
      <p:grpSpPr>
        <a:xfrm>
          <a:off x="0" y="0"/>
          <a:ext cx="0" cy="0"/>
          <a:chOff x="0" y="0"/>
          <a:chExt cx="0" cy="0"/>
        </a:xfrm>
      </p:grpSpPr>
      <p:sp>
        <p:nvSpPr>
          <p:cNvPr id="14" name="Shape 14"/>
          <p:cNvSpPr txBox="1"/>
          <p:nvPr>
            <p:ph type="ctrTitle"/>
          </p:nvPr>
        </p:nvSpPr>
        <p:spPr>
          <a:xfrm>
            <a:off x="1524000" y="1122362"/>
            <a:ext cx="9144000" cy="2387600"/>
          </a:xfrm>
          <a:prstGeom prst="rect">
            <a:avLst/>
          </a:prstGeom>
          <a:noFill/>
          <a:ln>
            <a:noFill/>
          </a:ln>
        </p:spPr>
        <p:txBody>
          <a:bodyPr anchorCtr="0" anchor="b" bIns="91425" lIns="91425" rIns="91425" wrap="square" tIns="91425"/>
          <a:lstStyle>
            <a:lvl1pPr indent="0" lvl="0" marL="0" marR="0" rtl="0" algn="ctr">
              <a:lnSpc>
                <a:spcPct val="90000"/>
              </a:lnSpc>
              <a:spcBef>
                <a:spcPts val="0"/>
              </a:spcBef>
              <a:buClr>
                <a:schemeClr val="dk1"/>
              </a:buClr>
              <a:buFont typeface="Calibri"/>
              <a:buNone/>
              <a:defRPr b="0" i="0" sz="6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5" name="Shape 15"/>
          <p:cNvSpPr txBox="1"/>
          <p:nvPr>
            <p:ph idx="1" type="subTitle"/>
          </p:nvPr>
        </p:nvSpPr>
        <p:spPr>
          <a:xfrm>
            <a:off x="1524000" y="3602037"/>
            <a:ext cx="9144000" cy="1655761"/>
          </a:xfrm>
          <a:prstGeom prst="rect">
            <a:avLst/>
          </a:prstGeom>
          <a:noFill/>
          <a:ln>
            <a:noFill/>
          </a:ln>
        </p:spPr>
        <p:txBody>
          <a:bodyPr anchorCtr="0" anchor="t" bIns="91425" lIns="91425" rIns="91425" wrap="square" tIns="91425"/>
          <a:lstStyle>
            <a:lvl1pPr indent="0" lvl="0" marL="0" marR="0" rtl="0" algn="ctr">
              <a:lnSpc>
                <a:spcPct val="90000"/>
              </a:lnSpc>
              <a:spcBef>
                <a:spcPts val="1000"/>
              </a:spcBef>
              <a:buClr>
                <a:schemeClr val="dk1"/>
              </a:buClr>
              <a:buFont typeface="Arial"/>
              <a:buNone/>
              <a:defRPr b="0" i="0" sz="2400" u="none" cap="none" strike="noStrike">
                <a:solidFill>
                  <a:schemeClr val="dk1"/>
                </a:solidFill>
                <a:latin typeface="Calibri"/>
                <a:ea typeface="Calibri"/>
                <a:cs typeface="Calibri"/>
                <a:sym typeface="Calibri"/>
              </a:defRPr>
            </a:lvl1pPr>
            <a:lvl2pPr indent="0" lvl="1" marL="457200" marR="0" rtl="0" algn="ctr">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2pPr>
            <a:lvl3pPr indent="0" lvl="2" marL="914400" marR="0" rtl="0" algn="ctr">
              <a:lnSpc>
                <a:spcPct val="90000"/>
              </a:lnSpc>
              <a:spcBef>
                <a:spcPts val="500"/>
              </a:spcBef>
              <a:buClr>
                <a:schemeClr val="dk1"/>
              </a:buClr>
              <a:buFont typeface="Arial"/>
              <a:buNone/>
              <a:defRPr b="0" i="0" sz="1800" u="none" cap="none" strike="noStrike">
                <a:solidFill>
                  <a:schemeClr val="dk1"/>
                </a:solidFill>
                <a:latin typeface="Calibri"/>
                <a:ea typeface="Calibri"/>
                <a:cs typeface="Calibri"/>
                <a:sym typeface="Calibri"/>
              </a:defRPr>
            </a:lvl3pPr>
            <a:lvl4pPr indent="0" lvl="3" marL="13716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4pPr>
            <a:lvl5pPr indent="0" lvl="4" marL="18288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5pPr>
            <a:lvl6pPr indent="0" lvl="5" marL="22860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6pPr>
            <a:lvl7pPr indent="0" lvl="6" marL="27432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7pPr>
            <a:lvl8pPr indent="0" lvl="7" marL="32004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8pPr>
            <a:lvl9pPr indent="0" lvl="8" marL="36576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9pPr>
          </a:lstStyle>
          <a:p/>
        </p:txBody>
      </p:sp>
      <p:sp>
        <p:nvSpPr>
          <p:cNvPr id="16" name="Shape 16"/>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7" name="Shape 17"/>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8" name="Shape 18"/>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ítulo y objetos">
    <p:spTree>
      <p:nvGrpSpPr>
        <p:cNvPr id="19" name="Shape 19"/>
        <p:cNvGrpSpPr/>
        <p:nvPr/>
      </p:nvGrpSpPr>
      <p:grpSpPr>
        <a:xfrm>
          <a:off x="0" y="0"/>
          <a:ext cx="0" cy="0"/>
          <a:chOff x="0" y="0"/>
          <a:chExt cx="0" cy="0"/>
        </a:xfrm>
      </p:grpSpPr>
      <p:sp>
        <p:nvSpPr>
          <p:cNvPr id="20" name="Shape 20"/>
          <p:cNvSpPr txBox="1"/>
          <p:nvPr>
            <p:ph type="title"/>
          </p:nvPr>
        </p:nvSpPr>
        <p:spPr>
          <a:xfrm>
            <a:off x="838200" y="365125"/>
            <a:ext cx="10515599" cy="1325562"/>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1" name="Shape 21"/>
          <p:cNvSpPr txBox="1"/>
          <p:nvPr>
            <p:ph idx="1" type="body"/>
          </p:nvPr>
        </p:nvSpPr>
        <p:spPr>
          <a:xfrm>
            <a:off x="838200" y="1825625"/>
            <a:ext cx="10515599" cy="4351338"/>
          </a:xfrm>
          <a:prstGeom prst="rect">
            <a:avLst/>
          </a:prstGeom>
          <a:noFill/>
          <a:ln>
            <a:noFill/>
          </a:ln>
        </p:spPr>
        <p:txBody>
          <a:bodyPr anchorCtr="0" anchor="t" bIns="91425" lIns="91425" rIns="91425" wrap="square"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4" name="Shape 24"/>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Encabezado de sección">
    <p:spTree>
      <p:nvGrpSpPr>
        <p:cNvPr id="25" name="Shape 25"/>
        <p:cNvGrpSpPr/>
        <p:nvPr/>
      </p:nvGrpSpPr>
      <p:grpSpPr>
        <a:xfrm>
          <a:off x="0" y="0"/>
          <a:ext cx="0" cy="0"/>
          <a:chOff x="0" y="0"/>
          <a:chExt cx="0" cy="0"/>
        </a:xfrm>
      </p:grpSpPr>
      <p:sp>
        <p:nvSpPr>
          <p:cNvPr id="26" name="Shape 26"/>
          <p:cNvSpPr txBox="1"/>
          <p:nvPr>
            <p:ph type="title"/>
          </p:nvPr>
        </p:nvSpPr>
        <p:spPr>
          <a:xfrm>
            <a:off x="831850" y="1709738"/>
            <a:ext cx="10515599" cy="2852737"/>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dk1"/>
              </a:buClr>
              <a:buFont typeface="Calibri"/>
              <a:buNone/>
              <a:defRPr b="0" i="0" sz="6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7" name="Shape 27"/>
          <p:cNvSpPr txBox="1"/>
          <p:nvPr>
            <p:ph idx="1" type="body"/>
          </p:nvPr>
        </p:nvSpPr>
        <p:spPr>
          <a:xfrm>
            <a:off x="831850" y="4589462"/>
            <a:ext cx="10515599" cy="1500187"/>
          </a:xfrm>
          <a:prstGeom prst="rect">
            <a:avLst/>
          </a:prstGeom>
          <a:noFill/>
          <a:ln>
            <a:noFill/>
          </a:ln>
        </p:spPr>
        <p:txBody>
          <a:bodyPr anchorCtr="0" anchor="t" bIns="91425" lIns="91425" rIns="91425" wrap="square" tIns="91425"/>
          <a:lstStyle>
            <a:lvl1pPr indent="0" lvl="0" marL="0" marR="0" rtl="0" algn="l">
              <a:lnSpc>
                <a:spcPct val="90000"/>
              </a:lnSpc>
              <a:spcBef>
                <a:spcPts val="1000"/>
              </a:spcBef>
              <a:buClr>
                <a:srgbClr val="888888"/>
              </a:buClr>
              <a:buFont typeface="Arial"/>
              <a:buNone/>
              <a:defRPr b="0" i="0" sz="2400" u="none" cap="none" strike="noStrike">
                <a:solidFill>
                  <a:srgbClr val="888888"/>
                </a:solidFill>
                <a:latin typeface="Calibri"/>
                <a:ea typeface="Calibri"/>
                <a:cs typeface="Calibri"/>
                <a:sym typeface="Calibri"/>
              </a:defRPr>
            </a:lvl1pPr>
            <a:lvl2pPr indent="0" lvl="1" marL="457200" marR="0" rtl="0" algn="l">
              <a:lnSpc>
                <a:spcPct val="90000"/>
              </a:lnSpc>
              <a:spcBef>
                <a:spcPts val="500"/>
              </a:spcBef>
              <a:buClr>
                <a:srgbClr val="888888"/>
              </a:buClr>
              <a:buFont typeface="Arial"/>
              <a:buNone/>
              <a:defRPr b="0" i="0" sz="2000" u="none" cap="none" strike="noStrike">
                <a:solidFill>
                  <a:srgbClr val="888888"/>
                </a:solidFill>
                <a:latin typeface="Calibri"/>
                <a:ea typeface="Calibri"/>
                <a:cs typeface="Calibri"/>
                <a:sym typeface="Calibri"/>
              </a:defRPr>
            </a:lvl2pPr>
            <a:lvl3pPr indent="0" lvl="2" marL="914400" marR="0" rtl="0" algn="l">
              <a:lnSpc>
                <a:spcPct val="90000"/>
              </a:lnSpc>
              <a:spcBef>
                <a:spcPts val="500"/>
              </a:spcBef>
              <a:buClr>
                <a:srgbClr val="888888"/>
              </a:buClr>
              <a:buFont typeface="Arial"/>
              <a:buNone/>
              <a:defRPr b="0" i="0" sz="1800" u="none" cap="none" strike="noStrike">
                <a:solidFill>
                  <a:srgbClr val="888888"/>
                </a:solidFill>
                <a:latin typeface="Calibri"/>
                <a:ea typeface="Calibri"/>
                <a:cs typeface="Calibri"/>
                <a:sym typeface="Calibri"/>
              </a:defRPr>
            </a:lvl3pPr>
            <a:lvl4pPr indent="0" lvl="3" marL="13716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4pPr>
            <a:lvl5pPr indent="0" lvl="4" marL="18288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5pPr>
            <a:lvl6pPr indent="0" lvl="5" marL="22860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6pPr>
            <a:lvl7pPr indent="0" lvl="6" marL="27432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7pPr>
            <a:lvl8pPr indent="0" lvl="7" marL="32004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8pPr>
            <a:lvl9pPr indent="0" lvl="8" marL="36576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9pPr>
          </a:lstStyle>
          <a:p/>
        </p:txBody>
      </p:sp>
      <p:sp>
        <p:nvSpPr>
          <p:cNvPr id="28" name="Shape 28"/>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0" name="Shape 30"/>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Dos objetos">
    <p:spTree>
      <p:nvGrpSpPr>
        <p:cNvPr id="31" name="Shape 31"/>
        <p:cNvGrpSpPr/>
        <p:nvPr/>
      </p:nvGrpSpPr>
      <p:grpSpPr>
        <a:xfrm>
          <a:off x="0" y="0"/>
          <a:ext cx="0" cy="0"/>
          <a:chOff x="0" y="0"/>
          <a:chExt cx="0" cy="0"/>
        </a:xfrm>
      </p:grpSpPr>
      <p:sp>
        <p:nvSpPr>
          <p:cNvPr id="32" name="Shape 32"/>
          <p:cNvSpPr txBox="1"/>
          <p:nvPr>
            <p:ph type="title"/>
          </p:nvPr>
        </p:nvSpPr>
        <p:spPr>
          <a:xfrm>
            <a:off x="838200" y="365125"/>
            <a:ext cx="10515599" cy="1325562"/>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3" name="Shape 33"/>
          <p:cNvSpPr txBox="1"/>
          <p:nvPr>
            <p:ph idx="1" type="body"/>
          </p:nvPr>
        </p:nvSpPr>
        <p:spPr>
          <a:xfrm>
            <a:off x="838200" y="1825625"/>
            <a:ext cx="5181600" cy="4351338"/>
          </a:xfrm>
          <a:prstGeom prst="rect">
            <a:avLst/>
          </a:prstGeom>
          <a:noFill/>
          <a:ln>
            <a:noFill/>
          </a:ln>
        </p:spPr>
        <p:txBody>
          <a:bodyPr anchorCtr="0" anchor="t" bIns="91425" lIns="91425" rIns="91425" wrap="square"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2" type="body"/>
          </p:nvPr>
        </p:nvSpPr>
        <p:spPr>
          <a:xfrm>
            <a:off x="6172200" y="1825625"/>
            <a:ext cx="5181600" cy="4351338"/>
          </a:xfrm>
          <a:prstGeom prst="rect">
            <a:avLst/>
          </a:prstGeom>
          <a:noFill/>
          <a:ln>
            <a:noFill/>
          </a:ln>
        </p:spPr>
        <p:txBody>
          <a:bodyPr anchorCtr="0" anchor="t" bIns="91425" lIns="91425" rIns="91425" wrap="square"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7" name="Shape 37"/>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ación">
    <p:spTree>
      <p:nvGrpSpPr>
        <p:cNvPr id="38" name="Shape 38"/>
        <p:cNvGrpSpPr/>
        <p:nvPr/>
      </p:nvGrpSpPr>
      <p:grpSpPr>
        <a:xfrm>
          <a:off x="0" y="0"/>
          <a:ext cx="0" cy="0"/>
          <a:chOff x="0" y="0"/>
          <a:chExt cx="0" cy="0"/>
        </a:xfrm>
      </p:grpSpPr>
      <p:sp>
        <p:nvSpPr>
          <p:cNvPr id="39" name="Shape 39"/>
          <p:cNvSpPr txBox="1"/>
          <p:nvPr>
            <p:ph type="title"/>
          </p:nvPr>
        </p:nvSpPr>
        <p:spPr>
          <a:xfrm>
            <a:off x="839787" y="365125"/>
            <a:ext cx="10515599" cy="1325562"/>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0" name="Shape 40"/>
          <p:cNvSpPr txBox="1"/>
          <p:nvPr>
            <p:ph idx="1" type="body"/>
          </p:nvPr>
        </p:nvSpPr>
        <p:spPr>
          <a:xfrm>
            <a:off x="839787" y="1681163"/>
            <a:ext cx="5157787" cy="823912"/>
          </a:xfrm>
          <a:prstGeom prst="rect">
            <a:avLst/>
          </a:prstGeom>
          <a:noFill/>
          <a:ln>
            <a:noFill/>
          </a:ln>
        </p:spPr>
        <p:txBody>
          <a:bodyPr anchorCtr="0" anchor="b" bIns="91425" lIns="91425" rIns="91425" wrap="square" tIns="91425"/>
          <a:lstStyle>
            <a:lvl1pPr indent="0" lvl="0" marL="0" marR="0" rtl="0" algn="l">
              <a:lnSpc>
                <a:spcPct val="90000"/>
              </a:lnSpc>
              <a:spcBef>
                <a:spcPts val="100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1" name="Shape 41"/>
          <p:cNvSpPr txBox="1"/>
          <p:nvPr>
            <p:ph idx="2" type="body"/>
          </p:nvPr>
        </p:nvSpPr>
        <p:spPr>
          <a:xfrm>
            <a:off x="839787" y="2505075"/>
            <a:ext cx="5157787" cy="3684588"/>
          </a:xfrm>
          <a:prstGeom prst="rect">
            <a:avLst/>
          </a:prstGeom>
          <a:noFill/>
          <a:ln>
            <a:noFill/>
          </a:ln>
        </p:spPr>
        <p:txBody>
          <a:bodyPr anchorCtr="0" anchor="t" bIns="91425" lIns="91425" rIns="91425" wrap="square"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3" type="body"/>
          </p:nvPr>
        </p:nvSpPr>
        <p:spPr>
          <a:xfrm>
            <a:off x="6172200" y="1681163"/>
            <a:ext cx="5183187" cy="823912"/>
          </a:xfrm>
          <a:prstGeom prst="rect">
            <a:avLst/>
          </a:prstGeom>
          <a:noFill/>
          <a:ln>
            <a:noFill/>
          </a:ln>
        </p:spPr>
        <p:txBody>
          <a:bodyPr anchorCtr="0" anchor="b" bIns="91425" lIns="91425" rIns="91425" wrap="square" tIns="91425"/>
          <a:lstStyle>
            <a:lvl1pPr indent="0" lvl="0" marL="0" marR="0" rtl="0" algn="l">
              <a:lnSpc>
                <a:spcPct val="90000"/>
              </a:lnSpc>
              <a:spcBef>
                <a:spcPts val="100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3" name="Shape 43"/>
          <p:cNvSpPr txBox="1"/>
          <p:nvPr>
            <p:ph idx="4" type="body"/>
          </p:nvPr>
        </p:nvSpPr>
        <p:spPr>
          <a:xfrm>
            <a:off x="6172200" y="2505075"/>
            <a:ext cx="5183187" cy="3684588"/>
          </a:xfrm>
          <a:prstGeom prst="rect">
            <a:avLst/>
          </a:prstGeom>
          <a:noFill/>
          <a:ln>
            <a:noFill/>
          </a:ln>
        </p:spPr>
        <p:txBody>
          <a:bodyPr anchorCtr="0" anchor="t" bIns="91425" lIns="91425" rIns="91425" wrap="square"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4" name="Shape 44"/>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5" name="Shape 45"/>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6" name="Shape 46"/>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Solo el título">
    <p:spTree>
      <p:nvGrpSpPr>
        <p:cNvPr id="47" name="Shape 47"/>
        <p:cNvGrpSpPr/>
        <p:nvPr/>
      </p:nvGrpSpPr>
      <p:grpSpPr>
        <a:xfrm>
          <a:off x="0" y="0"/>
          <a:ext cx="0" cy="0"/>
          <a:chOff x="0" y="0"/>
          <a:chExt cx="0" cy="0"/>
        </a:xfrm>
      </p:grpSpPr>
      <p:sp>
        <p:nvSpPr>
          <p:cNvPr id="48" name="Shape 48"/>
          <p:cNvSpPr txBox="1"/>
          <p:nvPr>
            <p:ph type="title"/>
          </p:nvPr>
        </p:nvSpPr>
        <p:spPr>
          <a:xfrm>
            <a:off x="838200" y="365125"/>
            <a:ext cx="10515599" cy="1325562"/>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9" name="Shape 49"/>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En blanco">
    <p:spTree>
      <p:nvGrpSpPr>
        <p:cNvPr id="52" name="Shape 52"/>
        <p:cNvGrpSpPr/>
        <p:nvPr/>
      </p:nvGrpSpPr>
      <p:grpSpPr>
        <a:xfrm>
          <a:off x="0" y="0"/>
          <a:ext cx="0" cy="0"/>
          <a:chOff x="0" y="0"/>
          <a:chExt cx="0" cy="0"/>
        </a:xfrm>
      </p:grpSpPr>
      <p:sp>
        <p:nvSpPr>
          <p:cNvPr id="53" name="Shape 53"/>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4" name="Shape 54"/>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ido con título">
    <p:spTree>
      <p:nvGrpSpPr>
        <p:cNvPr id="56" name="Shape 56"/>
        <p:cNvGrpSpPr/>
        <p:nvPr/>
      </p:nvGrpSpPr>
      <p:grpSpPr>
        <a:xfrm>
          <a:off x="0" y="0"/>
          <a:ext cx="0" cy="0"/>
          <a:chOff x="0" y="0"/>
          <a:chExt cx="0" cy="0"/>
        </a:xfrm>
      </p:grpSpPr>
      <p:sp>
        <p:nvSpPr>
          <p:cNvPr id="57" name="Shape 57"/>
          <p:cNvSpPr txBox="1"/>
          <p:nvPr>
            <p:ph type="title"/>
          </p:nvPr>
        </p:nvSpPr>
        <p:spPr>
          <a:xfrm>
            <a:off x="839787" y="457200"/>
            <a:ext cx="3932237" cy="1600199"/>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dk1"/>
              </a:buClr>
              <a:buFont typeface="Calibri"/>
              <a:buNone/>
              <a:defRPr b="0" i="0" sz="32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8" name="Shape 58"/>
          <p:cNvSpPr txBox="1"/>
          <p:nvPr>
            <p:ph idx="1" type="body"/>
          </p:nvPr>
        </p:nvSpPr>
        <p:spPr>
          <a:xfrm>
            <a:off x="5183187" y="987425"/>
            <a:ext cx="6172199" cy="4873624"/>
          </a:xfrm>
          <a:prstGeom prst="rect">
            <a:avLst/>
          </a:prstGeom>
          <a:noFill/>
          <a:ln>
            <a:noFill/>
          </a:ln>
        </p:spPr>
        <p:txBody>
          <a:bodyPr anchorCtr="0" anchor="t" bIns="91425" lIns="91425" rIns="91425" wrap="square" tIns="91425"/>
          <a:lstStyle>
            <a:lvl1pPr indent="-25400" lvl="0" marL="228600" marR="0" rtl="0" algn="l">
              <a:lnSpc>
                <a:spcPct val="90000"/>
              </a:lnSpc>
              <a:spcBef>
                <a:spcPts val="100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50800" lvl="1" marL="685800" marR="0" rtl="0" algn="l">
              <a:lnSpc>
                <a:spcPct val="90000"/>
              </a:lnSpc>
              <a:spcBef>
                <a:spcPts val="5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59" name="Shape 59"/>
          <p:cNvSpPr txBox="1"/>
          <p:nvPr>
            <p:ph idx="2" type="body"/>
          </p:nvPr>
        </p:nvSpPr>
        <p:spPr>
          <a:xfrm>
            <a:off x="839787" y="2057400"/>
            <a:ext cx="3932237" cy="3811588"/>
          </a:xfrm>
          <a:prstGeom prst="rect">
            <a:avLst/>
          </a:prstGeom>
          <a:noFill/>
          <a:ln>
            <a:noFill/>
          </a:ln>
        </p:spPr>
        <p:txBody>
          <a:bodyPr anchorCtr="0" anchor="t" bIns="91425" lIns="91425" rIns="91425" wrap="square" tIns="91425"/>
          <a:lstStyle>
            <a:lvl1pPr indent="0" lvl="0" marL="0" marR="0" rtl="0" algn="l">
              <a:lnSpc>
                <a:spcPct val="90000"/>
              </a:lnSpc>
              <a:spcBef>
                <a:spcPts val="1000"/>
              </a:spcBef>
              <a:buClr>
                <a:schemeClr val="dk1"/>
              </a:buClr>
              <a:buFont typeface="Arial"/>
              <a:buNone/>
              <a:defRPr b="0" i="0" sz="16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0" i="0" sz="14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0" i="0" sz="12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9pPr>
          </a:lstStyle>
          <a:p/>
        </p:txBody>
      </p:sp>
      <p:sp>
        <p:nvSpPr>
          <p:cNvPr id="60" name="Shape 60"/>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1" name="Shape 61"/>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2" name="Shape 62"/>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s-CO" sz="12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838200" y="365125"/>
            <a:ext cx="10515599" cy="1325562"/>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 name="Shape 7"/>
          <p:cNvSpPr txBox="1"/>
          <p:nvPr>
            <p:ph idx="1" type="body"/>
          </p:nvPr>
        </p:nvSpPr>
        <p:spPr>
          <a:xfrm>
            <a:off x="838200" y="1825625"/>
            <a:ext cx="10515599" cy="4351338"/>
          </a:xfrm>
          <a:prstGeom prst="rect">
            <a:avLst/>
          </a:prstGeom>
          <a:noFill/>
          <a:ln>
            <a:noFill/>
          </a:ln>
        </p:spPr>
        <p:txBody>
          <a:bodyPr anchorCtr="0" anchor="t" bIns="91425" lIns="91425" rIns="91425" wrap="square"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0" type="dt"/>
          </p:nvPr>
        </p:nvSpPr>
        <p:spPr>
          <a:xfrm>
            <a:off x="838200" y="6356350"/>
            <a:ext cx="2743199" cy="365125"/>
          </a:xfrm>
          <a:prstGeom prst="rect">
            <a:avLst/>
          </a:prstGeom>
          <a:noFill/>
          <a:ln>
            <a:noFill/>
          </a:ln>
        </p:spPr>
        <p:txBody>
          <a:bodyPr anchorCtr="0" anchor="ctr" bIns="91425" lIns="91425" rIns="91425" wrap="square"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9" name="Shape 9"/>
          <p:cNvSpPr txBox="1"/>
          <p:nvPr>
            <p:ph idx="11" type="ftr"/>
          </p:nvPr>
        </p:nvSpPr>
        <p:spPr>
          <a:xfrm>
            <a:off x="4038600" y="6356350"/>
            <a:ext cx="4114800" cy="365125"/>
          </a:xfrm>
          <a:prstGeom prst="rect">
            <a:avLst/>
          </a:prstGeom>
          <a:noFill/>
          <a:ln>
            <a:noFill/>
          </a:ln>
        </p:spPr>
        <p:txBody>
          <a:bodyPr anchorCtr="0" anchor="ctr" bIns="91425" lIns="91425" rIns="91425" wrap="square"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0" name="Shape 10"/>
          <p:cNvSpPr txBox="1"/>
          <p:nvPr>
            <p:ph idx="12" type="sldNum"/>
          </p:nvPr>
        </p:nvSpPr>
        <p:spPr>
          <a:xfrm>
            <a:off x="8610600" y="6356350"/>
            <a:ext cx="2743199"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b="0" i="0" lang="es-CO"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Shape 86"/>
          <p:cNvSpPr txBox="1"/>
          <p:nvPr/>
        </p:nvSpPr>
        <p:spPr>
          <a:xfrm>
            <a:off x="977404" y="2887413"/>
            <a:ext cx="6529523" cy="1323439"/>
          </a:xfrm>
          <a:prstGeom prst="rect">
            <a:avLst/>
          </a:prstGeom>
          <a:noFill/>
          <a:ln>
            <a:noFill/>
          </a:ln>
        </p:spPr>
        <p:txBody>
          <a:bodyPr anchorCtr="0" anchor="t" bIns="45700" lIns="91425" rIns="91425" wrap="square" tIns="45700">
            <a:noAutofit/>
          </a:bodyPr>
          <a:lstStyle/>
          <a:p>
            <a:pPr indent="0" lvl="0" marL="0" marR="0" rtl="0" algn="ctr">
              <a:spcBef>
                <a:spcPts val="0"/>
              </a:spcBef>
              <a:buSzPct val="25000"/>
              <a:buNone/>
            </a:pPr>
            <a:r>
              <a:rPr b="0" i="0" lang="es-CO" sz="4000" u="none" cap="none" strike="noStrike">
                <a:solidFill>
                  <a:schemeClr val="dk1"/>
                </a:solidFill>
                <a:latin typeface="Calibri"/>
                <a:ea typeface="Calibri"/>
                <a:cs typeface="Calibri"/>
                <a:sym typeface="Calibri"/>
              </a:rPr>
              <a:t>IDENTIFICACIÓN DEL AMBIENTE DE FORMACIÓN  </a:t>
            </a:r>
          </a:p>
        </p:txBody>
      </p:sp>
      <p:sp>
        <p:nvSpPr>
          <p:cNvPr id="87" name="Shape 87"/>
          <p:cNvSpPr txBox="1"/>
          <p:nvPr/>
        </p:nvSpPr>
        <p:spPr>
          <a:xfrm>
            <a:off x="1005646" y="4091144"/>
            <a:ext cx="4943853" cy="461664"/>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1" i="0" lang="es-CO" sz="2400" u="none" cap="none" strike="noStrike">
                <a:solidFill>
                  <a:srgbClr val="FF9220"/>
                </a:solidFill>
                <a:latin typeface="Calibri"/>
                <a:ea typeface="Calibri"/>
                <a:cs typeface="Calibri"/>
                <a:sym typeface="Calibri"/>
              </a:rPr>
              <a:t>Realidad Aumentada </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nvSpPr>
        <p:spPr>
          <a:xfrm>
            <a:off x="0" y="0"/>
            <a:ext cx="9365226" cy="5386089"/>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PROCESO (parte 2)</a:t>
            </a:r>
          </a:p>
          <a:p>
            <a:pPr indent="0" lvl="0" marL="0" marR="0" rtl="0" algn="just">
              <a:spcBef>
                <a:spcPts val="0"/>
              </a:spcBef>
              <a:buNone/>
            </a:pPr>
            <a:r>
              <a:t/>
            </a:r>
            <a:endParaRPr i="1" sz="4000" u="sng">
              <a:solidFill>
                <a:schemeClr val="dk1"/>
              </a:solidFill>
              <a:latin typeface="Calibri"/>
              <a:ea typeface="Calibri"/>
              <a:cs typeface="Calibri"/>
              <a:sym typeface="Calibri"/>
            </a:endParaRPr>
          </a:p>
          <a:p>
            <a:pPr indent="0" lvl="0" marL="0" marR="0" rtl="0" algn="just">
              <a:spcBef>
                <a:spcPts val="0"/>
              </a:spcBef>
              <a:buSzPct val="25000"/>
              <a:buNone/>
            </a:pPr>
            <a:r>
              <a:rPr i="1" lang="es-CO" sz="3200" u="sng">
                <a:solidFill>
                  <a:schemeClr val="dk1"/>
                </a:solidFill>
                <a:latin typeface="Calibri"/>
                <a:ea typeface="Calibri"/>
                <a:cs typeface="Calibri"/>
                <a:sym typeface="Calibri"/>
              </a:rPr>
              <a:t>Definición de escena.</a:t>
            </a:r>
            <a:r>
              <a:rPr i="1" lang="es-CO" sz="3200">
                <a:solidFill>
                  <a:schemeClr val="dk1"/>
                </a:solidFill>
                <a:latin typeface="Calibri"/>
                <a:ea typeface="Calibri"/>
                <a:cs typeface="Calibri"/>
                <a:sym typeface="Calibri"/>
              </a:rPr>
              <a:t> </a:t>
            </a:r>
            <a:r>
              <a:rPr lang="es-CO" sz="3200">
                <a:solidFill>
                  <a:schemeClr val="dk1"/>
                </a:solidFill>
                <a:latin typeface="Calibri"/>
                <a:ea typeface="Calibri"/>
                <a:cs typeface="Calibri"/>
                <a:sym typeface="Calibri"/>
              </a:rPr>
              <a:t>La escena se constituye de un horario, inventario, áreas, instructores y elementos.   </a:t>
            </a:r>
          </a:p>
          <a:p>
            <a:pPr indent="0" lvl="0" marL="0" marR="0" rtl="0" algn="just">
              <a:spcBef>
                <a:spcPts val="0"/>
              </a:spcBef>
              <a:buSzPct val="25000"/>
              <a:buNone/>
            </a:pPr>
            <a:r>
              <a:rPr i="1" lang="es-CO" sz="3200">
                <a:solidFill>
                  <a:schemeClr val="dk1"/>
                </a:solidFill>
                <a:latin typeface="Calibri"/>
                <a:ea typeface="Calibri"/>
                <a:cs typeface="Calibri"/>
                <a:sym typeface="Calibri"/>
              </a:rPr>
              <a:t> </a:t>
            </a:r>
          </a:p>
          <a:p>
            <a:pPr indent="0" lvl="0" marL="0" marR="0" rtl="0" algn="just">
              <a:spcBef>
                <a:spcPts val="0"/>
              </a:spcBef>
              <a:buSzPct val="25000"/>
              <a:buNone/>
            </a:pPr>
            <a:r>
              <a:rPr i="1" lang="es-CO" sz="3200" u="sng">
                <a:solidFill>
                  <a:schemeClr val="dk1"/>
                </a:solidFill>
                <a:latin typeface="Calibri"/>
                <a:ea typeface="Calibri"/>
                <a:cs typeface="Calibri"/>
                <a:sym typeface="Calibri"/>
              </a:rPr>
              <a:t>Establecimiento de tareas que se realizaron</a:t>
            </a:r>
            <a:r>
              <a:rPr lang="es-CO" sz="3200">
                <a:solidFill>
                  <a:schemeClr val="dk1"/>
                </a:solidFill>
                <a:latin typeface="Calibri"/>
                <a:ea typeface="Calibri"/>
                <a:cs typeface="Calibri"/>
                <a:sym typeface="Calibri"/>
              </a:rPr>
              <a:t>.  El modelado del marcador, ejecución del guion, realización del diseño del marcador, target y producto final</a:t>
            </a:r>
          </a:p>
          <a:p>
            <a:pPr indent="0" lvl="0" marL="0" marR="0" rtl="0" algn="l">
              <a:spcBef>
                <a:spcPts val="0"/>
              </a:spcBef>
              <a:buSzPct val="25000"/>
              <a:buNone/>
            </a:pPr>
            <a:r>
              <a:rPr lang="es-CO" sz="4000">
                <a:solidFill>
                  <a:schemeClr val="dk1"/>
                </a:solidFill>
                <a:latin typeface="Calibri"/>
                <a:ea typeface="Calibri"/>
                <a:cs typeface="Calibri"/>
                <a:sym typeface="Calibri"/>
              </a:rPr>
              <a:t>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nvSpPr>
        <p:spPr>
          <a:xfrm>
            <a:off x="0" y="0"/>
            <a:ext cx="9527458" cy="4770536"/>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CONCLUSIONES (parte 1)</a:t>
            </a:r>
          </a:p>
          <a:p>
            <a:pPr indent="0" lvl="0" marL="0" marR="0" rtl="0" algn="just">
              <a:spcBef>
                <a:spcPts val="0"/>
              </a:spcBef>
              <a:buSzPct val="25000"/>
              <a:buNone/>
            </a:pPr>
            <a:r>
              <a:rPr lang="es-CO" sz="3200">
                <a:solidFill>
                  <a:schemeClr val="dk1"/>
                </a:solidFill>
                <a:latin typeface="Calibri"/>
                <a:ea typeface="Calibri"/>
                <a:cs typeface="Calibri"/>
                <a:sym typeface="Calibri"/>
              </a:rPr>
              <a:t>El uso del software unity, aunado al programa vuforia facilitan la construcción e implementación de proyectos de realidad aumenta de aplicación en ambientes de formación y vida cotidiana.</a:t>
            </a:r>
          </a:p>
          <a:p>
            <a:pPr indent="0" lvl="0" marL="0" marR="0" rtl="0" algn="just">
              <a:spcBef>
                <a:spcPts val="0"/>
              </a:spcBef>
              <a:buNone/>
            </a:pPr>
            <a:r>
              <a:t/>
            </a:r>
            <a:endParaRPr sz="32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Las aplicaciones desarrolladas en realidad aumentada sirven como medio eficaz para simular la identificación de forma dinámica, al igual que la programación.</a:t>
            </a:r>
            <a:r>
              <a:rPr lang="es-CO" sz="4000">
                <a:solidFill>
                  <a:schemeClr val="dk1"/>
                </a:solidFill>
                <a:latin typeface="Calibri"/>
                <a:ea typeface="Calibri"/>
                <a:cs typeface="Calibri"/>
                <a:sym typeface="Calibri"/>
              </a:rPr>
              <a:t>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nvSpPr>
        <p:spPr>
          <a:xfrm>
            <a:off x="0" y="0"/>
            <a:ext cx="9601200" cy="5386089"/>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CONCLUSIONES (parte 2)</a:t>
            </a:r>
          </a:p>
          <a:p>
            <a:pPr indent="0" lvl="0" marL="0" marR="0" rtl="0" algn="l">
              <a:spcBef>
                <a:spcPts val="0"/>
              </a:spcBef>
              <a:buNone/>
            </a:pPr>
            <a:r>
              <a:t/>
            </a:r>
            <a:endParaRPr sz="40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A través de esta herramienta permite abrir el campo cognitivo y cognoscitivo  para el desarrollo de diferentes tipos de actividades de acuerdo a las necesidades.</a:t>
            </a:r>
          </a:p>
          <a:p>
            <a:pPr indent="0" lvl="0" marL="0" marR="0" rtl="0" algn="just">
              <a:spcBef>
                <a:spcPts val="0"/>
              </a:spcBef>
              <a:buNone/>
            </a:pPr>
            <a:r>
              <a:t/>
            </a:r>
            <a:endParaRPr sz="32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La herramienta se acomoda a diferentes profesionales, además de versátil, brinda la posibilidad de utilizar características, como drag and drog y menú intilligent.          </a:t>
            </a:r>
            <a:r>
              <a:rPr lang="es-CO" sz="4000">
                <a:solidFill>
                  <a:schemeClr val="dk1"/>
                </a:solidFill>
                <a:latin typeface="Calibri"/>
                <a:ea typeface="Calibri"/>
                <a:cs typeface="Calibri"/>
                <a:sym typeface="Calibri"/>
              </a:rPr>
              <a:t>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pic>
        <p:nvPicPr>
          <p:cNvPr id="92" name="Shape 92"/>
          <p:cNvPicPr preferRelativeResize="0"/>
          <p:nvPr/>
        </p:nvPicPr>
        <p:blipFill rotWithShape="1">
          <a:blip r:embed="rId3">
            <a:alphaModFix/>
          </a:blip>
          <a:srcRect b="0" l="0" r="0" t="0"/>
          <a:stretch/>
        </p:blipFill>
        <p:spPr>
          <a:xfrm>
            <a:off x="0" y="5148917"/>
            <a:ext cx="1713428" cy="1713428"/>
          </a:xfrm>
          <a:prstGeom prst="rect">
            <a:avLst/>
          </a:prstGeom>
          <a:noFill/>
          <a:ln>
            <a:noFill/>
          </a:ln>
        </p:spPr>
      </p:pic>
      <p:sp>
        <p:nvSpPr>
          <p:cNvPr id="93" name="Shape 93"/>
          <p:cNvSpPr txBox="1"/>
          <p:nvPr/>
        </p:nvSpPr>
        <p:spPr>
          <a:xfrm>
            <a:off x="0" y="0"/>
            <a:ext cx="11304023" cy="5324535"/>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PRESENTACIÓN </a:t>
            </a:r>
          </a:p>
          <a:p>
            <a:pPr indent="0" lvl="0" marL="0" marR="0" rtl="0" algn="l">
              <a:spcBef>
                <a:spcPts val="0"/>
              </a:spcBef>
              <a:buNone/>
            </a:pPr>
            <a:r>
              <a:t/>
            </a:r>
            <a:endParaRPr sz="18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El proyecto, se basa en la elaboración de un marcador para identificar un ambiente de aprendizaje SENA. Donde con un Tag de acciones irá llevando al usuario por unos escenarios o ambientes creados en la aplicación de Unity, en los cuales encontrará información pertinente a una área determinada. </a:t>
            </a:r>
          </a:p>
          <a:p>
            <a:pPr indent="0" lvl="0" marL="0" marR="0" rtl="0" algn="just">
              <a:spcBef>
                <a:spcPts val="0"/>
              </a:spcBef>
              <a:buSzPct val="25000"/>
              <a:buNone/>
            </a:pPr>
            <a:r>
              <a:rPr lang="es-CO" sz="1800">
                <a:solidFill>
                  <a:schemeClr val="dk1"/>
                </a:solidFill>
                <a:latin typeface="Calibri"/>
                <a:ea typeface="Calibri"/>
                <a:cs typeface="Calibri"/>
                <a:sym typeface="Calibri"/>
              </a:rPr>
              <a:t> </a:t>
            </a:r>
          </a:p>
          <a:p>
            <a:pPr indent="0" lvl="0" marL="0" marR="0" rtl="0" algn="just">
              <a:spcBef>
                <a:spcPts val="0"/>
              </a:spcBef>
              <a:buSzPct val="25000"/>
              <a:buNone/>
            </a:pPr>
            <a:r>
              <a:rPr lang="es-CO" sz="3200">
                <a:solidFill>
                  <a:schemeClr val="dk1"/>
                </a:solidFill>
                <a:latin typeface="Calibri"/>
                <a:ea typeface="Calibri"/>
                <a:cs typeface="Calibri"/>
                <a:sym typeface="Calibri"/>
              </a:rPr>
              <a:t>También, se explicitan las fases que integran el proyecto, una, determinar el marcador, otra, definir los componentes que tiene y la ultima, establecer las tareas que se realizarán.</a:t>
            </a:r>
            <a:r>
              <a:rPr lang="es-CO" sz="3200">
                <a:solidFill>
                  <a:srgbClr val="FFC000"/>
                </a:solidFill>
                <a:latin typeface="Calibri"/>
                <a:ea typeface="Calibri"/>
                <a:cs typeface="Calibri"/>
                <a:sym typeface="Calibri"/>
              </a:rPr>
              <a:t> </a:t>
            </a:r>
            <a:r>
              <a:rPr lang="es-CO" sz="4000">
                <a:solidFill>
                  <a:srgbClr val="FFC000"/>
                </a:solidFill>
                <a:latin typeface="Calibri"/>
                <a:ea typeface="Calibri"/>
                <a:cs typeface="Calibri"/>
                <a:sym typeface="Calibri"/>
              </a:rPr>
              <a:t> </a:t>
            </a:r>
            <a:r>
              <a:rPr lang="es-CO" sz="4000">
                <a:solidFill>
                  <a:schemeClr val="dk1"/>
                </a:solidFill>
                <a:latin typeface="Calibri"/>
                <a:ea typeface="Calibri"/>
                <a:cs typeface="Calibri"/>
                <a:sym typeface="Calibri"/>
              </a:rPr>
              <a:t>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nvSpPr>
        <p:spPr>
          <a:xfrm>
            <a:off x="0" y="173708"/>
            <a:ext cx="9601200" cy="5201424"/>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LA NECESIDAD IDENTIFICADA  </a:t>
            </a:r>
          </a:p>
          <a:p>
            <a:pPr indent="0" lvl="0" marL="0" marR="0" rtl="0" algn="l">
              <a:spcBef>
                <a:spcPts val="0"/>
              </a:spcBef>
              <a:buNone/>
            </a:pPr>
            <a:r>
              <a:t/>
            </a:r>
            <a:endParaRPr sz="18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La idea surge de un requerimiento que tienen los aprendices y público en general de ubicación y reconocimiento de ambientes de formación que tienen los espacios del Sena cuando se inicia una acción de formación.</a:t>
            </a:r>
          </a:p>
          <a:p>
            <a:pPr indent="0" lvl="0" marL="0" marR="0" rtl="0" algn="just">
              <a:spcBef>
                <a:spcPts val="0"/>
              </a:spcBef>
              <a:buSzPct val="25000"/>
              <a:buNone/>
            </a:pPr>
            <a:r>
              <a:rPr lang="es-CO" sz="1800">
                <a:solidFill>
                  <a:schemeClr val="dk1"/>
                </a:solidFill>
                <a:latin typeface="Calibri"/>
                <a:ea typeface="Calibri"/>
                <a:cs typeface="Calibri"/>
                <a:sym typeface="Calibri"/>
              </a:rPr>
              <a:t> </a:t>
            </a:r>
          </a:p>
          <a:p>
            <a:pPr indent="0" lvl="0" marL="0" marR="0" rtl="0" algn="just">
              <a:spcBef>
                <a:spcPts val="0"/>
              </a:spcBef>
              <a:buSzPct val="25000"/>
              <a:buNone/>
            </a:pPr>
            <a:r>
              <a:rPr lang="es-CO" sz="3200">
                <a:solidFill>
                  <a:schemeClr val="dk1"/>
                </a:solidFill>
                <a:latin typeface="Calibri"/>
                <a:ea typeface="Calibri"/>
                <a:cs typeface="Calibri"/>
                <a:sym typeface="Calibri"/>
              </a:rPr>
              <a:t>El target junto con el marcador facilitará al público poder identificar, los recursos, horarios y programación de instructores asignados a los ambientes de aprendizaje. </a:t>
            </a:r>
          </a:p>
        </p:txBody>
      </p:sp>
      <p:pic>
        <p:nvPicPr>
          <p:cNvPr id="99" name="Shape 99"/>
          <p:cNvPicPr preferRelativeResize="0"/>
          <p:nvPr/>
        </p:nvPicPr>
        <p:blipFill rotWithShape="1">
          <a:blip r:embed="rId3">
            <a:alphaModFix/>
          </a:blip>
          <a:srcRect b="0" l="0" r="0" t="0"/>
          <a:stretch/>
        </p:blipFill>
        <p:spPr>
          <a:xfrm>
            <a:off x="0" y="5191432"/>
            <a:ext cx="2064773" cy="155261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pic>
        <p:nvPicPr>
          <p:cNvPr id="104" name="Shape 104"/>
          <p:cNvPicPr preferRelativeResize="0"/>
          <p:nvPr/>
        </p:nvPicPr>
        <p:blipFill rotWithShape="1">
          <a:blip r:embed="rId3">
            <a:alphaModFix/>
          </a:blip>
          <a:srcRect b="0" l="0" r="0" t="0"/>
          <a:stretch/>
        </p:blipFill>
        <p:spPr>
          <a:xfrm>
            <a:off x="0" y="4078748"/>
            <a:ext cx="3118842" cy="2779252"/>
          </a:xfrm>
          <a:prstGeom prst="rect">
            <a:avLst/>
          </a:prstGeom>
          <a:noFill/>
          <a:ln>
            <a:noFill/>
          </a:ln>
        </p:spPr>
      </p:pic>
      <p:sp>
        <p:nvSpPr>
          <p:cNvPr id="105" name="Shape 105"/>
          <p:cNvSpPr txBox="1"/>
          <p:nvPr/>
        </p:nvSpPr>
        <p:spPr>
          <a:xfrm>
            <a:off x="0" y="0"/>
            <a:ext cx="9276735" cy="5201424"/>
          </a:xfrm>
          <a:prstGeom prst="rect">
            <a:avLst/>
          </a:prstGeom>
          <a:noFill/>
          <a:ln>
            <a:noFill/>
          </a:ln>
        </p:spPr>
        <p:txBody>
          <a:bodyPr anchorCtr="0" anchor="t" bIns="45700" lIns="91425" rIns="91425" wrap="square" tIns="45700">
            <a:noAutofit/>
          </a:bodyPr>
          <a:lstStyle/>
          <a:p>
            <a:pPr indent="0" lvl="0" marL="0" marR="0" rtl="0" algn="just">
              <a:spcBef>
                <a:spcPts val="0"/>
              </a:spcBef>
              <a:buSzPct val="25000"/>
              <a:buNone/>
            </a:pPr>
            <a:r>
              <a:rPr lang="es-CO" sz="4000">
                <a:solidFill>
                  <a:schemeClr val="dk1"/>
                </a:solidFill>
                <a:latin typeface="Calibri"/>
                <a:ea typeface="Calibri"/>
                <a:cs typeface="Calibri"/>
                <a:sym typeface="Calibri"/>
              </a:rPr>
              <a:t>EL POR QUE </a:t>
            </a:r>
          </a:p>
          <a:p>
            <a:pPr indent="0" lvl="0" marL="0" marR="0" rtl="0" algn="just">
              <a:spcBef>
                <a:spcPts val="0"/>
              </a:spcBef>
              <a:buNone/>
            </a:pPr>
            <a:r>
              <a:t/>
            </a:r>
            <a:endParaRPr sz="18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La realidad aumentada como tarea es una necesidad latente hoy en día para las nuevas comunicaciones, donde se integra tecnología, diseño y programación que en su conjunto servirá para mejorar las tareas y procesos en ejercicios de ejecución de la formación.</a:t>
            </a:r>
          </a:p>
          <a:p>
            <a:pPr indent="0" lvl="0" marL="0" marR="0" rtl="0" algn="just">
              <a:spcBef>
                <a:spcPts val="0"/>
              </a:spcBef>
              <a:buSzPct val="25000"/>
              <a:buNone/>
            </a:pPr>
            <a:r>
              <a:rPr lang="es-CO" sz="1800">
                <a:solidFill>
                  <a:schemeClr val="dk1"/>
                </a:solidFill>
                <a:latin typeface="Calibri"/>
                <a:ea typeface="Calibri"/>
                <a:cs typeface="Calibri"/>
                <a:sym typeface="Calibri"/>
              </a:rPr>
              <a:t> </a:t>
            </a:r>
          </a:p>
          <a:p>
            <a:pPr indent="0" lvl="0" marL="0" marR="0" rtl="0" algn="just">
              <a:spcBef>
                <a:spcPts val="0"/>
              </a:spcBef>
              <a:buSzPct val="25000"/>
              <a:buNone/>
            </a:pPr>
            <a:r>
              <a:rPr lang="es-CO" sz="3200">
                <a:solidFill>
                  <a:schemeClr val="dk1"/>
                </a:solidFill>
                <a:latin typeface="Calibri"/>
                <a:ea typeface="Calibri"/>
                <a:cs typeface="Calibri"/>
                <a:sym typeface="Calibri"/>
              </a:rPr>
              <a:t>También, es una forma de mostrar con qué recursos cuentan las áreas que conforman un centro de formación del SENA.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Shape 110"/>
          <p:cNvSpPr txBox="1"/>
          <p:nvPr/>
        </p:nvSpPr>
        <p:spPr>
          <a:xfrm>
            <a:off x="162231" y="1887793"/>
            <a:ext cx="8819535" cy="3416319"/>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OBJETIVO</a:t>
            </a:r>
          </a:p>
          <a:p>
            <a:pPr indent="0" lvl="0" marL="0" marR="0" rtl="0" algn="l">
              <a:spcBef>
                <a:spcPts val="0"/>
              </a:spcBef>
              <a:buNone/>
            </a:pPr>
            <a:r>
              <a:t/>
            </a:r>
            <a:endParaRPr sz="40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Desarrollar una aplicación de Realidad Aumentada para visualizar los componentes de un ambiente de aprendizaje SENA en beneficio de las personas que confluyen por el centro.  </a:t>
            </a:r>
            <a:r>
              <a:rPr lang="es-CO" sz="4000">
                <a:solidFill>
                  <a:schemeClr val="dk1"/>
                </a:solidFill>
                <a:latin typeface="Calibri"/>
                <a:ea typeface="Calibri"/>
                <a:cs typeface="Calibri"/>
                <a:sym typeface="Calibri"/>
              </a:rPr>
              <a:t>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Shape 115"/>
          <p:cNvSpPr txBox="1"/>
          <p:nvPr/>
        </p:nvSpPr>
        <p:spPr>
          <a:xfrm>
            <a:off x="0" y="0"/>
            <a:ext cx="9674943" cy="6863416"/>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RESULTADO PREVIO (parte 1)  </a:t>
            </a:r>
          </a:p>
          <a:p>
            <a:pPr indent="0" lvl="0" marL="0" marR="0" rtl="0" algn="l">
              <a:spcBef>
                <a:spcPts val="0"/>
              </a:spcBef>
              <a:buNone/>
            </a:pPr>
            <a:r>
              <a:t/>
            </a:r>
            <a:endParaRPr sz="40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La respuesta que se dará al ambiente seleccionado, es colocar en la entrada de cada ambiente de aprendizaje, un marcador para que aprendices y público en general, usando un dispositivo móvil pueda identificar de manera amena, la programación y distintos aspectos asignados a un ambiente.</a:t>
            </a:r>
          </a:p>
          <a:p>
            <a:pPr indent="0" lvl="0" marL="0" marR="0" rtl="0" algn="just">
              <a:spcBef>
                <a:spcPts val="0"/>
              </a:spcBef>
              <a:buSzPct val="25000"/>
              <a:buNone/>
            </a:pPr>
            <a:r>
              <a:rPr lang="es-CO" sz="3200">
                <a:solidFill>
                  <a:schemeClr val="dk1"/>
                </a:solidFill>
                <a:latin typeface="Calibri"/>
                <a:ea typeface="Calibri"/>
                <a:cs typeface="Calibri"/>
                <a:sym typeface="Calibri"/>
              </a:rPr>
              <a:t> </a:t>
            </a:r>
          </a:p>
          <a:p>
            <a:pPr indent="0" lvl="0" marL="0" marR="0" rtl="0" algn="just">
              <a:spcBef>
                <a:spcPts val="0"/>
              </a:spcBef>
              <a:buSzPct val="25000"/>
              <a:buNone/>
            </a:pPr>
            <a:r>
              <a:rPr lang="es-CO" sz="3200">
                <a:solidFill>
                  <a:schemeClr val="dk1"/>
                </a:solidFill>
                <a:latin typeface="Calibri"/>
                <a:ea typeface="Calibri"/>
                <a:cs typeface="Calibri"/>
                <a:sym typeface="Calibri"/>
              </a:rPr>
              <a:t>La población objeto que se beneficiará, son todos los aprendices, visitantes y usuarios que estén vinculados o afines con las acciones de formación que se atiendan en un ambiente de aprendizaje</a:t>
            </a:r>
            <a:r>
              <a:rPr lang="es-CO" sz="3600">
                <a:solidFill>
                  <a:schemeClr val="dk1"/>
                </a:solidFill>
                <a:latin typeface="Calibri"/>
                <a:ea typeface="Calibri"/>
                <a:cs typeface="Calibri"/>
                <a:sym typeface="Calibri"/>
              </a:rPr>
              <a:t>.   </a:t>
            </a:r>
            <a:r>
              <a:rPr lang="es-CO" sz="4000">
                <a:solidFill>
                  <a:schemeClr val="dk1"/>
                </a:solidFill>
                <a:latin typeface="Calibri"/>
                <a:ea typeface="Calibri"/>
                <a:cs typeface="Calibri"/>
                <a:sym typeface="Calibri"/>
              </a:rPr>
              <a:t>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nvSpPr>
        <p:spPr>
          <a:xfrm>
            <a:off x="0" y="0"/>
            <a:ext cx="9453716" cy="7232748"/>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RESULTADO PREVIO (parte 2) </a:t>
            </a:r>
          </a:p>
          <a:p>
            <a:pPr indent="0" lvl="0" marL="0" marR="0" rtl="0" algn="just">
              <a:spcBef>
                <a:spcPts val="0"/>
              </a:spcBef>
              <a:buNone/>
            </a:pPr>
            <a:r>
              <a:t/>
            </a:r>
            <a:endParaRPr sz="20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La plataforma que se utilizará como medio es, el Pc y móvil. Con utilización de la herramienta Unity. El tipo de información se categoriza como de entretenimiento, cultural, educativa y guianza. El tipo de monetización, tiene fines educativos sin ánimo de lucro.</a:t>
            </a:r>
          </a:p>
          <a:p>
            <a:pPr indent="0" lvl="0" marL="0" marR="0" rtl="0" algn="just">
              <a:spcBef>
                <a:spcPts val="0"/>
              </a:spcBef>
              <a:buSzPct val="25000"/>
              <a:buNone/>
            </a:pPr>
            <a:r>
              <a:rPr lang="es-CO" sz="3200">
                <a:solidFill>
                  <a:schemeClr val="dk1"/>
                </a:solidFill>
                <a:latin typeface="Calibri"/>
                <a:ea typeface="Calibri"/>
                <a:cs typeface="Calibri"/>
                <a:sym typeface="Calibri"/>
              </a:rPr>
              <a:t> </a:t>
            </a:r>
          </a:p>
          <a:p>
            <a:pPr indent="0" lvl="0" marL="0" marR="0" rtl="0" algn="just">
              <a:spcBef>
                <a:spcPts val="0"/>
              </a:spcBef>
              <a:buSzPct val="25000"/>
              <a:buNone/>
            </a:pPr>
            <a:r>
              <a:rPr lang="es-CO" sz="3200">
                <a:solidFill>
                  <a:schemeClr val="dk1"/>
                </a:solidFill>
                <a:latin typeface="Calibri"/>
                <a:ea typeface="Calibri"/>
                <a:cs typeface="Calibri"/>
                <a:sym typeface="Calibri"/>
              </a:rPr>
              <a:t>Experiencia del usuario: Los aprendices, visitantes y usuarios por medio de guías y tutoriales se les informará cómo funcionan los marcadores de cada ambiente de aprendizaje mediante inducción, carteleras, avisos y/o cualquier otro medio de comunicación que tenga el centro de formación.</a:t>
            </a:r>
            <a:r>
              <a:rPr lang="es-CO" sz="4000">
                <a:solidFill>
                  <a:schemeClr val="dk1"/>
                </a:solidFill>
                <a:latin typeface="Calibri"/>
                <a:ea typeface="Calibri"/>
                <a:cs typeface="Calibri"/>
                <a:sym typeface="Calibri"/>
              </a:rPr>
              <a:t>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nvSpPr>
        <p:spPr>
          <a:xfrm>
            <a:off x="0" y="0"/>
            <a:ext cx="9409471" cy="6863416"/>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RESULTADO PREVIO (parte 3)</a:t>
            </a:r>
          </a:p>
          <a:p>
            <a:pPr indent="0" lvl="0" marL="0" marR="0" rtl="0" algn="l">
              <a:spcBef>
                <a:spcPts val="0"/>
              </a:spcBef>
              <a:buNone/>
            </a:pPr>
            <a:r>
              <a:t/>
            </a:r>
            <a:endParaRPr sz="4000">
              <a:solidFill>
                <a:schemeClr val="dk1"/>
              </a:solidFill>
              <a:latin typeface="Calibri"/>
              <a:ea typeface="Calibri"/>
              <a:cs typeface="Calibri"/>
              <a:sym typeface="Calibri"/>
            </a:endParaRPr>
          </a:p>
          <a:p>
            <a:pPr indent="0" lvl="0" marL="0" marR="0" rtl="0" algn="just">
              <a:spcBef>
                <a:spcPts val="0"/>
              </a:spcBef>
              <a:buSzPct val="25000"/>
              <a:buNone/>
            </a:pPr>
            <a:r>
              <a:rPr lang="es-CO" sz="3200">
                <a:solidFill>
                  <a:schemeClr val="dk1"/>
                </a:solidFill>
                <a:latin typeface="Calibri"/>
                <a:ea typeface="Calibri"/>
                <a:cs typeface="Calibri"/>
                <a:sym typeface="Calibri"/>
              </a:rPr>
              <a:t>Factores motivacionales: será más amena su búsqueda, hay comunicación previa, más información, la fidelización de los ambientes, se evitarán los traslapes.</a:t>
            </a:r>
          </a:p>
          <a:p>
            <a:pPr indent="0" lvl="0" marL="0" marR="0" rtl="0" algn="just">
              <a:spcBef>
                <a:spcPts val="0"/>
              </a:spcBef>
              <a:buSzPct val="25000"/>
              <a:buNone/>
            </a:pPr>
            <a:r>
              <a:rPr lang="es-CO" sz="3200">
                <a:solidFill>
                  <a:schemeClr val="dk1"/>
                </a:solidFill>
                <a:latin typeface="Calibri"/>
                <a:ea typeface="Calibri"/>
                <a:cs typeface="Calibri"/>
                <a:sym typeface="Calibri"/>
              </a:rPr>
              <a:t> </a:t>
            </a:r>
          </a:p>
          <a:p>
            <a:pPr indent="0" lvl="0" marL="0" marR="0" rtl="0" algn="just">
              <a:spcBef>
                <a:spcPts val="0"/>
              </a:spcBef>
              <a:buSzPct val="25000"/>
              <a:buNone/>
            </a:pPr>
            <a:r>
              <a:rPr lang="es-CO" sz="3200">
                <a:solidFill>
                  <a:schemeClr val="dk1"/>
                </a:solidFill>
                <a:latin typeface="Calibri"/>
                <a:ea typeface="Calibri"/>
                <a:cs typeface="Calibri"/>
                <a:sym typeface="Calibri"/>
              </a:rPr>
              <a:t>El proyecto se diferencia de otros por el uso de herramientas innovadoras y amigables al usuario, también, por el aprovechamiento de la tecnología al alcance de la mayoría de personas, el uso de las nuevas tecnologías de la información y la comunicación, NTIC´s, que en el centro no hay ningún precedente de otro desarrollo que utilice esta tecnología</a:t>
            </a:r>
            <a:r>
              <a:rPr lang="es-CO" sz="4000">
                <a:solidFill>
                  <a:schemeClr val="dk1"/>
                </a:solidFill>
                <a:latin typeface="Calibri"/>
                <a:ea typeface="Calibri"/>
                <a:cs typeface="Calibri"/>
                <a:sym typeface="Calibri"/>
              </a:rPr>
              <a:t>.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nvSpPr>
        <p:spPr>
          <a:xfrm>
            <a:off x="0" y="0"/>
            <a:ext cx="9733935" cy="7017306"/>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s-CO" sz="4000">
                <a:solidFill>
                  <a:schemeClr val="dk1"/>
                </a:solidFill>
                <a:latin typeface="Calibri"/>
                <a:ea typeface="Calibri"/>
                <a:cs typeface="Calibri"/>
                <a:sym typeface="Calibri"/>
              </a:rPr>
              <a:t>PROCESO (parte 1)</a:t>
            </a:r>
          </a:p>
          <a:p>
            <a:pPr indent="0" lvl="0" marL="0" marR="0" rtl="0" algn="l">
              <a:spcBef>
                <a:spcPts val="0"/>
              </a:spcBef>
              <a:buNone/>
            </a:pPr>
            <a:r>
              <a:t/>
            </a:r>
            <a:endParaRPr sz="1800">
              <a:solidFill>
                <a:schemeClr val="dk1"/>
              </a:solidFill>
              <a:latin typeface="Calibri"/>
              <a:ea typeface="Calibri"/>
              <a:cs typeface="Calibri"/>
              <a:sym typeface="Calibri"/>
            </a:endParaRPr>
          </a:p>
          <a:p>
            <a:pPr indent="0" lvl="0" marL="0" marR="0" rtl="0" algn="just">
              <a:spcBef>
                <a:spcPts val="0"/>
              </a:spcBef>
              <a:buSzPct val="25000"/>
              <a:buNone/>
            </a:pPr>
            <a:r>
              <a:rPr i="1" lang="es-CO" sz="3200" u="sng">
                <a:solidFill>
                  <a:schemeClr val="dk1"/>
                </a:solidFill>
                <a:latin typeface="Calibri"/>
                <a:ea typeface="Calibri"/>
                <a:cs typeface="Calibri"/>
                <a:sym typeface="Calibri"/>
              </a:rPr>
              <a:t>Definición del proyecto</a:t>
            </a:r>
            <a:r>
              <a:rPr lang="es-CO" sz="3200" u="sng">
                <a:solidFill>
                  <a:schemeClr val="dk1"/>
                </a:solidFill>
                <a:latin typeface="Calibri"/>
                <a:ea typeface="Calibri"/>
                <a:cs typeface="Calibri"/>
                <a:sym typeface="Calibri"/>
              </a:rPr>
              <a:t>.</a:t>
            </a:r>
            <a:r>
              <a:rPr lang="es-CO" sz="3200">
                <a:solidFill>
                  <a:schemeClr val="dk1"/>
                </a:solidFill>
                <a:latin typeface="Calibri"/>
                <a:ea typeface="Calibri"/>
                <a:cs typeface="Calibri"/>
                <a:sym typeface="Calibri"/>
              </a:rPr>
              <a:t> Fue establecido a partir requerimientos que los integrantes de grupo observaron en cada uno de los centros de formación del SENA. El cual consiste, de una aplicación de realidad aumentada para visualizar en un ambiente de aprendizaje SENA, horario, inventario, áreas e instructores.</a:t>
            </a:r>
          </a:p>
          <a:p>
            <a:pPr indent="0" lvl="0" marL="0" marR="0" rtl="0" algn="just">
              <a:spcBef>
                <a:spcPts val="0"/>
              </a:spcBef>
              <a:buSzPct val="25000"/>
              <a:buNone/>
            </a:pPr>
            <a:r>
              <a:rPr i="1" lang="es-CO" sz="3200" u="sng">
                <a:solidFill>
                  <a:schemeClr val="dk1"/>
                </a:solidFill>
                <a:latin typeface="Calibri"/>
                <a:ea typeface="Calibri"/>
                <a:cs typeface="Calibri"/>
                <a:sym typeface="Calibri"/>
              </a:rPr>
              <a:t>Determinación del marcador</a:t>
            </a:r>
            <a:r>
              <a:rPr i="1" lang="es-CO" sz="3200">
                <a:solidFill>
                  <a:schemeClr val="dk1"/>
                </a:solidFill>
                <a:latin typeface="Calibri"/>
                <a:ea typeface="Calibri"/>
                <a:cs typeface="Calibri"/>
                <a:sym typeface="Calibri"/>
              </a:rPr>
              <a:t>. </a:t>
            </a:r>
            <a:r>
              <a:rPr lang="es-CO" sz="3200">
                <a:solidFill>
                  <a:schemeClr val="dk1"/>
                </a:solidFill>
                <a:latin typeface="Calibri"/>
                <a:ea typeface="Calibri"/>
                <a:cs typeface="Calibri"/>
                <a:sym typeface="Calibri"/>
              </a:rPr>
              <a:t>Dado que el proyecto radica a nivel de las instalaciones del SENA, y así mismo por más de 60 años venimos  identificados con un logo símbolo mismo que hemos llegado baja consenso como marcador pues es reconocido tanto por el público interno y como externo.</a:t>
            </a:r>
            <a:r>
              <a:rPr lang="es-CO" sz="4000">
                <a:solidFill>
                  <a:schemeClr val="dk1"/>
                </a:solidFill>
                <a:latin typeface="Calibri"/>
                <a:ea typeface="Calibri"/>
                <a:cs typeface="Calibri"/>
                <a:sym typeface="Calibri"/>
              </a:rPr>
              <a:t>  </a:t>
            </a:r>
          </a:p>
        </p:txBody>
      </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