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534" y="20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58CAC77E-6FA5-4308-90D6-CE4247A33F9C}" type="datetimeFigureOut">
              <a:rPr lang="es-ES" smtClean="0"/>
              <a:t>06/11/2014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E2DC925D-3DD2-44E4-80A1-B65598854DE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C77E-6FA5-4308-90D6-CE4247A33F9C}" type="datetimeFigureOut">
              <a:rPr lang="es-ES" smtClean="0"/>
              <a:t>06/11/2014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C925D-3DD2-44E4-80A1-B65598854DE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C77E-6FA5-4308-90D6-CE4247A33F9C}" type="datetimeFigureOut">
              <a:rPr lang="es-ES" smtClean="0"/>
              <a:t>06/11/2014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C925D-3DD2-44E4-80A1-B65598854DE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C77E-6FA5-4308-90D6-CE4247A33F9C}" type="datetimeFigureOut">
              <a:rPr lang="es-ES" smtClean="0"/>
              <a:t>06/11/2014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C925D-3DD2-44E4-80A1-B65598854DE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C77E-6FA5-4308-90D6-CE4247A33F9C}" type="datetimeFigureOut">
              <a:rPr lang="es-ES" smtClean="0"/>
              <a:t>06/11/2014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C925D-3DD2-44E4-80A1-B65598854DE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C77E-6FA5-4308-90D6-CE4247A33F9C}" type="datetimeFigureOut">
              <a:rPr lang="es-ES" smtClean="0"/>
              <a:t>06/11/2014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C925D-3DD2-44E4-80A1-B65598854DEC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C77E-6FA5-4308-90D6-CE4247A33F9C}" type="datetimeFigureOut">
              <a:rPr lang="es-ES" smtClean="0"/>
              <a:t>06/11/2014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C925D-3DD2-44E4-80A1-B65598854DEC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C77E-6FA5-4308-90D6-CE4247A33F9C}" type="datetimeFigureOut">
              <a:rPr lang="es-ES" smtClean="0"/>
              <a:t>06/11/2014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C925D-3DD2-44E4-80A1-B65598854DE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C77E-6FA5-4308-90D6-CE4247A33F9C}" type="datetimeFigureOut">
              <a:rPr lang="es-ES" smtClean="0"/>
              <a:t>06/11/2014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C925D-3DD2-44E4-80A1-B65598854DE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58CAC77E-6FA5-4308-90D6-CE4247A33F9C}" type="datetimeFigureOut">
              <a:rPr lang="es-ES" smtClean="0"/>
              <a:t>06/11/2014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E2DC925D-3DD2-44E4-80A1-B65598854DE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58CAC77E-6FA5-4308-90D6-CE4247A33F9C}" type="datetimeFigureOut">
              <a:rPr lang="es-ES" smtClean="0"/>
              <a:t>06/11/2014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E2DC925D-3DD2-44E4-80A1-B65598854DE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8CAC77E-6FA5-4308-90D6-CE4247A33F9C}" type="datetimeFigureOut">
              <a:rPr lang="es-ES" smtClean="0"/>
              <a:t>06/11/2014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E2DC925D-3DD2-44E4-80A1-B65598854DE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://www.amazon.com/elemento-pr%C3%B3logo-Eduard-Punset-Descubrir-ebook/dp/B0081SGUAM/ref=sr_1_fkmr0_2?ie=UTF8&amp;qid=1412528536&amp;sr=8-2-fkmr0&amp;keywords=encuentra+tu+elemento+ken+robinson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2700">
              <a:lnSpc>
                <a:spcPts val="1835"/>
              </a:lnSpc>
              <a:spcBef>
                <a:spcPts val="91"/>
              </a:spcBef>
            </a:pPr>
            <a:r>
              <a:rPr lang="es-CR" sz="3600" b="1" i="1" dirty="0" smtClean="0">
                <a:latin typeface="Times New Roman"/>
                <a:cs typeface="Times New Roman"/>
              </a:rPr>
              <a:t>El Elemento</a:t>
            </a:r>
            <a:r>
              <a:rPr lang="es-CR" sz="3600" dirty="0">
                <a:latin typeface="Times New Roman"/>
                <a:cs typeface="Times New Roman"/>
              </a:rPr>
              <a:t/>
            </a:r>
            <a:br>
              <a:rPr lang="es-CR" sz="3600" dirty="0">
                <a:latin typeface="Times New Roman"/>
                <a:cs typeface="Times New Roman"/>
              </a:rPr>
            </a:br>
            <a:r>
              <a:rPr lang="es-CR" sz="3600" dirty="0" smtClean="0">
                <a:latin typeface="Times New Roman"/>
                <a:cs typeface="Times New Roman"/>
              </a:rPr>
              <a:t/>
            </a:r>
            <a:br>
              <a:rPr lang="es-CR" sz="3600" dirty="0" smtClean="0">
                <a:latin typeface="Times New Roman"/>
                <a:cs typeface="Times New Roman"/>
              </a:rPr>
            </a:br>
            <a:r>
              <a:rPr lang="es-CR" sz="2400" b="1" dirty="0" smtClean="0">
                <a:latin typeface="Times New Roman"/>
                <a:cs typeface="Times New Roman"/>
              </a:rPr>
              <a:t>(Ken Robinson y Lou </a:t>
            </a:r>
            <a:r>
              <a:rPr lang="es-CR" sz="2400" b="1" dirty="0" err="1" smtClean="0">
                <a:latin typeface="Times New Roman"/>
                <a:cs typeface="Times New Roman"/>
              </a:rPr>
              <a:t>Aronica</a:t>
            </a:r>
            <a:r>
              <a:rPr lang="es-CR" sz="2400" b="1" dirty="0" smtClean="0">
                <a:latin typeface="Times New Roman"/>
                <a:cs typeface="Times New Roman"/>
              </a:rPr>
              <a:t>)</a:t>
            </a:r>
            <a:endParaRPr lang="es-ES" sz="3600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92783">
              <a:lnSpc>
                <a:spcPts val="1055"/>
              </a:lnSpc>
              <a:spcBef>
                <a:spcPts val="52"/>
              </a:spcBef>
            </a:pPr>
            <a:endParaRPr lang="es-CR" b="1" spc="-75" dirty="0" smtClean="0">
              <a:latin typeface="Times New Roman"/>
              <a:cs typeface="Times New Roman"/>
            </a:endParaRPr>
          </a:p>
          <a:p>
            <a:pPr marL="0" indent="0">
              <a:spcBef>
                <a:spcPts val="52"/>
              </a:spcBef>
              <a:buNone/>
            </a:pPr>
            <a:r>
              <a:rPr lang="es-CR" sz="1600" spc="-75" dirty="0" smtClean="0">
                <a:latin typeface="Calibri" panose="020F0502020204030204" pitchFamily="34" charset="0"/>
                <a:cs typeface="Times New Roman"/>
              </a:rPr>
              <a:t>Las siguientes preguntas son una guía para la lectura del libro: El elemento, escrito por Ken Robinson y Lou </a:t>
            </a:r>
            <a:r>
              <a:rPr lang="es-CR" sz="1600" spc="-75" dirty="0" err="1" smtClean="0">
                <a:latin typeface="Calibri" panose="020F0502020204030204" pitchFamily="34" charset="0"/>
                <a:cs typeface="Times New Roman"/>
              </a:rPr>
              <a:t>Aronica</a:t>
            </a:r>
            <a:r>
              <a:rPr lang="es-CR" sz="1600" spc="-75" dirty="0" smtClean="0">
                <a:latin typeface="Calibri" panose="020F0502020204030204" pitchFamily="34" charset="0"/>
                <a:cs typeface="Times New Roman"/>
              </a:rPr>
              <a:t>. Editorial </a:t>
            </a:r>
            <a:r>
              <a:rPr lang="es-CR" sz="1600" spc="-75" dirty="0" err="1" smtClean="0">
                <a:latin typeface="Calibri" panose="020F0502020204030204" pitchFamily="34" charset="0"/>
                <a:cs typeface="Times New Roman"/>
              </a:rPr>
              <a:t>Vintage</a:t>
            </a:r>
            <a:r>
              <a:rPr lang="es-CR" sz="1600" spc="-75" dirty="0" smtClean="0">
                <a:latin typeface="Calibri" panose="020F0502020204030204" pitchFamily="34" charset="0"/>
                <a:cs typeface="Times New Roman"/>
              </a:rPr>
              <a:t>, 2014. Se puede adquirir (versiones impresa, digital o audible) en la siguiente dirección:</a:t>
            </a:r>
          </a:p>
          <a:p>
            <a:pPr marL="0" indent="0">
              <a:spcBef>
                <a:spcPts val="52"/>
              </a:spcBef>
              <a:buNone/>
            </a:pPr>
            <a:endParaRPr lang="es-CR" sz="1600" spc="-75" dirty="0" smtClean="0">
              <a:latin typeface="Times New Roman"/>
              <a:cs typeface="Times New Roman"/>
            </a:endParaRPr>
          </a:p>
          <a:p>
            <a:pPr marL="0" indent="0">
              <a:lnSpc>
                <a:spcPct val="120000"/>
              </a:lnSpc>
              <a:spcBef>
                <a:spcPts val="52"/>
              </a:spcBef>
              <a:buNone/>
            </a:pPr>
            <a:r>
              <a:rPr lang="es-CR" sz="1000" spc="-75" dirty="0">
                <a:latin typeface="Calibri" panose="020F0502020204030204" pitchFamily="34" charset="0"/>
                <a:cs typeface="Times New Roman"/>
                <a:hlinkClick r:id="rId2"/>
              </a:rPr>
              <a:t>http://www.amazon.com/elemento-pr%C3%B3logo-Eduard-Punset-Descubrir-ebook/dp/B0081SGUAM/ref=sr_1_fkmr0_2?ie=UTF8&amp;qid=1412528536&amp;sr=8-2-fkmr0&amp;keywords=encuentra+tu+elemento+ken+robinson</a:t>
            </a:r>
            <a:endParaRPr lang="es-CR" sz="1000" spc="-75" dirty="0">
              <a:latin typeface="Calibri" panose="020F0502020204030204" pitchFamily="34" charset="0"/>
              <a:cs typeface="Times New Roman"/>
            </a:endParaRPr>
          </a:p>
          <a:p>
            <a:pPr marL="0" indent="0">
              <a:spcBef>
                <a:spcPts val="52"/>
              </a:spcBef>
              <a:buNone/>
            </a:pPr>
            <a:endParaRPr lang="es-CR" sz="1600" spc="-75" dirty="0" smtClean="0">
              <a:latin typeface="Times New Roman"/>
              <a:cs typeface="Times New Roman"/>
            </a:endParaRPr>
          </a:p>
          <a:p>
            <a:pPr marL="0" indent="0">
              <a:lnSpc>
                <a:spcPts val="1055"/>
              </a:lnSpc>
              <a:spcBef>
                <a:spcPts val="52"/>
              </a:spcBef>
              <a:buNone/>
            </a:pPr>
            <a:endParaRPr lang="es-CR" b="1" spc="-75" dirty="0" smtClean="0">
              <a:latin typeface="Times New Roman"/>
              <a:cs typeface="Times New Roman"/>
            </a:endParaRPr>
          </a:p>
          <a:p>
            <a:pPr marL="192783">
              <a:lnSpc>
                <a:spcPts val="1055"/>
              </a:lnSpc>
              <a:spcBef>
                <a:spcPts val="52"/>
              </a:spcBef>
            </a:pPr>
            <a:r>
              <a:rPr lang="es-CR" b="1" spc="-75" dirty="0" smtClean="0">
                <a:latin typeface="Times New Roman"/>
                <a:cs typeface="Times New Roman"/>
              </a:rPr>
              <a:t>1. El elemento</a:t>
            </a:r>
          </a:p>
          <a:p>
            <a:pPr marL="192783">
              <a:lnSpc>
                <a:spcPts val="1055"/>
              </a:lnSpc>
              <a:spcBef>
                <a:spcPts val="52"/>
              </a:spcBef>
            </a:pPr>
            <a:endParaRPr lang="es-CR" b="1" spc="-75" dirty="0" smtClean="0">
              <a:latin typeface="Times New Roman"/>
              <a:cs typeface="Times New Roman"/>
            </a:endParaRPr>
          </a:p>
          <a:p>
            <a:pPr marL="192783">
              <a:lnSpc>
                <a:spcPts val="1055"/>
              </a:lnSpc>
              <a:spcBef>
                <a:spcPts val="52"/>
              </a:spcBef>
            </a:pPr>
            <a:endParaRPr lang="es-CR" b="1" spc="-75" dirty="0">
              <a:latin typeface="Times New Roman"/>
              <a:cs typeface="Times New Roman"/>
            </a:endParaRPr>
          </a:p>
          <a:p>
            <a:pPr marL="192783">
              <a:lnSpc>
                <a:spcPts val="1055"/>
              </a:lnSpc>
              <a:spcBef>
                <a:spcPts val="52"/>
              </a:spcBef>
            </a:pPr>
            <a:endParaRPr lang="es-CR" b="1" spc="-75" dirty="0" smtClean="0">
              <a:latin typeface="Times New Roman"/>
              <a:cs typeface="Times New Roman"/>
            </a:endParaRPr>
          </a:p>
          <a:p>
            <a:pPr marL="558543" lvl="1">
              <a:lnSpc>
                <a:spcPts val="1055"/>
              </a:lnSpc>
              <a:spcBef>
                <a:spcPts val="52"/>
              </a:spcBef>
            </a:pPr>
            <a:r>
              <a:rPr lang="es-CR" spc="-75" dirty="0" smtClean="0">
                <a:latin typeface="Times New Roman"/>
                <a:cs typeface="Times New Roman"/>
              </a:rPr>
              <a:t>¿Qué </a:t>
            </a:r>
            <a:r>
              <a:rPr lang="es-CR" spc="-75" dirty="0">
                <a:latin typeface="Times New Roman"/>
                <a:cs typeface="Times New Roman"/>
              </a:rPr>
              <a:t>es el elemento?</a:t>
            </a:r>
          </a:p>
          <a:p>
            <a:pPr marL="192783">
              <a:lnSpc>
                <a:spcPts val="1055"/>
              </a:lnSpc>
              <a:spcBef>
                <a:spcPts val="52"/>
              </a:spcBef>
            </a:pPr>
            <a:endParaRPr lang="es-CR" b="1" spc="-75" dirty="0">
              <a:latin typeface="Times New Roman"/>
              <a:cs typeface="Times New Roman"/>
            </a:endParaRPr>
          </a:p>
          <a:p>
            <a:pPr marL="558543" lvl="1">
              <a:spcBef>
                <a:spcPts val="52"/>
              </a:spcBef>
            </a:pPr>
            <a:r>
              <a:rPr lang="es-ES" spc="-75" dirty="0">
                <a:latin typeface="Times New Roman"/>
                <a:cs typeface="Times New Roman"/>
              </a:rPr>
              <a:t>¿Cómo  encontraremos  el  Elemento  dentro  de nosotros  mismos </a:t>
            </a:r>
            <a:r>
              <a:rPr lang="es-ES" spc="-75" dirty="0" smtClean="0">
                <a:latin typeface="Times New Roman"/>
                <a:cs typeface="Times New Roman"/>
              </a:rPr>
              <a:t>y </a:t>
            </a:r>
            <a:r>
              <a:rPr lang="es-ES" spc="-75" dirty="0">
                <a:latin typeface="Times New Roman"/>
                <a:cs typeface="Times New Roman"/>
              </a:rPr>
              <a:t>en los  demás</a:t>
            </a:r>
            <a:r>
              <a:rPr lang="es-ES" spc="-75" dirty="0" smtClean="0">
                <a:latin typeface="Times New Roman"/>
                <a:cs typeface="Times New Roman"/>
              </a:rPr>
              <a:t>?</a:t>
            </a:r>
          </a:p>
          <a:p>
            <a:pPr marL="558543" lvl="1">
              <a:spcBef>
                <a:spcPts val="52"/>
              </a:spcBef>
            </a:pPr>
            <a:endParaRPr lang="es-ES" spc="-75" dirty="0">
              <a:latin typeface="Times New Roman"/>
              <a:cs typeface="Times New Roman"/>
            </a:endParaRPr>
          </a:p>
          <a:p>
            <a:pPr marL="558543" lvl="1">
              <a:spcBef>
                <a:spcPts val="52"/>
              </a:spcBef>
            </a:pPr>
            <a:r>
              <a:rPr lang="es-ES" spc="-75" dirty="0" smtClean="0">
                <a:latin typeface="Times New Roman"/>
                <a:cs typeface="Times New Roman"/>
              </a:rPr>
              <a:t>¿Cuales son las características y condiciones del elemento de cada uno?</a:t>
            </a:r>
            <a:endParaRPr lang="es-ES" spc="-75" dirty="0">
              <a:latin typeface="Times New Roman"/>
              <a:cs typeface="Times New Roman"/>
            </a:endParaRP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845062"/>
            <a:ext cx="1226070" cy="119906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68035"/>
            <a:ext cx="1068710" cy="155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849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smtClean="0"/>
              <a:t>10. A cualquier precio</a:t>
            </a:r>
          </a:p>
          <a:p>
            <a:pPr lvl="1"/>
            <a:r>
              <a:rPr lang="es-ES" dirty="0" smtClean="0"/>
              <a:t>¿Qué relación existe entre “calidad” y “pericia”?</a:t>
            </a:r>
          </a:p>
          <a:p>
            <a:pPr lvl="1"/>
            <a:r>
              <a:rPr lang="es-ES" dirty="0" smtClean="0"/>
              <a:t>¿Cómo se relacionan los conceptos siguientes, en el logro del Elemento?</a:t>
            </a:r>
          </a:p>
          <a:p>
            <a:pPr lvl="2"/>
            <a:r>
              <a:rPr lang="es-ES" dirty="0" smtClean="0"/>
              <a:t>Por amor al arte – transformación – más allá del tiempo libre</a:t>
            </a:r>
            <a:endParaRPr lang="es-ES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</p:spPr>
        <p:txBody>
          <a:bodyPr/>
          <a:lstStyle/>
          <a:p>
            <a:r>
              <a:rPr lang="es-ES" dirty="0" smtClean="0"/>
              <a:t>El Elemento (cont.)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9496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smtClean="0"/>
              <a:t>11. Conseguir el objetivo</a:t>
            </a:r>
          </a:p>
          <a:p>
            <a:pPr lvl="1"/>
            <a:r>
              <a:rPr lang="es-ES" dirty="0" smtClean="0"/>
              <a:t>La conformidad y la creatividad, ¿son complementarias o antagónicas? (Por que sí o por qué no)</a:t>
            </a:r>
          </a:p>
          <a:p>
            <a:pPr lvl="1"/>
            <a:r>
              <a:rPr lang="es-ES" dirty="0" smtClean="0"/>
              <a:t>¿Cree Ud. que la educación que Ud. ha recibido debe tener algún cambio? (Por qué sí o por qué no)</a:t>
            </a:r>
            <a:endParaRPr lang="es-ES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</p:spPr>
        <p:txBody>
          <a:bodyPr/>
          <a:lstStyle/>
          <a:p>
            <a:r>
              <a:rPr lang="es-ES" dirty="0" smtClean="0"/>
              <a:t>El Elemento (cont.)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3527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Elemento (cont.)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92783">
              <a:lnSpc>
                <a:spcPts val="1055"/>
              </a:lnSpc>
              <a:spcBef>
                <a:spcPts val="52"/>
              </a:spcBef>
            </a:pPr>
            <a:endParaRPr lang="es-ES" b="1" spc="-75" dirty="0" smtClean="0">
              <a:latin typeface="Times New Roman"/>
              <a:cs typeface="Times New Roman"/>
            </a:endParaRPr>
          </a:p>
          <a:p>
            <a:pPr marL="192783">
              <a:lnSpc>
                <a:spcPts val="1055"/>
              </a:lnSpc>
              <a:spcBef>
                <a:spcPts val="52"/>
              </a:spcBef>
            </a:pPr>
            <a:endParaRPr lang="es-ES" b="1" spc="-75" dirty="0">
              <a:latin typeface="Times New Roman"/>
              <a:cs typeface="Times New Roman"/>
            </a:endParaRPr>
          </a:p>
          <a:p>
            <a:pPr marL="192783">
              <a:lnSpc>
                <a:spcPts val="1055"/>
              </a:lnSpc>
              <a:spcBef>
                <a:spcPts val="52"/>
              </a:spcBef>
            </a:pPr>
            <a:r>
              <a:rPr lang="es-ES" b="1" spc="-75" dirty="0" smtClean="0">
                <a:latin typeface="Times New Roman"/>
                <a:cs typeface="Times New Roman"/>
              </a:rPr>
              <a:t>2</a:t>
            </a:r>
            <a:r>
              <a:rPr lang="es-ES" b="1" spc="-75" dirty="0">
                <a:latin typeface="Times New Roman"/>
                <a:cs typeface="Times New Roman"/>
              </a:rPr>
              <a:t>. Pensar de forma </a:t>
            </a:r>
            <a:r>
              <a:rPr lang="es-ES" b="1" spc="-75" dirty="0" smtClean="0">
                <a:latin typeface="Times New Roman"/>
                <a:cs typeface="Times New Roman"/>
              </a:rPr>
              <a:t>diferente</a:t>
            </a:r>
          </a:p>
          <a:p>
            <a:pPr marL="192783">
              <a:lnSpc>
                <a:spcPts val="1055"/>
              </a:lnSpc>
              <a:spcBef>
                <a:spcPts val="52"/>
              </a:spcBef>
            </a:pPr>
            <a:endParaRPr lang="es-ES" b="1" spc="-75" dirty="0">
              <a:latin typeface="Times New Roman"/>
              <a:cs typeface="Times New Roman"/>
            </a:endParaRPr>
          </a:p>
          <a:p>
            <a:pPr marL="192783">
              <a:lnSpc>
                <a:spcPts val="1055"/>
              </a:lnSpc>
              <a:spcBef>
                <a:spcPts val="52"/>
              </a:spcBef>
            </a:pPr>
            <a:endParaRPr lang="es-ES" b="1" spc="-75" dirty="0" smtClean="0">
              <a:latin typeface="Times New Roman"/>
              <a:cs typeface="Times New Roman"/>
            </a:endParaRPr>
          </a:p>
          <a:p>
            <a:pPr marL="558543" lvl="1">
              <a:lnSpc>
                <a:spcPts val="1055"/>
              </a:lnSpc>
              <a:spcBef>
                <a:spcPts val="52"/>
              </a:spcBef>
            </a:pPr>
            <a:r>
              <a:rPr lang="es-ES" spc="-75" dirty="0" smtClean="0">
                <a:latin typeface="Times New Roman"/>
                <a:cs typeface="Times New Roman"/>
              </a:rPr>
              <a:t>Qué significa “</a:t>
            </a:r>
            <a:r>
              <a:rPr lang="es-ES" i="1" spc="-75" dirty="0" smtClean="0">
                <a:latin typeface="Times New Roman"/>
                <a:cs typeface="Times New Roman"/>
              </a:rPr>
              <a:t>no darlo todo por sentado</a:t>
            </a:r>
            <a:r>
              <a:rPr lang="es-ES" spc="-75" dirty="0" smtClean="0">
                <a:latin typeface="Times New Roman"/>
                <a:cs typeface="Times New Roman"/>
              </a:rPr>
              <a:t>”?</a:t>
            </a:r>
          </a:p>
          <a:p>
            <a:pPr marL="558543" lvl="1">
              <a:lnSpc>
                <a:spcPts val="1055"/>
              </a:lnSpc>
              <a:spcBef>
                <a:spcPts val="52"/>
              </a:spcBef>
            </a:pPr>
            <a:endParaRPr lang="es-ES" spc="-75" dirty="0">
              <a:latin typeface="Times New Roman"/>
              <a:cs typeface="Times New Roman"/>
            </a:endParaRPr>
          </a:p>
          <a:p>
            <a:pPr marL="558543" lvl="1">
              <a:lnSpc>
                <a:spcPts val="1055"/>
              </a:lnSpc>
              <a:spcBef>
                <a:spcPts val="52"/>
              </a:spcBef>
            </a:pPr>
            <a:endParaRPr lang="es-ES" spc="-75" dirty="0" smtClean="0">
              <a:latin typeface="Times New Roman"/>
              <a:cs typeface="Times New Roman"/>
            </a:endParaRPr>
          </a:p>
          <a:p>
            <a:pPr marL="558543" lvl="1">
              <a:lnSpc>
                <a:spcPts val="1055"/>
              </a:lnSpc>
              <a:spcBef>
                <a:spcPts val="52"/>
              </a:spcBef>
            </a:pPr>
            <a:endParaRPr lang="es-ES" spc="-75" dirty="0" smtClean="0">
              <a:latin typeface="Times New Roman"/>
              <a:cs typeface="Times New Roman"/>
            </a:endParaRPr>
          </a:p>
          <a:p>
            <a:pPr marL="558543" lvl="1">
              <a:lnSpc>
                <a:spcPts val="1055"/>
              </a:lnSpc>
              <a:spcBef>
                <a:spcPts val="52"/>
              </a:spcBef>
            </a:pPr>
            <a:endParaRPr lang="es-ES" spc="-75" dirty="0" smtClean="0">
              <a:latin typeface="Times New Roman"/>
              <a:cs typeface="Times New Roman"/>
            </a:endParaRPr>
          </a:p>
          <a:p>
            <a:pPr marL="558543" lvl="1">
              <a:lnSpc>
                <a:spcPts val="1055"/>
              </a:lnSpc>
              <a:spcBef>
                <a:spcPts val="52"/>
              </a:spcBef>
            </a:pPr>
            <a:r>
              <a:rPr lang="es-ES" spc="-75" dirty="0" smtClean="0">
                <a:latin typeface="Times New Roman"/>
                <a:cs typeface="Times New Roman"/>
              </a:rPr>
              <a:t>¿Cuánto y de qué modo eres inteligente?</a:t>
            </a:r>
          </a:p>
          <a:p>
            <a:pPr marL="558543" lvl="1">
              <a:lnSpc>
                <a:spcPts val="1055"/>
              </a:lnSpc>
              <a:spcBef>
                <a:spcPts val="52"/>
              </a:spcBef>
            </a:pPr>
            <a:endParaRPr lang="es-ES" spc="-75" dirty="0">
              <a:latin typeface="Times New Roman"/>
              <a:cs typeface="Times New Roman"/>
            </a:endParaRPr>
          </a:p>
          <a:p>
            <a:pPr marL="558543" lvl="1">
              <a:spcBef>
                <a:spcPts val="52"/>
              </a:spcBef>
            </a:pPr>
            <a:endParaRPr lang="es-ES" spc="-75" dirty="0" smtClean="0">
              <a:latin typeface="Times New Roman"/>
              <a:cs typeface="Times New Roman"/>
            </a:endParaRPr>
          </a:p>
          <a:p>
            <a:pPr marL="558543" lvl="1">
              <a:spcBef>
                <a:spcPts val="52"/>
              </a:spcBef>
            </a:pPr>
            <a:r>
              <a:rPr lang="es-ES" spc="-75" dirty="0" smtClean="0">
                <a:latin typeface="Times New Roman"/>
                <a:cs typeface="Times New Roman"/>
              </a:rPr>
              <a:t>¿Cuáles son los tres </a:t>
            </a:r>
            <a:r>
              <a:rPr lang="es-ES" spc="-75" dirty="0" smtClean="0">
                <a:latin typeface="Times New Roman"/>
                <a:cs typeface="Times New Roman"/>
              </a:rPr>
              <a:t>rasgos </a:t>
            </a:r>
            <a:r>
              <a:rPr lang="es-ES" spc="-75" dirty="0" smtClean="0">
                <a:latin typeface="Times New Roman"/>
                <a:cs typeface="Times New Roman"/>
              </a:rPr>
              <a:t>que caracterizan la </a:t>
            </a:r>
            <a:r>
              <a:rPr lang="es-ES" spc="-75" dirty="0" smtClean="0">
                <a:latin typeface="Times New Roman"/>
                <a:cs typeface="Times New Roman"/>
              </a:rPr>
              <a:t>inteligencia </a:t>
            </a:r>
            <a:r>
              <a:rPr lang="es-ES" spc="-75" dirty="0" smtClean="0">
                <a:latin typeface="Times New Roman"/>
                <a:cs typeface="Times New Roman"/>
              </a:rPr>
              <a:t>humana</a:t>
            </a:r>
          </a:p>
          <a:p>
            <a:pPr marL="558543" lvl="1">
              <a:spcBef>
                <a:spcPts val="52"/>
              </a:spcBef>
            </a:pPr>
            <a:endParaRPr lang="es-ES" spc="-75" dirty="0">
              <a:latin typeface="Times New Roman"/>
              <a:cs typeface="Times New Roman"/>
            </a:endParaRPr>
          </a:p>
          <a:p>
            <a:pPr marL="558543" lvl="1">
              <a:spcBef>
                <a:spcPts val="52"/>
              </a:spcBef>
            </a:pPr>
            <a:endParaRPr lang="es-ES" spc="-75" dirty="0" smtClean="0">
              <a:latin typeface="Times New Roman"/>
              <a:cs typeface="Times New Roman"/>
            </a:endParaRPr>
          </a:p>
          <a:p>
            <a:pPr marL="558543" lvl="1">
              <a:spcBef>
                <a:spcPts val="52"/>
              </a:spcBef>
            </a:pPr>
            <a:endParaRPr lang="es-ES" spc="-75" dirty="0">
              <a:latin typeface="Times New Roman"/>
              <a:cs typeface="Times New Roman"/>
            </a:endParaRPr>
          </a:p>
          <a:p>
            <a:pPr marL="558543" lvl="1">
              <a:spcBef>
                <a:spcPts val="52"/>
              </a:spcBef>
            </a:pPr>
            <a:endParaRPr lang="es-ES" spc="-75" dirty="0" smtClean="0">
              <a:latin typeface="Times New Roman"/>
              <a:cs typeface="Times New Roman"/>
            </a:endParaRPr>
          </a:p>
          <a:p>
            <a:pPr marL="558543" lvl="1">
              <a:lnSpc>
                <a:spcPts val="1055"/>
              </a:lnSpc>
              <a:spcBef>
                <a:spcPts val="52"/>
              </a:spcBef>
            </a:pPr>
            <a:endParaRPr lang="es-ES" spc="-75" dirty="0">
              <a:latin typeface="Times New Roman"/>
              <a:cs typeface="Times New Roman"/>
            </a:endParaRPr>
          </a:p>
          <a:p>
            <a:pPr marL="558543" lvl="1">
              <a:lnSpc>
                <a:spcPts val="1055"/>
              </a:lnSpc>
              <a:spcBef>
                <a:spcPts val="52"/>
              </a:spcBef>
            </a:pPr>
            <a:endParaRPr lang="es-ES" spc="-75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9134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smtClean="0"/>
              <a:t>3. </a:t>
            </a:r>
            <a:r>
              <a:rPr lang="en-US" b="1" dirty="0" err="1"/>
              <a:t>Más</a:t>
            </a:r>
            <a:r>
              <a:rPr lang="en-US" b="1" dirty="0"/>
              <a:t> </a:t>
            </a:r>
            <a:r>
              <a:rPr lang="en-US" b="1" dirty="0" err="1"/>
              <a:t>allá</a:t>
            </a:r>
            <a:r>
              <a:rPr lang="en-US" b="1" dirty="0"/>
              <a:t> de la </a:t>
            </a:r>
            <a:r>
              <a:rPr lang="en-US" b="1" dirty="0" err="1" smtClean="0"/>
              <a:t>imaginación</a:t>
            </a:r>
            <a:endParaRPr lang="en-US" b="1" dirty="0" smtClean="0"/>
          </a:p>
          <a:p>
            <a:pPr lvl="1"/>
            <a:r>
              <a:rPr lang="en-US" dirty="0" smtClean="0"/>
              <a:t>¿</a:t>
            </a:r>
            <a:r>
              <a:rPr lang="en-US" dirty="0" err="1" smtClean="0"/>
              <a:t>Eres</a:t>
            </a:r>
            <a:r>
              <a:rPr lang="en-US" dirty="0" smtClean="0"/>
              <a:t> </a:t>
            </a:r>
            <a:r>
              <a:rPr lang="en-US" dirty="0" err="1" smtClean="0"/>
              <a:t>realmente</a:t>
            </a:r>
            <a:r>
              <a:rPr lang="en-US" dirty="0" smtClean="0"/>
              <a:t> </a:t>
            </a:r>
            <a:r>
              <a:rPr lang="en-US" dirty="0" err="1" smtClean="0"/>
              <a:t>creativo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¿</a:t>
            </a:r>
            <a:r>
              <a:rPr lang="en-US" dirty="0" err="1" smtClean="0"/>
              <a:t>Cuál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la </a:t>
            </a:r>
            <a:r>
              <a:rPr lang="en-US" dirty="0" err="1" smtClean="0"/>
              <a:t>finalidad</a:t>
            </a:r>
            <a:r>
              <a:rPr lang="en-US" dirty="0" smtClean="0"/>
              <a:t> de la </a:t>
            </a:r>
            <a:r>
              <a:rPr lang="en-US" dirty="0" err="1" smtClean="0"/>
              <a:t>vida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¿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dónde</a:t>
            </a:r>
            <a:r>
              <a:rPr lang="en-US" dirty="0" smtClean="0"/>
              <a:t> </a:t>
            </a:r>
            <a:r>
              <a:rPr lang="en-US" dirty="0" err="1" smtClean="0"/>
              <a:t>radica</a:t>
            </a:r>
            <a:r>
              <a:rPr lang="en-US" dirty="0" smtClean="0"/>
              <a:t> el </a:t>
            </a:r>
            <a:r>
              <a:rPr lang="en-US" dirty="0" err="1" smtClean="0"/>
              <a:t>poder</a:t>
            </a:r>
            <a:r>
              <a:rPr lang="en-US" dirty="0" smtClean="0"/>
              <a:t> de la </a:t>
            </a:r>
            <a:r>
              <a:rPr lang="en-US" dirty="0" err="1" smtClean="0"/>
              <a:t>creatividad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¿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funciona</a:t>
            </a:r>
            <a:r>
              <a:rPr lang="en-US" dirty="0" smtClean="0"/>
              <a:t> la </a:t>
            </a:r>
            <a:r>
              <a:rPr lang="en-US" dirty="0" err="1" smtClean="0"/>
              <a:t>dinámica</a:t>
            </a:r>
            <a:r>
              <a:rPr lang="en-US" dirty="0" smtClean="0"/>
              <a:t> </a:t>
            </a:r>
            <a:r>
              <a:rPr lang="en-US" dirty="0" err="1" smtClean="0"/>
              <a:t>creativa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¿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implica</a:t>
            </a:r>
            <a:r>
              <a:rPr lang="en-US" dirty="0" smtClean="0"/>
              <a:t> </a:t>
            </a:r>
            <a:r>
              <a:rPr lang="en-US" i="1" dirty="0" smtClean="0"/>
              <a:t>“</a:t>
            </a:r>
            <a:r>
              <a:rPr lang="en-US" i="1" dirty="0" err="1" smtClean="0"/>
              <a:t>abrir</a:t>
            </a:r>
            <a:r>
              <a:rPr lang="en-US" i="1" dirty="0" smtClean="0"/>
              <a:t> la </a:t>
            </a:r>
            <a:r>
              <a:rPr lang="en-US" i="1" dirty="0" err="1" smtClean="0"/>
              <a:t>mente</a:t>
            </a:r>
            <a:r>
              <a:rPr lang="en-US" i="1" dirty="0" smtClean="0"/>
              <a:t>”</a:t>
            </a:r>
            <a:r>
              <a:rPr lang="en-US" dirty="0" smtClean="0"/>
              <a:t>?</a:t>
            </a:r>
          </a:p>
          <a:p>
            <a:endParaRPr lang="en-US" b="1" dirty="0"/>
          </a:p>
          <a:p>
            <a:pPr marL="0" indent="0">
              <a:buNone/>
            </a:pPr>
            <a:endParaRPr lang="es-ES" b="1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</p:spPr>
        <p:txBody>
          <a:bodyPr/>
          <a:lstStyle/>
          <a:p>
            <a:r>
              <a:rPr lang="es-ES" dirty="0" smtClean="0"/>
              <a:t>El Elemento (cont.)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596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smtClean="0"/>
              <a:t>4. En la zona</a:t>
            </a:r>
          </a:p>
          <a:p>
            <a:pPr lvl="1"/>
            <a:r>
              <a:rPr lang="es-ES" dirty="0" smtClean="0"/>
              <a:t>¿Qué significa en términos del Elemento, “estar en la zona”?</a:t>
            </a:r>
          </a:p>
          <a:p>
            <a:pPr lvl="1"/>
            <a:r>
              <a:rPr lang="es-ES" dirty="0" smtClean="0"/>
              <a:t>¿Cómo sabemos que hemos llegado a la Zona?</a:t>
            </a:r>
          </a:p>
          <a:p>
            <a:pPr lvl="1"/>
            <a:r>
              <a:rPr lang="es-ES" dirty="0" smtClean="0"/>
              <a:t>¿Cómo se rompen las barreras mentales?</a:t>
            </a:r>
          </a:p>
          <a:p>
            <a:pPr lvl="1"/>
            <a:endParaRPr lang="es-ES" dirty="0" smtClean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</p:spPr>
        <p:txBody>
          <a:bodyPr/>
          <a:lstStyle/>
          <a:p>
            <a:r>
              <a:rPr lang="es-ES" dirty="0" smtClean="0"/>
              <a:t>El Elemento (cont.)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2222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smtClean="0"/>
              <a:t>5. Encontrar tu tribu</a:t>
            </a:r>
          </a:p>
          <a:p>
            <a:pPr lvl="1"/>
            <a:r>
              <a:rPr lang="es-ES" dirty="0" smtClean="0"/>
              <a:t>¿Qué significa encontrar tu tribu y cómo se logra?</a:t>
            </a:r>
          </a:p>
          <a:p>
            <a:pPr lvl="1"/>
            <a:r>
              <a:rPr lang="es-ES" dirty="0" smtClean="0"/>
              <a:t>¿Qué significan “Dominios” y “Campos” y qué importancia tienen para encontrar el Elemento?</a:t>
            </a:r>
          </a:p>
          <a:p>
            <a:pPr lvl="1"/>
            <a:r>
              <a:rPr lang="es-ES" dirty="0" smtClean="0"/>
              <a:t>¿Qué es la “</a:t>
            </a:r>
            <a:r>
              <a:rPr lang="es-ES" i="1" dirty="0" smtClean="0"/>
              <a:t>alquimia de la sinergia</a:t>
            </a:r>
            <a:r>
              <a:rPr lang="es-ES" dirty="0" smtClean="0"/>
              <a:t>”?</a:t>
            </a:r>
          </a:p>
          <a:p>
            <a:pPr lvl="1"/>
            <a:endParaRPr lang="es-ES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</p:spPr>
        <p:txBody>
          <a:bodyPr/>
          <a:lstStyle/>
          <a:p>
            <a:r>
              <a:rPr lang="es-ES" dirty="0" smtClean="0"/>
              <a:t>El Elemento (cont.)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5025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smtClean="0"/>
              <a:t>6. ¿Qué pensarán los demás?</a:t>
            </a:r>
          </a:p>
          <a:p>
            <a:pPr lvl="1"/>
            <a:r>
              <a:rPr lang="es-ES" dirty="0" smtClean="0"/>
              <a:t>¿Eres social o individual? ¿Tiene esto importancia para el logro del Elemento?</a:t>
            </a:r>
          </a:p>
          <a:p>
            <a:pPr lvl="1"/>
            <a:r>
              <a:rPr lang="es-ES" dirty="0" smtClean="0"/>
              <a:t>¿Cómo opera el pensamiento grupal?</a:t>
            </a:r>
          </a:p>
          <a:p>
            <a:pPr lvl="1"/>
            <a:r>
              <a:rPr lang="es-ES" dirty="0" smtClean="0"/>
              <a:t>¿Qué significa la expresión “una sola hormiga puede fastidiar un </a:t>
            </a:r>
            <a:r>
              <a:rPr lang="es-ES" dirty="0" err="1" smtClean="0"/>
              <a:t>pic-nic</a:t>
            </a:r>
            <a:r>
              <a:rPr lang="es-ES" dirty="0" smtClean="0"/>
              <a:t>?</a:t>
            </a:r>
          </a:p>
          <a:p>
            <a:pPr lvl="1"/>
            <a:r>
              <a:rPr lang="es-ES" dirty="0" smtClean="0"/>
              <a:t>En una cultura, ¿qué importancia tiene la definición de “</a:t>
            </a:r>
            <a:r>
              <a:rPr lang="es-ES" i="1" dirty="0" smtClean="0"/>
              <a:t>lo apropiado</a:t>
            </a:r>
            <a:r>
              <a:rPr lang="es-ES" dirty="0" smtClean="0"/>
              <a:t>”? ¿Riñe esto con alguien que ha encontrado su Elemento?</a:t>
            </a:r>
          </a:p>
          <a:p>
            <a:pPr lvl="1"/>
            <a:endParaRPr lang="es-ES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</p:spPr>
        <p:txBody>
          <a:bodyPr/>
          <a:lstStyle/>
          <a:p>
            <a:r>
              <a:rPr lang="es-ES" dirty="0" smtClean="0"/>
              <a:t>El Elemento (cont.)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8706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smtClean="0"/>
              <a:t>7. ¿Te sientes afortunado?</a:t>
            </a:r>
          </a:p>
          <a:p>
            <a:endParaRPr lang="es-ES" b="1" dirty="0" smtClean="0"/>
          </a:p>
          <a:p>
            <a:pPr lvl="1"/>
            <a:r>
              <a:rPr lang="es-ES" dirty="0" smtClean="0"/>
              <a:t>Historias edificantes y deprimentes, ambas pueden ser de gente que ha encontrado su Elemento. ¿De qué manera se relaciona esto con los conceptos de actitud y aptitud?</a:t>
            </a:r>
          </a:p>
          <a:p>
            <a:pPr lvl="1"/>
            <a:endParaRPr lang="es-ES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</p:spPr>
        <p:txBody>
          <a:bodyPr/>
          <a:lstStyle/>
          <a:p>
            <a:r>
              <a:rPr lang="es-ES" dirty="0" smtClean="0"/>
              <a:t>El Elemento (cont.)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6904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smtClean="0"/>
              <a:t>8. Que alguien me ayude</a:t>
            </a:r>
          </a:p>
          <a:p>
            <a:endParaRPr lang="es-ES" b="1" dirty="0"/>
          </a:p>
          <a:p>
            <a:endParaRPr lang="es-ES" b="1" dirty="0" smtClean="0"/>
          </a:p>
          <a:p>
            <a:pPr lvl="1"/>
            <a:r>
              <a:rPr lang="es-ES" dirty="0" smtClean="0"/>
              <a:t>¿La vida la cambia una persona por sí misma o necesita de alguien que le cambie la vida?</a:t>
            </a:r>
          </a:p>
          <a:p>
            <a:pPr lvl="1"/>
            <a:endParaRPr lang="es-ES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</p:spPr>
        <p:txBody>
          <a:bodyPr/>
          <a:lstStyle/>
          <a:p>
            <a:r>
              <a:rPr lang="es-ES" dirty="0" smtClean="0"/>
              <a:t>El Elemento (cont.)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9431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smtClean="0"/>
              <a:t>9. ¿Demasiado tarde?</a:t>
            </a:r>
          </a:p>
          <a:p>
            <a:endParaRPr lang="es-ES" b="1" dirty="0" smtClean="0"/>
          </a:p>
          <a:p>
            <a:pPr lvl="1"/>
            <a:r>
              <a:rPr lang="es-ES" dirty="0" smtClean="0"/>
              <a:t>¿Existe una edad determinada para encontrar el elemento?</a:t>
            </a:r>
          </a:p>
          <a:p>
            <a:pPr lvl="1"/>
            <a:endParaRPr lang="es-ES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</p:spPr>
        <p:txBody>
          <a:bodyPr/>
          <a:lstStyle/>
          <a:p>
            <a:r>
              <a:rPr lang="es-ES" dirty="0" smtClean="0"/>
              <a:t>El Elemento (cont.)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906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ncheta">
  <a:themeElements>
    <a:clrScheme name="Chinche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Chinche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nche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177</TotalTime>
  <Words>545</Words>
  <Application>Microsoft Office PowerPoint</Application>
  <PresentationFormat>Presentación en pantalla (4:3)</PresentationFormat>
  <Paragraphs>80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Chincheta</vt:lpstr>
      <vt:lpstr>El Elemento  (Ken Robinson y Lou Aronica)</vt:lpstr>
      <vt:lpstr>El Elemento (cont.)</vt:lpstr>
      <vt:lpstr>El Elemento (cont.)</vt:lpstr>
      <vt:lpstr>El Elemento (cont.)</vt:lpstr>
      <vt:lpstr>El Elemento (cont.)</vt:lpstr>
      <vt:lpstr>El Elemento (cont.)</vt:lpstr>
      <vt:lpstr>El Elemento (cont.)</vt:lpstr>
      <vt:lpstr>El Elemento (cont.)</vt:lpstr>
      <vt:lpstr>El Elemento (cont.)</vt:lpstr>
      <vt:lpstr>El Elemento (cont.)</vt:lpstr>
      <vt:lpstr>El Elemento (cont.)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Principales errores cometidos por emprendedores</dc:title>
  <dc:creator>Ronald Alvarez Gonzalez</dc:creator>
  <cp:lastModifiedBy>Ronald Alvarez Gonzalez</cp:lastModifiedBy>
  <cp:revision>28</cp:revision>
  <dcterms:created xsi:type="dcterms:W3CDTF">2014-05-21T03:51:41Z</dcterms:created>
  <dcterms:modified xsi:type="dcterms:W3CDTF">2014-11-06T16:06:33Z</dcterms:modified>
</cp:coreProperties>
</file>