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4" d="100"/>
          <a:sy n="74" d="100"/>
        </p:scale>
        <p:origin x="5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3/18/2018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3/18/2018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3/18/2018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3/18/2018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3/18/2018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3/18/2018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hyperlink" Target="http://www.universoformulas.com/matematicas/analisis/variable-independiente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universoformulas.com/matematicas/analisis/funcion-polinomica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universoformulas.com/matematicas/analisis/funcion-polinomica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iversoformulas.com/matematicas/analisis/imagen-antiimagen/#imagen" TargetMode="External"/><Relationship Id="rId7" Type="http://schemas.openxmlformats.org/officeDocument/2006/relationships/image" Target="../media/image12.jpeg"/><Relationship Id="rId2" Type="http://schemas.openxmlformats.org/officeDocument/2006/relationships/hyperlink" Target="http://www.universoformulas.com/matematicas/analisis/funciones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hyperlink" Target="http://www.universoformulas.com/matematicas/analisis/composicion-funcione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69847" y="1509497"/>
            <a:ext cx="10482501" cy="3667810"/>
          </a:xfrm>
        </p:spPr>
        <p:txBody>
          <a:bodyPr/>
          <a:lstStyle/>
          <a:p>
            <a:r>
              <a:rPr lang="es-ES" dirty="0" err="1" smtClean="0"/>
              <a:t>FUNCIoNes</a:t>
            </a:r>
            <a:r>
              <a:rPr lang="es-ES" dirty="0" smtClean="0"/>
              <a:t> DE PRIMER GRADO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423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idx="1"/>
          </p:nvPr>
        </p:nvSpPr>
        <p:spPr>
          <a:xfrm>
            <a:off x="1147122" y="1425949"/>
            <a:ext cx="10058400" cy="4050792"/>
          </a:xfrm>
        </p:spPr>
        <p:txBody>
          <a:bodyPr/>
          <a:lstStyle/>
          <a:p>
            <a:pPr marL="0" indent="0">
              <a:buNone/>
            </a:pPr>
            <a:r>
              <a:rPr lang="es-CO" dirty="0" smtClean="0"/>
              <a:t>Son </a:t>
            </a:r>
            <a:r>
              <a:rPr lang="es-CO" dirty="0"/>
              <a:t>funciones que están compuestas por un escalar que multiplica a la </a:t>
            </a:r>
            <a:r>
              <a:rPr lang="es-CO" dirty="0">
                <a:hlinkClick r:id="rId2"/>
              </a:rPr>
              <a:t>variable independiente</a:t>
            </a:r>
            <a:r>
              <a:rPr lang="es-CO" dirty="0"/>
              <a:t> más una constante. Su mayor exponente es x elevado a 1</a:t>
            </a:r>
            <a:r>
              <a:rPr lang="es-CO" dirty="0" smtClean="0"/>
              <a:t>.</a:t>
            </a:r>
          </a:p>
          <a:p>
            <a:pPr marL="0" indent="0">
              <a:buNone/>
            </a:pPr>
            <a:r>
              <a:rPr lang="es-ES" dirty="0" smtClean="0"/>
              <a:t>                                                        F(x): </a:t>
            </a:r>
            <a:r>
              <a:rPr lang="es-ES" dirty="0" err="1" smtClean="0"/>
              <a:t>mx+b</a:t>
            </a: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donde</a:t>
            </a:r>
            <a:r>
              <a:rPr lang="es-ES" dirty="0"/>
              <a:t>: </a:t>
            </a:r>
          </a:p>
          <a:p>
            <a:pPr marL="0" indent="0">
              <a:buNone/>
            </a:pPr>
            <a:r>
              <a:rPr lang="es-ES" dirty="0"/>
              <a:t>               </a:t>
            </a:r>
            <a:r>
              <a:rPr lang="es-ES" dirty="0" smtClean="0"/>
              <a:t>m </a:t>
            </a:r>
            <a:r>
              <a:rPr lang="es-ES" dirty="0"/>
              <a:t>es la pendiente. </a:t>
            </a:r>
          </a:p>
          <a:p>
            <a:pPr marL="0" indent="0">
              <a:buNone/>
            </a:pPr>
            <a:r>
              <a:rPr lang="es-ES" dirty="0"/>
              <a:t>      </a:t>
            </a:r>
            <a:r>
              <a:rPr lang="es-ES" dirty="0" smtClean="0"/>
              <a:t>         </a:t>
            </a:r>
            <a:r>
              <a:rPr lang="es-ES" dirty="0"/>
              <a:t>b es el punto de corte con el eje </a:t>
            </a:r>
            <a:r>
              <a:rPr lang="es-ES" dirty="0" smtClean="0"/>
              <a:t>Y</a:t>
            </a:r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Su </a:t>
            </a:r>
            <a:r>
              <a:rPr lang="es-ES" dirty="0"/>
              <a:t>representación gráfica es una recta de pendiente </a:t>
            </a:r>
            <a:r>
              <a:rPr lang="es-ES" i="1" dirty="0"/>
              <a:t>m</a:t>
            </a:r>
            <a:r>
              <a:rPr lang="es-ES" dirty="0" smtClean="0"/>
              <a:t>. </a:t>
            </a:r>
            <a:endParaRPr lang="en-US" dirty="0"/>
          </a:p>
        </p:txBody>
      </p:sp>
      <p:pic>
        <p:nvPicPr>
          <p:cNvPr id="1032" name="Picture 8" descr="Resultado de imagen para funcion polinomial linea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8688" y="2622453"/>
            <a:ext cx="4503312" cy="3404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9720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21363" y="2250196"/>
            <a:ext cx="10058400" cy="2270289"/>
          </a:xfrm>
        </p:spPr>
        <p:txBody>
          <a:bodyPr/>
          <a:lstStyle/>
          <a:p>
            <a:pPr marL="0" indent="0">
              <a:buNone/>
            </a:pPr>
            <a:r>
              <a:rPr lang="es-ES" dirty="0"/>
              <a:t>La </a:t>
            </a:r>
            <a:r>
              <a:rPr lang="es-ES" i="1" dirty="0"/>
              <a:t>m</a:t>
            </a:r>
            <a:r>
              <a:rPr lang="es-ES" dirty="0"/>
              <a:t> es la pendiente y la </a:t>
            </a:r>
            <a:r>
              <a:rPr lang="es-ES" dirty="0" smtClean="0"/>
              <a:t>b es el punto de corte con el eje Y. </a:t>
            </a:r>
            <a:r>
              <a:rPr lang="es-ES" dirty="0"/>
              <a:t>Según los valores de </a:t>
            </a:r>
            <a:r>
              <a:rPr lang="es-ES" i="1" dirty="0"/>
              <a:t>m</a:t>
            </a:r>
            <a:r>
              <a:rPr lang="es-ES" dirty="0"/>
              <a:t> y </a:t>
            </a:r>
            <a:r>
              <a:rPr lang="es-ES" i="1" dirty="0"/>
              <a:t>b</a:t>
            </a:r>
            <a:r>
              <a:rPr lang="es-ES" dirty="0"/>
              <a:t> existen tres tipos</a:t>
            </a:r>
            <a:r>
              <a:rPr lang="es-ES" dirty="0" smtClean="0"/>
              <a:t>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ES" dirty="0" smtClean="0"/>
              <a:t>FUNCION AFIN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ES" dirty="0" smtClean="0"/>
              <a:t>FUNCION LINEAL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ES" dirty="0" smtClean="0"/>
              <a:t>FUNCION IDENTIDAD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293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Función Afín  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s-ES" dirty="0"/>
              <a:t>Una </a:t>
            </a:r>
            <a:r>
              <a:rPr lang="es-ES" b="1" dirty="0"/>
              <a:t>función afín</a:t>
            </a:r>
            <a:r>
              <a:rPr lang="es-ES" dirty="0"/>
              <a:t> es una </a:t>
            </a:r>
            <a:r>
              <a:rPr lang="es-ES" dirty="0">
                <a:hlinkClick r:id="rId2"/>
              </a:rPr>
              <a:t>función polinómica</a:t>
            </a:r>
            <a:r>
              <a:rPr lang="es-ES" dirty="0"/>
              <a:t> de primer grado que no pasa por el origen de coordenadas, o sea, por el punto (0,0).</a:t>
            </a:r>
          </a:p>
          <a:p>
            <a:pPr marL="0" indent="0" fontAlgn="base">
              <a:buNone/>
            </a:pPr>
            <a:r>
              <a:rPr lang="es-ES" dirty="0"/>
              <a:t>Las </a:t>
            </a:r>
            <a:r>
              <a:rPr lang="es-ES" b="1" dirty="0"/>
              <a:t>funciones afines</a:t>
            </a:r>
            <a:r>
              <a:rPr lang="es-ES" dirty="0"/>
              <a:t> son </a:t>
            </a:r>
            <a:r>
              <a:rPr lang="es-ES" b="1" dirty="0"/>
              <a:t>rectas</a:t>
            </a:r>
            <a:r>
              <a:rPr lang="es-ES" dirty="0"/>
              <a:t> definidas por la siguiente fórmula</a:t>
            </a:r>
            <a:r>
              <a:rPr lang="es-ES" dirty="0" smtClean="0"/>
              <a:t>:</a:t>
            </a:r>
          </a:p>
          <a:p>
            <a:pPr marL="0" indent="0" fontAlgn="base">
              <a:buNone/>
            </a:pPr>
            <a:r>
              <a:rPr lang="es-ES" dirty="0" smtClean="0"/>
              <a:t>Los </a:t>
            </a:r>
            <a:r>
              <a:rPr lang="es-ES" dirty="0"/>
              <a:t>escalares </a:t>
            </a:r>
            <a:r>
              <a:rPr lang="es-ES" i="1" dirty="0"/>
              <a:t>m</a:t>
            </a:r>
            <a:r>
              <a:rPr lang="es-ES" dirty="0"/>
              <a:t> y </a:t>
            </a:r>
            <a:r>
              <a:rPr lang="es-ES" i="1" dirty="0" smtClean="0"/>
              <a:t>b </a:t>
            </a:r>
            <a:r>
              <a:rPr lang="es-ES" dirty="0" smtClean="0"/>
              <a:t>son </a:t>
            </a:r>
            <a:r>
              <a:rPr lang="es-ES" dirty="0"/>
              <a:t>diferentes de 0</a:t>
            </a:r>
            <a:r>
              <a:rPr lang="es-ES" dirty="0" smtClean="0"/>
              <a:t>.</a:t>
            </a:r>
          </a:p>
          <a:p>
            <a:pPr marL="0" indent="0" fontAlgn="base">
              <a:buNone/>
            </a:pPr>
            <a:r>
              <a:rPr lang="es-ES" dirty="0"/>
              <a:t/>
            </a:r>
            <a:br>
              <a:rPr lang="es-ES" dirty="0"/>
            </a:br>
            <a:endParaRPr lang="en-US" dirty="0"/>
          </a:p>
        </p:txBody>
      </p:sp>
      <p:pic>
        <p:nvPicPr>
          <p:cNvPr id="3074" name="Picture 2" descr="Expresión de una función afín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0787" y="2779251"/>
            <a:ext cx="2574746" cy="514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Gráfica de una función afín.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079" y="3812884"/>
            <a:ext cx="4712639" cy="2717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8160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Función lineal 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69848" y="2093976"/>
            <a:ext cx="10058400" cy="4050792"/>
          </a:xfrm>
        </p:spPr>
        <p:txBody>
          <a:bodyPr/>
          <a:lstStyle/>
          <a:p>
            <a:pPr marL="0" indent="0">
              <a:buNone/>
            </a:pPr>
            <a:r>
              <a:rPr lang="es-ES" dirty="0"/>
              <a:t>Una </a:t>
            </a:r>
            <a:r>
              <a:rPr lang="es-ES" b="1" dirty="0"/>
              <a:t>función lineal</a:t>
            </a:r>
            <a:r>
              <a:rPr lang="es-ES" dirty="0"/>
              <a:t> es una </a:t>
            </a:r>
            <a:r>
              <a:rPr lang="es-ES" dirty="0">
                <a:hlinkClick r:id="rId2"/>
              </a:rPr>
              <a:t>función polinómica</a:t>
            </a:r>
            <a:r>
              <a:rPr lang="es-ES" dirty="0"/>
              <a:t> de grado 1 que pasa por el origen de coordenadas, es decir, por el punto (0,0). Son funciones </a:t>
            </a:r>
            <a:r>
              <a:rPr lang="es-ES" b="1" dirty="0"/>
              <a:t>rectas</a:t>
            </a:r>
            <a:r>
              <a:rPr lang="es-ES" dirty="0"/>
              <a:t> de la forma</a:t>
            </a:r>
            <a:r>
              <a:rPr lang="es-ES" dirty="0" smtClean="0"/>
              <a:t>:</a:t>
            </a:r>
          </a:p>
          <a:p>
            <a:endParaRPr lang="en-US" dirty="0"/>
          </a:p>
        </p:txBody>
      </p:sp>
      <p:pic>
        <p:nvPicPr>
          <p:cNvPr id="4098" name="Picture 2" descr="Expresión de una función lineal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5146" y="2713797"/>
            <a:ext cx="3865919" cy="724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Gráfica de una función lineal.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5146" y="3587409"/>
            <a:ext cx="4087233" cy="2954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2863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Función identidad 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s-ES" dirty="0"/>
              <a:t>Una </a:t>
            </a:r>
            <a:r>
              <a:rPr lang="es-ES" b="1" dirty="0"/>
              <a:t>función identidad</a:t>
            </a:r>
            <a:r>
              <a:rPr lang="es-ES" dirty="0"/>
              <a:t> es una </a:t>
            </a:r>
            <a:r>
              <a:rPr lang="es-ES" dirty="0">
                <a:hlinkClick r:id="rId2"/>
              </a:rPr>
              <a:t>función</a:t>
            </a:r>
            <a:r>
              <a:rPr lang="es-ES" dirty="0"/>
              <a:t> tal que la </a:t>
            </a:r>
            <a:r>
              <a:rPr lang="es-ES" dirty="0">
                <a:hlinkClick r:id="rId3"/>
              </a:rPr>
              <a:t>imagen</a:t>
            </a:r>
            <a:r>
              <a:rPr lang="es-ES" dirty="0"/>
              <a:t> de cualquier elemento es éste mismo:</a:t>
            </a:r>
          </a:p>
          <a:p>
            <a:pPr marL="0" indent="0" fontAlgn="base">
              <a:buNone/>
            </a:pPr>
            <a:r>
              <a:rPr lang="es-ES" dirty="0"/>
              <a:t>La </a:t>
            </a:r>
            <a:r>
              <a:rPr lang="es-ES" b="1" dirty="0"/>
              <a:t>función identidad</a:t>
            </a:r>
            <a:r>
              <a:rPr lang="es-ES" dirty="0"/>
              <a:t> también suele denotarse por </a:t>
            </a:r>
            <a:r>
              <a:rPr lang="es-ES" b="1" i="1" dirty="0"/>
              <a:t>id</a:t>
            </a:r>
            <a:r>
              <a:rPr lang="es-ES" dirty="0"/>
              <a:t>.</a:t>
            </a:r>
          </a:p>
          <a:p>
            <a:pPr marL="0" indent="0">
              <a:buNone/>
            </a:pPr>
            <a:r>
              <a:rPr lang="es-ES" dirty="0"/>
              <a:t>La identidad </a:t>
            </a:r>
            <a:r>
              <a:rPr lang="es-ES" i="1" dirty="0"/>
              <a:t>id</a:t>
            </a:r>
            <a:r>
              <a:rPr lang="es-ES" dirty="0"/>
              <a:t> es el elemento neutro en la </a:t>
            </a:r>
            <a:r>
              <a:rPr lang="es-ES" dirty="0">
                <a:hlinkClick r:id="rId4"/>
              </a:rPr>
              <a:t>composición de funciones</a:t>
            </a:r>
            <a:r>
              <a:rPr lang="es-ES" dirty="0"/>
              <a:t>. Es decir, cualquier </a:t>
            </a:r>
            <a:r>
              <a:rPr lang="es-ES" dirty="0">
                <a:hlinkClick r:id="rId2"/>
              </a:rPr>
              <a:t>función</a:t>
            </a:r>
            <a:r>
              <a:rPr lang="es-ES" dirty="0"/>
              <a:t> </a:t>
            </a:r>
            <a:r>
              <a:rPr lang="es-ES" i="1" dirty="0"/>
              <a:t>f</a:t>
            </a:r>
            <a:r>
              <a:rPr lang="es-ES" dirty="0"/>
              <a:t> compuesta con la identidad es ella </a:t>
            </a:r>
            <a:endParaRPr lang="es-ES" dirty="0"/>
          </a:p>
          <a:p>
            <a:pPr marL="0" indent="0">
              <a:buNone/>
            </a:pPr>
            <a:r>
              <a:rPr lang="es-ES" dirty="0" smtClean="0"/>
              <a:t>misma</a:t>
            </a:r>
            <a:r>
              <a:rPr lang="es-ES" dirty="0"/>
              <a:t>.</a:t>
            </a: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>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122" name="Picture 2" descr="Expresión de una función identidad.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2561" y="2413493"/>
            <a:ext cx="1721792" cy="484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Gráfica de la función identidad.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2289" y="2563266"/>
            <a:ext cx="4352032" cy="3159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Elemento neutro en la composición de funciones.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073" y="4122043"/>
            <a:ext cx="3008428" cy="462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79990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po de madera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TM03090434[[fn=Madera]]</Template>
  <TotalTime>51</TotalTime>
  <Words>26</Words>
  <Application>Microsoft Office PowerPoint</Application>
  <PresentationFormat>Panorámica</PresentationFormat>
  <Paragraphs>24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Rockwell</vt:lpstr>
      <vt:lpstr>Rockwell Condensed</vt:lpstr>
      <vt:lpstr>Wingdings</vt:lpstr>
      <vt:lpstr>Tipo de madera</vt:lpstr>
      <vt:lpstr>FUNCIoNes DE PRIMER GRADO</vt:lpstr>
      <vt:lpstr>Presentación de PowerPoint</vt:lpstr>
      <vt:lpstr>Presentación de PowerPoint</vt:lpstr>
      <vt:lpstr>Función Afín  </vt:lpstr>
      <vt:lpstr>Función lineal </vt:lpstr>
      <vt:lpstr>Función identidad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FUNCIÒN AFIN</dc:title>
  <dc:creator>maria paula marinez nieva</dc:creator>
  <cp:lastModifiedBy>maria paula marinez nieva</cp:lastModifiedBy>
  <cp:revision>6</cp:revision>
  <dcterms:created xsi:type="dcterms:W3CDTF">2018-03-18T21:17:12Z</dcterms:created>
  <dcterms:modified xsi:type="dcterms:W3CDTF">2018-03-18T22:08:32Z</dcterms:modified>
</cp:coreProperties>
</file>