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universoformulas.com/matematicas/analisis/variable-independien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niversoformulas.com/matematicas/analisis/funcion-polinomi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niversoformulas.com/matematicas/analisis/funcion-polinomi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oformulas.com/matematicas/analisis/imagen-antiimagen/#imagen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www.universoformulas.com/matematicas/analisis/funcion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universoformulas.com/matematicas/analisis/composicion-funcion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7" y="1509497"/>
            <a:ext cx="10482501" cy="3667810"/>
          </a:xfrm>
        </p:spPr>
        <p:txBody>
          <a:bodyPr/>
          <a:lstStyle/>
          <a:p>
            <a:r>
              <a:rPr lang="es-ES" dirty="0" err="1" smtClean="0"/>
              <a:t>FUNCIoNes</a:t>
            </a:r>
            <a:r>
              <a:rPr lang="es-ES" dirty="0" smtClean="0"/>
              <a:t> DE PRIMER GRADO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1147122" y="1425949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Son </a:t>
            </a:r>
            <a:r>
              <a:rPr lang="es-CO" dirty="0"/>
              <a:t>funciones que están compuestas por un escalar que multiplica a la </a:t>
            </a:r>
            <a:r>
              <a:rPr lang="es-CO" dirty="0">
                <a:hlinkClick r:id="rId2"/>
              </a:rPr>
              <a:t>variable independiente</a:t>
            </a:r>
            <a:r>
              <a:rPr lang="es-CO" dirty="0"/>
              <a:t> más una constante. Su mayor exponente es x elevado a 1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                                                       F(x): </a:t>
            </a:r>
            <a:r>
              <a:rPr lang="es-ES" dirty="0" err="1" smtClean="0"/>
              <a:t>mx+b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donde</a:t>
            </a:r>
            <a:r>
              <a:rPr lang="es-ES" dirty="0"/>
              <a:t>: </a:t>
            </a:r>
          </a:p>
          <a:p>
            <a:pPr marL="0" indent="0">
              <a:buNone/>
            </a:pPr>
            <a:r>
              <a:rPr lang="es-ES" dirty="0"/>
              <a:t>               </a:t>
            </a:r>
            <a:r>
              <a:rPr lang="es-ES" dirty="0" smtClean="0"/>
              <a:t>m </a:t>
            </a:r>
            <a:r>
              <a:rPr lang="es-ES" dirty="0"/>
              <a:t>es la pendiente. </a:t>
            </a:r>
          </a:p>
          <a:p>
            <a:pPr marL="0" indent="0">
              <a:buNone/>
            </a:pPr>
            <a:r>
              <a:rPr lang="es-ES" dirty="0"/>
              <a:t>      </a:t>
            </a:r>
            <a:r>
              <a:rPr lang="es-ES" dirty="0" smtClean="0"/>
              <a:t>         </a:t>
            </a:r>
            <a:r>
              <a:rPr lang="es-ES" dirty="0"/>
              <a:t>b es el punto de corte con el eje </a:t>
            </a:r>
            <a:r>
              <a:rPr lang="es-ES" dirty="0" smtClean="0"/>
              <a:t>Y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Su </a:t>
            </a:r>
            <a:r>
              <a:rPr lang="es-ES" dirty="0"/>
              <a:t>representación gráfica es una recta de pendiente </a:t>
            </a:r>
            <a:r>
              <a:rPr lang="es-ES" i="1" dirty="0"/>
              <a:t>m</a:t>
            </a:r>
            <a:r>
              <a:rPr lang="es-ES" dirty="0" smtClean="0"/>
              <a:t>. </a:t>
            </a:r>
            <a:endParaRPr lang="en-US" dirty="0"/>
          </a:p>
        </p:txBody>
      </p:sp>
      <p:pic>
        <p:nvPicPr>
          <p:cNvPr id="1032" name="Picture 8" descr="Resultado de imagen para funcion polinomial lin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688" y="2622453"/>
            <a:ext cx="4503312" cy="340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7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1363" y="2250196"/>
            <a:ext cx="10058400" cy="227028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La </a:t>
            </a:r>
            <a:r>
              <a:rPr lang="es-ES" i="1" dirty="0"/>
              <a:t>m</a:t>
            </a:r>
            <a:r>
              <a:rPr lang="es-ES" dirty="0"/>
              <a:t> es la pendiente y la </a:t>
            </a:r>
            <a:r>
              <a:rPr lang="es-ES" dirty="0" smtClean="0"/>
              <a:t>b es el punto de corte con el eje Y. </a:t>
            </a:r>
            <a:r>
              <a:rPr lang="es-ES" dirty="0"/>
              <a:t>Según los valores de </a:t>
            </a:r>
            <a:r>
              <a:rPr lang="es-ES" i="1" dirty="0"/>
              <a:t>m</a:t>
            </a:r>
            <a:r>
              <a:rPr lang="es-ES" dirty="0"/>
              <a:t> y </a:t>
            </a:r>
            <a:r>
              <a:rPr lang="es-ES" i="1" dirty="0"/>
              <a:t>b</a:t>
            </a:r>
            <a:r>
              <a:rPr lang="es-ES" dirty="0"/>
              <a:t> existen tres tipos</a:t>
            </a:r>
            <a:r>
              <a:rPr lang="es-ES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FUNCION AFIN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FUNCION LINEAL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FUNCION IDENTIDAD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Afín 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s-ES" dirty="0"/>
              <a:t>Una </a:t>
            </a:r>
            <a:r>
              <a:rPr lang="es-ES" b="1" dirty="0"/>
              <a:t>función afín</a:t>
            </a:r>
            <a:r>
              <a:rPr lang="es-ES" dirty="0"/>
              <a:t> es una </a:t>
            </a:r>
            <a:r>
              <a:rPr lang="es-ES" dirty="0">
                <a:hlinkClick r:id="rId2"/>
              </a:rPr>
              <a:t>función polinómica</a:t>
            </a:r>
            <a:r>
              <a:rPr lang="es-ES" dirty="0"/>
              <a:t> de primer grado que no pasa por el origen de coordenadas, o sea, por el punto (0,0).</a:t>
            </a:r>
          </a:p>
          <a:p>
            <a:pPr marL="0" indent="0" fontAlgn="base">
              <a:buNone/>
            </a:pPr>
            <a:r>
              <a:rPr lang="es-ES" dirty="0"/>
              <a:t>Las </a:t>
            </a:r>
            <a:r>
              <a:rPr lang="es-ES" b="1" dirty="0"/>
              <a:t>funciones afines</a:t>
            </a:r>
            <a:r>
              <a:rPr lang="es-ES" dirty="0"/>
              <a:t> son </a:t>
            </a:r>
            <a:r>
              <a:rPr lang="es-ES" b="1" dirty="0"/>
              <a:t>rectas</a:t>
            </a:r>
            <a:r>
              <a:rPr lang="es-ES" dirty="0"/>
              <a:t> definidas por la siguiente fórmula</a:t>
            </a:r>
            <a:r>
              <a:rPr lang="es-ES" dirty="0" smtClean="0"/>
              <a:t>:</a:t>
            </a:r>
          </a:p>
          <a:p>
            <a:pPr marL="0" indent="0" fontAlgn="base">
              <a:buNone/>
            </a:pPr>
            <a:r>
              <a:rPr lang="es-ES" dirty="0" smtClean="0"/>
              <a:t>Los </a:t>
            </a:r>
            <a:r>
              <a:rPr lang="es-ES" dirty="0"/>
              <a:t>escalares </a:t>
            </a:r>
            <a:r>
              <a:rPr lang="es-ES" i="1" dirty="0"/>
              <a:t>m</a:t>
            </a:r>
            <a:r>
              <a:rPr lang="es-ES" dirty="0"/>
              <a:t> y </a:t>
            </a:r>
            <a:r>
              <a:rPr lang="es-ES" i="1" dirty="0" smtClean="0"/>
              <a:t>b </a:t>
            </a:r>
            <a:r>
              <a:rPr lang="es-ES" dirty="0" smtClean="0"/>
              <a:t>son </a:t>
            </a:r>
            <a:r>
              <a:rPr lang="es-ES" dirty="0"/>
              <a:t>diferentes de 0</a:t>
            </a:r>
            <a:r>
              <a:rPr lang="es-ES" dirty="0" smtClean="0"/>
              <a:t>.</a:t>
            </a:r>
          </a:p>
          <a:p>
            <a:pPr marL="0" indent="0" fontAlgn="base">
              <a:buNone/>
            </a:pP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3074" name="Picture 2" descr="Expresión de una función afí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787" y="2779251"/>
            <a:ext cx="2574746" cy="51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áfica de una función afín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79" y="3812884"/>
            <a:ext cx="4712639" cy="271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16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lineal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Una </a:t>
            </a:r>
            <a:r>
              <a:rPr lang="es-ES" b="1" dirty="0"/>
              <a:t>función lineal</a:t>
            </a:r>
            <a:r>
              <a:rPr lang="es-ES" dirty="0"/>
              <a:t> es una </a:t>
            </a:r>
            <a:r>
              <a:rPr lang="es-ES" dirty="0">
                <a:hlinkClick r:id="rId2"/>
              </a:rPr>
              <a:t>función polinómica</a:t>
            </a:r>
            <a:r>
              <a:rPr lang="es-ES" dirty="0"/>
              <a:t> de grado 1 que pasa por el origen de coordenadas, es decir, por el punto (0,0). Son funciones </a:t>
            </a:r>
            <a:r>
              <a:rPr lang="es-ES" b="1" dirty="0"/>
              <a:t>rectas</a:t>
            </a:r>
            <a:r>
              <a:rPr lang="es-ES" dirty="0"/>
              <a:t> de la forma</a:t>
            </a:r>
            <a:r>
              <a:rPr lang="es-ES" dirty="0" smtClean="0"/>
              <a:t>:</a:t>
            </a:r>
          </a:p>
          <a:p>
            <a:endParaRPr lang="en-US" dirty="0"/>
          </a:p>
        </p:txBody>
      </p:sp>
      <p:pic>
        <p:nvPicPr>
          <p:cNvPr id="4098" name="Picture 2" descr="Expresión de una función linea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46" y="2713797"/>
            <a:ext cx="3865919" cy="72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ráfica de una función linea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146" y="3587409"/>
            <a:ext cx="4087233" cy="295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6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identidad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s-ES" dirty="0"/>
              <a:t>Una </a:t>
            </a:r>
            <a:r>
              <a:rPr lang="es-ES" b="1" dirty="0"/>
              <a:t>función identidad</a:t>
            </a:r>
            <a:r>
              <a:rPr lang="es-ES" dirty="0"/>
              <a:t> es una </a:t>
            </a:r>
            <a:r>
              <a:rPr lang="es-ES" dirty="0">
                <a:hlinkClick r:id="rId2"/>
              </a:rPr>
              <a:t>función</a:t>
            </a:r>
            <a:r>
              <a:rPr lang="es-ES" dirty="0"/>
              <a:t> tal que la </a:t>
            </a:r>
            <a:r>
              <a:rPr lang="es-ES" dirty="0">
                <a:hlinkClick r:id="rId3"/>
              </a:rPr>
              <a:t>imagen</a:t>
            </a:r>
            <a:r>
              <a:rPr lang="es-ES" dirty="0"/>
              <a:t> de cualquier elemento es éste mismo:</a:t>
            </a:r>
          </a:p>
          <a:p>
            <a:pPr marL="0" indent="0" fontAlgn="base">
              <a:buNone/>
            </a:pPr>
            <a:r>
              <a:rPr lang="es-ES" dirty="0"/>
              <a:t>La </a:t>
            </a:r>
            <a:r>
              <a:rPr lang="es-ES" b="1" dirty="0"/>
              <a:t>función identidad</a:t>
            </a:r>
            <a:r>
              <a:rPr lang="es-ES" dirty="0"/>
              <a:t> también suele denotarse por </a:t>
            </a:r>
            <a:r>
              <a:rPr lang="es-ES" b="1" i="1" dirty="0"/>
              <a:t>id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La identidad </a:t>
            </a:r>
            <a:r>
              <a:rPr lang="es-ES" i="1" dirty="0"/>
              <a:t>id</a:t>
            </a:r>
            <a:r>
              <a:rPr lang="es-ES" dirty="0"/>
              <a:t> es el elemento neutro en la </a:t>
            </a:r>
            <a:r>
              <a:rPr lang="es-ES" dirty="0">
                <a:hlinkClick r:id="rId4"/>
              </a:rPr>
              <a:t>composición de funciones</a:t>
            </a:r>
            <a:r>
              <a:rPr lang="es-ES" dirty="0"/>
              <a:t>. Es decir, cualquier </a:t>
            </a:r>
            <a:r>
              <a:rPr lang="es-ES" dirty="0">
                <a:hlinkClick r:id="rId2"/>
              </a:rPr>
              <a:t>función</a:t>
            </a:r>
            <a:r>
              <a:rPr lang="es-ES" dirty="0"/>
              <a:t> </a:t>
            </a:r>
            <a:r>
              <a:rPr lang="es-ES" i="1" dirty="0"/>
              <a:t>f</a:t>
            </a:r>
            <a:r>
              <a:rPr lang="es-ES" dirty="0"/>
              <a:t> compuesta con la identidad es ella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misma</a:t>
            </a:r>
            <a:r>
              <a:rPr lang="es-ES" dirty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Expresión de una función identidad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61" y="2413493"/>
            <a:ext cx="1721792" cy="48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ráfica de la función identidad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289" y="2563266"/>
            <a:ext cx="4352032" cy="31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Elemento neutro en la composición de funciones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073" y="4122043"/>
            <a:ext cx="3008428" cy="46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999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51</TotalTime>
  <Words>26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Tipo de madera</vt:lpstr>
      <vt:lpstr>FUNCIoNes DE PRIMER GRADO</vt:lpstr>
      <vt:lpstr>Presentación de PowerPoint</vt:lpstr>
      <vt:lpstr>Presentación de PowerPoint</vt:lpstr>
      <vt:lpstr>Función Afín  </vt:lpstr>
      <vt:lpstr>Función lineal </vt:lpstr>
      <vt:lpstr>Función identidad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FUNCIÒN AFIN</dc:title>
  <dc:creator>maria paula marinez nieva</dc:creator>
  <cp:lastModifiedBy>maria paula marinez nieva</cp:lastModifiedBy>
  <cp:revision>6</cp:revision>
  <dcterms:created xsi:type="dcterms:W3CDTF">2018-03-18T21:17:12Z</dcterms:created>
  <dcterms:modified xsi:type="dcterms:W3CDTF">2018-03-18T22:08:32Z</dcterms:modified>
</cp:coreProperties>
</file>