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universoformulas.com/matematicas/geometria/parabola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universoformulas.com/matematicas/analisis/funcion-polinomi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universoformulas.com/matematicas/geometria/funcion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niversoformulas.com/matematicas/geometria/parabola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Funciones de segundo grado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8799" y="276897"/>
            <a:ext cx="10171883" cy="631708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Una </a:t>
            </a:r>
            <a:r>
              <a:rPr lang="es-ES" b="1" dirty="0" smtClean="0"/>
              <a:t>función cuadrática</a:t>
            </a:r>
            <a:r>
              <a:rPr lang="es-ES" dirty="0" smtClean="0"/>
              <a:t> (o función de segundo grado) es una </a:t>
            </a:r>
            <a:r>
              <a:rPr lang="es-ES" dirty="0" smtClean="0">
                <a:hlinkClick r:id="rId2"/>
              </a:rPr>
              <a:t>función polinómica</a:t>
            </a:r>
            <a:r>
              <a:rPr lang="es-ES" dirty="0" smtClean="0"/>
              <a:t> de </a:t>
            </a:r>
            <a:r>
              <a:rPr lang="es-ES" b="1" dirty="0" smtClean="0"/>
              <a:t>grado 2</a:t>
            </a:r>
            <a:r>
              <a:rPr lang="es-ES" dirty="0" smtClean="0"/>
              <a:t>, es decir, el mayor exponente del polinomio es </a:t>
            </a:r>
            <a:r>
              <a:rPr lang="es-ES" i="1" dirty="0" smtClean="0"/>
              <a:t>x</a:t>
            </a:r>
            <a:r>
              <a:rPr lang="es-ES" dirty="0" smtClean="0"/>
              <a:t> elevado a 2 (</a:t>
            </a:r>
            <a:r>
              <a:rPr lang="es-ES" i="1" dirty="0" smtClean="0"/>
              <a:t>x</a:t>
            </a:r>
            <a:r>
              <a:rPr lang="es-ES" baseline="30000" dirty="0" smtClean="0"/>
              <a:t>2</a:t>
            </a:r>
            <a:r>
              <a:rPr lang="es-ES" dirty="0" smtClean="0"/>
              <a:t>):</a:t>
            </a:r>
          </a:p>
          <a:p>
            <a:pPr marL="0" indent="0">
              <a:buNone/>
            </a:pPr>
            <a:r>
              <a:rPr lang="es-ES" dirty="0"/>
              <a:t>Su </a:t>
            </a:r>
            <a:r>
              <a:rPr lang="es-ES" b="1" dirty="0"/>
              <a:t>representación gráfica</a:t>
            </a:r>
            <a:r>
              <a:rPr lang="es-ES" dirty="0"/>
              <a:t> es una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vertical.</a:t>
            </a:r>
            <a:r>
              <a:rPr lang="es-ES" dirty="0" smtClean="0"/>
              <a:t> </a:t>
            </a:r>
          </a:p>
          <a:p>
            <a:pPr marL="0" indent="0" fontAlgn="base">
              <a:buNone/>
            </a:pPr>
            <a:r>
              <a:rPr lang="es-ES" dirty="0"/>
              <a:t>Existen dos elementos fundamentales en la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que definen como es esta:</a:t>
            </a:r>
          </a:p>
          <a:p>
            <a:pPr fontAlgn="base"/>
            <a:r>
              <a:rPr lang="es-ES" dirty="0"/>
              <a:t>El </a:t>
            </a:r>
            <a:r>
              <a:rPr lang="es-ES" b="1" dirty="0"/>
              <a:t>eje de simetría</a:t>
            </a:r>
            <a:r>
              <a:rPr lang="es-ES" dirty="0"/>
              <a:t>, que es una recta que parte la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en dos ramas iguales.</a:t>
            </a:r>
          </a:p>
          <a:p>
            <a:pPr fontAlgn="base"/>
            <a:r>
              <a:rPr lang="es-ES" dirty="0"/>
              <a:t>El </a:t>
            </a:r>
            <a:r>
              <a:rPr lang="es-ES" b="1" dirty="0"/>
              <a:t>vértice</a:t>
            </a:r>
            <a:r>
              <a:rPr lang="es-ES" dirty="0"/>
              <a:t>: es el punto de intersección de la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con el eje de simetría.</a:t>
            </a:r>
          </a:p>
          <a:p>
            <a:pPr marL="0" indent="0" fontAlgn="base">
              <a:buNone/>
            </a:pPr>
            <a:r>
              <a:rPr lang="es-ES" dirty="0"/>
              <a:t>Si </a:t>
            </a:r>
            <a:r>
              <a:rPr lang="es-ES" i="1" dirty="0"/>
              <a:t>a</a:t>
            </a:r>
            <a:r>
              <a:rPr lang="es-ES" dirty="0"/>
              <a:t> &gt; 0, la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se abre hacia arriba y el vértice es el mínimo de la </a:t>
            </a:r>
            <a:r>
              <a:rPr lang="es-ES" dirty="0">
                <a:hlinkClick r:id="rId4"/>
              </a:rPr>
              <a:t>función</a:t>
            </a:r>
            <a:r>
              <a:rPr lang="es-ES" dirty="0"/>
              <a:t>. En cambio, si </a:t>
            </a:r>
            <a:r>
              <a:rPr lang="es-ES" i="1" dirty="0"/>
              <a:t>a</a:t>
            </a:r>
            <a:r>
              <a:rPr lang="es-ES" dirty="0"/>
              <a:t> &lt; 0, la </a:t>
            </a:r>
            <a:r>
              <a:rPr lang="es-ES" dirty="0">
                <a:hlinkClick r:id="rId3"/>
              </a:rPr>
              <a:t>parábola</a:t>
            </a:r>
            <a:r>
              <a:rPr lang="es-ES" dirty="0"/>
              <a:t> se abre hacia abajo y el vértice es el máximo de la </a:t>
            </a:r>
            <a:r>
              <a:rPr lang="es-ES" dirty="0">
                <a:hlinkClick r:id="rId4"/>
              </a:rPr>
              <a:t>función</a:t>
            </a:r>
            <a:r>
              <a:rPr lang="es-ES" dirty="0"/>
              <a:t>.</a:t>
            </a:r>
          </a:p>
          <a:p>
            <a:pPr marL="0" indent="0" fontAlgn="base">
              <a:buNone/>
            </a:pPr>
            <a:r>
              <a:rPr lang="es-ES" dirty="0"/>
              <a:t>Cuanto mayor sea el valor absoluto de </a:t>
            </a:r>
            <a:r>
              <a:rPr lang="es-ES" i="1" dirty="0"/>
              <a:t>a</a:t>
            </a:r>
            <a:r>
              <a:rPr lang="es-ES" dirty="0"/>
              <a:t>, |</a:t>
            </a:r>
            <a:r>
              <a:rPr lang="es-ES" i="1" dirty="0"/>
              <a:t>a</a:t>
            </a:r>
            <a:r>
              <a:rPr lang="es-ES" dirty="0"/>
              <a:t>|, más juntas estarán las ramas de la </a:t>
            </a:r>
            <a:r>
              <a:rPr lang="es-ES" dirty="0">
                <a:hlinkClick r:id="rId3"/>
              </a:rPr>
              <a:t>parábola</a:t>
            </a:r>
            <a:r>
              <a:rPr lang="es-ES" dirty="0" smtClean="0"/>
              <a:t>.</a:t>
            </a:r>
          </a:p>
          <a:p>
            <a:pPr marL="0" indent="0" fontAlgn="base">
              <a:buNone/>
            </a:pPr>
            <a:r>
              <a:rPr lang="es-ES" dirty="0" smtClean="0"/>
              <a:t>*dominio:</a:t>
            </a:r>
          </a:p>
          <a:p>
            <a:pPr marL="0" indent="0" fontAlgn="base">
              <a:buNone/>
            </a:pPr>
            <a:r>
              <a:rPr lang="es-ES" dirty="0" smtClean="0"/>
              <a:t>*recorrido: </a:t>
            </a:r>
            <a:endParaRPr lang="es-E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Expresión de una función cuadrátic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88" y="666593"/>
            <a:ext cx="1982318" cy="75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bujo de una función polinómica cuadrátic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707" y="3991645"/>
            <a:ext cx="3167933" cy="205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bujo de la abertura de las ramas de la parábola según la a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91645"/>
            <a:ext cx="4051104" cy="205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odominio de la función cuadrática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350" y="4043160"/>
            <a:ext cx="2667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odominio de la función cuadrática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231" y="4474111"/>
            <a:ext cx="2667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0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0005" y="115910"/>
            <a:ext cx="10708783" cy="6297769"/>
          </a:xfrm>
        </p:spPr>
        <p:txBody>
          <a:bodyPr/>
          <a:lstStyle/>
          <a:p>
            <a:pPr marL="0" indent="0" fontAlgn="base">
              <a:buNone/>
            </a:pPr>
            <a:r>
              <a:rPr lang="es-ES" dirty="0" smtClean="0"/>
              <a:t>FUNCIÓN CUADRÁTICA DEL TIPO </a:t>
            </a:r>
            <a:r>
              <a:rPr lang="es-ES" i="1" dirty="0" smtClean="0"/>
              <a:t>F</a:t>
            </a:r>
            <a:r>
              <a:rPr lang="es-ES" dirty="0" smtClean="0"/>
              <a:t>(</a:t>
            </a:r>
            <a:r>
              <a:rPr lang="es-ES" i="1" dirty="0" smtClean="0"/>
              <a:t>X</a:t>
            </a:r>
            <a:r>
              <a:rPr lang="es-ES" dirty="0" smtClean="0"/>
              <a:t>) = </a:t>
            </a:r>
            <a:r>
              <a:rPr lang="es-ES" i="1" dirty="0" smtClean="0"/>
              <a:t>ax</a:t>
            </a:r>
            <a:r>
              <a:rPr lang="es-ES" baseline="30000" dirty="0" smtClean="0"/>
              <a:t>2</a:t>
            </a:r>
            <a:r>
              <a:rPr lang="es-ES" dirty="0" smtClean="0"/>
              <a:t>+</a:t>
            </a:r>
            <a:r>
              <a:rPr lang="es-ES" i="1" dirty="0" smtClean="0"/>
              <a:t>bx</a:t>
            </a:r>
            <a:r>
              <a:rPr lang="es-ES" dirty="0" smtClean="0"/>
              <a:t>+</a:t>
            </a:r>
            <a:r>
              <a:rPr lang="es-ES" i="1" dirty="0" smtClean="0"/>
              <a:t>c</a:t>
            </a:r>
            <a:endParaRPr lang="es-ES" dirty="0" smtClean="0"/>
          </a:p>
          <a:p>
            <a:pPr fontAlgn="base"/>
            <a:r>
              <a:rPr lang="es-ES" dirty="0" smtClean="0"/>
              <a:t>En </a:t>
            </a:r>
            <a:r>
              <a:rPr lang="es-ES" dirty="0"/>
              <a:t>este caso, los tres escalares son distintos de 0 (</a:t>
            </a:r>
            <a:r>
              <a:rPr lang="es-ES" i="1" dirty="0"/>
              <a:t>a</a:t>
            </a:r>
            <a:r>
              <a:rPr lang="es-ES" dirty="0"/>
              <a:t> ≠ 0, </a:t>
            </a:r>
            <a:r>
              <a:rPr lang="es-ES" i="1" dirty="0"/>
              <a:t>b</a:t>
            </a:r>
            <a:r>
              <a:rPr lang="es-ES" dirty="0"/>
              <a:t> ≠ 0 y </a:t>
            </a:r>
            <a:r>
              <a:rPr lang="es-ES" i="1" dirty="0"/>
              <a:t>c</a:t>
            </a:r>
            <a:r>
              <a:rPr lang="es-ES" dirty="0"/>
              <a:t> ≠ 0).</a:t>
            </a:r>
          </a:p>
          <a:p>
            <a:pPr fontAlgn="base"/>
            <a:endParaRPr lang="es-ES" dirty="0" smtClean="0"/>
          </a:p>
          <a:p>
            <a:pPr fontAlgn="base"/>
            <a:r>
              <a:rPr lang="es-ES" dirty="0" smtClean="0"/>
              <a:t>El</a:t>
            </a:r>
            <a:r>
              <a:rPr lang="es-ES" dirty="0"/>
              <a:t> </a:t>
            </a:r>
            <a:r>
              <a:rPr lang="es-ES" b="1" dirty="0"/>
              <a:t>eje de simetría</a:t>
            </a:r>
            <a:r>
              <a:rPr lang="es-ES" dirty="0"/>
              <a:t> es la recta de la ecuación</a:t>
            </a:r>
            <a:r>
              <a:rPr lang="es-ES" dirty="0" smtClean="0"/>
              <a:t>: </a:t>
            </a:r>
            <a:endParaRPr lang="es-ES" dirty="0"/>
          </a:p>
          <a:p>
            <a:pPr fontAlgn="base"/>
            <a:endParaRPr lang="es-ES" dirty="0" smtClean="0"/>
          </a:p>
          <a:p>
            <a:pPr fontAlgn="base"/>
            <a:r>
              <a:rPr lang="es-ES" dirty="0" smtClean="0"/>
              <a:t>El</a:t>
            </a:r>
            <a:r>
              <a:rPr lang="es-ES" dirty="0"/>
              <a:t> </a:t>
            </a:r>
            <a:r>
              <a:rPr lang="es-ES" b="1" dirty="0"/>
              <a:t>vértice</a:t>
            </a:r>
            <a:r>
              <a:rPr lang="es-ES" dirty="0"/>
              <a:t> de la </a:t>
            </a:r>
            <a:r>
              <a:rPr lang="es-ES" dirty="0">
                <a:hlinkClick r:id="rId2"/>
              </a:rPr>
              <a:t>parábola</a:t>
            </a:r>
            <a:r>
              <a:rPr lang="es-ES" dirty="0"/>
              <a:t> es</a:t>
            </a:r>
            <a:r>
              <a:rPr lang="es-ES" dirty="0" smtClean="0"/>
              <a:t>: </a:t>
            </a:r>
          </a:p>
          <a:p>
            <a:pPr marL="0" indent="0" fontAlgn="base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2054" name="Picture 6" descr="Fórmula del eje de simetría en la función cuadrática ax^2+bx+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257" y="1328172"/>
            <a:ext cx="74295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Fórmula del vértice en la función cuadrática ax^2+bx+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024" y="2178729"/>
            <a:ext cx="2847975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Dibujo de la función cuadrática ax^2+bx+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27" y="3083359"/>
            <a:ext cx="4697011" cy="3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3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03032"/>
            <a:ext cx="10178322" cy="6593982"/>
          </a:xfrm>
        </p:spPr>
        <p:txBody>
          <a:bodyPr/>
          <a:lstStyle/>
          <a:p>
            <a:pPr marL="0" indent="0" fontAlgn="base">
              <a:buNone/>
            </a:pPr>
            <a:r>
              <a:rPr lang="es-ES" dirty="0" smtClean="0"/>
              <a:t>FUNCIÓN CUADRÁTICA DEL TIPO </a:t>
            </a:r>
            <a:r>
              <a:rPr lang="es-ES" i="1" dirty="0" smtClean="0"/>
              <a:t>F</a:t>
            </a:r>
            <a:r>
              <a:rPr lang="es-ES" dirty="0" smtClean="0"/>
              <a:t>(</a:t>
            </a:r>
            <a:r>
              <a:rPr lang="es-ES" i="1" dirty="0" smtClean="0"/>
              <a:t>X</a:t>
            </a:r>
            <a:r>
              <a:rPr lang="es-ES" dirty="0" smtClean="0"/>
              <a:t>) =</a:t>
            </a:r>
            <a:r>
              <a:rPr lang="es-ES" dirty="0"/>
              <a:t> </a:t>
            </a:r>
            <a:r>
              <a:rPr lang="es-ES" i="1" dirty="0"/>
              <a:t>ax</a:t>
            </a:r>
            <a:r>
              <a:rPr lang="es-ES" baseline="30000" dirty="0"/>
              <a:t>2</a:t>
            </a:r>
            <a:r>
              <a:rPr lang="es-ES" dirty="0"/>
              <a:t>+</a:t>
            </a:r>
            <a:r>
              <a:rPr lang="es-ES" i="1" dirty="0"/>
              <a:t>c</a:t>
            </a:r>
            <a:endParaRPr lang="es-ES" dirty="0"/>
          </a:p>
          <a:p>
            <a:pPr marL="0" indent="0" fontAlgn="base">
              <a:buNone/>
            </a:pPr>
            <a:r>
              <a:rPr lang="es-ES" dirty="0"/>
              <a:t>El escalar </a:t>
            </a:r>
            <a:r>
              <a:rPr lang="es-ES" i="1" dirty="0"/>
              <a:t>b</a:t>
            </a:r>
            <a:r>
              <a:rPr lang="es-ES" dirty="0"/>
              <a:t> = 0 y los otros dos son diferentes de 0, </a:t>
            </a:r>
            <a:r>
              <a:rPr lang="es-ES" i="1" dirty="0"/>
              <a:t>a</a:t>
            </a:r>
            <a:r>
              <a:rPr lang="es-ES" dirty="0"/>
              <a:t> ≠ 0 y </a:t>
            </a:r>
            <a:r>
              <a:rPr lang="es-ES" i="1" dirty="0"/>
              <a:t>c</a:t>
            </a:r>
            <a:r>
              <a:rPr lang="es-ES" dirty="0"/>
              <a:t> ≠ 0.</a:t>
            </a:r>
          </a:p>
          <a:p>
            <a:pPr fontAlgn="base"/>
            <a:r>
              <a:rPr lang="es-ES" dirty="0"/>
              <a:t>El </a:t>
            </a:r>
            <a:r>
              <a:rPr lang="es-ES" b="1" dirty="0"/>
              <a:t>eje de simetría</a:t>
            </a:r>
            <a:r>
              <a:rPr lang="es-ES" dirty="0"/>
              <a:t> coincide con el eje Y</a:t>
            </a:r>
            <a:r>
              <a:rPr lang="es-ES" dirty="0" smtClean="0"/>
              <a:t>:</a:t>
            </a:r>
          </a:p>
          <a:p>
            <a:pPr fontAlgn="base"/>
            <a:r>
              <a:rPr lang="en-US" dirty="0"/>
              <a:t>El </a:t>
            </a:r>
            <a:r>
              <a:rPr lang="en-US" b="1" dirty="0" err="1"/>
              <a:t>vértice</a:t>
            </a:r>
            <a:r>
              <a:rPr lang="en-US" dirty="0"/>
              <a:t> es</a:t>
            </a:r>
            <a:r>
              <a:rPr lang="en-US" dirty="0" smtClean="0"/>
              <a:t>: </a:t>
            </a:r>
          </a:p>
          <a:p>
            <a:pPr fontAlgn="base"/>
            <a:r>
              <a:rPr lang="es-ES" dirty="0"/>
              <a:t>En el caso de que </a:t>
            </a:r>
            <a:r>
              <a:rPr lang="es-ES" i="1" dirty="0"/>
              <a:t>c</a:t>
            </a:r>
            <a:r>
              <a:rPr lang="es-ES" dirty="0"/>
              <a:t> = 0, el vértice será el origen de coordenadas (0,0</a:t>
            </a:r>
            <a:r>
              <a:rPr lang="es-ES" dirty="0" smtClean="0"/>
              <a:t>).</a:t>
            </a:r>
          </a:p>
          <a:p>
            <a:pPr fontAlgn="base"/>
            <a:endParaRPr lang="es-E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3074" name="Picture 2" descr="Fórmula del eje de simetría en la función cuadrática ax^2+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36" y="1009695"/>
            <a:ext cx="784583" cy="36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órmula del vértice en la función cuadrática ax^2+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837" y="1469669"/>
            <a:ext cx="2175501" cy="42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ibujo de la función cuadrática ax^2+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610" y="2469829"/>
            <a:ext cx="5321569" cy="37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54547"/>
            <a:ext cx="10178322" cy="6555346"/>
          </a:xfrm>
        </p:spPr>
        <p:txBody>
          <a:bodyPr/>
          <a:lstStyle/>
          <a:p>
            <a:pPr marL="0" indent="0" fontAlgn="base">
              <a:buNone/>
            </a:pPr>
            <a:r>
              <a:rPr lang="es-ES" dirty="0" smtClean="0"/>
              <a:t>FUNCIÓN CUADRÁTICA DEL TIPO </a:t>
            </a:r>
            <a:r>
              <a:rPr lang="es-ES" i="1" dirty="0" smtClean="0"/>
              <a:t>F</a:t>
            </a:r>
            <a:r>
              <a:rPr lang="es-ES" dirty="0" smtClean="0"/>
              <a:t>(</a:t>
            </a:r>
            <a:r>
              <a:rPr lang="es-ES" i="1" dirty="0" smtClean="0"/>
              <a:t>X</a:t>
            </a:r>
            <a:r>
              <a:rPr lang="es-ES" dirty="0" smtClean="0"/>
              <a:t>)</a:t>
            </a:r>
            <a:r>
              <a:rPr lang="es-ES" dirty="0"/>
              <a:t> = </a:t>
            </a:r>
            <a:r>
              <a:rPr lang="es-ES" i="1" dirty="0"/>
              <a:t>ax</a:t>
            </a:r>
            <a:r>
              <a:rPr lang="es-ES" baseline="30000" dirty="0"/>
              <a:t>2</a:t>
            </a:r>
            <a:r>
              <a:rPr lang="es-ES" dirty="0"/>
              <a:t>+</a:t>
            </a:r>
            <a:r>
              <a:rPr lang="es-ES" i="1" dirty="0"/>
              <a:t>bx</a:t>
            </a:r>
            <a:endParaRPr lang="es-ES" dirty="0"/>
          </a:p>
          <a:p>
            <a:pPr marL="0" indent="0" fontAlgn="base">
              <a:buNone/>
            </a:pPr>
            <a:r>
              <a:rPr lang="es-ES" dirty="0"/>
              <a:t>Por último, tenemos el caso en el que el escalar </a:t>
            </a:r>
            <a:r>
              <a:rPr lang="es-ES" i="1" dirty="0"/>
              <a:t>c</a:t>
            </a:r>
            <a:r>
              <a:rPr lang="es-ES" dirty="0"/>
              <a:t> = 0 y los otros dos son diferentes de 0, </a:t>
            </a:r>
            <a:r>
              <a:rPr lang="es-ES" i="1" dirty="0"/>
              <a:t>a</a:t>
            </a:r>
            <a:r>
              <a:rPr lang="es-ES" dirty="0"/>
              <a:t> ≠ 0 y </a:t>
            </a:r>
            <a:r>
              <a:rPr lang="es-ES" i="1" dirty="0"/>
              <a:t>b</a:t>
            </a:r>
            <a:r>
              <a:rPr lang="es-ES" dirty="0"/>
              <a:t> ≠ 0.</a:t>
            </a:r>
          </a:p>
          <a:p>
            <a:pPr fontAlgn="base"/>
            <a:r>
              <a:rPr lang="es-ES" dirty="0"/>
              <a:t>El </a:t>
            </a:r>
            <a:r>
              <a:rPr lang="es-ES" b="1" dirty="0"/>
              <a:t>eje de simetría</a:t>
            </a:r>
            <a:r>
              <a:rPr lang="es-ES" dirty="0"/>
              <a:t> viene definido por la fórmula:</a:t>
            </a:r>
          </a:p>
          <a:p>
            <a:r>
              <a:rPr lang="en-US" dirty="0"/>
              <a:t>El </a:t>
            </a:r>
            <a:r>
              <a:rPr lang="en-US" b="1" dirty="0" err="1"/>
              <a:t>vértice</a:t>
            </a:r>
            <a:r>
              <a:rPr lang="en-US" dirty="0"/>
              <a:t> </a:t>
            </a:r>
            <a:r>
              <a:rPr lang="en-US" dirty="0" err="1"/>
              <a:t>será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Su gráfica tiene la misma forma que la de </a:t>
            </a:r>
            <a:r>
              <a:rPr lang="es-ES" i="1" dirty="0"/>
              <a:t>f</a:t>
            </a:r>
            <a:r>
              <a:rPr lang="es-ES" dirty="0"/>
              <a:t>(</a:t>
            </a:r>
            <a:r>
              <a:rPr lang="es-ES" i="1" dirty="0"/>
              <a:t>x</a:t>
            </a:r>
            <a:r>
              <a:rPr lang="es-ES" dirty="0"/>
              <a:t>) = </a:t>
            </a:r>
            <a:r>
              <a:rPr lang="es-ES" i="1" dirty="0"/>
              <a:t>ax</a:t>
            </a:r>
            <a:r>
              <a:rPr lang="es-ES" baseline="30000" dirty="0"/>
              <a:t>2</a:t>
            </a:r>
            <a:r>
              <a:rPr lang="es-ES" dirty="0"/>
              <a:t> pero desplazada por la suma de </a:t>
            </a:r>
            <a:r>
              <a:rPr lang="es-ES" i="1" dirty="0" err="1"/>
              <a:t>bx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4098" name="Picture 2" descr="Fórmula del eje de simetría en la función cuadrática ax^2+b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316" y="1360442"/>
            <a:ext cx="7620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Fórmula del vértice en la función cuadrática ax^2+b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414" y="1800874"/>
            <a:ext cx="2286000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Dibujo de la función cuadrática ax^2+b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507" y="3219494"/>
            <a:ext cx="4326273" cy="337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3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37</TotalTime>
  <Words>17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Funciones de segundo grado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de segundo grado</dc:title>
  <dc:creator>maria paula marinez nieva</dc:creator>
  <cp:lastModifiedBy>maria paula marinez nieva</cp:lastModifiedBy>
  <cp:revision>4</cp:revision>
  <dcterms:created xsi:type="dcterms:W3CDTF">2018-03-18T22:36:18Z</dcterms:created>
  <dcterms:modified xsi:type="dcterms:W3CDTF">2018-03-18T23:14:02Z</dcterms:modified>
</cp:coreProperties>
</file>