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3417954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2986854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9834A3-E239-4316-81FD-5C230F83F461}" type="slidenum">
              <a:rPr lang="es-CO" smtClean="0"/>
              <a:t>‹Nº›</a:t>
            </a:fld>
            <a:endParaRPr lang="es-C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97731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116EECC2-0762-4116-BE85-830EDA1F0FC1}" type="datetimeFigureOut">
              <a:rPr lang="es-CO" smtClean="0"/>
              <a:t>20/03/2018</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3157229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116EECC2-0762-4116-BE85-830EDA1F0FC1}" type="datetimeFigureOut">
              <a:rPr lang="es-CO" smtClean="0"/>
              <a:t>20/03/2018</a:t>
            </a:fld>
            <a:endParaRPr lang="es-CO"/>
          </a:p>
        </p:txBody>
      </p:sp>
      <p:sp>
        <p:nvSpPr>
          <p:cNvPr id="6" name="Footer Placeholder 5"/>
          <p:cNvSpPr>
            <a:spLocks noGrp="1"/>
          </p:cNvSpPr>
          <p:nvPr>
            <p:ph type="ftr" sz="quarter" idx="11"/>
          </p:nvPr>
        </p:nvSpPr>
        <p:spPr/>
        <p:txBody>
          <a:bodyPr/>
          <a:lstStyle/>
          <a:p>
            <a:endParaRPr lang="es-C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34A3-E239-4316-81FD-5C230F83F461}" type="slidenum">
              <a:rPr lang="es-CO" smtClean="0"/>
              <a:t>‹Nº›</a:t>
            </a:fld>
            <a:endParaRPr lang="es-C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6646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116EECC2-0762-4116-BE85-830EDA1F0FC1}" type="datetimeFigureOut">
              <a:rPr lang="es-CO" smtClean="0"/>
              <a:t>20/03/2018</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3274094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962735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3606050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115217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16EECC2-0762-4116-BE85-830EDA1F0FC1}" type="datetimeFigureOut">
              <a:rPr lang="es-CO" smtClean="0"/>
              <a:t>20/03/2018</a:t>
            </a:fld>
            <a:endParaRPr lang="es-CO"/>
          </a:p>
        </p:txBody>
      </p:sp>
      <p:sp>
        <p:nvSpPr>
          <p:cNvPr id="5" name="Footer Placeholder 4"/>
          <p:cNvSpPr>
            <a:spLocks noGrp="1"/>
          </p:cNvSpPr>
          <p:nvPr>
            <p:ph type="ftr" sz="quarter" idx="11"/>
          </p:nvPr>
        </p:nvSpPr>
        <p:spPr/>
        <p:txBody>
          <a:bodyPr/>
          <a:lstStyle/>
          <a:p>
            <a:endParaRPr lang="es-C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275358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16EECC2-0762-4116-BE85-830EDA1F0FC1}" type="datetimeFigureOut">
              <a:rPr lang="es-CO" smtClean="0"/>
              <a:t>20/03/2018</a:t>
            </a:fld>
            <a:endParaRPr lang="es-CO"/>
          </a:p>
        </p:txBody>
      </p:sp>
      <p:sp>
        <p:nvSpPr>
          <p:cNvPr id="6" name="Footer Placeholder 5"/>
          <p:cNvSpPr>
            <a:spLocks noGrp="1"/>
          </p:cNvSpPr>
          <p:nvPr>
            <p:ph type="ftr" sz="quarter" idx="11"/>
          </p:nvPr>
        </p:nvSpPr>
        <p:spPr/>
        <p:txBody>
          <a:bodyPr/>
          <a:lstStyle/>
          <a:p>
            <a:endParaRPr lang="es-C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406388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16EECC2-0762-4116-BE85-830EDA1F0FC1}" type="datetimeFigureOut">
              <a:rPr lang="es-CO" smtClean="0"/>
              <a:t>20/03/2018</a:t>
            </a:fld>
            <a:endParaRPr lang="es-CO"/>
          </a:p>
        </p:txBody>
      </p:sp>
      <p:sp>
        <p:nvSpPr>
          <p:cNvPr id="8" name="Footer Placeholder 7"/>
          <p:cNvSpPr>
            <a:spLocks noGrp="1"/>
          </p:cNvSpPr>
          <p:nvPr>
            <p:ph type="ftr" sz="quarter" idx="11"/>
          </p:nvPr>
        </p:nvSpPr>
        <p:spPr/>
        <p:txBody>
          <a:bodyPr/>
          <a:lstStyle/>
          <a:p>
            <a:endParaRPr lang="es-C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1210982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16EECC2-0762-4116-BE85-830EDA1F0FC1}" type="datetimeFigureOut">
              <a:rPr lang="es-CO" smtClean="0"/>
              <a:t>20/03/2018</a:t>
            </a:fld>
            <a:endParaRPr lang="es-CO"/>
          </a:p>
        </p:txBody>
      </p:sp>
      <p:sp>
        <p:nvSpPr>
          <p:cNvPr id="4" name="Footer Placeholder 3"/>
          <p:cNvSpPr>
            <a:spLocks noGrp="1"/>
          </p:cNvSpPr>
          <p:nvPr>
            <p:ph type="ftr" sz="quarter" idx="11"/>
          </p:nvPr>
        </p:nvSpPr>
        <p:spPr/>
        <p:txBody>
          <a:bodyPr/>
          <a:lstStyle/>
          <a:p>
            <a:endParaRPr lang="es-C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584106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6EECC2-0762-4116-BE85-830EDA1F0FC1}" type="datetimeFigureOut">
              <a:rPr lang="es-CO" smtClean="0"/>
              <a:t>20/03/2018</a:t>
            </a:fld>
            <a:endParaRPr lang="es-CO"/>
          </a:p>
        </p:txBody>
      </p:sp>
      <p:sp>
        <p:nvSpPr>
          <p:cNvPr id="3" name="Footer Placeholder 2"/>
          <p:cNvSpPr>
            <a:spLocks noGrp="1"/>
          </p:cNvSpPr>
          <p:nvPr>
            <p:ph type="ftr" sz="quarter" idx="11"/>
          </p:nvPr>
        </p:nvSpPr>
        <p:spPr/>
        <p:txBody>
          <a:bodyPr/>
          <a:lstStyle/>
          <a:p>
            <a:endParaRPr lang="es-C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3341205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16EECC2-0762-4116-BE85-830EDA1F0FC1}" type="datetimeFigureOut">
              <a:rPr lang="es-CO" smtClean="0"/>
              <a:t>20/03/2018</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2322066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16EECC2-0762-4116-BE85-830EDA1F0FC1}" type="datetimeFigureOut">
              <a:rPr lang="es-CO" smtClean="0"/>
              <a:t>20/03/2018</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9834A3-E239-4316-81FD-5C230F83F461}" type="slidenum">
              <a:rPr lang="es-CO" smtClean="0"/>
              <a:t>‹Nº›</a:t>
            </a:fld>
            <a:endParaRPr lang="es-CO"/>
          </a:p>
        </p:txBody>
      </p:sp>
    </p:spTree>
    <p:extLst>
      <p:ext uri="{BB962C8B-B14F-4D97-AF65-F5344CB8AC3E}">
        <p14:creationId xmlns:p14="http://schemas.microsoft.com/office/powerpoint/2010/main" val="40532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6EECC2-0762-4116-BE85-830EDA1F0FC1}" type="datetimeFigureOut">
              <a:rPr lang="es-CO" smtClean="0"/>
              <a:t>20/03/2018</a:t>
            </a:fld>
            <a:endParaRPr lang="es-C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A9834A3-E239-4316-81FD-5C230F83F461}" type="slidenum">
              <a:rPr lang="es-CO" smtClean="0"/>
              <a:t>‹Nº›</a:t>
            </a:fld>
            <a:endParaRPr lang="es-CO"/>
          </a:p>
        </p:txBody>
      </p:sp>
    </p:spTree>
    <p:extLst>
      <p:ext uri="{BB962C8B-B14F-4D97-AF65-F5344CB8AC3E}">
        <p14:creationId xmlns:p14="http://schemas.microsoft.com/office/powerpoint/2010/main" val="3425119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idx="1"/>
          </p:nvPr>
        </p:nvSpPr>
        <p:spPr>
          <a:xfrm>
            <a:off x="2574388" y="488230"/>
            <a:ext cx="9214338" cy="5307659"/>
          </a:xfrm>
        </p:spPr>
        <p:txBody>
          <a:bodyPr/>
          <a:lstStyle/>
          <a:p>
            <a:pPr marL="0" indent="0" algn="ctr">
              <a:buNone/>
            </a:pPr>
            <a:r>
              <a:rPr lang="es-CO" b="1" dirty="0" smtClean="0"/>
              <a:t>FUNCION RACIONAL</a:t>
            </a:r>
          </a:p>
          <a:p>
            <a:pPr marL="0" indent="0" algn="ctr">
              <a:buNone/>
            </a:pPr>
            <a:endParaRPr lang="es-CO" b="1" dirty="0" smtClean="0"/>
          </a:p>
          <a:p>
            <a:pPr marL="0" indent="0">
              <a:buNone/>
            </a:pPr>
            <a:r>
              <a:rPr lang="es-CO" dirty="0" smtClean="0">
                <a:latin typeface="+mj-lt"/>
              </a:rPr>
              <a:t>Una función racional está definida como el cociente de polinomios en los cuales el denominador tiene un grado de por lo menos 1. En otras palabras, debe haber una variable en el denominador.</a:t>
            </a:r>
          </a:p>
          <a:p>
            <a:pPr marL="0" indent="0">
              <a:buNone/>
            </a:pPr>
            <a:endParaRPr lang="es-CO" dirty="0">
              <a:latin typeface="+mj-lt"/>
            </a:endParaRPr>
          </a:p>
          <a:p>
            <a:pPr marL="0" indent="0">
              <a:buNone/>
            </a:pPr>
            <a:endParaRPr lang="es-CO" dirty="0" smtClean="0">
              <a:latin typeface="+mj-lt"/>
            </a:endParaRPr>
          </a:p>
          <a:p>
            <a:pPr marL="0" indent="0">
              <a:buNone/>
            </a:pPr>
            <a:endParaRPr lang="es-CO" dirty="0">
              <a:latin typeface="+mj-lt"/>
            </a:endParaRPr>
          </a:p>
          <a:p>
            <a:pPr marL="0" indent="0">
              <a:buNone/>
            </a:pPr>
            <a:endParaRPr lang="es-CO" dirty="0" smtClean="0">
              <a:latin typeface="+mj-lt"/>
            </a:endParaRPr>
          </a:p>
          <a:p>
            <a:pPr marL="0" indent="0">
              <a:buNone/>
            </a:pPr>
            <a:r>
              <a:rPr lang="es-CO" dirty="0" smtClean="0">
                <a:latin typeface="+mj-lt"/>
              </a:rPr>
              <a:t>Ejemplos:</a:t>
            </a:r>
            <a:endParaRPr lang="es-CO" dirty="0">
              <a:latin typeface="+mj-lt"/>
            </a:endParaRPr>
          </a:p>
        </p:txBody>
      </p:sp>
      <p:sp>
        <p:nvSpPr>
          <p:cNvPr id="5" name="Rectangle 1"/>
          <p:cNvSpPr>
            <a:spLocks noChangeArrowheads="1"/>
          </p:cNvSpPr>
          <p:nvPr/>
        </p:nvSpPr>
        <p:spPr bwMode="auto">
          <a:xfrm>
            <a:off x="2276768" y="2935283"/>
            <a:ext cx="8304333"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b="0" i="0" u="none" strike="noStrike" cap="none" normalizeH="0" baseline="0" dirty="0" smtClean="0">
                <a:ln>
                  <a:noFill/>
                </a:ln>
                <a:solidFill>
                  <a:srgbClr val="393939"/>
                </a:solidFill>
                <a:effectLst/>
                <a:latin typeface="+mn-lt"/>
              </a:rPr>
              <a:t>La forma general de una función racional es </a:t>
            </a:r>
            <a:r>
              <a:rPr kumimoji="0" lang="es-CO" altLang="es-CO" b="0" i="0" u="none" strike="noStrike" cap="none" normalizeH="0" baseline="0" dirty="0" smtClean="0">
                <a:ln>
                  <a:noFill/>
                </a:ln>
                <a:solidFill>
                  <a:schemeClr val="tx1"/>
                </a:solidFill>
                <a:effectLst/>
                <a:latin typeface="+mn-lt"/>
              </a:rPr>
              <a:t>  </a:t>
            </a:r>
            <a:r>
              <a:rPr kumimoji="0" lang="es-CO" altLang="es-CO" b="0" i="0" u="none" strike="noStrike" cap="none" normalizeH="0" baseline="0" dirty="0" smtClean="0">
                <a:ln>
                  <a:noFill/>
                </a:ln>
                <a:solidFill>
                  <a:srgbClr val="393939"/>
                </a:solidFill>
                <a:effectLst/>
                <a:latin typeface="+mn-lt"/>
              </a:rPr>
              <a:t>         , donde </a:t>
            </a:r>
            <a:r>
              <a:rPr kumimoji="0" lang="es-CO" altLang="es-CO" b="0" i="1" u="none" strike="noStrike" cap="none" normalizeH="0" baseline="0" dirty="0" smtClean="0">
                <a:ln>
                  <a:noFill/>
                </a:ln>
                <a:solidFill>
                  <a:srgbClr val="393939"/>
                </a:solidFill>
                <a:effectLst/>
                <a:latin typeface="+mn-lt"/>
              </a:rPr>
              <a:t>p </a:t>
            </a:r>
            <a:r>
              <a:rPr kumimoji="0" lang="es-CO" altLang="es-CO" b="0" i="0" u="none" strike="noStrike" cap="none" normalizeH="0" baseline="0" dirty="0" smtClean="0">
                <a:ln>
                  <a:noFill/>
                </a:ln>
                <a:solidFill>
                  <a:srgbClr val="393939"/>
                </a:solidFill>
                <a:effectLst/>
                <a:latin typeface="+mn-lt"/>
              </a:rPr>
              <a:t>( </a:t>
            </a:r>
            <a:r>
              <a:rPr kumimoji="0" lang="es-CO" altLang="es-CO" b="0" i="1" u="none" strike="noStrike" cap="none" normalizeH="0" baseline="0" dirty="0" smtClean="0">
                <a:ln>
                  <a:noFill/>
                </a:ln>
                <a:solidFill>
                  <a:srgbClr val="393939"/>
                </a:solidFill>
                <a:effectLst/>
                <a:latin typeface="+mn-lt"/>
              </a:rPr>
              <a:t>x </a:t>
            </a:r>
            <a:r>
              <a:rPr kumimoji="0" lang="es-CO" altLang="es-CO" b="0" i="0" u="none" strike="noStrike" cap="none" normalizeH="0" baseline="0" dirty="0" smtClean="0">
                <a:ln>
                  <a:noFill/>
                </a:ln>
                <a:solidFill>
                  <a:srgbClr val="393939"/>
                </a:solidFill>
                <a:effectLst/>
                <a:latin typeface="+mn-lt"/>
              </a:rPr>
              <a:t>) y </a:t>
            </a:r>
            <a:r>
              <a:rPr kumimoji="0" lang="es-CO" altLang="es-CO" b="0" i="1" u="none" strike="noStrike" cap="none" normalizeH="0" baseline="0" dirty="0" smtClean="0">
                <a:ln>
                  <a:noFill/>
                </a:ln>
                <a:solidFill>
                  <a:srgbClr val="393939"/>
                </a:solidFill>
                <a:effectLst/>
                <a:latin typeface="+mn-lt"/>
              </a:rPr>
              <a:t>q </a:t>
            </a:r>
            <a:r>
              <a:rPr kumimoji="0" lang="es-CO" altLang="es-CO" b="0" i="0" u="none" strike="noStrike" cap="none" normalizeH="0" baseline="0" dirty="0" smtClean="0">
                <a:ln>
                  <a:noFill/>
                </a:ln>
                <a:solidFill>
                  <a:srgbClr val="393939"/>
                </a:solidFill>
                <a:effectLst/>
                <a:latin typeface="+mn-lt"/>
              </a:rPr>
              <a:t>( </a:t>
            </a:r>
            <a:r>
              <a:rPr kumimoji="0" lang="es-CO" altLang="es-CO" b="0" i="1" u="none" strike="noStrike" cap="none" normalizeH="0" baseline="0" dirty="0" smtClean="0">
                <a:ln>
                  <a:noFill/>
                </a:ln>
                <a:solidFill>
                  <a:srgbClr val="393939"/>
                </a:solidFill>
                <a:effectLst/>
                <a:latin typeface="+mn-lt"/>
              </a:rPr>
              <a:t>x </a:t>
            </a:r>
            <a:r>
              <a:rPr kumimoji="0" lang="es-CO" altLang="es-CO" b="0" i="0" u="none" strike="noStrike" cap="none" normalizeH="0" baseline="0" dirty="0" smtClean="0">
                <a:ln>
                  <a:noFill/>
                </a:ln>
                <a:solidFill>
                  <a:srgbClr val="393939"/>
                </a:solidFill>
                <a:effectLst/>
                <a:latin typeface="+mn-lt"/>
              </a:rPr>
              <a:t>) son polinomios y </a:t>
            </a:r>
            <a:r>
              <a:rPr kumimoji="0" lang="es-CO" altLang="es-CO" b="0" i="1" u="none" strike="noStrike" cap="none" normalizeH="0" baseline="0" dirty="0" smtClean="0">
                <a:ln>
                  <a:noFill/>
                </a:ln>
                <a:solidFill>
                  <a:srgbClr val="393939"/>
                </a:solidFill>
                <a:effectLst/>
                <a:latin typeface="+mn-lt"/>
              </a:rPr>
              <a:t>q </a:t>
            </a:r>
            <a:r>
              <a:rPr kumimoji="0" lang="es-CO" altLang="es-CO" b="0" i="0" u="none" strike="noStrike" cap="none" normalizeH="0" baseline="0" dirty="0" smtClean="0">
                <a:ln>
                  <a:noFill/>
                </a:ln>
                <a:solidFill>
                  <a:srgbClr val="393939"/>
                </a:solidFill>
                <a:effectLst/>
                <a:latin typeface="+mn-lt"/>
              </a:rPr>
              <a:t>( </a:t>
            </a:r>
            <a:r>
              <a:rPr kumimoji="0" lang="es-CO" altLang="es-CO" b="0" i="1" u="none" strike="noStrike" cap="none" normalizeH="0" baseline="0" dirty="0" smtClean="0">
                <a:ln>
                  <a:noFill/>
                </a:ln>
                <a:solidFill>
                  <a:srgbClr val="393939"/>
                </a:solidFill>
                <a:effectLst/>
                <a:latin typeface="+mn-lt"/>
              </a:rPr>
              <a:t>x </a:t>
            </a:r>
            <a:r>
              <a:rPr kumimoji="0" lang="es-CO" altLang="es-CO" b="0" i="0" u="none" strike="noStrike" cap="none" normalizeH="0" baseline="0" dirty="0" smtClean="0">
                <a:ln>
                  <a:noFill/>
                </a:ln>
                <a:solidFill>
                  <a:srgbClr val="393939"/>
                </a:solidFill>
                <a:effectLst/>
                <a:latin typeface="+mn-lt"/>
              </a:rPr>
              <a:t>) ≠ 0</a:t>
            </a:r>
            <a:r>
              <a:rPr kumimoji="0" lang="es-CO" altLang="es-CO" sz="1200" b="0" i="0" u="none" strike="noStrike" cap="none" normalizeH="0" baseline="0" dirty="0" smtClean="0">
                <a:ln>
                  <a:noFill/>
                </a:ln>
                <a:solidFill>
                  <a:srgbClr val="393939"/>
                </a:solidFill>
                <a:effectLst/>
                <a:latin typeface="Noto Sans"/>
              </a:rPr>
              <a:t>.</a:t>
            </a:r>
            <a:r>
              <a:rPr kumimoji="0" lang="es-CO" altLang="es-CO" sz="1100" b="0" i="0" u="none" strike="noStrike" cap="none" normalizeH="0" baseline="0" dirty="0" smtClean="0">
                <a:ln>
                  <a:noFill/>
                </a:ln>
                <a:solidFill>
                  <a:schemeClr val="tx1"/>
                </a:solidFill>
                <a:effectLst/>
              </a:rPr>
              <a:t> </a:t>
            </a: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pic>
        <p:nvPicPr>
          <p:cNvPr id="2050" name="Picture 2" descr="https://www.varsitytutors.com/assets/vt-hotmath-legacy/hotmath_help/spanish/topics/rational-functions/image0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6861" y="2763636"/>
            <a:ext cx="395677" cy="81797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www.varsitytutors.com/assets/vt-hotmath-legacy/hotmath_help/spanish/topics/rational-functions/image00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7719" y="4718573"/>
            <a:ext cx="2828870" cy="711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813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630659" y="930454"/>
            <a:ext cx="9046698" cy="5655530"/>
          </a:xfrm>
        </p:spPr>
        <p:txBody>
          <a:bodyPr/>
          <a:lstStyle/>
          <a:p>
            <a:pPr marL="0" indent="0">
              <a:buNone/>
            </a:pPr>
            <a:r>
              <a:rPr lang="es-CO" dirty="0" smtClean="0"/>
              <a:t>La función padre de una función racional es              y la gráfica es una hipérbola .</a:t>
            </a:r>
          </a:p>
          <a:p>
            <a:pPr marL="0" indent="0">
              <a:buNone/>
            </a:pPr>
            <a:endParaRPr lang="es-CO" dirty="0"/>
          </a:p>
          <a:p>
            <a:pPr marL="0" indent="0">
              <a:buNone/>
            </a:pPr>
            <a:endParaRPr lang="es-CO" dirty="0" smtClean="0"/>
          </a:p>
          <a:p>
            <a:pPr marL="0" indent="0">
              <a:buNone/>
            </a:pPr>
            <a:endParaRPr lang="es-CO" dirty="0"/>
          </a:p>
          <a:p>
            <a:pPr marL="0" indent="0">
              <a:buNone/>
            </a:pPr>
            <a:endParaRPr lang="es-CO" dirty="0" smtClean="0"/>
          </a:p>
          <a:p>
            <a:pPr marL="0" indent="0">
              <a:buNone/>
            </a:pPr>
            <a:endParaRPr lang="es-CO" dirty="0"/>
          </a:p>
          <a:p>
            <a:pPr marL="0" indent="0">
              <a:buNone/>
            </a:pPr>
            <a:endParaRPr lang="es-CO" dirty="0" smtClean="0"/>
          </a:p>
          <a:p>
            <a:pPr marL="0" indent="0">
              <a:buNone/>
            </a:pPr>
            <a:endParaRPr lang="es-CO" dirty="0"/>
          </a:p>
          <a:p>
            <a:pPr marL="0" indent="0">
              <a:buNone/>
            </a:pPr>
            <a:endParaRPr lang="es-CO" dirty="0" smtClean="0"/>
          </a:p>
          <a:p>
            <a:pPr marL="0" indent="0">
              <a:buNone/>
            </a:pPr>
            <a:r>
              <a:rPr lang="es-CO" dirty="0" smtClean="0"/>
              <a:t>El dominio y rango es el conjunto de todos los números reales excepto 0.</a:t>
            </a:r>
            <a:endParaRPr lang="es-CO" dirty="0"/>
          </a:p>
        </p:txBody>
      </p:sp>
      <p:pic>
        <p:nvPicPr>
          <p:cNvPr id="3074" name="Picture 2" descr="https://www.varsitytutors.com/assets/vt-hotmath-legacy/hotmath_help/spanish/topics/rational-functions/image00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1763" y="897710"/>
            <a:ext cx="757052" cy="492686"/>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p:cNvPicPr>
            <a:picLocks noChangeAspect="1"/>
          </p:cNvPicPr>
          <p:nvPr/>
        </p:nvPicPr>
        <p:blipFill>
          <a:blip r:embed="rId3"/>
          <a:stretch>
            <a:fillRect/>
          </a:stretch>
        </p:blipFill>
        <p:spPr>
          <a:xfrm>
            <a:off x="4864263" y="1589648"/>
            <a:ext cx="2857500" cy="2857500"/>
          </a:xfrm>
          <a:prstGeom prst="rect">
            <a:avLst/>
          </a:prstGeom>
        </p:spPr>
      </p:pic>
      <p:pic>
        <p:nvPicPr>
          <p:cNvPr id="3076" name="Picture 4" descr="https://www.varsitytutors.com/assets/vt-hotmath-legacy/hotmath_help/spanish/topics/rational-functions/image005-spanish.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4590" y="5688076"/>
            <a:ext cx="1769924" cy="698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0745092"/>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TotalTime>
  <Words>49</Words>
  <Application>Microsoft Office PowerPoint</Application>
  <PresentationFormat>Panorámica</PresentationFormat>
  <Paragraphs>19</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Century Gothic</vt:lpstr>
      <vt:lpstr>Noto Sans</vt:lpstr>
      <vt:lpstr>Wingdings 3</vt:lpstr>
      <vt:lpstr>Espiral</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dc:creator>
  <cp:lastModifiedBy>DANIEL</cp:lastModifiedBy>
  <cp:revision>5</cp:revision>
  <dcterms:created xsi:type="dcterms:W3CDTF">2018-03-20T15:00:02Z</dcterms:created>
  <dcterms:modified xsi:type="dcterms:W3CDTF">2018-03-20T15:31:34Z</dcterms:modified>
</cp:coreProperties>
</file>