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620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584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5562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520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853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02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0248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935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853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915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171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F714D-2849-4DA0-A17F-A6AFF3CD4788}" type="datetimeFigureOut">
              <a:rPr lang="en-MY" smtClean="0"/>
              <a:t>1/1/2018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A5138-176B-4BB3-858D-A9D99089362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437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8"/>
          <p:cNvSpPr txBox="1">
            <a:spLocks noChangeArrowheads="1"/>
          </p:cNvSpPr>
          <p:nvPr/>
        </p:nvSpPr>
        <p:spPr bwMode="auto">
          <a:xfrm>
            <a:off x="540068" y="197576"/>
            <a:ext cx="77724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tri">
            <a:solidFill>
              <a:srgbClr val="33CC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baseline="0">
                <a:solidFill>
                  <a:srgbClr val="0000CC"/>
                </a:solidFill>
                <a:latin typeface="Arial Narrow" panose="020B0606020202030204" pitchFamily="34" charset="0"/>
                <a:cs typeface="Arabic Transparent" pitchFamily="2" charset="-78"/>
              </a:rPr>
              <a:t>Criteria for Spontaneous Redox Reactions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017287"/>
              </p:ext>
            </p:extLst>
          </p:nvPr>
        </p:nvGraphicFramePr>
        <p:xfrm>
          <a:off x="540068" y="1264919"/>
          <a:ext cx="8207691" cy="50546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03132"/>
                <a:gridCol w="2575560"/>
                <a:gridCol w="3428999"/>
              </a:tblGrid>
              <a:tr h="1087120">
                <a:tc>
                  <a:txBody>
                    <a:bodyPr/>
                    <a:lstStyle/>
                    <a:p>
                      <a:pPr algn="ctr"/>
                      <a:r>
                        <a:rPr lang="en-MY" sz="2400" dirty="0" smtClean="0"/>
                        <a:t>At</a:t>
                      </a:r>
                      <a:r>
                        <a:rPr lang="en-MY" sz="2400" baseline="0" dirty="0" smtClean="0"/>
                        <a:t> Standard Condition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dirty="0" smtClean="0"/>
                        <a:t>At Non-standard Condition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dirty="0" smtClean="0"/>
                        <a:t>Spontaneity</a:t>
                      </a:r>
                      <a:r>
                        <a:rPr lang="en-MY" sz="2400" baseline="0" dirty="0" smtClean="0"/>
                        <a:t> of Reaction</a:t>
                      </a:r>
                      <a:endParaRPr lang="en-MY" sz="2400" dirty="0"/>
                    </a:p>
                  </a:txBody>
                  <a:tcPr/>
                </a:tc>
              </a:tr>
              <a:tr h="1259841">
                <a:tc>
                  <a:txBody>
                    <a:bodyPr/>
                    <a:lstStyle/>
                    <a:p>
                      <a:pPr algn="ctr"/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2400" dirty="0"/>
                    </a:p>
                  </a:txBody>
                  <a:tcPr/>
                </a:tc>
              </a:tr>
              <a:tr h="1173480">
                <a:tc>
                  <a:txBody>
                    <a:bodyPr/>
                    <a:lstStyle/>
                    <a:p>
                      <a:pPr algn="ctr"/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2400" dirty="0"/>
                    </a:p>
                  </a:txBody>
                  <a:tcPr/>
                </a:tc>
              </a:tr>
              <a:tr h="1534159">
                <a:tc>
                  <a:txBody>
                    <a:bodyPr/>
                    <a:lstStyle/>
                    <a:p>
                      <a:pPr algn="ctr"/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49"/>
          <p:cNvSpPr>
            <a:spLocks noChangeArrowheads="1"/>
          </p:cNvSpPr>
          <p:nvPr/>
        </p:nvSpPr>
        <p:spPr bwMode="auto">
          <a:xfrm>
            <a:off x="838200" y="2559729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baseline="0" dirty="0" err="1"/>
              <a:t>E</a:t>
            </a:r>
            <a:r>
              <a:rPr lang="en-US" sz="3200" b="1" i="1" baseline="30000" dirty="0" err="1"/>
              <a:t>o</a:t>
            </a:r>
            <a:r>
              <a:rPr lang="en-US" sz="3200" b="1" i="1" baseline="-25000" dirty="0" err="1"/>
              <a:t>cell</a:t>
            </a:r>
            <a:r>
              <a:rPr lang="en-US" sz="3200" b="1" i="1" baseline="-25000" dirty="0"/>
              <a:t> </a:t>
            </a:r>
            <a:r>
              <a:rPr lang="en-US" sz="3200" b="1" baseline="0" dirty="0"/>
              <a:t>&gt; 0</a:t>
            </a:r>
            <a:endParaRPr lang="en-US" sz="3200" b="1" i="1" baseline="-25000" dirty="0"/>
          </a:p>
        </p:txBody>
      </p:sp>
      <p:sp>
        <p:nvSpPr>
          <p:cNvPr id="7" name="Rectangle 50"/>
          <p:cNvSpPr>
            <a:spLocks noChangeArrowheads="1"/>
          </p:cNvSpPr>
          <p:nvPr/>
        </p:nvSpPr>
        <p:spPr bwMode="auto">
          <a:xfrm>
            <a:off x="838200" y="3880941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baseline="0" dirty="0" err="1"/>
              <a:t>E</a:t>
            </a:r>
            <a:r>
              <a:rPr lang="en-US" sz="3200" b="1" i="1" baseline="30000" dirty="0" err="1"/>
              <a:t>o</a:t>
            </a:r>
            <a:r>
              <a:rPr lang="en-US" sz="3200" b="1" i="1" baseline="-25000" dirty="0" err="1"/>
              <a:t>cell</a:t>
            </a:r>
            <a:r>
              <a:rPr lang="en-US" sz="3200" b="1" i="1" baseline="-25000" dirty="0"/>
              <a:t> </a:t>
            </a:r>
            <a:r>
              <a:rPr lang="en-US" sz="3200" b="1" i="1" baseline="0" dirty="0"/>
              <a:t>=</a:t>
            </a:r>
            <a:r>
              <a:rPr lang="en-US" sz="3200" b="1" baseline="0" dirty="0"/>
              <a:t> 0</a:t>
            </a:r>
            <a:endParaRPr lang="en-US" sz="3200" b="1" i="1" baseline="-25000" dirty="0"/>
          </a:p>
        </p:txBody>
      </p:sp>
      <p:sp>
        <p:nvSpPr>
          <p:cNvPr id="8" name="Rectangle 51"/>
          <p:cNvSpPr>
            <a:spLocks noChangeArrowheads="1"/>
          </p:cNvSpPr>
          <p:nvPr/>
        </p:nvSpPr>
        <p:spPr bwMode="auto">
          <a:xfrm>
            <a:off x="838200" y="5166359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baseline="0" dirty="0" err="1"/>
              <a:t>E</a:t>
            </a:r>
            <a:r>
              <a:rPr lang="en-US" sz="3200" b="1" i="1" baseline="30000" dirty="0" err="1"/>
              <a:t>o</a:t>
            </a:r>
            <a:r>
              <a:rPr lang="en-US" sz="3200" b="1" i="1" baseline="-25000" dirty="0" err="1"/>
              <a:t>cell</a:t>
            </a:r>
            <a:r>
              <a:rPr lang="en-US" sz="3200" b="1" i="1" baseline="-25000" dirty="0"/>
              <a:t> </a:t>
            </a:r>
            <a:r>
              <a:rPr lang="en-US" sz="3200" b="1" i="1" baseline="0" dirty="0"/>
              <a:t>&lt;</a:t>
            </a:r>
            <a:r>
              <a:rPr lang="en-US" sz="3200" b="1" baseline="0" dirty="0"/>
              <a:t> 0</a:t>
            </a:r>
            <a:endParaRPr lang="en-US" sz="3200" b="1" i="1" baseline="-25000" dirty="0"/>
          </a:p>
        </p:txBody>
      </p:sp>
      <p:sp>
        <p:nvSpPr>
          <p:cNvPr id="9" name="Text Box 52"/>
          <p:cNvSpPr txBox="1">
            <a:spLocks noChangeArrowheads="1"/>
          </p:cNvSpPr>
          <p:nvPr/>
        </p:nvSpPr>
        <p:spPr bwMode="auto">
          <a:xfrm>
            <a:off x="5227320" y="2475860"/>
            <a:ext cx="4953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 dirty="0">
                <a:solidFill>
                  <a:schemeClr val="tx1"/>
                </a:solidFill>
              </a:rPr>
              <a:t>The reaction occurs </a:t>
            </a:r>
            <a:r>
              <a:rPr lang="en-US" sz="2800" b="1" baseline="0" dirty="0">
                <a:solidFill>
                  <a:srgbClr val="0000CC"/>
                </a:solidFill>
              </a:rPr>
              <a:t>spontaneously.</a:t>
            </a:r>
          </a:p>
        </p:txBody>
      </p:sp>
      <p:sp>
        <p:nvSpPr>
          <p:cNvPr id="10" name="Text Box 53"/>
          <p:cNvSpPr txBox="1">
            <a:spLocks noChangeArrowheads="1"/>
          </p:cNvSpPr>
          <p:nvPr/>
        </p:nvSpPr>
        <p:spPr bwMode="auto">
          <a:xfrm>
            <a:off x="5410200" y="3699556"/>
            <a:ext cx="30851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 dirty="0">
                <a:solidFill>
                  <a:schemeClr val="tx1"/>
                </a:solidFill>
              </a:rPr>
              <a:t>The reaction is at </a:t>
            </a:r>
            <a:r>
              <a:rPr lang="en-US" sz="2800" b="1" baseline="0" dirty="0">
                <a:solidFill>
                  <a:srgbClr val="C00000"/>
                </a:solidFill>
              </a:rPr>
              <a:t>equilibrium.</a:t>
            </a:r>
          </a:p>
        </p:txBody>
      </p:sp>
      <p:sp>
        <p:nvSpPr>
          <p:cNvPr id="11" name="Text Box 54"/>
          <p:cNvSpPr txBox="1">
            <a:spLocks noChangeArrowheads="1"/>
          </p:cNvSpPr>
          <p:nvPr/>
        </p:nvSpPr>
        <p:spPr bwMode="auto">
          <a:xfrm>
            <a:off x="5410200" y="4931209"/>
            <a:ext cx="30851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0" dirty="0">
                <a:solidFill>
                  <a:schemeClr val="tx1"/>
                </a:solidFill>
              </a:rPr>
              <a:t>The reaction is </a:t>
            </a:r>
            <a:r>
              <a:rPr lang="en-US" sz="2800" b="1" baseline="0" dirty="0">
                <a:solidFill>
                  <a:srgbClr val="C00000"/>
                </a:solidFill>
              </a:rPr>
              <a:t>non-spontaneous</a:t>
            </a:r>
            <a:r>
              <a:rPr lang="en-US" sz="2800" b="1" baseline="0" dirty="0" smtClean="0">
                <a:solidFill>
                  <a:srgbClr val="C00000"/>
                </a:solidFill>
              </a:rPr>
              <a:t>.</a:t>
            </a:r>
            <a:endParaRPr lang="en-US" sz="2800" b="1" baseline="0" dirty="0">
              <a:solidFill>
                <a:srgbClr val="C00000"/>
              </a:solidFill>
            </a:endParaRPr>
          </a:p>
        </p:txBody>
      </p:sp>
      <p:sp>
        <p:nvSpPr>
          <p:cNvPr id="12" name="Rectangle 49"/>
          <p:cNvSpPr>
            <a:spLocks noChangeArrowheads="1"/>
          </p:cNvSpPr>
          <p:nvPr/>
        </p:nvSpPr>
        <p:spPr bwMode="auto">
          <a:xfrm>
            <a:off x="3124200" y="2559729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baseline="0" dirty="0" err="1" smtClean="0"/>
              <a:t>E</a:t>
            </a:r>
            <a:r>
              <a:rPr lang="en-US" sz="3200" b="1" i="1" baseline="-25000" dirty="0" err="1" smtClean="0"/>
              <a:t>cell</a:t>
            </a:r>
            <a:r>
              <a:rPr lang="en-US" sz="3200" b="1" i="1" baseline="-25000" dirty="0" smtClean="0"/>
              <a:t> </a:t>
            </a:r>
            <a:r>
              <a:rPr lang="en-US" sz="3200" b="1" baseline="0" dirty="0"/>
              <a:t>&gt; 0</a:t>
            </a:r>
            <a:endParaRPr lang="en-US" sz="3200" b="1" i="1" baseline="-25000" dirty="0"/>
          </a:p>
        </p:txBody>
      </p:sp>
      <p:sp>
        <p:nvSpPr>
          <p:cNvPr id="13" name="Rectangle 50"/>
          <p:cNvSpPr>
            <a:spLocks noChangeArrowheads="1"/>
          </p:cNvSpPr>
          <p:nvPr/>
        </p:nvSpPr>
        <p:spPr bwMode="auto">
          <a:xfrm>
            <a:off x="3124200" y="3880941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baseline="0" dirty="0" err="1" smtClean="0"/>
              <a:t>E</a:t>
            </a:r>
            <a:r>
              <a:rPr lang="en-US" sz="3200" b="1" i="1" baseline="-25000" dirty="0" err="1" smtClean="0"/>
              <a:t>cell</a:t>
            </a:r>
            <a:r>
              <a:rPr lang="en-US" sz="3200" b="1" i="1" baseline="-25000" dirty="0" smtClean="0"/>
              <a:t> </a:t>
            </a:r>
            <a:r>
              <a:rPr lang="en-US" sz="3200" b="1" i="1" baseline="0" dirty="0"/>
              <a:t>=</a:t>
            </a:r>
            <a:r>
              <a:rPr lang="en-US" sz="3200" b="1" baseline="0" dirty="0"/>
              <a:t> 0</a:t>
            </a:r>
            <a:endParaRPr lang="en-US" sz="3200" b="1" i="1" baseline="-25000" dirty="0"/>
          </a:p>
        </p:txBody>
      </p:sp>
      <p:sp>
        <p:nvSpPr>
          <p:cNvPr id="14" name="Rectangle 51"/>
          <p:cNvSpPr>
            <a:spLocks noChangeArrowheads="1"/>
          </p:cNvSpPr>
          <p:nvPr/>
        </p:nvSpPr>
        <p:spPr bwMode="auto">
          <a:xfrm>
            <a:off x="3124200" y="5166359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baseline="0" dirty="0" err="1" smtClean="0"/>
              <a:t>E</a:t>
            </a:r>
            <a:r>
              <a:rPr lang="en-US" sz="3200" b="1" i="1" baseline="-25000" dirty="0" err="1" smtClean="0"/>
              <a:t>cell</a:t>
            </a:r>
            <a:r>
              <a:rPr lang="en-US" sz="3200" b="1" i="1" baseline="-25000" dirty="0" smtClean="0"/>
              <a:t> </a:t>
            </a:r>
            <a:r>
              <a:rPr lang="en-US" sz="3200" b="1" i="1" baseline="0" dirty="0"/>
              <a:t>&lt;</a:t>
            </a:r>
            <a:r>
              <a:rPr lang="en-US" sz="3200" b="1" baseline="0" dirty="0"/>
              <a:t> 0</a:t>
            </a:r>
            <a:endParaRPr lang="en-US" sz="3200" b="1" i="1" baseline="-25000" dirty="0"/>
          </a:p>
        </p:txBody>
      </p:sp>
    </p:spTree>
    <p:extLst>
      <p:ext uri="{BB962C8B-B14F-4D97-AF65-F5344CB8AC3E}">
        <p14:creationId xmlns:p14="http://schemas.microsoft.com/office/powerpoint/2010/main" val="251256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Arabic Transparent</vt:lpstr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2018-01-01T14:04:23Z</dcterms:created>
  <dcterms:modified xsi:type="dcterms:W3CDTF">2018-01-01T14:15:34Z</dcterms:modified>
</cp:coreProperties>
</file>