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notesSlides/notesSlide14.xml" ContentType="application/vnd.openxmlformats-officedocument.presentationml.notesSlide+xml"/>
  <Override PartName="/ppt/charts/chart2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309" r:id="rId2"/>
    <p:sldId id="301" r:id="rId3"/>
    <p:sldId id="258" r:id="rId4"/>
    <p:sldId id="269" r:id="rId5"/>
    <p:sldId id="273" r:id="rId6"/>
    <p:sldId id="274" r:id="rId7"/>
    <p:sldId id="275" r:id="rId8"/>
    <p:sldId id="276" r:id="rId9"/>
    <p:sldId id="266" r:id="rId10"/>
    <p:sldId id="277" r:id="rId11"/>
    <p:sldId id="279" r:id="rId12"/>
    <p:sldId id="310" r:id="rId13"/>
    <p:sldId id="311" r:id="rId14"/>
    <p:sldId id="312" r:id="rId15"/>
    <p:sldId id="313" r:id="rId16"/>
    <p:sldId id="314" r:id="rId17"/>
    <p:sldId id="315" r:id="rId18"/>
  </p:sldIdLst>
  <p:sldSz cx="9144000" cy="5715000" type="screen16x1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6600CC"/>
    <a:srgbClr val="4B4599"/>
    <a:srgbClr val="524D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24" autoAdjust="0"/>
  </p:normalViewPr>
  <p:slideViewPr>
    <p:cSldViewPr>
      <p:cViewPr varScale="1">
        <p:scale>
          <a:sx n="82" d="100"/>
          <a:sy n="82" d="100"/>
        </p:scale>
        <p:origin x="792" y="8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xVal>
            <c:numRef>
              <c:f>Hoja1!$A$1:$A$6</c:f>
              <c:numCache>
                <c:formatCode>General</c:formatCode>
                <c:ptCount val="6"/>
                <c:pt idx="0">
                  <c:v>1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</c:numCache>
            </c:numRef>
          </c:xVal>
          <c:yVal>
            <c:numRef>
              <c:f>Hoja1!$B$1:$B$6</c:f>
              <c:numCache>
                <c:formatCode>General</c:formatCode>
                <c:ptCount val="6"/>
                <c:pt idx="0">
                  <c:v>150</c:v>
                </c:pt>
                <c:pt idx="1">
                  <c:v>450</c:v>
                </c:pt>
                <c:pt idx="2">
                  <c:v>600</c:v>
                </c:pt>
                <c:pt idx="3">
                  <c:v>750</c:v>
                </c:pt>
                <c:pt idx="4">
                  <c:v>900</c:v>
                </c:pt>
                <c:pt idx="5">
                  <c:v>1050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DBB-4139-9721-0D054F6115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9125120"/>
        <c:axId val="99131392"/>
      </c:scatterChart>
      <c:valAx>
        <c:axId val="99125120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ES"/>
                  <a:t>Kilos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99131392"/>
        <c:crosses val="autoZero"/>
        <c:crossBetween val="midCat"/>
      </c:valAx>
      <c:valAx>
        <c:axId val="9913139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s-ES"/>
                  <a:t>Precio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99125120"/>
        <c:crosses val="autoZero"/>
        <c:crossBetween val="midCat"/>
      </c:valAx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3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xVal>
            <c:numRef>
              <c:f>Hoja1!$A$9:$A$14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6</c:v>
                </c:pt>
                <c:pt idx="5">
                  <c:v>9</c:v>
                </c:pt>
              </c:numCache>
            </c:numRef>
          </c:xVal>
          <c:yVal>
            <c:numRef>
              <c:f>Hoja1!$B$9:$B$14</c:f>
              <c:numCache>
                <c:formatCode>General</c:formatCode>
                <c:ptCount val="6"/>
                <c:pt idx="0">
                  <c:v>36</c:v>
                </c:pt>
                <c:pt idx="1">
                  <c:v>18</c:v>
                </c:pt>
                <c:pt idx="2">
                  <c:v>12</c:v>
                </c:pt>
                <c:pt idx="3">
                  <c:v>9</c:v>
                </c:pt>
                <c:pt idx="4">
                  <c:v>6</c:v>
                </c:pt>
                <c:pt idx="5">
                  <c:v>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ED0-4A34-A54E-8B0CFCA1C9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7956608"/>
        <c:axId val="97958528"/>
      </c:scatterChart>
      <c:valAx>
        <c:axId val="97956608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ES"/>
                  <a:t>Obreros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97958528"/>
        <c:crosses val="autoZero"/>
        <c:crossBetween val="midCat"/>
      </c:valAx>
      <c:valAx>
        <c:axId val="9795852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s-ES"/>
                  <a:t>Días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97956608"/>
        <c:crosses val="autoZero"/>
        <c:crossBetween val="midCat"/>
      </c:valAx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3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L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CBC04-4ABC-4425-86F9-36C559F9DD4B}" type="datetimeFigureOut">
              <a:rPr lang="es-ES" smtClean="0"/>
              <a:pPr/>
              <a:t>24/06/2018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3343EB-BAD3-431A-A541-B7A9B0EF8FC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343EB-BAD3-431A-A541-B7A9B0EF8FC4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343EB-BAD3-431A-A541-B7A9B0EF8FC4}" type="slidenum">
              <a:rPr lang="es-ES" smtClean="0"/>
              <a:pPr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78391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343EB-BAD3-431A-A541-B7A9B0EF8FC4}" type="slidenum">
              <a:rPr lang="es-ES" smtClean="0"/>
              <a:pPr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18847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343EB-BAD3-431A-A541-B7A9B0EF8FC4}" type="slidenum">
              <a:rPr lang="es-ES" smtClean="0"/>
              <a:pPr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51702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343EB-BAD3-431A-A541-B7A9B0EF8FC4}" type="slidenum">
              <a:rPr lang="es-ES" smtClean="0"/>
              <a:pPr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70382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343EB-BAD3-431A-A541-B7A9B0EF8FC4}" type="slidenum">
              <a:rPr lang="es-ES" smtClean="0"/>
              <a:pPr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8194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343EB-BAD3-431A-A541-B7A9B0EF8FC4}" type="slidenum">
              <a:rPr lang="es-ES" smtClean="0"/>
              <a:pPr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4373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343EB-BAD3-431A-A541-B7A9B0EF8FC4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343EB-BAD3-431A-A541-B7A9B0EF8FC4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343EB-BAD3-431A-A541-B7A9B0EF8FC4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343EB-BAD3-431A-A541-B7A9B0EF8FC4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343EB-BAD3-431A-A541-B7A9B0EF8FC4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343EB-BAD3-431A-A541-B7A9B0EF8FC4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343EB-BAD3-431A-A541-B7A9B0EF8FC4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343EB-BAD3-431A-A541-B7A9B0EF8FC4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2603500"/>
            <a:ext cx="6172200" cy="1578636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4169436"/>
            <a:ext cx="6172200" cy="11430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955121" y="946664"/>
            <a:ext cx="1905000" cy="381000"/>
          </a:xfrm>
        </p:spPr>
        <p:txBody>
          <a:bodyPr/>
          <a:lstStyle/>
          <a:p>
            <a:fld id="{E944FC75-911F-49FA-90D1-3BD47E1F1FF6}" type="datetimeFigureOut">
              <a:rPr lang="es-ES" smtClean="0"/>
              <a:pPr/>
              <a:t>24/06/2018</a:t>
            </a:fld>
            <a:endParaRPr lang="es-E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382069" y="3452720"/>
            <a:ext cx="3048000" cy="384048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5715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5715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5715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5715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5715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5715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5715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5715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5715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5715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5715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2857500"/>
            <a:ext cx="1295400" cy="10795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055627"/>
            <a:ext cx="641424" cy="5345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4583860"/>
            <a:ext cx="137160" cy="11430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4823460"/>
            <a:ext cx="274320" cy="22860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3746500"/>
            <a:ext cx="365760" cy="30480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107253"/>
            <a:ext cx="609600" cy="431270"/>
          </a:xfrm>
        </p:spPr>
        <p:txBody>
          <a:bodyPr/>
          <a:lstStyle/>
          <a:p>
            <a:fld id="{8E50D03B-CD3A-4027-B057-BEDF7A5B7C9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4FC75-911F-49FA-90D1-3BD47E1F1FF6}" type="datetimeFigureOut">
              <a:rPr lang="es-ES" smtClean="0"/>
              <a:pPr/>
              <a:t>24/06/2018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0D03B-CD3A-4027-B057-BEDF7A5B7C9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28868"/>
            <a:ext cx="1676400" cy="4876271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28867"/>
            <a:ext cx="6019800" cy="4876271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4FC75-911F-49FA-90D1-3BD47E1F1FF6}" type="datetimeFigureOut">
              <a:rPr lang="es-ES" smtClean="0"/>
              <a:pPr/>
              <a:t>24/06/2018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0D03B-CD3A-4027-B057-BEDF7A5B7C9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333500"/>
            <a:ext cx="7467600" cy="406146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944FC75-911F-49FA-90D1-3BD47E1F1FF6}" type="datetimeFigureOut">
              <a:rPr lang="es-ES" smtClean="0"/>
              <a:pPr/>
              <a:t>24/06/2018</a:t>
            </a:fld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E50D03B-CD3A-4027-B057-BEDF7A5B7C96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 dirty="0"/>
          </a:p>
        </p:txBody>
      </p:sp>
    </p:spTree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413000"/>
            <a:ext cx="6172200" cy="1711326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4175126"/>
            <a:ext cx="6172200" cy="11430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953756" y="943610"/>
            <a:ext cx="1905000" cy="381000"/>
          </a:xfrm>
        </p:spPr>
        <p:txBody>
          <a:bodyPr/>
          <a:lstStyle/>
          <a:p>
            <a:fld id="{E944FC75-911F-49FA-90D1-3BD47E1F1FF6}" type="datetimeFigureOut">
              <a:rPr lang="es-ES" smtClean="0"/>
              <a:pPr/>
              <a:t>24/06/2018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382256" y="3450336"/>
            <a:ext cx="3048000" cy="384048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5715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5715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5715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5715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5715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5715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5715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5715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5715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5715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2857500"/>
            <a:ext cx="1295400" cy="10795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055627"/>
            <a:ext cx="641424" cy="5345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4583860"/>
            <a:ext cx="137160" cy="11430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4826000"/>
            <a:ext cx="274320" cy="22860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3733240"/>
            <a:ext cx="365760" cy="30480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5715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107253"/>
            <a:ext cx="609600" cy="431270"/>
          </a:xfrm>
        </p:spPr>
        <p:txBody>
          <a:bodyPr/>
          <a:lstStyle/>
          <a:p>
            <a:fld id="{8E50D03B-CD3A-4027-B057-BEDF7A5B7C9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4FC75-911F-49FA-90D1-3BD47E1F1FF6}" type="datetimeFigureOut">
              <a:rPr lang="es-ES" smtClean="0"/>
              <a:pPr/>
              <a:t>24/06/2018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0D03B-CD3A-4027-B057-BEDF7A5B7C96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333500"/>
            <a:ext cx="3657600" cy="3810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333500"/>
            <a:ext cx="3657600" cy="3810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542"/>
            <a:ext cx="7543800" cy="9525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4FC75-911F-49FA-90D1-3BD47E1F1FF6}" type="datetimeFigureOut">
              <a:rPr lang="es-ES" smtClean="0"/>
              <a:pPr/>
              <a:t>24/06/2018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0D03B-CD3A-4027-B057-BEDF7A5B7C96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1968500"/>
            <a:ext cx="3657600" cy="32385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1968500"/>
            <a:ext cx="3657600" cy="32385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308100"/>
            <a:ext cx="3657600" cy="54864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308100"/>
            <a:ext cx="3657600" cy="54864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44FC75-911F-49FA-90D1-3BD47E1F1FF6}" type="datetimeFigureOut">
              <a:rPr lang="es-ES" smtClean="0"/>
              <a:pPr/>
              <a:t>24/06/2018</a:t>
            </a:fld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E50D03B-CD3A-4027-B057-BEDF7A5B7C96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 dirty="0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4FC75-911F-49FA-90D1-3BD47E1F1FF6}" type="datetimeFigureOut">
              <a:rPr lang="es-ES" smtClean="0"/>
              <a:pPr/>
              <a:t>24/06/2018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0D03B-CD3A-4027-B057-BEDF7A5B7C9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5715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897630" y="2628900"/>
            <a:ext cx="525780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28600"/>
            <a:ext cx="1527048" cy="415290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5715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5715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5715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5715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5715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13 Elipse"/>
          <p:cNvSpPr/>
          <p:nvPr/>
        </p:nvSpPr>
        <p:spPr>
          <a:xfrm>
            <a:off x="8156448" y="4762500"/>
            <a:ext cx="548640" cy="4572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28600"/>
            <a:ext cx="5638800" cy="527304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944FC75-911F-49FA-90D1-3BD47E1F1FF6}" type="datetimeFigureOut">
              <a:rPr lang="es-ES" smtClean="0"/>
              <a:pPr/>
              <a:t>24/06/2018</a:t>
            </a:fld>
            <a:endParaRPr lang="es-ES" dirty="0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E50D03B-CD3A-4027-B057-BEDF7A5B7C96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5715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8156448" y="4762500"/>
            <a:ext cx="548640" cy="4572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875913" y="2628900"/>
            <a:ext cx="525780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5715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dirty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20662"/>
            <a:ext cx="1524000" cy="4130040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5715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5715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5715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5715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5715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44FC75-911F-49FA-90D1-3BD47E1F1FF6}" type="datetimeFigureOut">
              <a:rPr lang="es-ES" smtClean="0"/>
              <a:pPr/>
              <a:t>24/06/2018</a:t>
            </a:fld>
            <a:endParaRPr lang="es-ES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E50D03B-CD3A-4027-B057-BEDF7A5B7C96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 dirty="0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5715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28866"/>
            <a:ext cx="7467600" cy="9525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7467600" cy="40614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757160" y="869538"/>
            <a:ext cx="1676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944FC75-911F-49FA-90D1-3BD47E1F1FF6}" type="datetimeFigureOut">
              <a:rPr lang="es-ES" smtClean="0"/>
              <a:pPr/>
              <a:t>24/06/2018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7256886" y="3083887"/>
            <a:ext cx="26670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5715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5715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5715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5715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8156448" y="4762500"/>
            <a:ext cx="548640" cy="4572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4778376"/>
            <a:ext cx="609600" cy="43434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E50D03B-CD3A-4027-B057-BEDF7A5B7C9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0.png"/><Relationship Id="rId3" Type="http://schemas.openxmlformats.org/officeDocument/2006/relationships/image" Target="../media/image8.gif"/><Relationship Id="rId7" Type="http://schemas.openxmlformats.org/officeDocument/2006/relationships/image" Target="../media/image4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0.png"/><Relationship Id="rId5" Type="http://schemas.openxmlformats.org/officeDocument/2006/relationships/image" Target="../media/image7.jpeg"/><Relationship Id="rId4" Type="http://schemas.openxmlformats.org/officeDocument/2006/relationships/image" Target="../media/image9.png"/><Relationship Id="rId9" Type="http://schemas.openxmlformats.org/officeDocument/2006/relationships/image" Target="../media/image43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2195736" y="3803573"/>
            <a:ext cx="678661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br>
              <a:rPr lang="es-CL" sz="2800" i="1" u="sng" dirty="0">
                <a:solidFill>
                  <a:srgbClr val="9933FF"/>
                </a:solidFill>
                <a:latin typeface="Gabriola" pitchFamily="82" charset="0"/>
              </a:rPr>
            </a:br>
            <a:r>
              <a:rPr lang="es-CL" sz="2800" i="1" u="sng" dirty="0">
                <a:solidFill>
                  <a:srgbClr val="9933FF"/>
                </a:solidFill>
                <a:latin typeface="Gabriola" pitchFamily="82" charset="0"/>
              </a:rPr>
              <a:t>Objetivo: </a:t>
            </a:r>
            <a:r>
              <a:rPr lang="es-CL" sz="2800" i="1" dirty="0">
                <a:solidFill>
                  <a:srgbClr val="9933FF"/>
                </a:solidFill>
                <a:latin typeface="Gabriola" pitchFamily="82" charset="0"/>
              </a:rPr>
              <a:t>  Conocer el concepto de proporción y sus propiedades</a:t>
            </a:r>
            <a:r>
              <a:rPr lang="es-CL" sz="2800" dirty="0">
                <a:solidFill>
                  <a:srgbClr val="9933FF"/>
                </a:solidFill>
                <a:latin typeface="Gabriola" pitchFamily="82" charset="0"/>
              </a:rPr>
              <a:t>.</a:t>
            </a:r>
            <a:br>
              <a:rPr lang="es-CL" sz="2800" dirty="0">
                <a:solidFill>
                  <a:srgbClr val="9933FF"/>
                </a:solidFill>
                <a:latin typeface="Gabriola" pitchFamily="82" charset="0"/>
              </a:rPr>
            </a:br>
            <a:endParaRPr lang="es-CL" sz="2800" dirty="0">
              <a:solidFill>
                <a:srgbClr val="9933FF"/>
              </a:solidFill>
              <a:latin typeface="Gabriola" pitchFamily="82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1785918" y="2641476"/>
            <a:ext cx="73580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rgbClr val="6600CC"/>
                </a:solidFill>
                <a:latin typeface="Segoe Print" pitchFamily="2" charset="0"/>
              </a:rPr>
              <a:t>Razones y proporciones</a:t>
            </a:r>
          </a:p>
        </p:txBody>
      </p:sp>
      <p:pic>
        <p:nvPicPr>
          <p:cNvPr id="15" name="14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7" t="11517" r="11818" b="4242"/>
          <a:stretch/>
        </p:blipFill>
        <p:spPr>
          <a:xfrm rot="21352278">
            <a:off x="600319" y="3070396"/>
            <a:ext cx="1173801" cy="702939"/>
          </a:xfrm>
          <a:prstGeom prst="rect">
            <a:avLst/>
          </a:prstGeom>
        </p:spPr>
      </p:pic>
      <p:pic>
        <p:nvPicPr>
          <p:cNvPr id="16" name="15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7" t="11517" r="11818" b="4242"/>
          <a:stretch/>
        </p:blipFill>
        <p:spPr>
          <a:xfrm rot="2239715">
            <a:off x="1326796" y="4162507"/>
            <a:ext cx="539682" cy="323192"/>
          </a:xfrm>
          <a:prstGeom prst="rect">
            <a:avLst/>
          </a:prstGeom>
        </p:spPr>
      </p:pic>
      <p:pic>
        <p:nvPicPr>
          <p:cNvPr id="17" name="16 Imagen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7" t="11517" r="11818" b="4242"/>
          <a:stretch/>
        </p:blipFill>
        <p:spPr>
          <a:xfrm rot="21019512">
            <a:off x="1944029" y="3834238"/>
            <a:ext cx="285959" cy="171249"/>
          </a:xfrm>
          <a:prstGeom prst="rect">
            <a:avLst/>
          </a:prstGeom>
        </p:spPr>
      </p:pic>
      <p:pic>
        <p:nvPicPr>
          <p:cNvPr id="18" name="17 Imagen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7" t="11517" r="11818" b="4242"/>
          <a:stretch/>
        </p:blipFill>
        <p:spPr>
          <a:xfrm rot="21019512">
            <a:off x="1663458" y="4896493"/>
            <a:ext cx="195331" cy="116976"/>
          </a:xfrm>
          <a:prstGeom prst="rect">
            <a:avLst/>
          </a:prstGeom>
        </p:spPr>
      </p:pic>
      <p:pic>
        <p:nvPicPr>
          <p:cNvPr id="19" name="18 Imagen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7" t="11517" r="11818" b="4242"/>
          <a:stretch/>
        </p:blipFill>
        <p:spPr>
          <a:xfrm rot="21019512">
            <a:off x="1087233" y="4592055"/>
            <a:ext cx="123696" cy="74076"/>
          </a:xfrm>
          <a:prstGeom prst="rect">
            <a:avLst/>
          </a:prstGeom>
        </p:spPr>
      </p:pic>
      <p:pic>
        <p:nvPicPr>
          <p:cNvPr id="10" name="Imagen 13">
            <a:extLst>
              <a:ext uri="{FF2B5EF4-FFF2-40B4-BE49-F238E27FC236}">
                <a16:creationId xmlns:a16="http://schemas.microsoft.com/office/drawing/2014/main" id="{690F1172-D458-4C08-BA53-516D90142DD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01329"/>
            <a:ext cx="1512168" cy="19474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29585709"/>
      </p:ext>
    </p:extLst>
  </p:cSld>
  <p:clrMapOvr>
    <a:masterClrMapping/>
  </p:clrMapOvr>
  <p:transition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/>
          <p:nvPr/>
        </p:nvSpPr>
        <p:spPr>
          <a:xfrm>
            <a:off x="0" y="5476893"/>
            <a:ext cx="2699792" cy="238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6" name="15 Rectángulo"/>
          <p:cNvSpPr/>
          <p:nvPr/>
        </p:nvSpPr>
        <p:spPr>
          <a:xfrm>
            <a:off x="2699792" y="5476893"/>
            <a:ext cx="3586720" cy="238107"/>
          </a:xfrm>
          <a:prstGeom prst="rect">
            <a:avLst/>
          </a:prstGeom>
          <a:solidFill>
            <a:srgbClr val="4B45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7" name="16 Rectángulo"/>
          <p:cNvSpPr/>
          <p:nvPr/>
        </p:nvSpPr>
        <p:spPr>
          <a:xfrm>
            <a:off x="6286512" y="5476893"/>
            <a:ext cx="2643206" cy="238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0" y="5432871"/>
            <a:ext cx="8892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/>
                </a:solidFill>
              </a:rPr>
              <a:t>Matemática</a:t>
            </a:r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7" t="11517" r="11818" b="4242"/>
          <a:stretch/>
        </p:blipFill>
        <p:spPr>
          <a:xfrm rot="21019512">
            <a:off x="8234239" y="4865333"/>
            <a:ext cx="419850" cy="251430"/>
          </a:xfrm>
          <a:prstGeom prst="rect">
            <a:avLst/>
          </a:prstGeom>
        </p:spPr>
      </p:pic>
      <p:sp>
        <p:nvSpPr>
          <p:cNvPr id="23" name="22 CuadroTexto"/>
          <p:cNvSpPr txBox="1"/>
          <p:nvPr/>
        </p:nvSpPr>
        <p:spPr>
          <a:xfrm>
            <a:off x="611560" y="49188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s-ES" sz="2400" dirty="0">
                <a:solidFill>
                  <a:schemeClr val="accent3">
                    <a:lumMod val="75000"/>
                  </a:schemeClr>
                </a:solidFill>
              </a:rPr>
              <a:t> Martina, al subir a un taxi, le pregunta al conductor como funciona el taxímetro. El conductor le explica que cuando se sube un pasajero se enciende el taxímetro el cual cada 200m va aumentado $70. Al terminar el viaje Martina pagó $1540. ¿Cuántos metros ha recorrido en el taxi?</a:t>
            </a:r>
          </a:p>
        </p:txBody>
      </p:sp>
      <p:graphicFrame>
        <p:nvGraphicFramePr>
          <p:cNvPr id="24" name="23 Tabla"/>
          <p:cNvGraphicFramePr>
            <a:graphicFrameLocks noGrp="1"/>
          </p:cNvGraphicFramePr>
          <p:nvPr/>
        </p:nvGraphicFramePr>
        <p:xfrm>
          <a:off x="4067944" y="3073524"/>
          <a:ext cx="4463998" cy="504190"/>
        </p:xfrm>
        <a:graphic>
          <a:graphicData uri="http://schemas.openxmlformats.org/drawingml/2006/table">
            <a:tbl>
              <a:tblPr/>
              <a:tblGrid>
                <a:gridCol w="1380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3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3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3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39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39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39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20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Precio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Km Recorridos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/>
          <p:nvPr/>
        </p:nvSpPr>
        <p:spPr>
          <a:xfrm>
            <a:off x="0" y="5476893"/>
            <a:ext cx="2699792" cy="238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6" name="15 Rectángulo"/>
          <p:cNvSpPr/>
          <p:nvPr/>
        </p:nvSpPr>
        <p:spPr>
          <a:xfrm>
            <a:off x="2699792" y="5476893"/>
            <a:ext cx="3586720" cy="238107"/>
          </a:xfrm>
          <a:prstGeom prst="rect">
            <a:avLst/>
          </a:prstGeom>
          <a:solidFill>
            <a:srgbClr val="4B45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7" name="16 Rectángulo"/>
          <p:cNvSpPr/>
          <p:nvPr/>
        </p:nvSpPr>
        <p:spPr>
          <a:xfrm>
            <a:off x="6286512" y="5476893"/>
            <a:ext cx="2643206" cy="238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0" y="5432871"/>
            <a:ext cx="8892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/>
                </a:solidFill>
              </a:rPr>
              <a:t>Matemática</a:t>
            </a:r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7" t="11517" r="11818" b="4242"/>
          <a:stretch/>
        </p:blipFill>
        <p:spPr>
          <a:xfrm rot="21019512">
            <a:off x="8234239" y="4865333"/>
            <a:ext cx="419850" cy="251430"/>
          </a:xfrm>
          <a:prstGeom prst="rect">
            <a:avLst/>
          </a:prstGeom>
        </p:spPr>
      </p:pic>
      <p:sp>
        <p:nvSpPr>
          <p:cNvPr id="22" name="21 CuadroTexto"/>
          <p:cNvSpPr txBox="1"/>
          <p:nvPr/>
        </p:nvSpPr>
        <p:spPr>
          <a:xfrm>
            <a:off x="827584" y="10279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s-ES" sz="2400" dirty="0">
                <a:solidFill>
                  <a:schemeClr val="accent4">
                    <a:lumMod val="75000"/>
                  </a:schemeClr>
                </a:solidFill>
              </a:rPr>
              <a:t> Tres kilos de papas cuestan $450 ¿Cuál es el valor de 5 kilos de papas?</a:t>
            </a:r>
          </a:p>
        </p:txBody>
      </p:sp>
      <p:sp>
        <p:nvSpPr>
          <p:cNvPr id="23" name="22 CuadroTexto"/>
          <p:cNvSpPr txBox="1"/>
          <p:nvPr/>
        </p:nvSpPr>
        <p:spPr>
          <a:xfrm>
            <a:off x="611560" y="2737291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s-ES" sz="2400" dirty="0">
                <a:solidFill>
                  <a:schemeClr val="accent3">
                    <a:lumMod val="75000"/>
                  </a:schemeClr>
                </a:solidFill>
              </a:rPr>
              <a:t> Tres obreros demorar 12 días en pintar una muralla ¿Cuánto demoran cuatro obreros en pintar en las mismas condiciones?</a:t>
            </a:r>
          </a:p>
        </p:txBody>
      </p:sp>
      <p:graphicFrame>
        <p:nvGraphicFramePr>
          <p:cNvPr id="24" name="23 Tabla"/>
          <p:cNvGraphicFramePr>
            <a:graphicFrameLocks noGrp="1"/>
          </p:cNvGraphicFramePr>
          <p:nvPr/>
        </p:nvGraphicFramePr>
        <p:xfrm>
          <a:off x="4283968" y="4801716"/>
          <a:ext cx="3791954" cy="504190"/>
        </p:xfrm>
        <a:graphic>
          <a:graphicData uri="http://schemas.openxmlformats.org/drawingml/2006/table">
            <a:tbl>
              <a:tblPr/>
              <a:tblGrid>
                <a:gridCol w="1172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6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65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65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65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65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20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5" name="24 Tabla"/>
          <p:cNvGraphicFramePr>
            <a:graphicFrameLocks noGrp="1"/>
          </p:cNvGraphicFramePr>
          <p:nvPr/>
        </p:nvGraphicFramePr>
        <p:xfrm>
          <a:off x="4283968" y="2137420"/>
          <a:ext cx="3791954" cy="504190"/>
        </p:xfrm>
        <a:graphic>
          <a:graphicData uri="http://schemas.openxmlformats.org/drawingml/2006/table">
            <a:tbl>
              <a:tblPr/>
              <a:tblGrid>
                <a:gridCol w="1172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6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65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65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65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65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20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/>
          <p:nvPr/>
        </p:nvSpPr>
        <p:spPr>
          <a:xfrm>
            <a:off x="0" y="5476893"/>
            <a:ext cx="2699792" cy="238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6" name="15 Rectángulo"/>
          <p:cNvSpPr/>
          <p:nvPr/>
        </p:nvSpPr>
        <p:spPr>
          <a:xfrm>
            <a:off x="2699792" y="5476893"/>
            <a:ext cx="3586720" cy="238107"/>
          </a:xfrm>
          <a:prstGeom prst="rect">
            <a:avLst/>
          </a:prstGeom>
          <a:solidFill>
            <a:srgbClr val="4B45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7" name="16 Rectángulo"/>
          <p:cNvSpPr/>
          <p:nvPr/>
        </p:nvSpPr>
        <p:spPr>
          <a:xfrm>
            <a:off x="6286512" y="5476893"/>
            <a:ext cx="2643206" cy="238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21" name="20 Imagen" descr="insign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7378" y="0"/>
            <a:ext cx="484182" cy="840093"/>
          </a:xfrm>
          <a:prstGeom prst="rect">
            <a:avLst/>
          </a:prstGeom>
        </p:spPr>
      </p:pic>
      <p:sp>
        <p:nvSpPr>
          <p:cNvPr id="10" name="9 CuadroTexto"/>
          <p:cNvSpPr txBox="1"/>
          <p:nvPr/>
        </p:nvSpPr>
        <p:spPr>
          <a:xfrm>
            <a:off x="0" y="5432871"/>
            <a:ext cx="8892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/>
                </a:solidFill>
              </a:rPr>
              <a:t>Matemática</a:t>
            </a:r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7" t="11517" r="11818" b="4242"/>
          <a:stretch/>
        </p:blipFill>
        <p:spPr>
          <a:xfrm rot="21019512">
            <a:off x="8234239" y="4865333"/>
            <a:ext cx="419850" cy="251430"/>
          </a:xfrm>
          <a:prstGeom prst="rect">
            <a:avLst/>
          </a:prstGeom>
        </p:spPr>
      </p:pic>
      <p:sp>
        <p:nvSpPr>
          <p:cNvPr id="19" name="18 Rectángulo"/>
          <p:cNvSpPr/>
          <p:nvPr/>
        </p:nvSpPr>
        <p:spPr>
          <a:xfrm>
            <a:off x="899592" y="625252"/>
            <a:ext cx="7488832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dirty="0">
                <a:solidFill>
                  <a:schemeClr val="accent3">
                    <a:lumMod val="50000"/>
                  </a:schemeClr>
                </a:solidFill>
              </a:rPr>
              <a:t>En matemática se utiliza el término </a:t>
            </a:r>
            <a:r>
              <a:rPr lang="es-ES" sz="2000" b="1" dirty="0">
                <a:solidFill>
                  <a:schemeClr val="accent3">
                    <a:lumMod val="50000"/>
                  </a:schemeClr>
                </a:solidFill>
              </a:rPr>
              <a:t>variable</a:t>
            </a:r>
            <a:r>
              <a:rPr lang="es-ES" sz="2000" dirty="0">
                <a:solidFill>
                  <a:schemeClr val="accent3">
                    <a:lumMod val="50000"/>
                  </a:schemeClr>
                </a:solidFill>
              </a:rPr>
              <a:t>. </a:t>
            </a:r>
          </a:p>
          <a:p>
            <a:endParaRPr lang="es-ES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s-ES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s-ES" b="1" dirty="0">
                <a:solidFill>
                  <a:schemeClr val="accent3">
                    <a:lumMod val="50000"/>
                  </a:schemeClr>
                </a:solidFill>
              </a:rPr>
              <a:t>Variable: </a:t>
            </a:r>
            <a:r>
              <a:rPr lang="es-ES" dirty="0">
                <a:solidFill>
                  <a:schemeClr val="accent3">
                    <a:lumMod val="50000"/>
                  </a:schemeClr>
                </a:solidFill>
              </a:rPr>
              <a:t>Es una letra o símbolo dentro de una expresión o fórmula matemática que representa una magnitud que toma diversos valores. </a:t>
            </a:r>
          </a:p>
          <a:p>
            <a:endParaRPr lang="es-ES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es-ES" sz="2000" dirty="0">
                <a:solidFill>
                  <a:schemeClr val="accent3">
                    <a:lumMod val="50000"/>
                  </a:schemeClr>
                </a:solidFill>
              </a:rPr>
              <a:t>Existen variables independientes y variables dependientes:</a:t>
            </a:r>
          </a:p>
          <a:p>
            <a:endParaRPr lang="es-ES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s-ES" dirty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r>
              <a:rPr lang="es-ES" dirty="0">
                <a:solidFill>
                  <a:schemeClr val="accent3">
                    <a:lumMod val="50000"/>
                  </a:schemeClr>
                </a:solidFill>
              </a:rPr>
              <a:t>● </a:t>
            </a:r>
            <a:r>
              <a:rPr lang="es-ES" b="1" dirty="0">
                <a:solidFill>
                  <a:schemeClr val="accent3">
                    <a:lumMod val="50000"/>
                  </a:schemeClr>
                </a:solidFill>
              </a:rPr>
              <a:t>Las variables independientes </a:t>
            </a:r>
            <a:r>
              <a:rPr lang="es-ES" dirty="0">
                <a:solidFill>
                  <a:schemeClr val="accent3">
                    <a:lumMod val="50000"/>
                  </a:schemeClr>
                </a:solidFill>
              </a:rPr>
              <a:t>pueden tomar cualquier valor dentro de un rango de valores posibles. </a:t>
            </a:r>
          </a:p>
          <a:p>
            <a:endParaRPr lang="es-ES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s-ES" dirty="0">
                <a:solidFill>
                  <a:schemeClr val="accent3">
                    <a:lumMod val="50000"/>
                  </a:schemeClr>
                </a:solidFill>
              </a:rPr>
              <a:t>● </a:t>
            </a:r>
            <a:r>
              <a:rPr lang="es-ES" b="1" dirty="0">
                <a:solidFill>
                  <a:schemeClr val="accent3">
                    <a:lumMod val="50000"/>
                  </a:schemeClr>
                </a:solidFill>
              </a:rPr>
              <a:t>Las variables dependientes </a:t>
            </a:r>
            <a:r>
              <a:rPr lang="es-ES" dirty="0">
                <a:solidFill>
                  <a:schemeClr val="accent3">
                    <a:lumMod val="50000"/>
                  </a:schemeClr>
                </a:solidFill>
              </a:rPr>
              <a:t>adquieren valores en función de la valoración dada a las variables independientes. </a:t>
            </a:r>
          </a:p>
        </p:txBody>
      </p:sp>
    </p:spTree>
    <p:extLst>
      <p:ext uri="{BB962C8B-B14F-4D97-AF65-F5344CB8AC3E}">
        <p14:creationId xmlns:p14="http://schemas.microsoft.com/office/powerpoint/2010/main" val="2078335864"/>
      </p:ext>
    </p:extLst>
  </p:cSld>
  <p:clrMapOvr>
    <a:masterClrMapping/>
  </p:clrMapOvr>
  <p:transition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/>
          <p:nvPr/>
        </p:nvSpPr>
        <p:spPr>
          <a:xfrm>
            <a:off x="0" y="5476893"/>
            <a:ext cx="2699792" cy="238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6" name="15 Rectángulo"/>
          <p:cNvSpPr/>
          <p:nvPr/>
        </p:nvSpPr>
        <p:spPr>
          <a:xfrm>
            <a:off x="2699792" y="5476893"/>
            <a:ext cx="3586720" cy="238107"/>
          </a:xfrm>
          <a:prstGeom prst="rect">
            <a:avLst/>
          </a:prstGeom>
          <a:solidFill>
            <a:srgbClr val="4B45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7" name="16 Rectángulo"/>
          <p:cNvSpPr/>
          <p:nvPr/>
        </p:nvSpPr>
        <p:spPr>
          <a:xfrm>
            <a:off x="6286512" y="5476893"/>
            <a:ext cx="2643206" cy="238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21" name="20 Imagen" descr="insign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7378" y="0"/>
            <a:ext cx="484182" cy="840093"/>
          </a:xfrm>
          <a:prstGeom prst="rect">
            <a:avLst/>
          </a:prstGeom>
        </p:spPr>
      </p:pic>
      <p:sp>
        <p:nvSpPr>
          <p:cNvPr id="10" name="9 CuadroTexto"/>
          <p:cNvSpPr txBox="1"/>
          <p:nvPr/>
        </p:nvSpPr>
        <p:spPr>
          <a:xfrm>
            <a:off x="0" y="5432871"/>
            <a:ext cx="8892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/>
                </a:solidFill>
              </a:rPr>
              <a:t>Matemática</a:t>
            </a:r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7" t="11517" r="11818" b="4242"/>
          <a:stretch/>
        </p:blipFill>
        <p:spPr>
          <a:xfrm rot="21019512">
            <a:off x="8234239" y="4865333"/>
            <a:ext cx="419850" cy="25143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 l="16603" t="7875" r="20306" b="5501"/>
          <a:stretch>
            <a:fillRect/>
          </a:stretch>
        </p:blipFill>
        <p:spPr bwMode="auto">
          <a:xfrm>
            <a:off x="971600" y="0"/>
            <a:ext cx="6984776" cy="5418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17606812"/>
      </p:ext>
    </p:extLst>
  </p:cSld>
  <p:clrMapOvr>
    <a:masterClrMapping/>
  </p:clrMapOvr>
  <p:transition>
    <p:pu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/>
          <p:nvPr/>
        </p:nvSpPr>
        <p:spPr>
          <a:xfrm>
            <a:off x="0" y="5476893"/>
            <a:ext cx="2699792" cy="238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6" name="15 Rectángulo"/>
          <p:cNvSpPr/>
          <p:nvPr/>
        </p:nvSpPr>
        <p:spPr>
          <a:xfrm>
            <a:off x="2699792" y="5476893"/>
            <a:ext cx="3586720" cy="238107"/>
          </a:xfrm>
          <a:prstGeom prst="rect">
            <a:avLst/>
          </a:prstGeom>
          <a:solidFill>
            <a:srgbClr val="4B45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7" name="16 Rectángulo"/>
          <p:cNvSpPr/>
          <p:nvPr/>
        </p:nvSpPr>
        <p:spPr>
          <a:xfrm>
            <a:off x="6286512" y="5476893"/>
            <a:ext cx="2643206" cy="238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0" y="5432871"/>
            <a:ext cx="8892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/>
                </a:solidFill>
              </a:rPr>
              <a:t>Matemática</a:t>
            </a:r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7" t="11517" r="11818" b="4242"/>
          <a:stretch/>
        </p:blipFill>
        <p:spPr>
          <a:xfrm rot="21019512">
            <a:off x="8234239" y="4865333"/>
            <a:ext cx="419850" cy="251430"/>
          </a:xfrm>
          <a:prstGeom prst="rect">
            <a:avLst/>
          </a:prstGeom>
        </p:spPr>
      </p:pic>
      <p:sp>
        <p:nvSpPr>
          <p:cNvPr id="22" name="21 CuadroTexto"/>
          <p:cNvSpPr txBox="1"/>
          <p:nvPr/>
        </p:nvSpPr>
        <p:spPr>
          <a:xfrm>
            <a:off x="827584" y="10279"/>
            <a:ext cx="7344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s-ES" sz="2200" dirty="0">
                <a:solidFill>
                  <a:schemeClr val="accent4">
                    <a:lumMod val="75000"/>
                  </a:schemeClr>
                </a:solidFill>
              </a:rPr>
              <a:t> Tres kilos de papas cuestan $450 ¿Cuál es el valor de 5 kilos de papas?</a:t>
            </a:r>
          </a:p>
        </p:txBody>
      </p:sp>
      <p:graphicFrame>
        <p:nvGraphicFramePr>
          <p:cNvPr id="25" name="24 Tabla"/>
          <p:cNvGraphicFramePr>
            <a:graphicFrameLocks noGrp="1"/>
          </p:cNvGraphicFramePr>
          <p:nvPr/>
        </p:nvGraphicFramePr>
        <p:xfrm>
          <a:off x="4139950" y="1002428"/>
          <a:ext cx="4536506" cy="630936"/>
        </p:xfrm>
        <a:graphic>
          <a:graphicData uri="http://schemas.openxmlformats.org/drawingml/2006/table">
            <a:tbl>
              <a:tblPr/>
              <a:tblGrid>
                <a:gridCol w="14028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2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2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2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2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2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2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20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kilos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Precio 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150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450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600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750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900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1050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4 Gráfico"/>
          <p:cNvGraphicFramePr/>
          <p:nvPr/>
        </p:nvGraphicFramePr>
        <p:xfrm>
          <a:off x="1547664" y="1993404"/>
          <a:ext cx="5616624" cy="3391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11 CuadroTexto"/>
          <p:cNvSpPr txBox="1"/>
          <p:nvPr/>
        </p:nvSpPr>
        <p:spPr>
          <a:xfrm>
            <a:off x="107504" y="987033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V. Independiente: Kilos</a:t>
            </a:r>
          </a:p>
          <a:p>
            <a:r>
              <a:rPr lang="es-ES" dirty="0">
                <a:solidFill>
                  <a:schemeClr val="accent3">
                    <a:lumMod val="75000"/>
                  </a:schemeClr>
                </a:solidFill>
              </a:rPr>
              <a:t>V. Dependiente: Precio</a:t>
            </a:r>
          </a:p>
        </p:txBody>
      </p:sp>
    </p:spTree>
    <p:extLst>
      <p:ext uri="{BB962C8B-B14F-4D97-AF65-F5344CB8AC3E}">
        <p14:creationId xmlns:p14="http://schemas.microsoft.com/office/powerpoint/2010/main" val="786280884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/>
          <p:nvPr/>
        </p:nvSpPr>
        <p:spPr>
          <a:xfrm>
            <a:off x="0" y="5476893"/>
            <a:ext cx="2699792" cy="238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6" name="15 Rectángulo"/>
          <p:cNvSpPr/>
          <p:nvPr/>
        </p:nvSpPr>
        <p:spPr>
          <a:xfrm>
            <a:off x="2699792" y="5476893"/>
            <a:ext cx="3586720" cy="238107"/>
          </a:xfrm>
          <a:prstGeom prst="rect">
            <a:avLst/>
          </a:prstGeom>
          <a:solidFill>
            <a:srgbClr val="4B45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7" name="16 Rectángulo"/>
          <p:cNvSpPr/>
          <p:nvPr/>
        </p:nvSpPr>
        <p:spPr>
          <a:xfrm>
            <a:off x="6286512" y="5476893"/>
            <a:ext cx="2643206" cy="238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0" y="5432871"/>
            <a:ext cx="8892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/>
                </a:solidFill>
              </a:rPr>
              <a:t>Matemática</a:t>
            </a:r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7" t="11517" r="11818" b="4242"/>
          <a:stretch/>
        </p:blipFill>
        <p:spPr>
          <a:xfrm rot="21019512">
            <a:off x="8234239" y="4865333"/>
            <a:ext cx="419850" cy="251430"/>
          </a:xfrm>
          <a:prstGeom prst="rect">
            <a:avLst/>
          </a:prstGeom>
        </p:spPr>
      </p:pic>
      <p:sp>
        <p:nvSpPr>
          <p:cNvPr id="23" name="22 CuadroTexto"/>
          <p:cNvSpPr txBox="1"/>
          <p:nvPr/>
        </p:nvSpPr>
        <p:spPr>
          <a:xfrm>
            <a:off x="755576" y="49188"/>
            <a:ext cx="77048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s-ES" sz="2200" dirty="0">
                <a:solidFill>
                  <a:schemeClr val="accent3">
                    <a:lumMod val="75000"/>
                  </a:schemeClr>
                </a:solidFill>
              </a:rPr>
              <a:t> Tres obreros demorar 12 días en pintar una muralla ¿Cuánto demoran cuatro obreros en pintar en las mismas condiciones?</a:t>
            </a:r>
          </a:p>
        </p:txBody>
      </p:sp>
      <p:graphicFrame>
        <p:nvGraphicFramePr>
          <p:cNvPr id="24" name="23 Tabla"/>
          <p:cNvGraphicFramePr>
            <a:graphicFrameLocks noGrp="1"/>
          </p:cNvGraphicFramePr>
          <p:nvPr/>
        </p:nvGraphicFramePr>
        <p:xfrm>
          <a:off x="3995936" y="1273324"/>
          <a:ext cx="4320478" cy="701040"/>
        </p:xfrm>
        <a:graphic>
          <a:graphicData uri="http://schemas.openxmlformats.org/drawingml/2006/table">
            <a:tbl>
              <a:tblPr/>
              <a:tblGrid>
                <a:gridCol w="1336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74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74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7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7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74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74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20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Obreros 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Días 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36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6 Gráfico"/>
          <p:cNvGraphicFramePr/>
          <p:nvPr/>
        </p:nvGraphicFramePr>
        <p:xfrm>
          <a:off x="2051720" y="2209428"/>
          <a:ext cx="4968552" cy="3175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11 CuadroTexto"/>
          <p:cNvSpPr txBox="1"/>
          <p:nvPr/>
        </p:nvSpPr>
        <p:spPr>
          <a:xfrm>
            <a:off x="251520" y="1273324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V. Independiente: Obreros</a:t>
            </a:r>
          </a:p>
          <a:p>
            <a:r>
              <a:rPr lang="es-ES" dirty="0">
                <a:solidFill>
                  <a:schemeClr val="accent3">
                    <a:lumMod val="75000"/>
                  </a:schemeClr>
                </a:solidFill>
              </a:rPr>
              <a:t>V. Dependiente: Días</a:t>
            </a:r>
          </a:p>
        </p:txBody>
      </p:sp>
    </p:spTree>
    <p:extLst>
      <p:ext uri="{BB962C8B-B14F-4D97-AF65-F5344CB8AC3E}">
        <p14:creationId xmlns:p14="http://schemas.microsoft.com/office/powerpoint/2010/main" val="4156263265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/>
          <p:nvPr/>
        </p:nvSpPr>
        <p:spPr>
          <a:xfrm>
            <a:off x="0" y="5476893"/>
            <a:ext cx="2699792" cy="238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6" name="15 Rectángulo"/>
          <p:cNvSpPr/>
          <p:nvPr/>
        </p:nvSpPr>
        <p:spPr>
          <a:xfrm>
            <a:off x="2699792" y="5476893"/>
            <a:ext cx="3586720" cy="238107"/>
          </a:xfrm>
          <a:prstGeom prst="rect">
            <a:avLst/>
          </a:prstGeom>
          <a:solidFill>
            <a:srgbClr val="4B45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7" name="16 Rectángulo"/>
          <p:cNvSpPr/>
          <p:nvPr/>
        </p:nvSpPr>
        <p:spPr>
          <a:xfrm>
            <a:off x="6286512" y="5476893"/>
            <a:ext cx="2643206" cy="238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0" y="5432871"/>
            <a:ext cx="8892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/>
                </a:solidFill>
              </a:rPr>
              <a:t>Matemática</a:t>
            </a:r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7" t="11517" r="11818" b="4242"/>
          <a:stretch/>
        </p:blipFill>
        <p:spPr>
          <a:xfrm rot="21019512">
            <a:off x="8234239" y="4865333"/>
            <a:ext cx="419850" cy="251430"/>
          </a:xfrm>
          <a:prstGeom prst="rect">
            <a:avLst/>
          </a:prstGeom>
        </p:spPr>
      </p:pic>
      <p:sp>
        <p:nvSpPr>
          <p:cNvPr id="9" name="Título 12"/>
          <p:cNvSpPr>
            <a:spLocks noGrp="1"/>
          </p:cNvSpPr>
          <p:nvPr>
            <p:ph type="title"/>
          </p:nvPr>
        </p:nvSpPr>
        <p:spPr>
          <a:xfrm>
            <a:off x="0" y="86268"/>
            <a:ext cx="8568952" cy="610992"/>
          </a:xfrm>
        </p:spPr>
        <p:txBody>
          <a:bodyPr>
            <a:normAutofit/>
          </a:bodyPr>
          <a:lstStyle/>
          <a:p>
            <a:pPr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s-ES" sz="3600" dirty="0">
                <a:solidFill>
                  <a:srgbClr val="514843"/>
                </a:solidFill>
                <a:latin typeface="Segoe Print" pitchFamily="2" charset="0"/>
              </a:rPr>
              <a:t>Proporciones</a:t>
            </a:r>
            <a:endParaRPr lang="es-ES" sz="3600" b="0" i="0" dirty="0">
              <a:solidFill>
                <a:srgbClr val="514843"/>
              </a:solidFill>
              <a:latin typeface="Segoe Print" pitchFamily="2" charset="0"/>
            </a:endParaRPr>
          </a:p>
        </p:txBody>
      </p:sp>
      <p:cxnSp>
        <p:nvCxnSpPr>
          <p:cNvPr id="12" name="11 Conector recto de flecha"/>
          <p:cNvCxnSpPr/>
          <p:nvPr/>
        </p:nvCxnSpPr>
        <p:spPr>
          <a:xfrm flipH="1">
            <a:off x="3203848" y="697260"/>
            <a:ext cx="792088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4716016" y="697260"/>
            <a:ext cx="72008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1691680" y="1057300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chemeClr val="accent3">
                    <a:lumMod val="75000"/>
                  </a:schemeClr>
                </a:solidFill>
              </a:rPr>
              <a:t>Directa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5652120" y="1057300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chemeClr val="accent3">
                    <a:lumMod val="75000"/>
                  </a:schemeClr>
                </a:solidFill>
              </a:rPr>
              <a:t>Inversa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849388"/>
            <a:ext cx="4089084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1770054"/>
            <a:ext cx="3384376" cy="285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25117857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468362"/>
            <a:ext cx="1944216" cy="1981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14 Rectángulo"/>
          <p:cNvSpPr/>
          <p:nvPr/>
        </p:nvSpPr>
        <p:spPr>
          <a:xfrm>
            <a:off x="0" y="5476893"/>
            <a:ext cx="2699792" cy="238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6" name="15 Rectángulo"/>
          <p:cNvSpPr/>
          <p:nvPr/>
        </p:nvSpPr>
        <p:spPr>
          <a:xfrm>
            <a:off x="2699792" y="5476893"/>
            <a:ext cx="3586720" cy="238107"/>
          </a:xfrm>
          <a:prstGeom prst="rect">
            <a:avLst/>
          </a:prstGeom>
          <a:solidFill>
            <a:srgbClr val="4B45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7" name="16 Rectángulo"/>
          <p:cNvSpPr/>
          <p:nvPr/>
        </p:nvSpPr>
        <p:spPr>
          <a:xfrm>
            <a:off x="6286512" y="5476893"/>
            <a:ext cx="2643206" cy="238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0" y="5432871"/>
            <a:ext cx="8892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/>
                </a:solidFill>
              </a:rPr>
              <a:t>Matemática</a:t>
            </a:r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7" t="11517" r="11818" b="4242"/>
          <a:stretch/>
        </p:blipFill>
        <p:spPr>
          <a:xfrm rot="21019512">
            <a:off x="8234239" y="4865333"/>
            <a:ext cx="419850" cy="251430"/>
          </a:xfrm>
          <a:prstGeom prst="rect">
            <a:avLst/>
          </a:prstGeom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3365">
            <a:off x="2748275" y="811511"/>
            <a:ext cx="2718801" cy="2854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5430693"/>
      </p:ext>
    </p:extLst>
  </p:cSld>
  <p:clrMapOvr>
    <a:masterClrMapping/>
  </p:clrMapOvr>
  <p:transition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 descr="Resultado de imagen para super 8">
            <a:extLst>
              <a:ext uri="{FF2B5EF4-FFF2-40B4-BE49-F238E27FC236}">
                <a16:creationId xmlns:a16="http://schemas.microsoft.com/office/drawing/2014/main" id="{DD848307-B8F0-46D6-B84A-BB3817E7C1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11015">
            <a:off x="342721" y="2148227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14 Rectángulo"/>
          <p:cNvSpPr/>
          <p:nvPr/>
        </p:nvSpPr>
        <p:spPr>
          <a:xfrm>
            <a:off x="0" y="5476893"/>
            <a:ext cx="2699792" cy="238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6" name="15 Rectángulo"/>
          <p:cNvSpPr/>
          <p:nvPr/>
        </p:nvSpPr>
        <p:spPr>
          <a:xfrm>
            <a:off x="2699792" y="5476893"/>
            <a:ext cx="3586720" cy="238107"/>
          </a:xfrm>
          <a:prstGeom prst="rect">
            <a:avLst/>
          </a:prstGeom>
          <a:solidFill>
            <a:srgbClr val="4B45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7" name="16 Rectángulo"/>
          <p:cNvSpPr/>
          <p:nvPr/>
        </p:nvSpPr>
        <p:spPr>
          <a:xfrm>
            <a:off x="6286512" y="5476893"/>
            <a:ext cx="2643206" cy="238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0" y="5432871"/>
            <a:ext cx="8892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/>
                </a:solidFill>
              </a:rPr>
              <a:t>Matemática</a:t>
            </a:r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7" t="11517" r="11818" b="4242"/>
          <a:stretch/>
        </p:blipFill>
        <p:spPr>
          <a:xfrm rot="21019512">
            <a:off x="8234239" y="4865333"/>
            <a:ext cx="419850" cy="251430"/>
          </a:xfrm>
          <a:prstGeom prst="rect">
            <a:avLst/>
          </a:prstGeom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Imagen 13">
            <a:extLst>
              <a:ext uri="{FF2B5EF4-FFF2-40B4-BE49-F238E27FC236}">
                <a16:creationId xmlns:a16="http://schemas.microsoft.com/office/drawing/2014/main" id="{C7B20D50-B1FF-4DEB-A142-99F115E4183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75365"/>
            <a:ext cx="432048" cy="5564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 descr="Resultado de imagen para super 8">
            <a:extLst>
              <a:ext uri="{FF2B5EF4-FFF2-40B4-BE49-F238E27FC236}">
                <a16:creationId xmlns:a16="http://schemas.microsoft.com/office/drawing/2014/main" id="{B99BED82-DFD6-4CE0-B532-75A764201C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97709">
            <a:off x="285051" y="946449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lecha: a la derecha con bandas 1">
            <a:extLst>
              <a:ext uri="{FF2B5EF4-FFF2-40B4-BE49-F238E27FC236}">
                <a16:creationId xmlns:a16="http://schemas.microsoft.com/office/drawing/2014/main" id="{AA8914FC-30F7-4FFC-8988-64D81E38F3F3}"/>
              </a:ext>
            </a:extLst>
          </p:cNvPr>
          <p:cNvSpPr/>
          <p:nvPr/>
        </p:nvSpPr>
        <p:spPr>
          <a:xfrm>
            <a:off x="2426522" y="1513091"/>
            <a:ext cx="845840" cy="377649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73B09452-D5B2-451C-8892-C7669B1745E0}"/>
                  </a:ext>
                </a:extLst>
              </p:cNvPr>
              <p:cNvSpPr txBox="1"/>
              <p:nvPr/>
            </p:nvSpPr>
            <p:spPr>
              <a:xfrm>
                <a:off x="3524320" y="1486471"/>
                <a:ext cx="87684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800" b="0" i="1" smtClean="0">
                          <a:solidFill>
                            <a:srgbClr val="9933FF"/>
                          </a:solidFill>
                          <a:latin typeface="Cambria Math" panose="02040503050406030204" pitchFamily="18" charset="0"/>
                        </a:rPr>
                        <m:t>$250</m:t>
                      </m:r>
                    </m:oMath>
                  </m:oMathPara>
                </a14:m>
                <a:endParaRPr lang="es-CL" dirty="0">
                  <a:solidFill>
                    <a:srgbClr val="9933FF"/>
                  </a:solidFill>
                </a:endParaRPr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73B09452-D5B2-451C-8892-C7669B1745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4320" y="1486471"/>
                <a:ext cx="876843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ítulo 12">
            <a:extLst>
              <a:ext uri="{FF2B5EF4-FFF2-40B4-BE49-F238E27FC236}">
                <a16:creationId xmlns:a16="http://schemas.microsoft.com/office/drawing/2014/main" id="{B37EA087-9607-4471-BE72-CACE0E8C9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19017" y="8301"/>
            <a:ext cx="8568952" cy="610992"/>
          </a:xfrm>
        </p:spPr>
        <p:txBody>
          <a:bodyPr>
            <a:normAutofit/>
          </a:bodyPr>
          <a:lstStyle/>
          <a:p>
            <a:pPr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s-ES" sz="3200" dirty="0">
                <a:solidFill>
                  <a:srgbClr val="514843"/>
                </a:solidFill>
                <a:latin typeface="Segoe Print" pitchFamily="2" charset="0"/>
              </a:rPr>
              <a:t>Razón en la vida diaria</a:t>
            </a:r>
            <a:endParaRPr lang="es-ES" sz="3200" b="0" i="0" dirty="0">
              <a:solidFill>
                <a:srgbClr val="514843"/>
              </a:solidFill>
              <a:latin typeface="Segoe Print" pitchFamily="2" charset="0"/>
            </a:endParaRPr>
          </a:p>
        </p:txBody>
      </p:sp>
      <p:pic>
        <p:nvPicPr>
          <p:cNvPr id="22" name="Picture 2" descr="Resultado de imagen para super 8">
            <a:extLst>
              <a:ext uri="{FF2B5EF4-FFF2-40B4-BE49-F238E27FC236}">
                <a16:creationId xmlns:a16="http://schemas.microsoft.com/office/drawing/2014/main" id="{D2E85B2E-4A83-4707-8315-DA40345E5A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55341">
            <a:off x="243486" y="187111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0B24CA09-4977-4647-BD8F-0E88A3928328}"/>
                  </a:ext>
                </a:extLst>
              </p:cNvPr>
              <p:cNvSpPr txBox="1"/>
              <p:nvPr/>
            </p:nvSpPr>
            <p:spPr>
              <a:xfrm>
                <a:off x="3524320" y="2653054"/>
                <a:ext cx="87684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800" b="0" i="1" smtClean="0">
                          <a:solidFill>
                            <a:srgbClr val="9933FF"/>
                          </a:solidFill>
                          <a:latin typeface="Cambria Math" panose="02040503050406030204" pitchFamily="18" charset="0"/>
                        </a:rPr>
                        <m:t>$500</m:t>
                      </m:r>
                    </m:oMath>
                  </m:oMathPara>
                </a14:m>
                <a:endParaRPr lang="es-CL" dirty="0">
                  <a:solidFill>
                    <a:srgbClr val="9933FF"/>
                  </a:solidFill>
                </a:endParaRPr>
              </a:p>
            </p:txBody>
          </p:sp>
        </mc:Choice>
        <mc:Fallback xmlns="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0B24CA09-4977-4647-BD8F-0E88A39283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4320" y="2653054"/>
                <a:ext cx="876843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6" name="Picture 2" descr="Resultado de imagen para super 8">
            <a:extLst>
              <a:ext uri="{FF2B5EF4-FFF2-40B4-BE49-F238E27FC236}">
                <a16:creationId xmlns:a16="http://schemas.microsoft.com/office/drawing/2014/main" id="{ECE28901-D80D-4E78-BDFD-2D33ACAD9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55341">
            <a:off x="414763" y="3590554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Resultado de imagen para super 8">
            <a:extLst>
              <a:ext uri="{FF2B5EF4-FFF2-40B4-BE49-F238E27FC236}">
                <a16:creationId xmlns:a16="http://schemas.microsoft.com/office/drawing/2014/main" id="{CC21C55B-3DAD-4349-AB32-DA2F2D50F2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55341">
            <a:off x="276474" y="3432478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Resultado de imagen para super 8">
            <a:extLst>
              <a:ext uri="{FF2B5EF4-FFF2-40B4-BE49-F238E27FC236}">
                <a16:creationId xmlns:a16="http://schemas.microsoft.com/office/drawing/2014/main" id="{A272FAF3-7E25-4D35-B94A-EEE06E0753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55341">
            <a:off x="243485" y="3715094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Resultado de imagen para super 8">
            <a:extLst>
              <a:ext uri="{FF2B5EF4-FFF2-40B4-BE49-F238E27FC236}">
                <a16:creationId xmlns:a16="http://schemas.microsoft.com/office/drawing/2014/main" id="{92A782DC-4935-4674-B26B-073024A824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55341">
            <a:off x="150733" y="3169183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Flecha: a la derecha con bandas 30">
            <a:extLst>
              <a:ext uri="{FF2B5EF4-FFF2-40B4-BE49-F238E27FC236}">
                <a16:creationId xmlns:a16="http://schemas.microsoft.com/office/drawing/2014/main" id="{7D686355-81CF-48C6-8B06-281A5FD36D37}"/>
              </a:ext>
            </a:extLst>
          </p:cNvPr>
          <p:cNvSpPr/>
          <p:nvPr/>
        </p:nvSpPr>
        <p:spPr>
          <a:xfrm>
            <a:off x="2388331" y="2655965"/>
            <a:ext cx="845840" cy="377649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2" name="Flecha: a la derecha con bandas 31">
            <a:extLst>
              <a:ext uri="{FF2B5EF4-FFF2-40B4-BE49-F238E27FC236}">
                <a16:creationId xmlns:a16="http://schemas.microsoft.com/office/drawing/2014/main" id="{2BB94831-2924-4160-A508-70B46C2349CD}"/>
              </a:ext>
            </a:extLst>
          </p:cNvPr>
          <p:cNvSpPr/>
          <p:nvPr/>
        </p:nvSpPr>
        <p:spPr>
          <a:xfrm>
            <a:off x="2410340" y="4053442"/>
            <a:ext cx="845840" cy="377649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3A353BEF-F132-4E3E-9CC7-9441BE598CF8}"/>
                  </a:ext>
                </a:extLst>
              </p:cNvPr>
              <p:cNvSpPr txBox="1"/>
              <p:nvPr/>
            </p:nvSpPr>
            <p:spPr>
              <a:xfrm>
                <a:off x="3527652" y="3981970"/>
                <a:ext cx="107561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800" b="0" i="1" smtClean="0">
                          <a:solidFill>
                            <a:srgbClr val="9933FF"/>
                          </a:solidFill>
                          <a:latin typeface="Cambria Math" panose="02040503050406030204" pitchFamily="18" charset="0"/>
                        </a:rPr>
                        <m:t>$1000</m:t>
                      </m:r>
                    </m:oMath>
                  </m:oMathPara>
                </a14:m>
                <a:endParaRPr lang="es-CL" dirty="0">
                  <a:solidFill>
                    <a:srgbClr val="9933FF"/>
                  </a:solidFill>
                </a:endParaRPr>
              </a:p>
            </p:txBody>
          </p:sp>
        </mc:Choice>
        <mc:Fallback xmlns="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3A353BEF-F132-4E3E-9CC7-9441BE598C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7652" y="3981970"/>
                <a:ext cx="1075615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uadroTexto 3">
            <a:extLst>
              <a:ext uri="{FF2B5EF4-FFF2-40B4-BE49-F238E27FC236}">
                <a16:creationId xmlns:a16="http://schemas.microsoft.com/office/drawing/2014/main" id="{B29989CA-306A-4A01-BFBF-806DA3E9DFA0}"/>
              </a:ext>
            </a:extLst>
          </p:cNvPr>
          <p:cNvSpPr txBox="1"/>
          <p:nvPr/>
        </p:nvSpPr>
        <p:spPr>
          <a:xfrm>
            <a:off x="553838" y="873478"/>
            <a:ext cx="1176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Cantidad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6C3A2F3F-A801-4F10-A356-C4E73499DB89}"/>
              </a:ext>
            </a:extLst>
          </p:cNvPr>
          <p:cNvSpPr txBox="1"/>
          <p:nvPr/>
        </p:nvSpPr>
        <p:spPr>
          <a:xfrm>
            <a:off x="3507327" y="871632"/>
            <a:ext cx="910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Dinero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DF405AAA-ED77-4FC0-9D78-FC0F298996A7}"/>
                  </a:ext>
                </a:extLst>
              </p:cNvPr>
              <p:cNvSpPr txBox="1"/>
              <p:nvPr/>
            </p:nvSpPr>
            <p:spPr>
              <a:xfrm>
                <a:off x="5677547" y="2584651"/>
                <a:ext cx="2160656" cy="5241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C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𝐶𝑎𝑛𝑡𝑖𝑑𝑎𝑑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𝑑𝑒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𝑠𝑢𝑝𝑒𝑟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 8</m:t>
                          </m:r>
                        </m:num>
                        <m:den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𝐷𝑖𝑛𝑒𝑟𝑜</m:t>
                          </m:r>
                        </m:den>
                      </m:f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DF405AAA-ED77-4FC0-9D78-FC0F298996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7547" y="2584651"/>
                <a:ext cx="2160656" cy="52411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0979702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4762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35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4762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35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4762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1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5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Rectángulo"/>
          <p:cNvSpPr/>
          <p:nvPr/>
        </p:nvSpPr>
        <p:spPr>
          <a:xfrm>
            <a:off x="1475656" y="2821496"/>
            <a:ext cx="2232248" cy="97210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0" y="302292"/>
            <a:ext cx="8568952" cy="610992"/>
          </a:xfrm>
        </p:spPr>
        <p:txBody>
          <a:bodyPr>
            <a:normAutofit/>
          </a:bodyPr>
          <a:lstStyle/>
          <a:p>
            <a:pPr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s-ES" sz="3600" dirty="0">
                <a:solidFill>
                  <a:srgbClr val="514843"/>
                </a:solidFill>
                <a:latin typeface="Segoe Print" pitchFamily="2" charset="0"/>
              </a:rPr>
              <a:t>Proporción</a:t>
            </a:r>
            <a:endParaRPr lang="es-ES" sz="3600" b="0" i="0" dirty="0">
              <a:solidFill>
                <a:srgbClr val="514843"/>
              </a:solidFill>
              <a:latin typeface="Segoe Print" pitchFamily="2" charset="0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0" y="5476893"/>
            <a:ext cx="2699792" cy="238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6" name="15 Rectángulo"/>
          <p:cNvSpPr/>
          <p:nvPr/>
        </p:nvSpPr>
        <p:spPr>
          <a:xfrm>
            <a:off x="2699792" y="5476893"/>
            <a:ext cx="3586720" cy="238107"/>
          </a:xfrm>
          <a:prstGeom prst="rect">
            <a:avLst/>
          </a:prstGeom>
          <a:solidFill>
            <a:srgbClr val="4B45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7" name="16 Rectángulo"/>
          <p:cNvSpPr/>
          <p:nvPr/>
        </p:nvSpPr>
        <p:spPr>
          <a:xfrm>
            <a:off x="6286512" y="5476893"/>
            <a:ext cx="2643206" cy="238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0" y="5432871"/>
            <a:ext cx="8892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/>
                </a:solidFill>
              </a:rPr>
              <a:t>Matemática</a:t>
            </a:r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7" t="11517" r="11818" b="4242"/>
          <a:stretch/>
        </p:blipFill>
        <p:spPr>
          <a:xfrm rot="21019512">
            <a:off x="8234239" y="4876834"/>
            <a:ext cx="419850" cy="251430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467544" y="1129308"/>
            <a:ext cx="7272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latin typeface="Segoe Print" pitchFamily="2" charset="0"/>
              </a:rPr>
              <a:t>Es la igualdad entre 2 o más razones.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0" y="1669368"/>
            <a:ext cx="5940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>
                <a:solidFill>
                  <a:srgbClr val="FF0000"/>
                </a:solidFill>
              </a:rPr>
              <a:t>a</a:t>
            </a:r>
            <a:r>
              <a:rPr lang="es-ES" sz="4000" dirty="0"/>
              <a:t> : </a:t>
            </a:r>
            <a:r>
              <a:rPr lang="es-ES" sz="4000" dirty="0">
                <a:solidFill>
                  <a:srgbClr val="6600CC"/>
                </a:solidFill>
              </a:rPr>
              <a:t>b</a:t>
            </a:r>
            <a:r>
              <a:rPr lang="es-ES" sz="4000" dirty="0"/>
              <a:t> = </a:t>
            </a:r>
            <a:r>
              <a:rPr lang="es-ES" sz="4000" dirty="0">
                <a:solidFill>
                  <a:srgbClr val="6600CC"/>
                </a:solidFill>
              </a:rPr>
              <a:t>c </a:t>
            </a:r>
            <a:r>
              <a:rPr lang="es-ES" sz="4000" dirty="0"/>
              <a:t>: </a:t>
            </a:r>
            <a:r>
              <a:rPr lang="es-ES" sz="4000" dirty="0">
                <a:solidFill>
                  <a:srgbClr val="FF0000"/>
                </a:solidFill>
              </a:rPr>
              <a:t>d</a:t>
            </a:r>
            <a:endParaRPr lang="es-ES" sz="4000" dirty="0">
              <a:solidFill>
                <a:srgbClr val="6600CC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5580112" y="1525352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dirty="0">
                <a:solidFill>
                  <a:srgbClr val="FF0000"/>
                </a:solidFill>
              </a:rPr>
              <a:t>a</a:t>
            </a:r>
            <a:r>
              <a:rPr lang="es-ES" dirty="0"/>
              <a:t> y </a:t>
            </a:r>
            <a:r>
              <a:rPr lang="es-ES" dirty="0">
                <a:solidFill>
                  <a:srgbClr val="FF0000"/>
                </a:solidFill>
              </a:rPr>
              <a:t>d</a:t>
            </a:r>
            <a:r>
              <a:rPr lang="es-ES" dirty="0"/>
              <a:t> son extremos</a:t>
            </a:r>
          </a:p>
          <a:p>
            <a:pPr>
              <a:lnSpc>
                <a:spcPct val="150000"/>
              </a:lnSpc>
            </a:pPr>
            <a:r>
              <a:rPr lang="es-ES" dirty="0">
                <a:solidFill>
                  <a:srgbClr val="4B4599"/>
                </a:solidFill>
              </a:rPr>
              <a:t>b</a:t>
            </a:r>
            <a:r>
              <a:rPr lang="es-ES" dirty="0"/>
              <a:t> y </a:t>
            </a:r>
            <a:r>
              <a:rPr lang="es-ES" dirty="0">
                <a:solidFill>
                  <a:srgbClr val="4B4599"/>
                </a:solidFill>
              </a:rPr>
              <a:t>c</a:t>
            </a:r>
            <a:r>
              <a:rPr lang="es-ES" dirty="0"/>
              <a:t> son medios</a:t>
            </a:r>
          </a:p>
        </p:txBody>
      </p:sp>
      <p:sp>
        <p:nvSpPr>
          <p:cNvPr id="18" name="17 Flecha derecha"/>
          <p:cNvSpPr/>
          <p:nvPr/>
        </p:nvSpPr>
        <p:spPr>
          <a:xfrm>
            <a:off x="4716016" y="1957400"/>
            <a:ext cx="576064" cy="216024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CuadroTexto"/>
          <p:cNvSpPr txBox="1"/>
          <p:nvPr/>
        </p:nvSpPr>
        <p:spPr>
          <a:xfrm>
            <a:off x="1115616" y="2677480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>
                <a:solidFill>
                  <a:srgbClr val="FF0000"/>
                </a:solidFill>
              </a:rPr>
              <a:t>a</a:t>
            </a:r>
            <a:r>
              <a:rPr lang="es-ES" sz="4000" dirty="0"/>
              <a:t> </a:t>
            </a:r>
            <a:endParaRPr lang="es-E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1331640" y="3145532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>
                <a:solidFill>
                  <a:srgbClr val="6600CC"/>
                </a:solidFill>
              </a:rPr>
              <a:t>b </a:t>
            </a:r>
            <a:endParaRPr lang="es-E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22" name="21 Conector recto"/>
          <p:cNvCxnSpPr/>
          <p:nvPr/>
        </p:nvCxnSpPr>
        <p:spPr>
          <a:xfrm>
            <a:off x="1763688" y="3290731"/>
            <a:ext cx="64807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22 CuadroTexto"/>
          <p:cNvSpPr txBox="1"/>
          <p:nvPr/>
        </p:nvSpPr>
        <p:spPr>
          <a:xfrm>
            <a:off x="2483768" y="2677480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>
                <a:solidFill>
                  <a:srgbClr val="6600CC"/>
                </a:solidFill>
              </a:rPr>
              <a:t>c</a:t>
            </a:r>
            <a:r>
              <a:rPr lang="es-ES" sz="4000" dirty="0"/>
              <a:t> </a:t>
            </a:r>
            <a:endParaRPr lang="es-E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2483768" y="3167695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>
                <a:solidFill>
                  <a:srgbClr val="FF0000"/>
                </a:solidFill>
              </a:rPr>
              <a:t>d</a:t>
            </a:r>
          </a:p>
        </p:txBody>
      </p:sp>
      <p:cxnSp>
        <p:nvCxnSpPr>
          <p:cNvPr id="25" name="24 Conector recto"/>
          <p:cNvCxnSpPr/>
          <p:nvPr/>
        </p:nvCxnSpPr>
        <p:spPr>
          <a:xfrm>
            <a:off x="2915816" y="3290731"/>
            <a:ext cx="64807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6" name="25 CuadroTexto"/>
          <p:cNvSpPr txBox="1"/>
          <p:nvPr/>
        </p:nvSpPr>
        <p:spPr>
          <a:xfrm>
            <a:off x="1907704" y="2893504"/>
            <a:ext cx="144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>
                <a:solidFill>
                  <a:schemeClr val="accent4">
                    <a:lumMod val="50000"/>
                  </a:schemeClr>
                </a:solidFill>
              </a:rPr>
              <a:t>=</a:t>
            </a:r>
            <a:r>
              <a:rPr lang="es-ES" sz="4000" dirty="0"/>
              <a:t> </a:t>
            </a:r>
            <a:endParaRPr lang="es-E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8" name="27 Flecha derecha"/>
          <p:cNvSpPr/>
          <p:nvPr/>
        </p:nvSpPr>
        <p:spPr>
          <a:xfrm>
            <a:off x="4211960" y="3109528"/>
            <a:ext cx="576064" cy="216024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4932040" y="2965512"/>
            <a:ext cx="302433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dirty="0">
                <a:solidFill>
                  <a:srgbClr val="FF0000"/>
                </a:solidFill>
              </a:rPr>
              <a:t>a</a:t>
            </a:r>
            <a:r>
              <a:rPr lang="es-ES" dirty="0"/>
              <a:t> es a </a:t>
            </a:r>
            <a:r>
              <a:rPr lang="es-ES" dirty="0">
                <a:solidFill>
                  <a:srgbClr val="4B4599"/>
                </a:solidFill>
              </a:rPr>
              <a:t>b </a:t>
            </a:r>
            <a:r>
              <a:rPr lang="es-ES" dirty="0"/>
              <a:t>como </a:t>
            </a:r>
            <a:r>
              <a:rPr lang="es-ES" dirty="0">
                <a:solidFill>
                  <a:srgbClr val="6600CC"/>
                </a:solidFill>
              </a:rPr>
              <a:t>c </a:t>
            </a:r>
            <a:r>
              <a:rPr lang="es-ES" dirty="0"/>
              <a:t>es a </a:t>
            </a:r>
            <a:r>
              <a:rPr lang="es-ES" dirty="0">
                <a:solidFill>
                  <a:srgbClr val="FF0000"/>
                </a:solidFill>
              </a:rPr>
              <a:t>d</a:t>
            </a:r>
            <a:r>
              <a:rPr lang="es-ES" dirty="0"/>
              <a:t> </a:t>
            </a:r>
          </a:p>
        </p:txBody>
      </p:sp>
      <p:sp>
        <p:nvSpPr>
          <p:cNvPr id="31" name="30 CuadroTexto"/>
          <p:cNvSpPr txBox="1"/>
          <p:nvPr/>
        </p:nvSpPr>
        <p:spPr>
          <a:xfrm>
            <a:off x="179512" y="4165838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solidFill>
                  <a:schemeClr val="accent4">
                    <a:lumMod val="75000"/>
                  </a:schemeClr>
                </a:solidFill>
              </a:rPr>
              <a:t>En toda proporción el valor de un extremo equivale al producto de los medios, dividido entre el extremo restante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9" grpId="0"/>
      <p:bldP spid="12" grpId="0"/>
      <p:bldP spid="14" grpId="0"/>
      <p:bldP spid="18" grpId="0" animBg="1"/>
      <p:bldP spid="19" grpId="0"/>
      <p:bldP spid="20" grpId="0"/>
      <p:bldP spid="23" grpId="0"/>
      <p:bldP spid="24" grpId="0"/>
      <p:bldP spid="26" grpId="0"/>
      <p:bldP spid="28" grpId="0" animBg="1"/>
      <p:bldP spid="30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/>
          <p:nvPr/>
        </p:nvSpPr>
        <p:spPr>
          <a:xfrm>
            <a:off x="0" y="5476893"/>
            <a:ext cx="2699792" cy="238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6" name="15 Rectángulo"/>
          <p:cNvSpPr/>
          <p:nvPr/>
        </p:nvSpPr>
        <p:spPr>
          <a:xfrm>
            <a:off x="2699792" y="5476893"/>
            <a:ext cx="3586720" cy="238107"/>
          </a:xfrm>
          <a:prstGeom prst="rect">
            <a:avLst/>
          </a:prstGeom>
          <a:solidFill>
            <a:srgbClr val="4B45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7" name="16 Rectángulo"/>
          <p:cNvSpPr/>
          <p:nvPr/>
        </p:nvSpPr>
        <p:spPr>
          <a:xfrm>
            <a:off x="6286512" y="5476893"/>
            <a:ext cx="2643206" cy="238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0" y="5432871"/>
            <a:ext cx="8892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/>
                </a:solidFill>
              </a:rPr>
              <a:t>Matemática</a:t>
            </a:r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7" t="11517" r="11818" b="4242"/>
          <a:stretch/>
        </p:blipFill>
        <p:spPr>
          <a:xfrm rot="21019512">
            <a:off x="8234239" y="4865333"/>
            <a:ext cx="419850" cy="251430"/>
          </a:xfrm>
          <a:prstGeom prst="rect">
            <a:avLst/>
          </a:prstGeom>
        </p:spPr>
      </p:pic>
      <p:sp>
        <p:nvSpPr>
          <p:cNvPr id="12" name="11 CuadroTexto"/>
          <p:cNvSpPr txBox="1"/>
          <p:nvPr/>
        </p:nvSpPr>
        <p:spPr>
          <a:xfrm>
            <a:off x="107504" y="121196"/>
            <a:ext cx="7056784" cy="936104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/>
          <a:p>
            <a:pPr algn="ctr">
              <a:lnSpc>
                <a:spcPct val="90000"/>
              </a:lnSpc>
            </a:pPr>
            <a:r>
              <a:rPr lang="es-ES" sz="3600" cap="small" dirty="0">
                <a:solidFill>
                  <a:srgbClr val="514843"/>
                </a:solidFill>
                <a:latin typeface="Segoe Print" pitchFamily="2" charset="0"/>
                <a:ea typeface="+mj-ea"/>
                <a:cs typeface="+mj-cs"/>
              </a:rPr>
              <a:t>Propiedad fundamental de las proporciones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395536" y="1705372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Se refiere que en una proporción el producto de los medios es igual al producto de los extremos</a:t>
            </a: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2857500"/>
            <a:ext cx="1076325" cy="742950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467544" y="307352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Ejemplo: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1259632" y="4153644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14 * 10 = 140</a:t>
            </a:r>
          </a:p>
          <a:p>
            <a:endParaRPr lang="es-ES" b="1" dirty="0"/>
          </a:p>
          <a:p>
            <a:r>
              <a:rPr lang="es-ES" b="1" dirty="0"/>
              <a:t>20 *  7  = 140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/>
          <p:nvPr/>
        </p:nvSpPr>
        <p:spPr>
          <a:xfrm>
            <a:off x="0" y="5476893"/>
            <a:ext cx="2699792" cy="238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6" name="15 Rectángulo"/>
          <p:cNvSpPr/>
          <p:nvPr/>
        </p:nvSpPr>
        <p:spPr>
          <a:xfrm>
            <a:off x="2699792" y="5476893"/>
            <a:ext cx="3586720" cy="238107"/>
          </a:xfrm>
          <a:prstGeom prst="rect">
            <a:avLst/>
          </a:prstGeom>
          <a:solidFill>
            <a:srgbClr val="4B45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7" name="16 Rectángulo"/>
          <p:cNvSpPr/>
          <p:nvPr/>
        </p:nvSpPr>
        <p:spPr>
          <a:xfrm>
            <a:off x="6286512" y="5476893"/>
            <a:ext cx="2643206" cy="238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0" y="5432871"/>
            <a:ext cx="8892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/>
                </a:solidFill>
              </a:rPr>
              <a:t>Matemática</a:t>
            </a:r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7" t="11517" r="11818" b="4242"/>
          <a:stretch/>
        </p:blipFill>
        <p:spPr>
          <a:xfrm rot="21019512">
            <a:off x="8234239" y="4865333"/>
            <a:ext cx="419850" cy="251430"/>
          </a:xfrm>
          <a:prstGeom prst="rect">
            <a:avLst/>
          </a:prstGeom>
        </p:spPr>
      </p:pic>
      <p:sp>
        <p:nvSpPr>
          <p:cNvPr id="12" name="11 CuadroTexto"/>
          <p:cNvSpPr txBox="1"/>
          <p:nvPr/>
        </p:nvSpPr>
        <p:spPr>
          <a:xfrm>
            <a:off x="971600" y="193204"/>
            <a:ext cx="7056784" cy="936104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/>
          <a:p>
            <a:pPr algn="ctr">
              <a:lnSpc>
                <a:spcPct val="90000"/>
              </a:lnSpc>
            </a:pPr>
            <a:r>
              <a:rPr lang="es-ES" sz="3600" cap="small" dirty="0">
                <a:solidFill>
                  <a:srgbClr val="514843"/>
                </a:solidFill>
                <a:latin typeface="Segoe Print" pitchFamily="2" charset="0"/>
                <a:ea typeface="+mj-ea"/>
                <a:cs typeface="+mj-cs"/>
              </a:rPr>
              <a:t>Término desconocido de una proporción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467544" y="1633364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Tres kilos de manzana valen $ 750</a:t>
            </a:r>
          </a:p>
          <a:p>
            <a:endParaRPr lang="es-ES" dirty="0"/>
          </a:p>
          <a:p>
            <a:r>
              <a:rPr lang="es-ES" dirty="0"/>
              <a:t>¿cuánto valen cuatro kilos?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539552" y="3001516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Para resolver este problema plantearemos una proporción con un termino desconocido</a:t>
            </a: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4225652"/>
            <a:ext cx="1076325" cy="742950"/>
          </a:xfrm>
          <a:prstGeom prst="rect">
            <a:avLst/>
          </a:prstGeom>
          <a:noFill/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2555776" y="4153644"/>
            <a:ext cx="5040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El término x representa el valor desconocido y para calcularlo aplicamos la propiedad fundamental de las proporciones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4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24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7" t="11517" r="11818" b="4242"/>
          <a:stretch/>
        </p:blipFill>
        <p:spPr>
          <a:xfrm rot="21019512">
            <a:off x="8234239" y="4865333"/>
            <a:ext cx="419850" cy="251430"/>
          </a:xfrm>
          <a:prstGeom prst="rect">
            <a:avLst/>
          </a:prstGeom>
        </p:spPr>
      </p:pic>
      <p:sp>
        <p:nvSpPr>
          <p:cNvPr id="26" name="25 Rectángulo"/>
          <p:cNvSpPr/>
          <p:nvPr/>
        </p:nvSpPr>
        <p:spPr>
          <a:xfrm>
            <a:off x="0" y="5476893"/>
            <a:ext cx="2699792" cy="238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7" name="26 Rectángulo"/>
          <p:cNvSpPr/>
          <p:nvPr/>
        </p:nvSpPr>
        <p:spPr>
          <a:xfrm>
            <a:off x="2699792" y="5476893"/>
            <a:ext cx="3586720" cy="238107"/>
          </a:xfrm>
          <a:prstGeom prst="rect">
            <a:avLst/>
          </a:prstGeom>
          <a:solidFill>
            <a:srgbClr val="4B45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8" name="27 Rectángulo"/>
          <p:cNvSpPr/>
          <p:nvPr/>
        </p:nvSpPr>
        <p:spPr>
          <a:xfrm>
            <a:off x="6286512" y="5476893"/>
            <a:ext cx="2643206" cy="238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9" name="28 CuadroTexto"/>
          <p:cNvSpPr txBox="1"/>
          <p:nvPr/>
        </p:nvSpPr>
        <p:spPr>
          <a:xfrm>
            <a:off x="0" y="5432871"/>
            <a:ext cx="8892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/>
                </a:solidFill>
              </a:rPr>
              <a:t>Matemática</a:t>
            </a:r>
          </a:p>
        </p:txBody>
      </p:sp>
      <p:sp>
        <p:nvSpPr>
          <p:cNvPr id="48" name="47 CuadroTexto"/>
          <p:cNvSpPr txBox="1"/>
          <p:nvPr/>
        </p:nvSpPr>
        <p:spPr>
          <a:xfrm>
            <a:off x="899592" y="49188"/>
            <a:ext cx="72728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s-ES" sz="2400" dirty="0"/>
              <a:t> </a:t>
            </a:r>
            <a:r>
              <a:rPr lang="es-ES" sz="2000" dirty="0"/>
              <a:t>Sofía es capaz de confeccionar dos mascaras de diario en tres horas. ¿Cuántas será capaz de elaborar en 9 horas?</a:t>
            </a:r>
            <a:endParaRPr lang="es-ES" sz="2400" dirty="0"/>
          </a:p>
        </p:txBody>
      </p:sp>
      <p:graphicFrame>
        <p:nvGraphicFramePr>
          <p:cNvPr id="49" name="48 Tabla"/>
          <p:cNvGraphicFramePr>
            <a:graphicFrameLocks noGrp="1"/>
          </p:cNvGraphicFramePr>
          <p:nvPr/>
        </p:nvGraphicFramePr>
        <p:xfrm>
          <a:off x="4860032" y="1687584"/>
          <a:ext cx="3791954" cy="630936"/>
        </p:xfrm>
        <a:graphic>
          <a:graphicData uri="http://schemas.openxmlformats.org/drawingml/2006/table">
            <a:tbl>
              <a:tblPr/>
              <a:tblGrid>
                <a:gridCol w="1172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6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65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65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65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65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20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Horas</a:t>
                      </a:r>
                      <a:endParaRPr lang="es-ES" sz="14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Máscaras</a:t>
                      </a:r>
                      <a:endParaRPr lang="es-ES" sz="14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1" name="50 CuadroTexto"/>
          <p:cNvSpPr txBox="1"/>
          <p:nvPr/>
        </p:nvSpPr>
        <p:spPr>
          <a:xfrm>
            <a:off x="539552" y="2497460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s-ES" sz="2000" dirty="0"/>
              <a:t> Pregunta a 6 personas cuál es su edad y cuánto pesan y completa la tabla con esa información. Luego determina si existe o no existe proporcionalidad entre las variables.</a:t>
            </a:r>
          </a:p>
        </p:txBody>
      </p:sp>
      <p:graphicFrame>
        <p:nvGraphicFramePr>
          <p:cNvPr id="52" name="51 Tabla"/>
          <p:cNvGraphicFramePr>
            <a:graphicFrameLocks noGrp="1"/>
          </p:cNvGraphicFramePr>
          <p:nvPr/>
        </p:nvGraphicFramePr>
        <p:xfrm>
          <a:off x="251520" y="3721596"/>
          <a:ext cx="3791954" cy="630936"/>
        </p:xfrm>
        <a:graphic>
          <a:graphicData uri="http://schemas.openxmlformats.org/drawingml/2006/table">
            <a:tbl>
              <a:tblPr/>
              <a:tblGrid>
                <a:gridCol w="1172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6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65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65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65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65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20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Edad</a:t>
                      </a:r>
                      <a:endParaRPr lang="es-ES" sz="14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Peso</a:t>
                      </a:r>
                      <a:endParaRPr lang="es-ES" sz="14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24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7" t="11517" r="11818" b="4242"/>
          <a:stretch/>
        </p:blipFill>
        <p:spPr>
          <a:xfrm rot="21019512">
            <a:off x="8234239" y="4865333"/>
            <a:ext cx="419850" cy="251430"/>
          </a:xfrm>
          <a:prstGeom prst="rect">
            <a:avLst/>
          </a:prstGeom>
        </p:spPr>
      </p:pic>
      <p:sp>
        <p:nvSpPr>
          <p:cNvPr id="26" name="25 Rectángulo"/>
          <p:cNvSpPr/>
          <p:nvPr/>
        </p:nvSpPr>
        <p:spPr>
          <a:xfrm>
            <a:off x="0" y="5476893"/>
            <a:ext cx="2699792" cy="238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7" name="26 Rectángulo"/>
          <p:cNvSpPr/>
          <p:nvPr/>
        </p:nvSpPr>
        <p:spPr>
          <a:xfrm>
            <a:off x="2699792" y="5476893"/>
            <a:ext cx="3586720" cy="238107"/>
          </a:xfrm>
          <a:prstGeom prst="rect">
            <a:avLst/>
          </a:prstGeom>
          <a:solidFill>
            <a:srgbClr val="4B45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8" name="27 Rectángulo"/>
          <p:cNvSpPr/>
          <p:nvPr/>
        </p:nvSpPr>
        <p:spPr>
          <a:xfrm>
            <a:off x="6286512" y="5476893"/>
            <a:ext cx="2643206" cy="238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9" name="28 CuadroTexto"/>
          <p:cNvSpPr txBox="1"/>
          <p:nvPr/>
        </p:nvSpPr>
        <p:spPr>
          <a:xfrm>
            <a:off x="0" y="5432871"/>
            <a:ext cx="8892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/>
                </a:solidFill>
              </a:rPr>
              <a:t>Matemática</a:t>
            </a:r>
          </a:p>
        </p:txBody>
      </p:sp>
      <p:sp>
        <p:nvSpPr>
          <p:cNvPr id="30" name="Título 12"/>
          <p:cNvSpPr>
            <a:spLocks noGrp="1"/>
          </p:cNvSpPr>
          <p:nvPr>
            <p:ph type="title"/>
          </p:nvPr>
        </p:nvSpPr>
        <p:spPr>
          <a:xfrm>
            <a:off x="0" y="86268"/>
            <a:ext cx="8568952" cy="610992"/>
          </a:xfrm>
        </p:spPr>
        <p:txBody>
          <a:bodyPr>
            <a:normAutofit/>
          </a:bodyPr>
          <a:lstStyle/>
          <a:p>
            <a:pPr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s-ES" sz="3600" dirty="0">
                <a:solidFill>
                  <a:srgbClr val="514843"/>
                </a:solidFill>
                <a:latin typeface="Segoe Print" pitchFamily="2" charset="0"/>
              </a:rPr>
              <a:t>Proporciones</a:t>
            </a:r>
            <a:endParaRPr lang="es-ES" sz="3600" b="0" i="0" dirty="0">
              <a:solidFill>
                <a:srgbClr val="514843"/>
              </a:solidFill>
              <a:latin typeface="Segoe Print" pitchFamily="2" charset="0"/>
            </a:endParaRPr>
          </a:p>
        </p:txBody>
      </p:sp>
      <p:cxnSp>
        <p:nvCxnSpPr>
          <p:cNvPr id="32" name="31 Conector recto de flecha"/>
          <p:cNvCxnSpPr/>
          <p:nvPr/>
        </p:nvCxnSpPr>
        <p:spPr>
          <a:xfrm flipH="1">
            <a:off x="3203848" y="697260"/>
            <a:ext cx="792088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/>
          <p:nvPr/>
        </p:nvCxnSpPr>
        <p:spPr>
          <a:xfrm>
            <a:off x="4716016" y="697260"/>
            <a:ext cx="72008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4" name="43 CuadroTexto"/>
          <p:cNvSpPr txBox="1"/>
          <p:nvPr/>
        </p:nvSpPr>
        <p:spPr>
          <a:xfrm>
            <a:off x="1691680" y="1057300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chemeClr val="accent3">
                    <a:lumMod val="75000"/>
                  </a:schemeClr>
                </a:solidFill>
              </a:rPr>
              <a:t>Directa</a:t>
            </a:r>
          </a:p>
        </p:txBody>
      </p:sp>
      <p:sp>
        <p:nvSpPr>
          <p:cNvPr id="45" name="44 CuadroTexto"/>
          <p:cNvSpPr txBox="1"/>
          <p:nvPr/>
        </p:nvSpPr>
        <p:spPr>
          <a:xfrm>
            <a:off x="5652120" y="1057300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chemeClr val="accent3">
                    <a:lumMod val="75000"/>
                  </a:schemeClr>
                </a:solidFill>
              </a:rPr>
              <a:t>Inversa</a:t>
            </a:r>
          </a:p>
        </p:txBody>
      </p:sp>
      <p:sp>
        <p:nvSpPr>
          <p:cNvPr id="46" name="45 Esquina doblada"/>
          <p:cNvSpPr/>
          <p:nvPr/>
        </p:nvSpPr>
        <p:spPr>
          <a:xfrm>
            <a:off x="971600" y="1705372"/>
            <a:ext cx="6552728" cy="648072"/>
          </a:xfrm>
          <a:prstGeom prst="foldedCorne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Estas sirven para resolver problemas donde se desconoce uno de los datos de la igualdad  entre las razones.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0" y="2497460"/>
            <a:ext cx="8748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¿</a:t>
            </a:r>
            <a:r>
              <a:rPr lang="es-ES" sz="2000" dirty="0">
                <a:solidFill>
                  <a:schemeClr val="accent4">
                    <a:lumMod val="75000"/>
                  </a:schemeClr>
                </a:solidFill>
              </a:rPr>
              <a:t>Cómo saber cuando si es una proporción directa o inversa </a:t>
            </a:r>
            <a:r>
              <a:rPr lang="es-E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?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1547664" y="3187923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chemeClr val="accent3">
                    <a:lumMod val="75000"/>
                  </a:schemeClr>
                </a:solidFill>
              </a:rPr>
              <a:t>Directa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5508104" y="3187923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chemeClr val="accent3">
                    <a:lumMod val="75000"/>
                  </a:schemeClr>
                </a:solidFill>
              </a:rPr>
              <a:t>Inversa</a:t>
            </a:r>
          </a:p>
        </p:txBody>
      </p:sp>
      <p:sp>
        <p:nvSpPr>
          <p:cNvPr id="19" name="18 Rectángulo"/>
          <p:cNvSpPr/>
          <p:nvPr/>
        </p:nvSpPr>
        <p:spPr>
          <a:xfrm>
            <a:off x="-36512" y="3721596"/>
            <a:ext cx="42484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/>
              <a:t>Al aumentar o disminuir una de las variables, la otra aumenta o disminuye, respectivamente.</a:t>
            </a:r>
          </a:p>
        </p:txBody>
      </p:sp>
      <p:sp>
        <p:nvSpPr>
          <p:cNvPr id="20" name="19 Rectángulo"/>
          <p:cNvSpPr/>
          <p:nvPr/>
        </p:nvSpPr>
        <p:spPr>
          <a:xfrm>
            <a:off x="4499992" y="3721596"/>
            <a:ext cx="42484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/>
              <a:t>Si una de las variables aumenta, la otra disminuye y si una de las variables disminuye, la otra aumenta.</a:t>
            </a:r>
          </a:p>
        </p:txBody>
      </p:sp>
      <p:cxnSp>
        <p:nvCxnSpPr>
          <p:cNvPr id="22" name="21 Conector recto de flecha"/>
          <p:cNvCxnSpPr/>
          <p:nvPr/>
        </p:nvCxnSpPr>
        <p:spPr>
          <a:xfrm flipH="1">
            <a:off x="971600" y="4801716"/>
            <a:ext cx="432048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 flipH="1">
            <a:off x="1259632" y="4801716"/>
            <a:ext cx="432048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/>
          <p:nvPr/>
        </p:nvCxnSpPr>
        <p:spPr>
          <a:xfrm flipH="1">
            <a:off x="5364088" y="4801716"/>
            <a:ext cx="36004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/>
          <p:nvPr/>
        </p:nvCxnSpPr>
        <p:spPr>
          <a:xfrm flipH="1">
            <a:off x="7236296" y="4801716"/>
            <a:ext cx="36004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/>
          <p:nvPr/>
        </p:nvCxnSpPr>
        <p:spPr>
          <a:xfrm flipV="1">
            <a:off x="2339752" y="4801716"/>
            <a:ext cx="36004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2" name="41 Conector recto de flecha"/>
          <p:cNvCxnSpPr/>
          <p:nvPr/>
        </p:nvCxnSpPr>
        <p:spPr>
          <a:xfrm flipV="1">
            <a:off x="2627784" y="4801716"/>
            <a:ext cx="36004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3" name="42 Conector recto de flecha"/>
          <p:cNvCxnSpPr/>
          <p:nvPr/>
        </p:nvCxnSpPr>
        <p:spPr>
          <a:xfrm flipV="1">
            <a:off x="5652120" y="4801716"/>
            <a:ext cx="36004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8" name="47 Conector recto de flecha"/>
          <p:cNvCxnSpPr/>
          <p:nvPr/>
        </p:nvCxnSpPr>
        <p:spPr>
          <a:xfrm flipV="1">
            <a:off x="6948264" y="4801716"/>
            <a:ext cx="36004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0" name="49 CuadroTexto"/>
          <p:cNvSpPr txBox="1"/>
          <p:nvPr/>
        </p:nvSpPr>
        <p:spPr>
          <a:xfrm>
            <a:off x="1835696" y="487372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o</a:t>
            </a:r>
          </a:p>
        </p:txBody>
      </p:sp>
      <p:sp>
        <p:nvSpPr>
          <p:cNvPr id="51" name="50 CuadroTexto"/>
          <p:cNvSpPr txBox="1"/>
          <p:nvPr/>
        </p:nvSpPr>
        <p:spPr>
          <a:xfrm>
            <a:off x="6372200" y="487372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o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6" grpId="0" animBg="1"/>
      <p:bldP spid="16" grpId="0"/>
      <p:bldP spid="17" grpId="0"/>
      <p:bldP spid="18" grpId="0"/>
      <p:bldP spid="19" grpId="0"/>
      <p:bldP spid="20" grpId="0"/>
      <p:bldP spid="50" grpId="0"/>
      <p:bldP spid="5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24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7" t="11517" r="11818" b="4242"/>
          <a:stretch/>
        </p:blipFill>
        <p:spPr>
          <a:xfrm rot="21019512">
            <a:off x="8234239" y="4865333"/>
            <a:ext cx="419850" cy="251430"/>
          </a:xfrm>
          <a:prstGeom prst="rect">
            <a:avLst/>
          </a:prstGeom>
        </p:spPr>
      </p:pic>
      <p:sp>
        <p:nvSpPr>
          <p:cNvPr id="26" name="25 Rectángulo"/>
          <p:cNvSpPr/>
          <p:nvPr/>
        </p:nvSpPr>
        <p:spPr>
          <a:xfrm>
            <a:off x="0" y="5476893"/>
            <a:ext cx="2699792" cy="238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7" name="26 Rectángulo"/>
          <p:cNvSpPr/>
          <p:nvPr/>
        </p:nvSpPr>
        <p:spPr>
          <a:xfrm>
            <a:off x="2699792" y="5476893"/>
            <a:ext cx="3586720" cy="238107"/>
          </a:xfrm>
          <a:prstGeom prst="rect">
            <a:avLst/>
          </a:prstGeom>
          <a:solidFill>
            <a:srgbClr val="4B45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8" name="27 Rectángulo"/>
          <p:cNvSpPr/>
          <p:nvPr/>
        </p:nvSpPr>
        <p:spPr>
          <a:xfrm>
            <a:off x="6286512" y="5476893"/>
            <a:ext cx="2643206" cy="238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9" name="28 CuadroTexto"/>
          <p:cNvSpPr txBox="1"/>
          <p:nvPr/>
        </p:nvSpPr>
        <p:spPr>
          <a:xfrm>
            <a:off x="0" y="5432871"/>
            <a:ext cx="8892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/>
                </a:solidFill>
              </a:rPr>
              <a:t>Matemática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1547664" y="163587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chemeClr val="accent3">
                    <a:lumMod val="75000"/>
                  </a:schemeClr>
                </a:solidFill>
              </a:rPr>
              <a:t>Directa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5508104" y="163587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chemeClr val="accent3">
                    <a:lumMod val="75000"/>
                  </a:schemeClr>
                </a:solidFill>
              </a:rPr>
              <a:t>Inversa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-36512" y="697260"/>
            <a:ext cx="42484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/>
              <a:t>Al aumentar o disminuir una de las variables, la otra aumenta o disminuye, respectivamente.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4499992" y="697260"/>
            <a:ext cx="42484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/>
              <a:t>Si una de las variables aumenta, la otra disminuye y si una de las variables disminuye, la otra aumenta.</a:t>
            </a:r>
          </a:p>
        </p:txBody>
      </p:sp>
      <p:cxnSp>
        <p:nvCxnSpPr>
          <p:cNvPr id="17" name="16 Conector recto de flecha"/>
          <p:cNvCxnSpPr/>
          <p:nvPr/>
        </p:nvCxnSpPr>
        <p:spPr>
          <a:xfrm flipH="1">
            <a:off x="971600" y="1777380"/>
            <a:ext cx="432048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 flipH="1">
            <a:off x="1259632" y="1777380"/>
            <a:ext cx="432048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 flipH="1">
            <a:off x="5364088" y="1777380"/>
            <a:ext cx="36004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 flipH="1">
            <a:off x="7236296" y="1777380"/>
            <a:ext cx="36004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 flipV="1">
            <a:off x="2339752" y="1777380"/>
            <a:ext cx="36004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 flipV="1">
            <a:off x="2627784" y="1777380"/>
            <a:ext cx="36004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 flipV="1">
            <a:off x="5652120" y="1777380"/>
            <a:ext cx="36004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/>
          <p:nvPr/>
        </p:nvCxnSpPr>
        <p:spPr>
          <a:xfrm flipV="1">
            <a:off x="6948264" y="1777380"/>
            <a:ext cx="36004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1" name="30 CuadroTexto"/>
          <p:cNvSpPr txBox="1"/>
          <p:nvPr/>
        </p:nvSpPr>
        <p:spPr>
          <a:xfrm>
            <a:off x="1835696" y="184938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o</a:t>
            </a:r>
          </a:p>
        </p:txBody>
      </p:sp>
      <p:sp>
        <p:nvSpPr>
          <p:cNvPr id="32" name="31 CuadroTexto"/>
          <p:cNvSpPr txBox="1"/>
          <p:nvPr/>
        </p:nvSpPr>
        <p:spPr>
          <a:xfrm>
            <a:off x="6372200" y="184938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o</a:t>
            </a:r>
          </a:p>
        </p:txBody>
      </p:sp>
      <p:sp>
        <p:nvSpPr>
          <p:cNvPr id="33" name="32 Nube"/>
          <p:cNvSpPr/>
          <p:nvPr/>
        </p:nvSpPr>
        <p:spPr>
          <a:xfrm>
            <a:off x="2267744" y="2497460"/>
            <a:ext cx="4176464" cy="57606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/>
              <a:t>Ejemplos</a:t>
            </a:r>
          </a:p>
        </p:txBody>
      </p:sp>
      <p:graphicFrame>
        <p:nvGraphicFramePr>
          <p:cNvPr id="34" name="33 Tabla"/>
          <p:cNvGraphicFramePr>
            <a:graphicFrameLocks noGrp="1"/>
          </p:cNvGraphicFramePr>
          <p:nvPr/>
        </p:nvGraphicFramePr>
        <p:xfrm>
          <a:off x="323870" y="3289548"/>
          <a:ext cx="2807970" cy="2018030"/>
        </p:xfrm>
        <a:graphic>
          <a:graphicData uri="http://schemas.openxmlformats.org/drawingml/2006/table">
            <a:tbl>
              <a:tblPr/>
              <a:tblGrid>
                <a:gridCol w="1403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3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Cantidad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Precio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Calibri"/>
                          <a:ea typeface="Calibri"/>
                          <a:cs typeface="Times New Roman"/>
                        </a:rPr>
                        <a:t>1 Helado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latin typeface="Calibri"/>
                          <a:ea typeface="Calibri"/>
                          <a:cs typeface="Times New Roman"/>
                        </a:rPr>
                        <a:t>$300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Calibri"/>
                          <a:ea typeface="Calibri"/>
                          <a:cs typeface="Times New Roman"/>
                        </a:rPr>
                        <a:t>10 Helados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Calibri"/>
                          <a:ea typeface="Calibri"/>
                          <a:cs typeface="Times New Roman"/>
                        </a:rPr>
                        <a:t>$3000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Calibri"/>
                          <a:ea typeface="Calibri"/>
                          <a:cs typeface="Times New Roman"/>
                        </a:rPr>
                        <a:t>15 Helados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latin typeface="Calibri"/>
                          <a:ea typeface="Calibri"/>
                          <a:cs typeface="Times New Roman"/>
                        </a:rPr>
                        <a:t>$4500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Calibri"/>
                          <a:ea typeface="Calibri"/>
                          <a:cs typeface="Times New Roman"/>
                        </a:rPr>
                        <a:t>20 Helados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latin typeface="Calibri"/>
                          <a:ea typeface="Calibri"/>
                          <a:cs typeface="Times New Roman"/>
                        </a:rPr>
                        <a:t>$6000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latin typeface="Calibri"/>
                          <a:ea typeface="Calibri"/>
                          <a:cs typeface="Times New Roman"/>
                        </a:rPr>
                        <a:t>___Helados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latin typeface="Calibri"/>
                          <a:ea typeface="Calibri"/>
                          <a:cs typeface="Times New Roman"/>
                        </a:rPr>
                        <a:t>$____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Calibri"/>
                          <a:ea typeface="Calibri"/>
                          <a:cs typeface="Times New Roman"/>
                        </a:rPr>
                        <a:t>___Helados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Calibri"/>
                          <a:ea typeface="Calibri"/>
                          <a:cs typeface="Times New Roman"/>
                        </a:rPr>
                        <a:t>$____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6" name="35 Tabla"/>
          <p:cNvGraphicFramePr>
            <a:graphicFrameLocks noGrp="1"/>
          </p:cNvGraphicFramePr>
          <p:nvPr/>
        </p:nvGraphicFramePr>
        <p:xfrm>
          <a:off x="5220414" y="3287742"/>
          <a:ext cx="2807970" cy="2018030"/>
        </p:xfrm>
        <a:graphic>
          <a:graphicData uri="http://schemas.openxmlformats.org/drawingml/2006/table">
            <a:tbl>
              <a:tblPr/>
              <a:tblGrid>
                <a:gridCol w="1403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3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Nº Obreros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4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Días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F4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Calibri"/>
                          <a:ea typeface="Calibri"/>
                          <a:cs typeface="Times New Roman"/>
                        </a:rPr>
                        <a:t>1 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4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F4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4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F4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Calibri"/>
                          <a:ea typeface="Calibri"/>
                          <a:cs typeface="Times New Roman"/>
                        </a:rPr>
                        <a:t>3 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4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F4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4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F4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4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F4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4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F4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/>
          <p:nvPr/>
        </p:nvSpPr>
        <p:spPr>
          <a:xfrm>
            <a:off x="0" y="5476893"/>
            <a:ext cx="2699792" cy="238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6" name="15 Rectángulo"/>
          <p:cNvSpPr/>
          <p:nvPr/>
        </p:nvSpPr>
        <p:spPr>
          <a:xfrm>
            <a:off x="2699792" y="5476893"/>
            <a:ext cx="3586720" cy="238107"/>
          </a:xfrm>
          <a:prstGeom prst="rect">
            <a:avLst/>
          </a:prstGeom>
          <a:solidFill>
            <a:srgbClr val="4B45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7" name="16 Rectángulo"/>
          <p:cNvSpPr/>
          <p:nvPr/>
        </p:nvSpPr>
        <p:spPr>
          <a:xfrm>
            <a:off x="6286512" y="5476893"/>
            <a:ext cx="2643206" cy="238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0" y="5432871"/>
            <a:ext cx="8892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/>
                </a:solidFill>
              </a:rPr>
              <a:t>Matemática</a:t>
            </a:r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7" t="11517" r="11818" b="4242"/>
          <a:stretch/>
        </p:blipFill>
        <p:spPr>
          <a:xfrm rot="21019512">
            <a:off x="8234239" y="4865333"/>
            <a:ext cx="419850" cy="251430"/>
          </a:xfrm>
          <a:prstGeom prst="rect">
            <a:avLst/>
          </a:prstGeom>
        </p:spPr>
      </p:pic>
      <p:sp>
        <p:nvSpPr>
          <p:cNvPr id="12" name="11 CuadroTexto"/>
          <p:cNvSpPr txBox="1"/>
          <p:nvPr/>
        </p:nvSpPr>
        <p:spPr>
          <a:xfrm>
            <a:off x="179512" y="1099691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chemeClr val="accent3">
                    <a:lumMod val="75000"/>
                  </a:schemeClr>
                </a:solidFill>
              </a:rPr>
              <a:t>Directa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179512" y="4225652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chemeClr val="accent3">
                    <a:lumMod val="75000"/>
                  </a:schemeClr>
                </a:solidFill>
              </a:rPr>
              <a:t>Inversa</a:t>
            </a:r>
          </a:p>
        </p:txBody>
      </p:sp>
      <p:graphicFrame>
        <p:nvGraphicFramePr>
          <p:cNvPr id="19" name="18 Tabla"/>
          <p:cNvGraphicFramePr>
            <a:graphicFrameLocks noGrp="1"/>
          </p:cNvGraphicFramePr>
          <p:nvPr/>
        </p:nvGraphicFramePr>
        <p:xfrm>
          <a:off x="1691680" y="337220"/>
          <a:ext cx="2520280" cy="2018030"/>
        </p:xfrm>
        <a:graphic>
          <a:graphicData uri="http://schemas.openxmlformats.org/drawingml/2006/table">
            <a:tbl>
              <a:tblPr/>
              <a:tblGrid>
                <a:gridCol w="1331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Cantidad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Precio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Calibri"/>
                          <a:ea typeface="Calibri"/>
                          <a:cs typeface="Times New Roman"/>
                        </a:rPr>
                        <a:t>1 Helado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latin typeface="Calibri"/>
                          <a:ea typeface="Calibri"/>
                          <a:cs typeface="Times New Roman"/>
                        </a:rPr>
                        <a:t>$300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Calibri"/>
                          <a:ea typeface="Calibri"/>
                          <a:cs typeface="Times New Roman"/>
                        </a:rPr>
                        <a:t>10 Helados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Calibri"/>
                          <a:ea typeface="Calibri"/>
                          <a:cs typeface="Times New Roman"/>
                        </a:rPr>
                        <a:t>$3000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Calibri"/>
                          <a:ea typeface="Calibri"/>
                          <a:cs typeface="Times New Roman"/>
                        </a:rPr>
                        <a:t>15 Helados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latin typeface="Calibri"/>
                          <a:ea typeface="Calibri"/>
                          <a:cs typeface="Times New Roman"/>
                        </a:rPr>
                        <a:t>$4500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latin typeface="Calibri"/>
                          <a:ea typeface="Calibri"/>
                          <a:cs typeface="Times New Roman"/>
                        </a:rPr>
                        <a:t>20 Helados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latin typeface="Calibri"/>
                          <a:ea typeface="Calibri"/>
                          <a:cs typeface="Times New Roman"/>
                        </a:rPr>
                        <a:t>$6000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Calibri"/>
                          <a:ea typeface="Calibri"/>
                          <a:cs typeface="Times New Roman"/>
                        </a:rPr>
                        <a:t>___Helados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latin typeface="Calibri"/>
                          <a:ea typeface="Calibri"/>
                          <a:cs typeface="Times New Roman"/>
                        </a:rPr>
                        <a:t>$____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Calibri"/>
                          <a:ea typeface="Calibri"/>
                          <a:cs typeface="Times New Roman"/>
                        </a:rPr>
                        <a:t>___Helados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Calibri"/>
                          <a:ea typeface="Calibri"/>
                          <a:cs typeface="Times New Roman"/>
                        </a:rPr>
                        <a:t>$____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0" name="19 Tabla"/>
          <p:cNvGraphicFramePr>
            <a:graphicFrameLocks noGrp="1"/>
          </p:cNvGraphicFramePr>
          <p:nvPr/>
        </p:nvGraphicFramePr>
        <p:xfrm>
          <a:off x="1691680" y="3289548"/>
          <a:ext cx="2520280" cy="2018030"/>
        </p:xfrm>
        <a:graphic>
          <a:graphicData uri="http://schemas.openxmlformats.org/drawingml/2006/table">
            <a:tbl>
              <a:tblPr/>
              <a:tblGrid>
                <a:gridCol w="1331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Nº Obreros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4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Días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F4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Calibri"/>
                          <a:ea typeface="Calibri"/>
                          <a:cs typeface="Times New Roman"/>
                        </a:rPr>
                        <a:t>1 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4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F4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4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F4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Calibri"/>
                          <a:ea typeface="Calibri"/>
                          <a:cs typeface="Times New Roman"/>
                        </a:rPr>
                        <a:t>3 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4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F4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4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F4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4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F4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4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F4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6501" y="416983"/>
            <a:ext cx="797627" cy="784333"/>
          </a:xfrm>
          <a:prstGeom prst="rect">
            <a:avLst/>
          </a:prstGeom>
          <a:noFill/>
        </p:spPr>
      </p:pic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1635580"/>
            <a:ext cx="864096" cy="717864"/>
          </a:xfrm>
          <a:prstGeom prst="rect">
            <a:avLst/>
          </a:prstGeom>
          <a:noFill/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1019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2038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7847" y="3505572"/>
            <a:ext cx="1276321" cy="448816"/>
          </a:xfrm>
          <a:prstGeom prst="rect">
            <a:avLst/>
          </a:prstGeom>
          <a:noFill/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37779" y="4657700"/>
            <a:ext cx="1318397" cy="448816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12260</TotalTime>
  <Words>726</Words>
  <Application>Microsoft Office PowerPoint</Application>
  <PresentationFormat>Presentación en pantalla (16:10)</PresentationFormat>
  <Paragraphs>207</Paragraphs>
  <Slides>17</Slides>
  <Notes>16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7" baseType="lpstr">
      <vt:lpstr>Arial</vt:lpstr>
      <vt:lpstr>Calibri</vt:lpstr>
      <vt:lpstr>Cambria Math</vt:lpstr>
      <vt:lpstr>Century Schoolbook</vt:lpstr>
      <vt:lpstr>Gabriola</vt:lpstr>
      <vt:lpstr>Segoe Print</vt:lpstr>
      <vt:lpstr>Times New Roman</vt:lpstr>
      <vt:lpstr>Wingdings</vt:lpstr>
      <vt:lpstr>Wingdings 2</vt:lpstr>
      <vt:lpstr>Mirador</vt:lpstr>
      <vt:lpstr>Presentación de PowerPoint</vt:lpstr>
      <vt:lpstr>Razón en la vida diaria</vt:lpstr>
      <vt:lpstr>Proporción</vt:lpstr>
      <vt:lpstr>Presentación de PowerPoint</vt:lpstr>
      <vt:lpstr>Presentación de PowerPoint</vt:lpstr>
      <vt:lpstr>Presentación de PowerPoint</vt:lpstr>
      <vt:lpstr>Proporciones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Proporciones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esteban</dc:creator>
  <cp:lastModifiedBy>juan esteban villablanca obreque</cp:lastModifiedBy>
  <cp:revision>158</cp:revision>
  <dcterms:created xsi:type="dcterms:W3CDTF">2014-05-15T15:20:06Z</dcterms:created>
  <dcterms:modified xsi:type="dcterms:W3CDTF">2018-06-24T15:00:38Z</dcterms:modified>
</cp:coreProperties>
</file>