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3A0910D6-4BE4-48CD-AEF1-069E36765C04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5F3919E3-D781-411E-866C-65F3E59C8786}" type="slidenum">
              <a:rPr lang="es-CO" smtClean="0"/>
              <a:t>‹Nº›</a:t>
            </a:fld>
            <a:endParaRPr lang="es-CO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426106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910D6-4BE4-48CD-AEF1-069E36765C04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919E3-D781-411E-866C-65F3E59C878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54973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910D6-4BE4-48CD-AEF1-069E36765C04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919E3-D781-411E-866C-65F3E59C878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20449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910D6-4BE4-48CD-AEF1-069E36765C04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919E3-D781-411E-866C-65F3E59C878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49671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910D6-4BE4-48CD-AEF1-069E36765C04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919E3-D781-411E-866C-65F3E59C8786}" type="slidenum">
              <a:rPr lang="es-CO" smtClean="0"/>
              <a:t>‹Nº›</a:t>
            </a:fld>
            <a:endParaRPr lang="es-CO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07230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910D6-4BE4-48CD-AEF1-069E36765C04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919E3-D781-411E-866C-65F3E59C878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04092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910D6-4BE4-48CD-AEF1-069E36765C04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919E3-D781-411E-866C-65F3E59C878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30465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910D6-4BE4-48CD-AEF1-069E36765C04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919E3-D781-411E-866C-65F3E59C878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50680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910D6-4BE4-48CD-AEF1-069E36765C04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919E3-D781-411E-866C-65F3E59C878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97753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910D6-4BE4-48CD-AEF1-069E36765C04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919E3-D781-411E-866C-65F3E59C878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83497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910D6-4BE4-48CD-AEF1-069E36765C04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919E3-D781-411E-866C-65F3E59C878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68564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3A0910D6-4BE4-48CD-AEF1-069E36765C04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5F3919E3-D781-411E-866C-65F3E59C878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4577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0447" y="156754"/>
            <a:ext cx="10959736" cy="6936377"/>
          </a:xfrm>
        </p:spPr>
        <p:txBody>
          <a:bodyPr>
            <a:normAutofit fontScale="55000" lnSpcReduction="20000"/>
          </a:bodyPr>
          <a:lstStyle/>
          <a:p>
            <a:pPr marL="36576" indent="0">
              <a:buNone/>
            </a:pPr>
            <a:r>
              <a:rPr lang="es-ES" sz="2000" dirty="0"/>
              <a:t> </a:t>
            </a:r>
          </a:p>
          <a:p>
            <a:pPr marL="36576" indent="0" algn="ctr">
              <a:buNone/>
            </a:pPr>
            <a:endParaRPr lang="es-ES" sz="3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" indent="0" algn="ctr">
              <a:buNone/>
            </a:pPr>
            <a:r>
              <a:rPr lang="es-ES" sz="4400" b="1" dirty="0">
                <a:latin typeface="Arial" panose="020B0604020202020204" pitchFamily="34" charset="0"/>
                <a:cs typeface="Arial" panose="020B0604020202020204" pitchFamily="34" charset="0"/>
              </a:rPr>
              <a:t>REPRESENTACION </a:t>
            </a:r>
            <a:r>
              <a:rPr lang="es-E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SIMBOLICA</a:t>
            </a:r>
          </a:p>
          <a:p>
            <a:pPr marL="36576" indent="0" algn="ctr">
              <a:buNone/>
            </a:pPr>
            <a:endParaRPr lang="es-ES" sz="5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" indent="0">
              <a:buNone/>
            </a:pPr>
            <a:r>
              <a:rPr lang="es-ES" sz="4200" dirty="0" smtClean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s-ES" sz="4200" dirty="0">
                <a:latin typeface="Arial" panose="020B0604020202020204" pitchFamily="34" charset="0"/>
                <a:cs typeface="Arial" panose="020B0604020202020204" pitchFamily="34" charset="0"/>
              </a:rPr>
              <a:t>uso del lenguaje L (p) para representar simbólicamente enunciados del lenguaje natural </a:t>
            </a:r>
          </a:p>
          <a:p>
            <a:pPr marL="36576" indent="0">
              <a:buNone/>
            </a:pPr>
            <a:endParaRPr lang="es-ES" sz="4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charset="0"/>
              <a:buChar char="•"/>
            </a:pPr>
            <a:r>
              <a:rPr lang="es-ES" sz="4200" dirty="0">
                <a:latin typeface="Arial" panose="020B0604020202020204" pitchFamily="34" charset="0"/>
                <a:cs typeface="Arial" panose="020B0604020202020204" pitchFamily="34" charset="0"/>
              </a:rPr>
              <a:t>Representación en el lenguaje L (p) en la frase </a:t>
            </a:r>
          </a:p>
          <a:p>
            <a:pPr marL="36576" indent="0">
              <a:buNone/>
            </a:pPr>
            <a:r>
              <a:rPr lang="es-ES" sz="4200" dirty="0" smtClean="0">
                <a:latin typeface="Arial" panose="020B0604020202020204" pitchFamily="34" charset="0"/>
                <a:cs typeface="Arial" panose="020B0604020202020204" pitchFamily="34" charset="0"/>
              </a:rPr>
              <a:t>Ejemplo</a:t>
            </a:r>
            <a:r>
              <a:rPr lang="es-ES" sz="4200" dirty="0">
                <a:latin typeface="Arial" panose="020B0604020202020204" pitchFamily="34" charset="0"/>
                <a:cs typeface="Arial" panose="020B0604020202020204" pitchFamily="34" charset="0"/>
              </a:rPr>
              <a:t>: « si la sequia persiste no solo se secaran los pastos si no que aumentaran los incendios forestales « </a:t>
            </a:r>
          </a:p>
          <a:p>
            <a:pPr marL="36576" indent="0">
              <a:buNone/>
            </a:pPr>
            <a:r>
              <a:rPr lang="es-ES" sz="4200" dirty="0">
                <a:latin typeface="Arial" panose="020B0604020202020204" pitchFamily="34" charset="0"/>
                <a:cs typeface="Arial" panose="020B0604020202020204" pitchFamily="34" charset="0"/>
              </a:rPr>
              <a:t>Primero identificamos las proposiciones atómicas del </a:t>
            </a:r>
            <a:r>
              <a:rPr lang="es-ES" sz="4200" dirty="0" smtClean="0">
                <a:latin typeface="Arial" panose="020B0604020202020204" pitchFamily="34" charset="0"/>
                <a:cs typeface="Arial" panose="020B0604020202020204" pitchFamily="34" charset="0"/>
              </a:rPr>
              <a:t>enunciado Son </a:t>
            </a:r>
            <a:r>
              <a:rPr lang="es-ES" sz="4200" dirty="0"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</a:p>
          <a:p>
            <a:pPr>
              <a:buFont typeface="Arial" charset="0"/>
              <a:buChar char="•"/>
            </a:pPr>
            <a:r>
              <a:rPr lang="es-ES" sz="4200" dirty="0">
                <a:latin typeface="Arial" panose="020B0604020202020204" pitchFamily="34" charset="0"/>
                <a:cs typeface="Arial" panose="020B0604020202020204" pitchFamily="34" charset="0"/>
              </a:rPr>
              <a:t>p = la sequia </a:t>
            </a:r>
            <a:r>
              <a:rPr lang="es-ES" sz="4200" dirty="0" smtClean="0">
                <a:latin typeface="Arial" panose="020B0604020202020204" pitchFamily="34" charset="0"/>
                <a:cs typeface="Arial" panose="020B0604020202020204" pitchFamily="34" charset="0"/>
              </a:rPr>
              <a:t>persiste </a:t>
            </a:r>
          </a:p>
          <a:p>
            <a:pPr>
              <a:buFont typeface="Arial" charset="0"/>
              <a:buChar char="•"/>
            </a:pPr>
            <a:r>
              <a:rPr lang="es-ES" sz="4200" dirty="0" smtClean="0">
                <a:latin typeface="Arial" panose="020B0604020202020204" pitchFamily="34" charset="0"/>
                <a:cs typeface="Arial" panose="020B0604020202020204" pitchFamily="34" charset="0"/>
              </a:rPr>
              <a:t>q </a:t>
            </a:r>
            <a:r>
              <a:rPr lang="es-ES" sz="4200" dirty="0">
                <a:latin typeface="Arial" panose="020B0604020202020204" pitchFamily="34" charset="0"/>
                <a:cs typeface="Arial" panose="020B0604020202020204" pitchFamily="34" charset="0"/>
              </a:rPr>
              <a:t>=  se secaran los pastos </a:t>
            </a:r>
          </a:p>
          <a:p>
            <a:pPr>
              <a:buFont typeface="Arial" charset="0"/>
              <a:buChar char="•"/>
            </a:pPr>
            <a:r>
              <a:rPr lang="es-ES" sz="4200" dirty="0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s-ES" sz="4200" dirty="0">
                <a:latin typeface="Arial" panose="020B0604020202020204" pitchFamily="34" charset="0"/>
                <a:cs typeface="Arial" panose="020B0604020202020204" pitchFamily="34" charset="0"/>
              </a:rPr>
              <a:t>=  aumentaran los incendios forestales     </a:t>
            </a:r>
          </a:p>
          <a:p>
            <a:pPr marL="36576" indent="0" algn="ctr">
              <a:buNone/>
            </a:pPr>
            <a:r>
              <a:rPr lang="es-ES" sz="50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6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p </a:t>
            </a:r>
            <a:r>
              <a:rPr lang="en-US" sz="6000" b="1" i="1" dirty="0">
                <a:latin typeface="Arial" panose="020B0604020202020204" pitchFamily="34" charset="0"/>
                <a:cs typeface="Arial" panose="020B0604020202020204" pitchFamily="34" charset="0"/>
              </a:rPr>
              <a:t>→(q ^ r) </a:t>
            </a:r>
            <a:endParaRPr lang="es-ES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" indent="0">
              <a:buNone/>
            </a:pPr>
            <a:r>
              <a:rPr lang="es-ES" sz="2000" dirty="0"/>
              <a:t>        </a:t>
            </a:r>
          </a:p>
          <a:p>
            <a:pPr>
              <a:buFont typeface="Arial" charset="0"/>
              <a:buChar char="•"/>
            </a:pPr>
            <a:endParaRPr lang="es-ES" sz="2000" dirty="0"/>
          </a:p>
          <a:p>
            <a:pPr marL="36576" indent="0">
              <a:buNone/>
            </a:pP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243643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92331" y="483326"/>
            <a:ext cx="10661469" cy="56936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O" sz="2000" b="1" dirty="0">
                <a:latin typeface="Arial" panose="020B0604020202020204" pitchFamily="34" charset="0"/>
                <a:cs typeface="Arial" panose="020B0604020202020204" pitchFamily="34" charset="0"/>
              </a:rPr>
              <a:t>Ejercicio 3.9 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Utilizando las mismas proposiciones y símbolos del ejemplo anterior,</a:t>
            </a:r>
          </a:p>
          <a:p>
            <a:pPr marL="0" indent="0">
              <a:buNone/>
            </a:pP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¿cuál es el enunciado que se representa por p</a:t>
            </a:r>
            <a:r>
              <a:rPr lang="es-CO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sz="1200" dirty="0"/>
              <a:t>→</a:t>
            </a:r>
            <a:r>
              <a:rPr lang="es-CO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CO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q^r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)?</a:t>
            </a:r>
          </a:p>
          <a:p>
            <a:pPr marL="0" indent="0">
              <a:buNone/>
            </a:pPr>
            <a:r>
              <a:rPr lang="es-CO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Rta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“continua la incertidumbre”, “habrá alza en a tasa de interés” y “la devaluación será acelerada”.</a:t>
            </a:r>
            <a:endParaRPr lang="es-CO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CO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CO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Ejercicio </a:t>
            </a:r>
            <a:r>
              <a:rPr lang="es-CO" sz="2000" b="1" dirty="0">
                <a:latin typeface="Arial" panose="020B0604020202020204" pitchFamily="34" charset="0"/>
                <a:cs typeface="Arial" panose="020B0604020202020204" pitchFamily="34" charset="0"/>
              </a:rPr>
              <a:t>3.10 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Considere los enunciados:</a:t>
            </a:r>
          </a:p>
          <a:p>
            <a:pPr marL="0" indent="0">
              <a:buNone/>
            </a:pP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A: Juan regresa temprano, y va a misa o se queda en casa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.= p ^ (q v r)</a:t>
            </a:r>
            <a:endParaRPr lang="es-CO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B: Juan regresa temprano y va a misa, o se queda en casa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.= (p ^ q) v r</a:t>
            </a:r>
          </a:p>
          <a:p>
            <a:pPr marL="0" indent="0">
              <a:buNone/>
            </a:pPr>
            <a:endParaRPr lang="es-CO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Es un hecho que A y B tienen distinto significado. Determine cuál de las 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representaciones (p ^ 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q) 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 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r, y 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p^(</a:t>
            </a:r>
            <a:r>
              <a:rPr lang="es-CO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qvr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), se corresponde con A y cuál con B. Posteriormente veremos 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que la 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diferencia de significados se refleja en la no equivalencia de las fórmulas que 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los representan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86254334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Azul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TM03457515[[fn=Vista]]</Template>
  <TotalTime>23</TotalTime>
  <Words>244</Words>
  <Application>Microsoft Office PowerPoint</Application>
  <PresentationFormat>Panorámica</PresentationFormat>
  <Paragraphs>23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Century Schoolbook</vt:lpstr>
      <vt:lpstr>Wingdings 2</vt:lpstr>
      <vt:lpstr>View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</dc:creator>
  <cp:lastModifiedBy>DANIEL</cp:lastModifiedBy>
  <cp:revision>4</cp:revision>
  <dcterms:created xsi:type="dcterms:W3CDTF">2018-07-09T19:50:17Z</dcterms:created>
  <dcterms:modified xsi:type="dcterms:W3CDTF">2018-07-09T20:13:58Z</dcterms:modified>
</cp:coreProperties>
</file>