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7"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7EF46D8C-66B9-4965-922C-0C3CCF70D6EE}" type="datetimeFigureOut">
              <a:rPr lang="it-IT" smtClean="0"/>
              <a:t>16/07/2018</a:t>
            </a:fld>
            <a:endParaRPr lang="it-IT"/>
          </a:p>
        </p:txBody>
      </p:sp>
      <p:sp>
        <p:nvSpPr>
          <p:cNvPr id="5" name="Footer Placeholder 4"/>
          <p:cNvSpPr>
            <a:spLocks noGrp="1"/>
          </p:cNvSpPr>
          <p:nvPr>
            <p:ph type="ftr" sz="quarter" idx="11"/>
          </p:nvPr>
        </p:nvSpPr>
        <p:spPr>
          <a:xfrm>
            <a:off x="1876424" y="5410201"/>
            <a:ext cx="5124886" cy="365125"/>
          </a:xfrm>
        </p:spPr>
        <p:txBody>
          <a:bodyPr/>
          <a:lstStyle/>
          <a:p>
            <a:endParaRPr lang="it-IT"/>
          </a:p>
        </p:txBody>
      </p:sp>
      <p:sp>
        <p:nvSpPr>
          <p:cNvPr id="6" name="Slide Number Placeholder 5"/>
          <p:cNvSpPr>
            <a:spLocks noGrp="1"/>
          </p:cNvSpPr>
          <p:nvPr>
            <p:ph type="sldNum" sz="quarter" idx="12"/>
          </p:nvPr>
        </p:nvSpPr>
        <p:spPr>
          <a:xfrm>
            <a:off x="9896911" y="5410199"/>
            <a:ext cx="771089" cy="365125"/>
          </a:xfrm>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2657449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it-IT"/>
              <a:t>Fare clic sull'icona per inserire un'immagine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7EF46D8C-66B9-4965-922C-0C3CCF70D6EE}" type="datetimeFigureOut">
              <a:rPr lang="it-IT" smtClean="0"/>
              <a:t>16/07/2018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179963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7EF46D8C-66B9-4965-922C-0C3CCF70D6EE}" type="datetimeFigureOut">
              <a:rPr lang="it-IT" smtClean="0"/>
              <a:t>16/07/2018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3463136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7EF46D8C-66B9-4965-922C-0C3CCF70D6EE}" type="datetimeFigureOut">
              <a:rPr lang="it-IT" smtClean="0"/>
              <a:t>16/07/2018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918CCD-364F-4037-873C-82998525A621}" type="slidenum">
              <a:rPr lang="it-IT" smtClean="0"/>
              <a:t>‹N›</a:t>
            </a:fld>
            <a:endParaRPr lang="it-IT"/>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825350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7EF46D8C-66B9-4965-922C-0C3CCF70D6EE}" type="datetimeFigureOut">
              <a:rPr lang="it-IT" smtClean="0"/>
              <a:t>16/07/2018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28798014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7EF46D8C-66B9-4965-922C-0C3CCF70D6EE}" type="datetimeFigureOut">
              <a:rPr lang="it-IT" smtClean="0"/>
              <a:t>16/07/2018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35327699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it-IT"/>
              <a:t>Fare clic sull'icona per inserire un'immagine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it-IT"/>
              <a:t>Fare clic sull'icona per inserire un'immagine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it-IT"/>
              <a:t>Fare clic sull'icona per inserire un'immagine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7EF46D8C-66B9-4965-922C-0C3CCF70D6EE}" type="datetimeFigureOut">
              <a:rPr lang="it-IT" smtClean="0"/>
              <a:t>16/07/2018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2911388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EF46D8C-66B9-4965-922C-0C3CCF70D6EE}" type="datetimeFigureOut">
              <a:rPr lang="it-IT" smtClean="0"/>
              <a:t>16/07/2018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32213787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EF46D8C-66B9-4965-922C-0C3CCF70D6EE}" type="datetimeFigureOut">
              <a:rPr lang="it-IT" smtClean="0"/>
              <a:t>16/07/2018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1059688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EF46D8C-66B9-4965-922C-0C3CCF70D6EE}" type="datetimeFigureOut">
              <a:rPr lang="it-IT" smtClean="0"/>
              <a:t>16/07/2018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3646981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7EF46D8C-66B9-4965-922C-0C3CCF70D6EE}" type="datetimeFigureOut">
              <a:rPr lang="it-IT" smtClean="0"/>
              <a:t>16/07/2018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1775933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7EF46D8C-66B9-4965-922C-0C3CCF70D6EE}" type="datetimeFigureOut">
              <a:rPr lang="it-IT" smtClean="0"/>
              <a:t>16/07/2018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2041917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141410" y="3073397"/>
            <a:ext cx="4878391" cy="2717801"/>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172200" y="3073397"/>
            <a:ext cx="4875210" cy="2717801"/>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7EF46D8C-66B9-4965-922C-0C3CCF70D6EE}" type="datetimeFigureOut">
              <a:rPr lang="it-IT" smtClean="0"/>
              <a:t>16/07/2018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1461251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7EF46D8C-66B9-4965-922C-0C3CCF70D6EE}" type="datetimeFigureOut">
              <a:rPr lang="it-IT" smtClean="0"/>
              <a:t>16/07/2018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517543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F46D8C-66B9-4965-922C-0C3CCF70D6EE}" type="datetimeFigureOut">
              <a:rPr lang="it-IT" smtClean="0"/>
              <a:t>16/07/2018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1315977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7EF46D8C-66B9-4965-922C-0C3CCF70D6EE}" type="datetimeFigureOut">
              <a:rPr lang="it-IT" smtClean="0"/>
              <a:t>16/07/2018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1334220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7EF46D8C-66B9-4965-922C-0C3CCF70D6EE}" type="datetimeFigureOut">
              <a:rPr lang="it-IT" smtClean="0"/>
              <a:t>16/07/2018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918CCD-364F-4037-873C-82998525A621}" type="slidenum">
              <a:rPr lang="it-IT" smtClean="0"/>
              <a:t>‹N›</a:t>
            </a:fld>
            <a:endParaRPr lang="it-IT"/>
          </a:p>
        </p:txBody>
      </p:sp>
    </p:spTree>
    <p:extLst>
      <p:ext uri="{BB962C8B-B14F-4D97-AF65-F5344CB8AC3E}">
        <p14:creationId xmlns:p14="http://schemas.microsoft.com/office/powerpoint/2010/main" val="1922645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EF46D8C-66B9-4965-922C-0C3CCF70D6EE}" type="datetimeFigureOut">
              <a:rPr lang="it-IT" smtClean="0"/>
              <a:t>16/07/2018</a:t>
            </a:fld>
            <a:endParaRPr lang="it-IT"/>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D918CCD-364F-4037-873C-82998525A621}" type="slidenum">
              <a:rPr lang="it-IT" smtClean="0"/>
              <a:t>‹N›</a:t>
            </a:fld>
            <a:endParaRPr lang="it-IT"/>
          </a:p>
        </p:txBody>
      </p:sp>
    </p:spTree>
    <p:extLst>
      <p:ext uri="{BB962C8B-B14F-4D97-AF65-F5344CB8AC3E}">
        <p14:creationId xmlns:p14="http://schemas.microsoft.com/office/powerpoint/2010/main" val="1052634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85D459A9-7038-47B0-ACA3-1A934BB0B9D9}"/>
              </a:ext>
            </a:extLst>
          </p:cNvPr>
          <p:cNvSpPr/>
          <p:nvPr/>
        </p:nvSpPr>
        <p:spPr>
          <a:xfrm>
            <a:off x="735050" y="56602"/>
            <a:ext cx="2056205" cy="923330"/>
          </a:xfrm>
          <a:prstGeom prst="rect">
            <a:avLst/>
          </a:prstGeom>
          <a:noFill/>
        </p:spPr>
        <p:txBody>
          <a:bodyPr wrap="none" lIns="91440" tIns="45720" rIns="91440" bIns="45720">
            <a:spAutoFit/>
          </a:bodyPr>
          <a:lstStyle/>
          <a:p>
            <a:pPr algn="ctr"/>
            <a:r>
              <a:rPr lang="it-IT"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FASE 4</a:t>
            </a:r>
          </a:p>
        </p:txBody>
      </p:sp>
      <p:sp>
        <p:nvSpPr>
          <p:cNvPr id="6" name="CasellaDiTesto 5">
            <a:extLst>
              <a:ext uri="{FF2B5EF4-FFF2-40B4-BE49-F238E27FC236}">
                <a16:creationId xmlns:a16="http://schemas.microsoft.com/office/drawing/2014/main" id="{AC1472CD-F3E2-43A2-A2EA-8EF8BFD46043}"/>
              </a:ext>
            </a:extLst>
          </p:cNvPr>
          <p:cNvSpPr txBox="1"/>
          <p:nvPr/>
        </p:nvSpPr>
        <p:spPr>
          <a:xfrm>
            <a:off x="319285" y="867100"/>
            <a:ext cx="10626126" cy="369332"/>
          </a:xfrm>
          <a:prstGeom prst="rect">
            <a:avLst/>
          </a:prstGeom>
          <a:noFill/>
        </p:spPr>
        <p:txBody>
          <a:bodyPr wrap="square" rtlCol="0">
            <a:spAutoFit/>
          </a:bodyPr>
          <a:lstStyle/>
          <a:p>
            <a:r>
              <a:rPr lang="it-IT" dirty="0">
                <a:solidFill>
                  <a:srgbClr val="000000"/>
                </a:solidFill>
                <a:latin typeface="Arial Black" panose="020B0A04020102020204" pitchFamily="34" charset="0"/>
                <a:cs typeface="Arial" panose="020B0604020202020204" pitchFamily="34" charset="0"/>
              </a:rPr>
              <a:t>OBIETTIVO: riscoprire le nostre radici</a:t>
            </a:r>
          </a:p>
        </p:txBody>
      </p:sp>
      <p:sp>
        <p:nvSpPr>
          <p:cNvPr id="7" name="CasellaDiTesto 6">
            <a:extLst>
              <a:ext uri="{FF2B5EF4-FFF2-40B4-BE49-F238E27FC236}">
                <a16:creationId xmlns:a16="http://schemas.microsoft.com/office/drawing/2014/main" id="{8C84DB23-7030-4EE6-A867-F83E3540F6EB}"/>
              </a:ext>
            </a:extLst>
          </p:cNvPr>
          <p:cNvSpPr txBox="1"/>
          <p:nvPr/>
        </p:nvSpPr>
        <p:spPr>
          <a:xfrm>
            <a:off x="7362092" y="867327"/>
            <a:ext cx="6766560" cy="369332"/>
          </a:xfrm>
          <a:prstGeom prst="rect">
            <a:avLst/>
          </a:prstGeom>
          <a:noFill/>
        </p:spPr>
        <p:txBody>
          <a:bodyPr wrap="square" rtlCol="0">
            <a:spAutoFit/>
          </a:bodyPr>
          <a:lstStyle/>
          <a:p>
            <a:r>
              <a:rPr lang="it-IT" b="1" dirty="0">
                <a:solidFill>
                  <a:srgbClr val="000000"/>
                </a:solidFill>
                <a:latin typeface="Arial Black" panose="020B0A04020102020204" pitchFamily="34" charset="0"/>
              </a:rPr>
              <a:t>TEMPI: 2 ORE</a:t>
            </a:r>
          </a:p>
        </p:txBody>
      </p:sp>
      <p:cxnSp>
        <p:nvCxnSpPr>
          <p:cNvPr id="9" name="Connettore diritto 8">
            <a:extLst>
              <a:ext uri="{FF2B5EF4-FFF2-40B4-BE49-F238E27FC236}">
                <a16:creationId xmlns:a16="http://schemas.microsoft.com/office/drawing/2014/main" id="{19CA2F49-C233-417A-9159-AA529018B225}"/>
              </a:ext>
            </a:extLst>
          </p:cNvPr>
          <p:cNvCxnSpPr>
            <a:cxnSpLocks/>
          </p:cNvCxnSpPr>
          <p:nvPr/>
        </p:nvCxnSpPr>
        <p:spPr>
          <a:xfrm>
            <a:off x="815926" y="1617785"/>
            <a:ext cx="10494499"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1" name="Connettore diritto 10">
            <a:extLst>
              <a:ext uri="{FF2B5EF4-FFF2-40B4-BE49-F238E27FC236}">
                <a16:creationId xmlns:a16="http://schemas.microsoft.com/office/drawing/2014/main" id="{2E6FF73E-D91C-4B5D-9D14-31DE67415B67}"/>
              </a:ext>
            </a:extLst>
          </p:cNvPr>
          <p:cNvCxnSpPr>
            <a:cxnSpLocks/>
          </p:cNvCxnSpPr>
          <p:nvPr/>
        </p:nvCxnSpPr>
        <p:spPr>
          <a:xfrm>
            <a:off x="787791" y="1617785"/>
            <a:ext cx="0" cy="3526414"/>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3" name="Connettore diritto 12">
            <a:extLst>
              <a:ext uri="{FF2B5EF4-FFF2-40B4-BE49-F238E27FC236}">
                <a16:creationId xmlns:a16="http://schemas.microsoft.com/office/drawing/2014/main" id="{FE90DF50-3CE9-4890-8999-8CEE232F7F1D}"/>
              </a:ext>
            </a:extLst>
          </p:cNvPr>
          <p:cNvCxnSpPr>
            <a:cxnSpLocks/>
          </p:cNvCxnSpPr>
          <p:nvPr/>
        </p:nvCxnSpPr>
        <p:spPr>
          <a:xfrm>
            <a:off x="787791" y="5144199"/>
            <a:ext cx="1049449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Connettore diritto 14">
            <a:extLst>
              <a:ext uri="{FF2B5EF4-FFF2-40B4-BE49-F238E27FC236}">
                <a16:creationId xmlns:a16="http://schemas.microsoft.com/office/drawing/2014/main" id="{BE7D96C4-E3BA-47F8-B0C3-70B309149FFC}"/>
              </a:ext>
            </a:extLst>
          </p:cNvPr>
          <p:cNvCxnSpPr>
            <a:cxnSpLocks/>
          </p:cNvCxnSpPr>
          <p:nvPr/>
        </p:nvCxnSpPr>
        <p:spPr>
          <a:xfrm>
            <a:off x="11310425" y="1617785"/>
            <a:ext cx="0" cy="3526414"/>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9" name="Connettore diritto 18">
            <a:extLst>
              <a:ext uri="{FF2B5EF4-FFF2-40B4-BE49-F238E27FC236}">
                <a16:creationId xmlns:a16="http://schemas.microsoft.com/office/drawing/2014/main" id="{68D6D8DC-F6CE-4EDE-B2AE-58D365345B90}"/>
              </a:ext>
            </a:extLst>
          </p:cNvPr>
          <p:cNvCxnSpPr>
            <a:cxnSpLocks/>
          </p:cNvCxnSpPr>
          <p:nvPr/>
        </p:nvCxnSpPr>
        <p:spPr>
          <a:xfrm>
            <a:off x="815926" y="2132991"/>
            <a:ext cx="1052263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Connettore diritto 23">
            <a:extLst>
              <a:ext uri="{FF2B5EF4-FFF2-40B4-BE49-F238E27FC236}">
                <a16:creationId xmlns:a16="http://schemas.microsoft.com/office/drawing/2014/main" id="{BBD3A645-D301-49E4-A003-A3EF28EE4231}"/>
              </a:ext>
            </a:extLst>
          </p:cNvPr>
          <p:cNvCxnSpPr>
            <a:cxnSpLocks/>
          </p:cNvCxnSpPr>
          <p:nvPr/>
        </p:nvCxnSpPr>
        <p:spPr>
          <a:xfrm flipH="1">
            <a:off x="5997360" y="1617786"/>
            <a:ext cx="2" cy="3526413"/>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27" name="Rettangolo 26">
            <a:extLst>
              <a:ext uri="{FF2B5EF4-FFF2-40B4-BE49-F238E27FC236}">
                <a16:creationId xmlns:a16="http://schemas.microsoft.com/office/drawing/2014/main" id="{993812B9-5684-4ECC-A88C-12DA9D0C1BDE}"/>
              </a:ext>
            </a:extLst>
          </p:cNvPr>
          <p:cNvSpPr/>
          <p:nvPr/>
        </p:nvSpPr>
        <p:spPr>
          <a:xfrm>
            <a:off x="1410139" y="1548216"/>
            <a:ext cx="3693062" cy="584775"/>
          </a:xfrm>
          <a:prstGeom prst="rect">
            <a:avLst/>
          </a:prstGeom>
          <a:noFill/>
        </p:spPr>
        <p:txBody>
          <a:bodyPr wrap="none" lIns="91440" tIns="45720" rIns="91440" bIns="45720">
            <a:spAutoFit/>
          </a:bodyPr>
          <a:lstStyle/>
          <a:p>
            <a:pPr algn="ctr"/>
            <a:r>
              <a:rPr lang="it-IT" sz="32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Cosa fa l’insegnante</a:t>
            </a:r>
          </a:p>
        </p:txBody>
      </p:sp>
      <p:sp>
        <p:nvSpPr>
          <p:cNvPr id="28" name="Rettangolo 27">
            <a:extLst>
              <a:ext uri="{FF2B5EF4-FFF2-40B4-BE49-F238E27FC236}">
                <a16:creationId xmlns:a16="http://schemas.microsoft.com/office/drawing/2014/main" id="{3BECBB70-D88C-42B8-AF2F-063CE2A95D05}"/>
              </a:ext>
            </a:extLst>
          </p:cNvPr>
          <p:cNvSpPr/>
          <p:nvPr/>
        </p:nvSpPr>
        <p:spPr>
          <a:xfrm>
            <a:off x="7158318" y="1567198"/>
            <a:ext cx="3009991" cy="584775"/>
          </a:xfrm>
          <a:prstGeom prst="rect">
            <a:avLst/>
          </a:prstGeom>
          <a:noFill/>
        </p:spPr>
        <p:txBody>
          <a:bodyPr wrap="none" lIns="91440" tIns="45720" rIns="91440" bIns="45720">
            <a:spAutoFit/>
          </a:bodyPr>
          <a:lstStyle/>
          <a:p>
            <a:pPr algn="ctr"/>
            <a:r>
              <a:rPr lang="it-IT" sz="32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Cosa fa l’alunno</a:t>
            </a:r>
          </a:p>
        </p:txBody>
      </p:sp>
      <p:sp>
        <p:nvSpPr>
          <p:cNvPr id="29" name="Rettangolo 28">
            <a:extLst>
              <a:ext uri="{FF2B5EF4-FFF2-40B4-BE49-F238E27FC236}">
                <a16:creationId xmlns:a16="http://schemas.microsoft.com/office/drawing/2014/main" id="{D7DA31CA-8570-4D88-865E-76F04A3CC6B4}"/>
              </a:ext>
            </a:extLst>
          </p:cNvPr>
          <p:cNvSpPr/>
          <p:nvPr/>
        </p:nvSpPr>
        <p:spPr>
          <a:xfrm>
            <a:off x="784339" y="2142485"/>
            <a:ext cx="5209569" cy="2992220"/>
          </a:xfrm>
          <a:prstGeom prst="rect">
            <a:avLst/>
          </a:prstGeom>
          <a:solidFill>
            <a:schemeClr val="bg2"/>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t>Nel laboratorio della scuola divide la classe in cinque gruppi da quattro alunni assegnando loro i ruoli : relatore, esperto digitale, coordinatore e controllore dei toni. </a:t>
            </a:r>
          </a:p>
          <a:p>
            <a:pPr algn="ctr"/>
            <a:r>
              <a:rPr lang="it-IT" b="1" dirty="0"/>
              <a:t>O</a:t>
            </a:r>
            <a:r>
              <a:rPr lang="it-IT" b="1"/>
              <a:t>gni </a:t>
            </a:r>
            <a:r>
              <a:rPr lang="it-IT" b="1" dirty="0"/>
              <a:t>gruppo ha il compito di cercare in internet  una leggenda legata al luogo in cui vive.</a:t>
            </a:r>
          </a:p>
        </p:txBody>
      </p:sp>
      <p:sp>
        <p:nvSpPr>
          <p:cNvPr id="30" name="Rettangolo 29">
            <a:extLst>
              <a:ext uri="{FF2B5EF4-FFF2-40B4-BE49-F238E27FC236}">
                <a16:creationId xmlns:a16="http://schemas.microsoft.com/office/drawing/2014/main" id="{AC65F4A3-9FD1-4BF5-A438-095F1676419C}"/>
              </a:ext>
            </a:extLst>
          </p:cNvPr>
          <p:cNvSpPr/>
          <p:nvPr/>
        </p:nvSpPr>
        <p:spPr>
          <a:xfrm>
            <a:off x="5997360" y="2142486"/>
            <a:ext cx="5313065" cy="2992219"/>
          </a:xfrm>
          <a:prstGeom prst="rect">
            <a:avLst/>
          </a:prstGeom>
          <a:solidFill>
            <a:schemeClr val="bg2"/>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t>Segue la consegna dell’insegnante lavorando in  gruppo. Nel caso in caso in cui abbia difficoltà nel trovare una leggenda locale, può allargare la ricerca alla sua regione. Al termine del lavoro il relatore </a:t>
            </a:r>
            <a:r>
              <a:rPr lang="it-IT" b="1"/>
              <a:t>esporrà la </a:t>
            </a:r>
            <a:r>
              <a:rPr lang="it-IT" b="1" dirty="0"/>
              <a:t>leggenda al resto della classe</a:t>
            </a:r>
          </a:p>
          <a:p>
            <a:pPr algn="ctr"/>
            <a:endParaRPr lang="it-IT" dirty="0"/>
          </a:p>
        </p:txBody>
      </p:sp>
      <p:sp>
        <p:nvSpPr>
          <p:cNvPr id="35" name="CasellaDiTesto 34">
            <a:extLst>
              <a:ext uri="{FF2B5EF4-FFF2-40B4-BE49-F238E27FC236}">
                <a16:creationId xmlns:a16="http://schemas.microsoft.com/office/drawing/2014/main" id="{163A5C03-72F6-400A-A252-887D41A4F6CE}"/>
              </a:ext>
            </a:extLst>
          </p:cNvPr>
          <p:cNvSpPr txBox="1"/>
          <p:nvPr/>
        </p:nvSpPr>
        <p:spPr>
          <a:xfrm>
            <a:off x="684299" y="5327761"/>
            <a:ext cx="10522634" cy="830997"/>
          </a:xfrm>
          <a:prstGeom prst="rect">
            <a:avLst/>
          </a:prstGeom>
          <a:noFill/>
        </p:spPr>
        <p:txBody>
          <a:bodyPr wrap="square" rtlCol="0">
            <a:spAutoFit/>
          </a:bodyPr>
          <a:lstStyle/>
          <a:p>
            <a:r>
              <a:rPr lang="it-IT" sz="2400" b="1" dirty="0">
                <a:solidFill>
                  <a:srgbClr val="000000"/>
                </a:solidFill>
              </a:rPr>
              <a:t>METODO:  cooperative </a:t>
            </a:r>
            <a:r>
              <a:rPr lang="it-IT" sz="2400" b="1" dirty="0" err="1">
                <a:solidFill>
                  <a:srgbClr val="000000"/>
                </a:solidFill>
              </a:rPr>
              <a:t>learning</a:t>
            </a:r>
            <a:endParaRPr lang="it-IT" sz="2400" b="1" dirty="0">
              <a:solidFill>
                <a:srgbClr val="000000"/>
              </a:solidFill>
            </a:endParaRPr>
          </a:p>
          <a:p>
            <a:r>
              <a:rPr lang="it-IT" sz="2400" b="1" dirty="0">
                <a:solidFill>
                  <a:srgbClr val="000000"/>
                </a:solidFill>
              </a:rPr>
              <a:t>MEZZI E STRUMENTI: computer del laboratorio scolastico</a:t>
            </a:r>
          </a:p>
        </p:txBody>
      </p:sp>
    </p:spTree>
    <p:extLst>
      <p:ext uri="{BB962C8B-B14F-4D97-AF65-F5344CB8AC3E}">
        <p14:creationId xmlns:p14="http://schemas.microsoft.com/office/powerpoint/2010/main" val="1806781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additive="base">
                                        <p:cTn id="7" dur="500" fill="hold"/>
                                        <p:tgtEl>
                                          <p:spTgt spid="29"/>
                                        </p:tgtEl>
                                        <p:attrNameLst>
                                          <p:attrName>ppt_x</p:attrName>
                                        </p:attrNameLst>
                                      </p:cBhvr>
                                      <p:tavLst>
                                        <p:tav tm="0">
                                          <p:val>
                                            <p:strVal val="#ppt_x"/>
                                          </p:val>
                                        </p:tav>
                                        <p:tav tm="100000">
                                          <p:val>
                                            <p:strVal val="#ppt_x"/>
                                          </p:val>
                                        </p:tav>
                                      </p:tavLst>
                                    </p:anim>
                                    <p:anim calcmode="lin" valueType="num">
                                      <p:cBhvr additive="base">
                                        <p:cTn id="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
                                        </p:tgtEl>
                                        <p:attrNameLst>
                                          <p:attrName>style.visibility</p:attrName>
                                        </p:attrNameLst>
                                      </p:cBhvr>
                                      <p:to>
                                        <p:strVal val="visible"/>
                                      </p:to>
                                    </p:set>
                                    <p:anim calcmode="lin" valueType="num">
                                      <p:cBhvr additive="base">
                                        <p:cTn id="13" dur="500" fill="hold"/>
                                        <p:tgtEl>
                                          <p:spTgt spid="30"/>
                                        </p:tgtEl>
                                        <p:attrNameLst>
                                          <p:attrName>ppt_x</p:attrName>
                                        </p:attrNameLst>
                                      </p:cBhvr>
                                      <p:tavLst>
                                        <p:tav tm="0">
                                          <p:val>
                                            <p:strVal val="#ppt_x"/>
                                          </p:val>
                                        </p:tav>
                                        <p:tav tm="100000">
                                          <p:val>
                                            <p:strVal val="#ppt_x"/>
                                          </p:val>
                                        </p:tav>
                                      </p:tavLst>
                                    </p:anim>
                                    <p:anim calcmode="lin" valueType="num">
                                      <p:cBhvr additive="base">
                                        <p:cTn id="1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o">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o">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o">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TM04033919[[fn=Circuito]]</Template>
  <TotalTime>0</TotalTime>
  <Words>120</Words>
  <Application>Microsoft Office PowerPoint</Application>
  <PresentationFormat>Widescreen</PresentationFormat>
  <Paragraphs>10</Paragraphs>
  <Slides>1</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vt:i4>
      </vt:variant>
    </vt:vector>
  </HeadingPairs>
  <TitlesOfParts>
    <vt:vector size="6" baseType="lpstr">
      <vt:lpstr>Arial</vt:lpstr>
      <vt:lpstr>Arial Black</vt:lpstr>
      <vt:lpstr>Trebuchet MS</vt:lpstr>
      <vt:lpstr>Tw Cen MT</vt:lpstr>
      <vt:lpstr>Circuito</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marco testa</dc:creator>
  <cp:lastModifiedBy>Francesca Testa</cp:lastModifiedBy>
  <cp:revision>11</cp:revision>
  <dcterms:created xsi:type="dcterms:W3CDTF">2018-07-10T14:59:34Z</dcterms:created>
  <dcterms:modified xsi:type="dcterms:W3CDTF">2018-07-16T07:09:04Z</dcterms:modified>
</cp:coreProperties>
</file>